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2"/>
  </p:notesMasterIdLst>
  <p:handoutMasterIdLst>
    <p:handoutMasterId r:id="rId213"/>
  </p:handoutMasterIdLst>
  <p:sldIdLst>
    <p:sldId id="481" r:id="rId2"/>
    <p:sldId id="742" r:id="rId3"/>
    <p:sldId id="439" r:id="rId4"/>
    <p:sldId id="709" r:id="rId5"/>
    <p:sldId id="363" r:id="rId6"/>
    <p:sldId id="416" r:id="rId7"/>
    <p:sldId id="710" r:id="rId8"/>
    <p:sldId id="711" r:id="rId9"/>
    <p:sldId id="266" r:id="rId10"/>
    <p:sldId id="286" r:id="rId11"/>
    <p:sldId id="287" r:id="rId12"/>
    <p:sldId id="529" r:id="rId13"/>
    <p:sldId id="530" r:id="rId14"/>
    <p:sldId id="576" r:id="rId15"/>
    <p:sldId id="577" r:id="rId16"/>
    <p:sldId id="284" r:id="rId17"/>
    <p:sldId id="383" r:id="rId18"/>
    <p:sldId id="400" r:id="rId19"/>
    <p:sldId id="402" r:id="rId20"/>
    <p:sldId id="484" r:id="rId21"/>
    <p:sldId id="575" r:id="rId22"/>
    <p:sldId id="440" r:id="rId23"/>
    <p:sldId id="441" r:id="rId24"/>
    <p:sldId id="442" r:id="rId25"/>
    <p:sldId id="443" r:id="rId26"/>
    <p:sldId id="444" r:id="rId27"/>
    <p:sldId id="587" r:id="rId28"/>
    <p:sldId id="591" r:id="rId29"/>
    <p:sldId id="585" r:id="rId30"/>
    <p:sldId id="586" r:id="rId31"/>
    <p:sldId id="449" r:id="rId32"/>
    <p:sldId id="450" r:id="rId33"/>
    <p:sldId id="451" r:id="rId34"/>
    <p:sldId id="456" r:id="rId35"/>
    <p:sldId id="452" r:id="rId36"/>
    <p:sldId id="722" r:id="rId37"/>
    <p:sldId id="595" r:id="rId38"/>
    <p:sldId id="596" r:id="rId39"/>
    <p:sldId id="698" r:id="rId40"/>
    <p:sldId id="453" r:id="rId41"/>
    <p:sldId id="597" r:id="rId42"/>
    <p:sldId id="457" r:id="rId43"/>
    <p:sldId id="592" r:id="rId44"/>
    <p:sldId id="743" r:id="rId45"/>
    <p:sldId id="713" r:id="rId46"/>
    <p:sldId id="458" r:id="rId47"/>
    <p:sldId id="512" r:id="rId48"/>
    <p:sldId id="716" r:id="rId49"/>
    <p:sldId id="718" r:id="rId50"/>
    <p:sldId id="719" r:id="rId51"/>
    <p:sldId id="720" r:id="rId52"/>
    <p:sldId id="712" r:id="rId53"/>
    <p:sldId id="301" r:id="rId54"/>
    <p:sldId id="461" r:id="rId55"/>
    <p:sldId id="607" r:id="rId56"/>
    <p:sldId id="714" r:id="rId57"/>
    <p:sldId id="608" r:id="rId58"/>
    <p:sldId id="721" r:id="rId59"/>
    <p:sldId id="609" r:id="rId60"/>
    <p:sldId id="462" r:id="rId61"/>
    <p:sldId id="256" r:id="rId62"/>
    <p:sldId id="723" r:id="rId63"/>
    <p:sldId id="724" r:id="rId64"/>
    <p:sldId id="464" r:id="rId65"/>
    <p:sldId id="726" r:id="rId66"/>
    <p:sldId id="467" r:id="rId67"/>
    <p:sldId id="744" r:id="rId68"/>
    <p:sldId id="598" r:id="rId69"/>
    <p:sldId id="468" r:id="rId70"/>
    <p:sldId id="469" r:id="rId71"/>
    <p:sldId id="727" r:id="rId72"/>
    <p:sldId id="601" r:id="rId73"/>
    <p:sldId id="470" r:id="rId74"/>
    <p:sldId id="471" r:id="rId75"/>
    <p:sldId id="600" r:id="rId76"/>
    <p:sldId id="473" r:id="rId77"/>
    <p:sldId id="631" r:id="rId78"/>
    <p:sldId id="475" r:id="rId79"/>
    <p:sldId id="602" r:id="rId80"/>
    <p:sldId id="603" r:id="rId81"/>
    <p:sldId id="604" r:id="rId82"/>
    <p:sldId id="476" r:id="rId83"/>
    <p:sldId id="1144" r:id="rId84"/>
    <p:sldId id="477" r:id="rId85"/>
    <p:sldId id="478" r:id="rId86"/>
    <p:sldId id="479" r:id="rId87"/>
    <p:sldId id="736" r:id="rId88"/>
    <p:sldId id="701" r:id="rId89"/>
    <p:sldId id="702" r:id="rId90"/>
    <p:sldId id="703" r:id="rId91"/>
    <p:sldId id="704" r:id="rId92"/>
    <p:sldId id="705" r:id="rId93"/>
    <p:sldId id="706" r:id="rId94"/>
    <p:sldId id="733" r:id="rId95"/>
    <p:sldId id="734" r:id="rId96"/>
    <p:sldId id="735" r:id="rId97"/>
    <p:sldId id="737" r:id="rId98"/>
    <p:sldId id="1143" r:id="rId99"/>
    <p:sldId id="739" r:id="rId100"/>
    <p:sldId id="543" r:id="rId101"/>
    <p:sldId id="544" r:id="rId102"/>
    <p:sldId id="545" r:id="rId103"/>
    <p:sldId id="560" r:id="rId104"/>
    <p:sldId id="546" r:id="rId105"/>
    <p:sldId id="548" r:id="rId106"/>
    <p:sldId id="549" r:id="rId107"/>
    <p:sldId id="550" r:id="rId108"/>
    <p:sldId id="551" r:id="rId109"/>
    <p:sldId id="552" r:id="rId110"/>
    <p:sldId id="553" r:id="rId111"/>
    <p:sldId id="554" r:id="rId112"/>
    <p:sldId id="555" r:id="rId113"/>
    <p:sldId id="695" r:id="rId114"/>
    <p:sldId id="556" r:id="rId115"/>
    <p:sldId id="557" r:id="rId116"/>
    <p:sldId id="558" r:id="rId117"/>
    <p:sldId id="559" r:id="rId118"/>
    <p:sldId id="561" r:id="rId119"/>
    <p:sldId id="562" r:id="rId120"/>
    <p:sldId id="563" r:id="rId121"/>
    <p:sldId id="410" r:id="rId122"/>
    <p:sldId id="411" r:id="rId123"/>
    <p:sldId id="412" r:id="rId124"/>
    <p:sldId id="1135" r:id="rId125"/>
    <p:sldId id="1136" r:id="rId126"/>
    <p:sldId id="1142" r:id="rId127"/>
    <p:sldId id="1137" r:id="rId128"/>
    <p:sldId id="1138" r:id="rId129"/>
    <p:sldId id="1139" r:id="rId130"/>
    <p:sldId id="1140" r:id="rId131"/>
    <p:sldId id="414" r:id="rId132"/>
    <p:sldId id="409" r:id="rId133"/>
    <p:sldId id="624" r:id="rId134"/>
    <p:sldId id="745" r:id="rId135"/>
    <p:sldId id="486" r:id="rId136"/>
    <p:sldId id="487" r:id="rId137"/>
    <p:sldId id="488" r:id="rId138"/>
    <p:sldId id="489" r:id="rId139"/>
    <p:sldId id="490" r:id="rId140"/>
    <p:sldId id="491" r:id="rId141"/>
    <p:sldId id="492" r:id="rId142"/>
    <p:sldId id="493" r:id="rId143"/>
    <p:sldId id="494" r:id="rId144"/>
    <p:sldId id="495" r:id="rId145"/>
    <p:sldId id="496" r:id="rId146"/>
    <p:sldId id="497" r:id="rId147"/>
    <p:sldId id="633" r:id="rId148"/>
    <p:sldId id="634" r:id="rId149"/>
    <p:sldId id="498" r:id="rId150"/>
    <p:sldId id="501" r:id="rId151"/>
    <p:sldId id="502" r:id="rId152"/>
    <p:sldId id="503" r:id="rId153"/>
    <p:sldId id="504" r:id="rId154"/>
    <p:sldId id="639" r:id="rId155"/>
    <p:sldId id="505" r:id="rId156"/>
    <p:sldId id="648" r:id="rId157"/>
    <p:sldId id="640" r:id="rId158"/>
    <p:sldId id="641" r:id="rId159"/>
    <p:sldId id="642" r:id="rId160"/>
    <p:sldId id="643" r:id="rId161"/>
    <p:sldId id="644" r:id="rId162"/>
    <p:sldId id="645" r:id="rId163"/>
    <p:sldId id="646" r:id="rId164"/>
    <p:sldId id="647" r:id="rId165"/>
    <p:sldId id="649" r:id="rId166"/>
    <p:sldId id="513" r:id="rId167"/>
    <p:sldId id="650" r:id="rId168"/>
    <p:sldId id="651" r:id="rId169"/>
    <p:sldId id="514" r:id="rId170"/>
    <p:sldId id="515" r:id="rId171"/>
    <p:sldId id="518" r:id="rId172"/>
    <p:sldId id="652" r:id="rId173"/>
    <p:sldId id="519" r:id="rId174"/>
    <p:sldId id="520" r:id="rId175"/>
    <p:sldId id="653" r:id="rId176"/>
    <p:sldId id="521" r:id="rId177"/>
    <p:sldId id="663" r:id="rId178"/>
    <p:sldId id="661" r:id="rId179"/>
    <p:sldId id="662" r:id="rId180"/>
    <p:sldId id="658" r:id="rId181"/>
    <p:sldId id="659" r:id="rId182"/>
    <p:sldId id="610" r:id="rId183"/>
    <p:sldId id="611" r:id="rId184"/>
    <p:sldId id="612" r:id="rId185"/>
    <p:sldId id="613" r:id="rId186"/>
    <p:sldId id="614" r:id="rId187"/>
    <p:sldId id="615" r:id="rId188"/>
    <p:sldId id="616" r:id="rId189"/>
    <p:sldId id="617" r:id="rId190"/>
    <p:sldId id="618" r:id="rId191"/>
    <p:sldId id="619" r:id="rId192"/>
    <p:sldId id="620" r:id="rId193"/>
    <p:sldId id="621" r:id="rId194"/>
    <p:sldId id="654" r:id="rId195"/>
    <p:sldId id="655" r:id="rId196"/>
    <p:sldId id="656" r:id="rId197"/>
    <p:sldId id="664" r:id="rId198"/>
    <p:sldId id="665" r:id="rId199"/>
    <p:sldId id="666" r:id="rId200"/>
    <p:sldId id="667" r:id="rId201"/>
    <p:sldId id="694" r:id="rId202"/>
    <p:sldId id="569" r:id="rId203"/>
    <p:sldId id="570" r:id="rId204"/>
    <p:sldId id="571" r:id="rId205"/>
    <p:sldId id="574" r:id="rId206"/>
    <p:sldId id="622" r:id="rId207"/>
    <p:sldId id="623" r:id="rId208"/>
    <p:sldId id="696" r:id="rId209"/>
    <p:sldId id="589" r:id="rId210"/>
    <p:sldId id="590" r:id="rId2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4373A9"/>
    <a:srgbClr val="0432FF"/>
    <a:srgbClr val="999999"/>
    <a:srgbClr val="151F37"/>
    <a:srgbClr val="66FFFF"/>
    <a:srgbClr val="B3B3B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0" autoAdjust="0"/>
    <p:restoredTop sz="94607" autoAdjust="0"/>
  </p:normalViewPr>
  <p:slideViewPr>
    <p:cSldViewPr snapToObjects="1">
      <p:cViewPr varScale="1">
        <p:scale>
          <a:sx n="148" d="100"/>
          <a:sy n="148" d="100"/>
        </p:scale>
        <p:origin x="1512" y="192"/>
      </p:cViewPr>
      <p:guideLst>
        <p:guide orient="horz" pos="2160"/>
        <p:guide pos="2880"/>
      </p:guideLst>
    </p:cSldViewPr>
  </p:slideViewPr>
  <p:outlineViewPr>
    <p:cViewPr>
      <p:scale>
        <a:sx n="33" d="100"/>
        <a:sy n="33" d="100"/>
      </p:scale>
      <p:origin x="8" y="0"/>
    </p:cViewPr>
  </p:outlineViewPr>
  <p:notesTextViewPr>
    <p:cViewPr>
      <p:scale>
        <a:sx n="100" d="100"/>
        <a:sy n="100" d="100"/>
      </p:scale>
      <p:origin x="0" y="0"/>
    </p:cViewPr>
  </p:notesTextViewPr>
  <p:sorterViewPr>
    <p:cViewPr>
      <p:scale>
        <a:sx n="66" d="100"/>
        <a:sy n="66" d="100"/>
      </p:scale>
      <p:origin x="0" y="1344"/>
    </p:cViewPr>
  </p:sorterViewPr>
  <p:notesViewPr>
    <p:cSldViewPr snapToObjects="1">
      <p:cViewPr varScale="1">
        <p:scale>
          <a:sx n="80" d="100"/>
          <a:sy n="80" d="100"/>
        </p:scale>
        <p:origin x="4048"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E448E8-F839-074E-A1D0-D2FB87DD67C2}" type="datetimeFigureOut">
              <a:rPr lang="en-US" smtClean="0"/>
              <a:pPr/>
              <a:t>3/30/23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52CCB9-CDEA-A44A-BB8F-F4EE7CF01733}" type="slidenum">
              <a:rPr lang="en-US" smtClean="0"/>
              <a:pPr/>
              <a:t>‹#›</a:t>
            </a:fld>
            <a:endParaRPr lang="en-US" dirty="0"/>
          </a:p>
        </p:txBody>
      </p:sp>
    </p:spTree>
    <p:extLst>
      <p:ext uri="{BB962C8B-B14F-4D97-AF65-F5344CB8AC3E}">
        <p14:creationId xmlns:p14="http://schemas.microsoft.com/office/powerpoint/2010/main" val="1936455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116D5-7367-0B47-9125-E5A43145A8C9}" type="datetimeFigureOut">
              <a:rPr lang="en-US" smtClean="0"/>
              <a:pPr/>
              <a:t>3/30/23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566752-9E73-7842-9287-04A4EDD5DE57}" type="slidenum">
              <a:rPr lang="en-US" smtClean="0"/>
              <a:pPr/>
              <a:t>‹#›</a:t>
            </a:fld>
            <a:endParaRPr lang="en-US" dirty="0"/>
          </a:p>
        </p:txBody>
      </p:sp>
    </p:spTree>
    <p:extLst>
      <p:ext uri="{BB962C8B-B14F-4D97-AF65-F5344CB8AC3E}">
        <p14:creationId xmlns:p14="http://schemas.microsoft.com/office/powerpoint/2010/main" val="40366343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2</a:t>
            </a:fld>
            <a:endParaRPr lang="en-US" dirty="0"/>
          </a:p>
        </p:txBody>
      </p:sp>
    </p:spTree>
    <p:extLst>
      <p:ext uri="{BB962C8B-B14F-4D97-AF65-F5344CB8AC3E}">
        <p14:creationId xmlns:p14="http://schemas.microsoft.com/office/powerpoint/2010/main" val="126103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1DF4D801-E34C-D544-B883-9C26CEFA42A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The University of Adelaide, School of Computer Science</a:t>
            </a:r>
          </a:p>
        </p:txBody>
      </p:sp>
      <p:sp>
        <p:nvSpPr>
          <p:cNvPr id="60418" name="Rectangle 3">
            <a:extLst>
              <a:ext uri="{FF2B5EF4-FFF2-40B4-BE49-F238E27FC236}">
                <a16:creationId xmlns:a16="http://schemas.microsoft.com/office/drawing/2014/main" id="{13AE2C72-D386-0447-8D56-940638C5497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B85EFC77-71BF-C04C-AABC-D726409DDE65}" type="datetime3">
              <a:rPr lang="en-US" altLang="en-US" smtClean="0">
                <a:latin typeface="Times New Roman" panose="02020603050405020304" pitchFamily="18" charset="0"/>
              </a:rPr>
              <a:pPr/>
              <a:t>30 March 2023</a:t>
            </a:fld>
            <a:endParaRPr lang="en-US" altLang="en-US">
              <a:latin typeface="Times New Roman" panose="02020603050405020304" pitchFamily="18" charset="0"/>
            </a:endParaRPr>
          </a:p>
        </p:txBody>
      </p:sp>
      <p:sp>
        <p:nvSpPr>
          <p:cNvPr id="60419" name="Rectangle 6">
            <a:extLst>
              <a:ext uri="{FF2B5EF4-FFF2-40B4-BE49-F238E27FC236}">
                <a16:creationId xmlns:a16="http://schemas.microsoft.com/office/drawing/2014/main" id="{1FDF38BE-B5EF-CD42-A235-27710F69BC4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Chapter 2 — Instructions: Language of the Computer</a:t>
            </a:r>
          </a:p>
        </p:txBody>
      </p:sp>
      <p:sp>
        <p:nvSpPr>
          <p:cNvPr id="60420" name="Rectangle 7">
            <a:extLst>
              <a:ext uri="{FF2B5EF4-FFF2-40B4-BE49-F238E27FC236}">
                <a16:creationId xmlns:a16="http://schemas.microsoft.com/office/drawing/2014/main" id="{C489A8B2-BC20-1E47-9FE7-4ECBE8F25A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F0C342C-2C7C-1840-9FAB-8F0353577401}" type="slidenum">
              <a:rPr lang="en-US" altLang="en-US" smtClean="0">
                <a:latin typeface="Times New Roman" panose="02020603050405020304" pitchFamily="18" charset="0"/>
              </a:rPr>
              <a:pPr/>
              <a:t>17</a:t>
            </a:fld>
            <a:endParaRPr lang="en-US" altLang="en-US">
              <a:latin typeface="Times New Roman" panose="02020603050405020304" pitchFamily="18" charset="0"/>
            </a:endParaRPr>
          </a:p>
        </p:txBody>
      </p:sp>
      <p:sp>
        <p:nvSpPr>
          <p:cNvPr id="60421" name="Rectangle 2">
            <a:extLst>
              <a:ext uri="{FF2B5EF4-FFF2-40B4-BE49-F238E27FC236}">
                <a16:creationId xmlns:a16="http://schemas.microsoft.com/office/drawing/2014/main" id="{F1CE1BA9-9BF4-234D-89D7-02A4EE5B86FE}"/>
              </a:ext>
            </a:extLst>
          </p:cNvPr>
          <p:cNvSpPr>
            <a:spLocks noGrp="1" noRot="1" noChangeAspect="1" noChangeArrowheads="1" noTextEdit="1"/>
          </p:cNvSpPr>
          <p:nvPr>
            <p:ph type="sldImg"/>
          </p:nvPr>
        </p:nvSpPr>
        <p:spPr>
          <a:ln/>
        </p:spPr>
      </p:sp>
      <p:sp>
        <p:nvSpPr>
          <p:cNvPr id="60422" name="Rectangle 3">
            <a:extLst>
              <a:ext uri="{FF2B5EF4-FFF2-40B4-BE49-F238E27FC236}">
                <a16:creationId xmlns:a16="http://schemas.microsoft.com/office/drawing/2014/main" id="{104F9235-4F2D-8D49-9B8B-E0D6BB0AF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extLst>
      <p:ext uri="{BB962C8B-B14F-4D97-AF65-F5344CB8AC3E}">
        <p14:creationId xmlns:p14="http://schemas.microsoft.com/office/powerpoint/2010/main" val="31655320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45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FC16512-6FD5-EC4E-8B5D-5891A82AD9C4}" type="datetime3">
              <a:rPr lang="en-AU" altLang="en-US" sz="1300">
                <a:latin typeface="Times New Roman" charset="0"/>
              </a:rPr>
              <a:pPr/>
              <a:t>30 March, 2023</a:t>
            </a:fld>
            <a:endParaRPr lang="en-AU" altLang="en-US" sz="1300">
              <a:latin typeface="Times New Roman" charset="0"/>
            </a:endParaRPr>
          </a:p>
        </p:txBody>
      </p:sp>
      <p:sp>
        <p:nvSpPr>
          <p:cNvPr id="1945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45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22538D7-5208-CF46-BB0B-58CE9AE493E9}" type="slidenum">
              <a:rPr lang="en-AU" altLang="en-US" sz="1300">
                <a:latin typeface="Times New Roman" charset="0"/>
              </a:rPr>
              <a:pPr/>
              <a:t>136</a:t>
            </a:fld>
            <a:endParaRPr lang="en-AU" altLang="en-US" sz="1300">
              <a:latin typeface="Times New Roman" charset="0"/>
            </a:endParaRPr>
          </a:p>
        </p:txBody>
      </p:sp>
      <p:sp>
        <p:nvSpPr>
          <p:cNvPr id="194566" name="Rectangle 2"/>
          <p:cNvSpPr>
            <a:spLocks noGrp="1" noRot="1" noChangeAspect="1" noChangeArrowheads="1" noTextEdit="1"/>
          </p:cNvSpPr>
          <p:nvPr>
            <p:ph type="sldImg"/>
          </p:nvPr>
        </p:nvSpPr>
        <p:spPr>
          <a:ln/>
        </p:spPr>
      </p:sp>
      <p:sp>
        <p:nvSpPr>
          <p:cNvPr id="1945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456779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55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BF8B322-0C42-AE4F-9C1C-5568DE1CFB07}" type="datetime3">
              <a:rPr lang="en-AU" altLang="en-US" sz="1300">
                <a:latin typeface="Times New Roman" charset="0"/>
              </a:rPr>
              <a:pPr/>
              <a:t>30 March, 2023</a:t>
            </a:fld>
            <a:endParaRPr lang="en-AU" altLang="en-US" sz="1300">
              <a:latin typeface="Times New Roman" charset="0"/>
            </a:endParaRPr>
          </a:p>
        </p:txBody>
      </p:sp>
      <p:sp>
        <p:nvSpPr>
          <p:cNvPr id="1955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55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58592A4-2DF6-4943-96B5-AE98EAE22131}" type="slidenum">
              <a:rPr lang="en-AU" altLang="en-US" sz="1300">
                <a:latin typeface="Times New Roman" charset="0"/>
              </a:rPr>
              <a:pPr/>
              <a:t>137</a:t>
            </a:fld>
            <a:endParaRPr lang="en-AU" altLang="en-US" sz="1300">
              <a:latin typeface="Times New Roman" charset="0"/>
            </a:endParaRPr>
          </a:p>
        </p:txBody>
      </p:sp>
      <p:sp>
        <p:nvSpPr>
          <p:cNvPr id="195590" name="Rectangle 2"/>
          <p:cNvSpPr>
            <a:spLocks noGrp="1" noRot="1" noChangeAspect="1" noChangeArrowheads="1" noTextEdit="1"/>
          </p:cNvSpPr>
          <p:nvPr>
            <p:ph type="sldImg"/>
          </p:nvPr>
        </p:nvSpPr>
        <p:spPr>
          <a:ln/>
        </p:spPr>
      </p:sp>
      <p:sp>
        <p:nvSpPr>
          <p:cNvPr id="1955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396896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6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038F37E-E0DC-694A-9D42-6C8604A1CBED}" type="datetime3">
              <a:rPr lang="en-AU" altLang="en-US" sz="1300">
                <a:latin typeface="Times New Roman" charset="0"/>
              </a:rPr>
              <a:pPr/>
              <a:t>30 March, 2023</a:t>
            </a:fld>
            <a:endParaRPr lang="en-AU" altLang="en-US" sz="1300">
              <a:latin typeface="Times New Roman" charset="0"/>
            </a:endParaRPr>
          </a:p>
        </p:txBody>
      </p:sp>
      <p:sp>
        <p:nvSpPr>
          <p:cNvPr id="1966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66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0240CC0-B284-9F45-A26C-E500C58CC337}" type="slidenum">
              <a:rPr lang="en-AU" altLang="en-US" sz="1300">
                <a:latin typeface="Times New Roman" charset="0"/>
              </a:rPr>
              <a:pPr/>
              <a:t>138</a:t>
            </a:fld>
            <a:endParaRPr lang="en-AU" altLang="en-US" sz="1300">
              <a:latin typeface="Times New Roman" charset="0"/>
            </a:endParaRPr>
          </a:p>
        </p:txBody>
      </p:sp>
      <p:sp>
        <p:nvSpPr>
          <p:cNvPr id="196614" name="Rectangle 2"/>
          <p:cNvSpPr>
            <a:spLocks noGrp="1" noRot="1" noChangeAspect="1" noChangeArrowheads="1" noTextEdit="1"/>
          </p:cNvSpPr>
          <p:nvPr>
            <p:ph type="sldImg"/>
          </p:nvPr>
        </p:nvSpPr>
        <p:spPr>
          <a:ln/>
        </p:spPr>
      </p:sp>
      <p:sp>
        <p:nvSpPr>
          <p:cNvPr id="196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244135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7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5E8B161-D99A-AC4C-BEBE-31A676975D99}" type="datetime3">
              <a:rPr lang="en-AU" altLang="en-US" sz="1300">
                <a:latin typeface="Times New Roman" charset="0"/>
              </a:rPr>
              <a:pPr/>
              <a:t>30 March, 2023</a:t>
            </a:fld>
            <a:endParaRPr lang="en-AU" altLang="en-US" sz="1300">
              <a:latin typeface="Times New Roman" charset="0"/>
            </a:endParaRPr>
          </a:p>
        </p:txBody>
      </p:sp>
      <p:sp>
        <p:nvSpPr>
          <p:cNvPr id="1976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76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C6A0CDF-52B9-6B49-9C3D-67DC40DFD053}" type="slidenum">
              <a:rPr lang="en-AU" altLang="en-US" sz="1300">
                <a:latin typeface="Times New Roman" charset="0"/>
              </a:rPr>
              <a:pPr/>
              <a:t>139</a:t>
            </a:fld>
            <a:endParaRPr lang="en-AU" altLang="en-US" sz="1300">
              <a:latin typeface="Times New Roman" charset="0"/>
            </a:endParaRPr>
          </a:p>
        </p:txBody>
      </p:sp>
      <p:sp>
        <p:nvSpPr>
          <p:cNvPr id="197638" name="Rectangle 2"/>
          <p:cNvSpPr>
            <a:spLocks noGrp="1" noRot="1" noChangeAspect="1" noChangeArrowheads="1" noTextEdit="1"/>
          </p:cNvSpPr>
          <p:nvPr>
            <p:ph type="sldImg"/>
          </p:nvPr>
        </p:nvSpPr>
        <p:spPr>
          <a:ln/>
        </p:spPr>
      </p:sp>
      <p:sp>
        <p:nvSpPr>
          <p:cNvPr id="197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6767602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8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F8FF6BB-C26F-BD44-8796-1AC40964F994}" type="datetime3">
              <a:rPr lang="en-AU" altLang="en-US" sz="1300">
                <a:latin typeface="Times New Roman" charset="0"/>
              </a:rPr>
              <a:pPr/>
              <a:t>30 March, 2023</a:t>
            </a:fld>
            <a:endParaRPr lang="en-AU" altLang="en-US" sz="1300">
              <a:latin typeface="Times New Roman" charset="0"/>
            </a:endParaRPr>
          </a:p>
        </p:txBody>
      </p:sp>
      <p:sp>
        <p:nvSpPr>
          <p:cNvPr id="1986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86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E60127C-9643-0747-ABD7-53C39CF86DF8}" type="slidenum">
              <a:rPr lang="en-AU" altLang="en-US" sz="1300">
                <a:latin typeface="Times New Roman" charset="0"/>
              </a:rPr>
              <a:pPr/>
              <a:t>140</a:t>
            </a:fld>
            <a:endParaRPr lang="en-AU" altLang="en-US" sz="1300">
              <a:latin typeface="Times New Roman" charset="0"/>
            </a:endParaRPr>
          </a:p>
        </p:txBody>
      </p:sp>
      <p:sp>
        <p:nvSpPr>
          <p:cNvPr id="198662" name="Rectangle 2"/>
          <p:cNvSpPr>
            <a:spLocks noGrp="1" noRot="1" noChangeAspect="1" noChangeArrowheads="1" noTextEdit="1"/>
          </p:cNvSpPr>
          <p:nvPr>
            <p:ph type="sldImg"/>
          </p:nvPr>
        </p:nvSpPr>
        <p:spPr>
          <a:ln/>
        </p:spPr>
      </p:sp>
      <p:sp>
        <p:nvSpPr>
          <p:cNvPr id="1986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232172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9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B9AE19E-4565-A343-8B64-FDCB47BB1F1E}" type="datetime3">
              <a:rPr lang="en-AU" altLang="en-US" sz="1300">
                <a:latin typeface="Times New Roman" charset="0"/>
              </a:rPr>
              <a:pPr/>
              <a:t>30 March, 2023</a:t>
            </a:fld>
            <a:endParaRPr lang="en-AU" altLang="en-US" sz="1300">
              <a:latin typeface="Times New Roman" charset="0"/>
            </a:endParaRPr>
          </a:p>
        </p:txBody>
      </p:sp>
      <p:sp>
        <p:nvSpPr>
          <p:cNvPr id="1996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96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97D3A78-DDCA-2147-9573-515AC15CA8D0}" type="slidenum">
              <a:rPr lang="en-AU" altLang="en-US" sz="1300">
                <a:latin typeface="Times New Roman" charset="0"/>
              </a:rPr>
              <a:pPr/>
              <a:t>141</a:t>
            </a:fld>
            <a:endParaRPr lang="en-AU" altLang="en-US" sz="1300">
              <a:latin typeface="Times New Roman" charset="0"/>
            </a:endParaRPr>
          </a:p>
        </p:txBody>
      </p:sp>
      <p:sp>
        <p:nvSpPr>
          <p:cNvPr id="199686" name="Rectangle 2"/>
          <p:cNvSpPr>
            <a:spLocks noGrp="1" noRot="1" noChangeAspect="1" noChangeArrowheads="1" noTextEdit="1"/>
          </p:cNvSpPr>
          <p:nvPr>
            <p:ph type="sldImg"/>
          </p:nvPr>
        </p:nvSpPr>
        <p:spPr>
          <a:ln/>
        </p:spPr>
      </p:sp>
      <p:sp>
        <p:nvSpPr>
          <p:cNvPr id="1996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2341573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0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AE8B96E-6067-8143-A8CE-D13647B431D2}" type="datetime3">
              <a:rPr lang="en-AU" altLang="en-US" sz="1300">
                <a:latin typeface="Times New Roman" charset="0"/>
              </a:rPr>
              <a:pPr/>
              <a:t>30 March, 2023</a:t>
            </a:fld>
            <a:endParaRPr lang="en-AU" altLang="en-US" sz="1300">
              <a:latin typeface="Times New Roman" charset="0"/>
            </a:endParaRPr>
          </a:p>
        </p:txBody>
      </p:sp>
      <p:sp>
        <p:nvSpPr>
          <p:cNvPr id="2007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07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6CC7486-7B1E-1649-9868-2A69B9FEE7FB}" type="slidenum">
              <a:rPr lang="en-AU" altLang="en-US" sz="1300">
                <a:latin typeface="Times New Roman" charset="0"/>
              </a:rPr>
              <a:pPr/>
              <a:t>142</a:t>
            </a:fld>
            <a:endParaRPr lang="en-AU" altLang="en-US" sz="1300">
              <a:latin typeface="Times New Roman" charset="0"/>
            </a:endParaRPr>
          </a:p>
        </p:txBody>
      </p:sp>
      <p:sp>
        <p:nvSpPr>
          <p:cNvPr id="200710" name="Rectangle 2"/>
          <p:cNvSpPr>
            <a:spLocks noGrp="1" noRot="1" noChangeAspect="1" noChangeArrowheads="1" noTextEdit="1"/>
          </p:cNvSpPr>
          <p:nvPr>
            <p:ph type="sldImg"/>
          </p:nvPr>
        </p:nvSpPr>
        <p:spPr>
          <a:ln/>
        </p:spPr>
      </p:sp>
      <p:sp>
        <p:nvSpPr>
          <p:cNvPr id="2007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5955786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1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FFD4C85-0613-C54C-BE98-8FB5F46DA595}" type="datetime3">
              <a:rPr lang="en-AU" altLang="en-US" sz="1300">
                <a:latin typeface="Times New Roman" charset="0"/>
              </a:rPr>
              <a:pPr/>
              <a:t>30 March, 2023</a:t>
            </a:fld>
            <a:endParaRPr lang="en-AU" altLang="en-US" sz="1300">
              <a:latin typeface="Times New Roman" charset="0"/>
            </a:endParaRPr>
          </a:p>
        </p:txBody>
      </p:sp>
      <p:sp>
        <p:nvSpPr>
          <p:cNvPr id="2017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17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EDA2979-538D-5C4F-BDF1-1DD884295650}" type="slidenum">
              <a:rPr lang="en-AU" altLang="en-US" sz="1300">
                <a:latin typeface="Times New Roman" charset="0"/>
              </a:rPr>
              <a:pPr/>
              <a:t>143</a:t>
            </a:fld>
            <a:endParaRPr lang="en-AU" altLang="en-US" sz="1300">
              <a:latin typeface="Times New Roman" charset="0"/>
            </a:endParaRPr>
          </a:p>
        </p:txBody>
      </p:sp>
      <p:sp>
        <p:nvSpPr>
          <p:cNvPr id="201734" name="Rectangle 2"/>
          <p:cNvSpPr>
            <a:spLocks noGrp="1" noRot="1" noChangeAspect="1" noChangeArrowheads="1" noTextEdit="1"/>
          </p:cNvSpPr>
          <p:nvPr>
            <p:ph type="sldImg"/>
          </p:nvPr>
        </p:nvSpPr>
        <p:spPr>
          <a:ln/>
        </p:spPr>
      </p:sp>
      <p:sp>
        <p:nvSpPr>
          <p:cNvPr id="2017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323920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2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7719EE4-8558-6042-92AD-334311188443}" type="datetime3">
              <a:rPr lang="en-AU" altLang="en-US" sz="1300">
                <a:latin typeface="Times New Roman" charset="0"/>
              </a:rPr>
              <a:pPr/>
              <a:t>30 March, 2023</a:t>
            </a:fld>
            <a:endParaRPr lang="en-AU" altLang="en-US" sz="1300">
              <a:latin typeface="Times New Roman" charset="0"/>
            </a:endParaRPr>
          </a:p>
        </p:txBody>
      </p:sp>
      <p:sp>
        <p:nvSpPr>
          <p:cNvPr id="2027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27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AC5B39F-3B2D-DF4F-A882-8981DDA4CB2C}" type="slidenum">
              <a:rPr lang="en-AU" altLang="en-US" sz="1300">
                <a:latin typeface="Times New Roman" charset="0"/>
              </a:rPr>
              <a:pPr/>
              <a:t>144</a:t>
            </a:fld>
            <a:endParaRPr lang="en-AU" altLang="en-US" sz="1300">
              <a:latin typeface="Times New Roman" charset="0"/>
            </a:endParaRPr>
          </a:p>
        </p:txBody>
      </p:sp>
      <p:sp>
        <p:nvSpPr>
          <p:cNvPr id="202758" name="Rectangle 2"/>
          <p:cNvSpPr>
            <a:spLocks noGrp="1" noRot="1" noChangeAspect="1" noChangeArrowheads="1" noTextEdit="1"/>
          </p:cNvSpPr>
          <p:nvPr>
            <p:ph type="sldImg"/>
          </p:nvPr>
        </p:nvSpPr>
        <p:spPr>
          <a:ln/>
        </p:spPr>
      </p:sp>
      <p:sp>
        <p:nvSpPr>
          <p:cNvPr id="2027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1997761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3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18273DE-8E22-0B45-8E90-3A264F6F1688}" type="datetime3">
              <a:rPr lang="en-AU" altLang="en-US" sz="1300">
                <a:latin typeface="Times New Roman" charset="0"/>
              </a:rPr>
              <a:pPr/>
              <a:t>30 March, 2023</a:t>
            </a:fld>
            <a:endParaRPr lang="en-AU" altLang="en-US" sz="1300">
              <a:latin typeface="Times New Roman" charset="0"/>
            </a:endParaRPr>
          </a:p>
        </p:txBody>
      </p:sp>
      <p:sp>
        <p:nvSpPr>
          <p:cNvPr id="2037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37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AF2D7CB-EDDD-7B4B-8D54-CC49D4079827}" type="slidenum">
              <a:rPr lang="en-AU" altLang="en-US" sz="1300">
                <a:latin typeface="Times New Roman" charset="0"/>
              </a:rPr>
              <a:pPr/>
              <a:t>145</a:t>
            </a:fld>
            <a:endParaRPr lang="en-AU" altLang="en-US" sz="1300">
              <a:latin typeface="Times New Roman" charset="0"/>
            </a:endParaRPr>
          </a:p>
        </p:txBody>
      </p:sp>
      <p:sp>
        <p:nvSpPr>
          <p:cNvPr id="203782" name="Rectangle 2"/>
          <p:cNvSpPr>
            <a:spLocks noGrp="1" noRot="1" noChangeAspect="1" noChangeArrowheads="1" noTextEdit="1"/>
          </p:cNvSpPr>
          <p:nvPr>
            <p:ph type="sldImg"/>
          </p:nvPr>
        </p:nvSpPr>
        <p:spPr>
          <a:ln/>
        </p:spPr>
      </p:sp>
      <p:sp>
        <p:nvSpPr>
          <p:cNvPr id="2037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55165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33111B24-75DC-9A4C-8B5D-53336B4E360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The University of Adelaide, School of Computer Science</a:t>
            </a:r>
          </a:p>
        </p:txBody>
      </p:sp>
      <p:sp>
        <p:nvSpPr>
          <p:cNvPr id="62466" name="Rectangle 3">
            <a:extLst>
              <a:ext uri="{FF2B5EF4-FFF2-40B4-BE49-F238E27FC236}">
                <a16:creationId xmlns:a16="http://schemas.microsoft.com/office/drawing/2014/main" id="{09347A29-ADF8-6D49-A872-A0FB1EDD38F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7DF6D3E8-BC70-6844-AB16-19351CE91B94}" type="datetime3">
              <a:rPr lang="en-US" altLang="en-US" smtClean="0">
                <a:latin typeface="Times New Roman" panose="02020603050405020304" pitchFamily="18" charset="0"/>
              </a:rPr>
              <a:pPr/>
              <a:t>30 March 2023</a:t>
            </a:fld>
            <a:endParaRPr lang="en-US" altLang="en-US">
              <a:latin typeface="Times New Roman" panose="02020603050405020304" pitchFamily="18" charset="0"/>
            </a:endParaRPr>
          </a:p>
        </p:txBody>
      </p:sp>
      <p:sp>
        <p:nvSpPr>
          <p:cNvPr id="62467" name="Rectangle 6">
            <a:extLst>
              <a:ext uri="{FF2B5EF4-FFF2-40B4-BE49-F238E27FC236}">
                <a16:creationId xmlns:a16="http://schemas.microsoft.com/office/drawing/2014/main" id="{26E624B2-93AF-124C-845A-B0A622765F3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Chapter 2 — Instructions: Language of the Computer</a:t>
            </a:r>
          </a:p>
        </p:txBody>
      </p:sp>
      <p:sp>
        <p:nvSpPr>
          <p:cNvPr id="62468" name="Rectangle 7">
            <a:extLst>
              <a:ext uri="{FF2B5EF4-FFF2-40B4-BE49-F238E27FC236}">
                <a16:creationId xmlns:a16="http://schemas.microsoft.com/office/drawing/2014/main" id="{6A80DF4A-0A00-F642-A569-CA41224D48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BDC3AD9-2521-ED48-94F7-F1CD71D23DAC}" type="slidenum">
              <a:rPr lang="en-US" altLang="en-US" smtClean="0">
                <a:latin typeface="Times New Roman" panose="02020603050405020304" pitchFamily="18" charset="0"/>
              </a:rPr>
              <a:pPr/>
              <a:t>18</a:t>
            </a:fld>
            <a:endParaRPr lang="en-US" altLang="en-US">
              <a:latin typeface="Times New Roman" panose="02020603050405020304" pitchFamily="18" charset="0"/>
            </a:endParaRPr>
          </a:p>
        </p:txBody>
      </p:sp>
      <p:sp>
        <p:nvSpPr>
          <p:cNvPr id="62469" name="Rectangle 2">
            <a:extLst>
              <a:ext uri="{FF2B5EF4-FFF2-40B4-BE49-F238E27FC236}">
                <a16:creationId xmlns:a16="http://schemas.microsoft.com/office/drawing/2014/main" id="{80732FBE-4DB5-384B-9FCF-5F4B56A3AB62}"/>
              </a:ext>
            </a:extLst>
          </p:cNvPr>
          <p:cNvSpPr>
            <a:spLocks noGrp="1" noRot="1" noChangeAspect="1" noChangeArrowheads="1" noTextEdit="1"/>
          </p:cNvSpPr>
          <p:nvPr>
            <p:ph type="sldImg"/>
          </p:nvPr>
        </p:nvSpPr>
        <p:spPr>
          <a:ln/>
        </p:spPr>
      </p:sp>
      <p:sp>
        <p:nvSpPr>
          <p:cNvPr id="62470" name="Rectangle 3">
            <a:extLst>
              <a:ext uri="{FF2B5EF4-FFF2-40B4-BE49-F238E27FC236}">
                <a16:creationId xmlns:a16="http://schemas.microsoft.com/office/drawing/2014/main" id="{96E5814F-078C-204A-BC35-0547140D94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extLst>
      <p:ext uri="{BB962C8B-B14F-4D97-AF65-F5344CB8AC3E}">
        <p14:creationId xmlns:p14="http://schemas.microsoft.com/office/powerpoint/2010/main" val="23007094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4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41535DA-8B99-DB4C-9B33-0FE7E678822D}" type="datetime3">
              <a:rPr lang="en-AU" altLang="en-US" sz="1300">
                <a:latin typeface="Times New Roman" charset="0"/>
              </a:rPr>
              <a:pPr/>
              <a:t>30 March, 2023</a:t>
            </a:fld>
            <a:endParaRPr lang="en-AU" altLang="en-US" sz="1300">
              <a:latin typeface="Times New Roman" charset="0"/>
            </a:endParaRPr>
          </a:p>
        </p:txBody>
      </p:sp>
      <p:sp>
        <p:nvSpPr>
          <p:cNvPr id="2048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48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5A8162A-4C0C-7C4A-BAB8-D4723EDD3241}" type="slidenum">
              <a:rPr lang="en-AU" altLang="en-US" sz="1300">
                <a:latin typeface="Times New Roman" charset="0"/>
              </a:rPr>
              <a:pPr/>
              <a:t>146</a:t>
            </a:fld>
            <a:endParaRPr lang="en-AU" altLang="en-US" sz="1300">
              <a:latin typeface="Times New Roman" charset="0"/>
            </a:endParaRPr>
          </a:p>
        </p:txBody>
      </p:sp>
      <p:sp>
        <p:nvSpPr>
          <p:cNvPr id="204806" name="Rectangle 2"/>
          <p:cNvSpPr>
            <a:spLocks noGrp="1" noRot="1" noChangeAspect="1" noChangeArrowheads="1" noTextEdit="1"/>
          </p:cNvSpPr>
          <p:nvPr>
            <p:ph type="sldImg"/>
          </p:nvPr>
        </p:nvSpPr>
        <p:spPr>
          <a:ln/>
        </p:spPr>
      </p:sp>
      <p:sp>
        <p:nvSpPr>
          <p:cNvPr id="204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9104159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68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536ADEF-F0BC-164D-8CE9-77D61D6683C4}" type="datetime3">
              <a:rPr lang="en-AU" altLang="en-US" sz="1300">
                <a:latin typeface="Times New Roman" charset="0"/>
              </a:rPr>
              <a:pPr/>
              <a:t>30 March, 2023</a:t>
            </a:fld>
            <a:endParaRPr lang="en-AU" altLang="en-US" sz="1300">
              <a:latin typeface="Times New Roman" charset="0"/>
            </a:endParaRPr>
          </a:p>
        </p:txBody>
      </p:sp>
      <p:sp>
        <p:nvSpPr>
          <p:cNvPr id="2068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68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E724DA1-9C7E-0542-A9FC-AC790FA6D3BA}" type="slidenum">
              <a:rPr lang="en-AU" altLang="en-US" sz="1300">
                <a:latin typeface="Times New Roman" charset="0"/>
              </a:rPr>
              <a:pPr/>
              <a:t>147</a:t>
            </a:fld>
            <a:endParaRPr lang="en-AU" altLang="en-US" sz="1300">
              <a:latin typeface="Times New Roman" charset="0"/>
            </a:endParaRPr>
          </a:p>
        </p:txBody>
      </p:sp>
      <p:sp>
        <p:nvSpPr>
          <p:cNvPr id="206854" name="Rectangle 2"/>
          <p:cNvSpPr>
            <a:spLocks noGrp="1" noRot="1" noChangeAspect="1" noChangeArrowheads="1" noTextEdit="1"/>
          </p:cNvSpPr>
          <p:nvPr>
            <p:ph type="sldImg"/>
          </p:nvPr>
        </p:nvSpPr>
        <p:spPr>
          <a:ln/>
        </p:spPr>
      </p:sp>
      <p:sp>
        <p:nvSpPr>
          <p:cNvPr id="2068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0275838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78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307D618-DA92-C74C-B485-F47D12C9E923}" type="datetime3">
              <a:rPr lang="en-AU" altLang="en-US" sz="1300">
                <a:latin typeface="Times New Roman" charset="0"/>
              </a:rPr>
              <a:pPr/>
              <a:t>30 March, 2023</a:t>
            </a:fld>
            <a:endParaRPr lang="en-AU" altLang="en-US" sz="1300">
              <a:latin typeface="Times New Roman" charset="0"/>
            </a:endParaRPr>
          </a:p>
        </p:txBody>
      </p:sp>
      <p:sp>
        <p:nvSpPr>
          <p:cNvPr id="2078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78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22B9FE1-FC48-284A-88D8-04E475835B86}" type="slidenum">
              <a:rPr lang="en-AU" altLang="en-US" sz="1300">
                <a:latin typeface="Times New Roman" charset="0"/>
              </a:rPr>
              <a:pPr/>
              <a:t>148</a:t>
            </a:fld>
            <a:endParaRPr lang="en-AU" altLang="en-US" sz="1300">
              <a:latin typeface="Times New Roman" charset="0"/>
            </a:endParaRPr>
          </a:p>
        </p:txBody>
      </p:sp>
      <p:sp>
        <p:nvSpPr>
          <p:cNvPr id="207878" name="Rectangle 2"/>
          <p:cNvSpPr>
            <a:spLocks noGrp="1" noRot="1" noChangeAspect="1" noChangeArrowheads="1" noTextEdit="1"/>
          </p:cNvSpPr>
          <p:nvPr>
            <p:ph type="sldImg"/>
          </p:nvPr>
        </p:nvSpPr>
        <p:spPr>
          <a:ln/>
        </p:spPr>
      </p:sp>
      <p:sp>
        <p:nvSpPr>
          <p:cNvPr id="2078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634621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58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F466A36-3FDD-2145-8CAA-AD3E86B73118}" type="datetime3">
              <a:rPr lang="en-AU" altLang="en-US" sz="1300">
                <a:latin typeface="Times New Roman" charset="0"/>
              </a:rPr>
              <a:pPr/>
              <a:t>30 March, 2023</a:t>
            </a:fld>
            <a:endParaRPr lang="en-AU" altLang="en-US" sz="1300">
              <a:latin typeface="Times New Roman" charset="0"/>
            </a:endParaRPr>
          </a:p>
        </p:txBody>
      </p:sp>
      <p:sp>
        <p:nvSpPr>
          <p:cNvPr id="2058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58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F1A0BF7-C70C-A041-A48A-B6ADC3E26BA2}" type="slidenum">
              <a:rPr lang="en-AU" altLang="en-US" sz="1300">
                <a:latin typeface="Times New Roman" charset="0"/>
              </a:rPr>
              <a:pPr/>
              <a:t>149</a:t>
            </a:fld>
            <a:endParaRPr lang="en-AU" altLang="en-US" sz="1300">
              <a:latin typeface="Times New Roman" charset="0"/>
            </a:endParaRPr>
          </a:p>
        </p:txBody>
      </p:sp>
      <p:sp>
        <p:nvSpPr>
          <p:cNvPr id="205830" name="Rectangle 2"/>
          <p:cNvSpPr>
            <a:spLocks noGrp="1" noRot="1" noChangeAspect="1" noChangeArrowheads="1" noTextEdit="1"/>
          </p:cNvSpPr>
          <p:nvPr>
            <p:ph type="sldImg"/>
          </p:nvPr>
        </p:nvSpPr>
        <p:spPr>
          <a:ln/>
        </p:spPr>
      </p:sp>
      <p:sp>
        <p:nvSpPr>
          <p:cNvPr id="2058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380705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88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495064A-D383-5B4A-AE44-36671D3BBF7B}" type="datetime3">
              <a:rPr lang="en-AU" altLang="en-US" sz="1300">
                <a:latin typeface="Times New Roman" charset="0"/>
              </a:rPr>
              <a:pPr/>
              <a:t>30 March, 2023</a:t>
            </a:fld>
            <a:endParaRPr lang="en-AU" altLang="en-US" sz="1300">
              <a:latin typeface="Times New Roman" charset="0"/>
            </a:endParaRPr>
          </a:p>
        </p:txBody>
      </p:sp>
      <p:sp>
        <p:nvSpPr>
          <p:cNvPr id="2089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89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B49EEDB-84A2-464B-8FA7-04057AD94C09}" type="slidenum">
              <a:rPr lang="en-AU" altLang="en-US" sz="1300">
                <a:latin typeface="Times New Roman" charset="0"/>
              </a:rPr>
              <a:pPr/>
              <a:t>150</a:t>
            </a:fld>
            <a:endParaRPr lang="en-AU" altLang="en-US" sz="1300">
              <a:latin typeface="Times New Roman" charset="0"/>
            </a:endParaRPr>
          </a:p>
        </p:txBody>
      </p:sp>
      <p:sp>
        <p:nvSpPr>
          <p:cNvPr id="208902" name="Rectangle 2"/>
          <p:cNvSpPr>
            <a:spLocks noGrp="1" noRot="1" noChangeAspect="1" noChangeArrowheads="1" noTextEdit="1"/>
          </p:cNvSpPr>
          <p:nvPr>
            <p:ph type="sldImg"/>
          </p:nvPr>
        </p:nvSpPr>
        <p:spPr>
          <a:ln/>
        </p:spPr>
      </p:sp>
      <p:sp>
        <p:nvSpPr>
          <p:cNvPr id="2089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0025163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099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D5746F6-12BD-EE40-AB99-B372E783F515}" type="datetime3">
              <a:rPr lang="en-AU" altLang="en-US" sz="1300">
                <a:latin typeface="Times New Roman" charset="0"/>
              </a:rPr>
              <a:pPr/>
              <a:t>30 March, 2023</a:t>
            </a:fld>
            <a:endParaRPr lang="en-AU" altLang="en-US" sz="1300">
              <a:latin typeface="Times New Roman" charset="0"/>
            </a:endParaRPr>
          </a:p>
        </p:txBody>
      </p:sp>
      <p:sp>
        <p:nvSpPr>
          <p:cNvPr id="2099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099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0A7417D-0730-494A-BA90-2FE5B6702AE4}" type="slidenum">
              <a:rPr lang="en-AU" altLang="en-US" sz="1300">
                <a:latin typeface="Times New Roman" charset="0"/>
              </a:rPr>
              <a:pPr/>
              <a:t>151</a:t>
            </a:fld>
            <a:endParaRPr lang="en-AU" altLang="en-US" sz="1300">
              <a:latin typeface="Times New Roman" charset="0"/>
            </a:endParaRPr>
          </a:p>
        </p:txBody>
      </p:sp>
      <p:sp>
        <p:nvSpPr>
          <p:cNvPr id="209926" name="Rectangle 2"/>
          <p:cNvSpPr>
            <a:spLocks noGrp="1" noRot="1" noChangeAspect="1" noChangeArrowheads="1" noTextEdit="1"/>
          </p:cNvSpPr>
          <p:nvPr>
            <p:ph type="sldImg"/>
          </p:nvPr>
        </p:nvSpPr>
        <p:spPr>
          <a:ln/>
        </p:spPr>
      </p:sp>
      <p:sp>
        <p:nvSpPr>
          <p:cNvPr id="2099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6878198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109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5276109-2686-084E-9D2B-3146D57865C7}" type="datetime3">
              <a:rPr lang="en-AU" altLang="en-US" sz="1300">
                <a:latin typeface="Times New Roman" charset="0"/>
              </a:rPr>
              <a:pPr/>
              <a:t>30 March, 2023</a:t>
            </a:fld>
            <a:endParaRPr lang="en-AU" altLang="en-US" sz="1300">
              <a:latin typeface="Times New Roman" charset="0"/>
            </a:endParaRPr>
          </a:p>
        </p:txBody>
      </p:sp>
      <p:sp>
        <p:nvSpPr>
          <p:cNvPr id="2109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109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03DAFED-B453-9742-BAE0-59332C99A15B}" type="slidenum">
              <a:rPr lang="en-AU" altLang="en-US" sz="1300">
                <a:latin typeface="Times New Roman" charset="0"/>
              </a:rPr>
              <a:pPr/>
              <a:t>152</a:t>
            </a:fld>
            <a:endParaRPr lang="en-AU" altLang="en-US" sz="1300">
              <a:latin typeface="Times New Roman" charset="0"/>
            </a:endParaRPr>
          </a:p>
        </p:txBody>
      </p:sp>
      <p:sp>
        <p:nvSpPr>
          <p:cNvPr id="210950" name="Rectangle 2"/>
          <p:cNvSpPr>
            <a:spLocks noGrp="1" noRot="1" noChangeAspect="1" noChangeArrowheads="1" noTextEdit="1"/>
          </p:cNvSpPr>
          <p:nvPr>
            <p:ph type="sldImg"/>
          </p:nvPr>
        </p:nvSpPr>
        <p:spPr>
          <a:ln/>
        </p:spPr>
      </p:sp>
      <p:sp>
        <p:nvSpPr>
          <p:cNvPr id="2109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6805699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119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327ACE1-DFAF-3445-B729-1B5631AC808E}" type="datetime3">
              <a:rPr lang="en-AU" altLang="en-US" sz="1300">
                <a:latin typeface="Times New Roman" charset="0"/>
              </a:rPr>
              <a:pPr/>
              <a:t>30 March, 2023</a:t>
            </a:fld>
            <a:endParaRPr lang="en-AU" altLang="en-US" sz="1300">
              <a:latin typeface="Times New Roman" charset="0"/>
            </a:endParaRPr>
          </a:p>
        </p:txBody>
      </p:sp>
      <p:sp>
        <p:nvSpPr>
          <p:cNvPr id="2119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119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631F483-BDE0-1F46-9799-43598066423D}" type="slidenum">
              <a:rPr lang="en-AU" altLang="en-US" sz="1300">
                <a:latin typeface="Times New Roman" charset="0"/>
              </a:rPr>
              <a:pPr/>
              <a:t>153</a:t>
            </a:fld>
            <a:endParaRPr lang="en-AU" altLang="en-US" sz="1300">
              <a:latin typeface="Times New Roman" charset="0"/>
            </a:endParaRPr>
          </a:p>
        </p:txBody>
      </p:sp>
      <p:sp>
        <p:nvSpPr>
          <p:cNvPr id="211974" name="Rectangle 2"/>
          <p:cNvSpPr>
            <a:spLocks noGrp="1" noRot="1" noChangeAspect="1" noChangeArrowheads="1" noTextEdit="1"/>
          </p:cNvSpPr>
          <p:nvPr>
            <p:ph type="sldImg"/>
          </p:nvPr>
        </p:nvSpPr>
        <p:spPr>
          <a:ln/>
        </p:spPr>
      </p:sp>
      <p:sp>
        <p:nvSpPr>
          <p:cNvPr id="2119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950893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129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6317EB7-C40B-A54B-BCC0-263B24137429}" type="datetime3">
              <a:rPr lang="en-AU" altLang="en-US" sz="1300">
                <a:latin typeface="Times New Roman" charset="0"/>
              </a:rPr>
              <a:pPr/>
              <a:t>30 March, 2023</a:t>
            </a:fld>
            <a:endParaRPr lang="en-AU" altLang="en-US" sz="1300">
              <a:latin typeface="Times New Roman" charset="0"/>
            </a:endParaRPr>
          </a:p>
        </p:txBody>
      </p:sp>
      <p:sp>
        <p:nvSpPr>
          <p:cNvPr id="2129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129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CF61510-F0B9-8F42-9D40-265106706C2B}" type="slidenum">
              <a:rPr lang="en-AU" altLang="en-US" sz="1300">
                <a:latin typeface="Times New Roman" charset="0"/>
              </a:rPr>
              <a:pPr/>
              <a:t>155</a:t>
            </a:fld>
            <a:endParaRPr lang="en-AU" altLang="en-US" sz="1300">
              <a:latin typeface="Times New Roman" charset="0"/>
            </a:endParaRPr>
          </a:p>
        </p:txBody>
      </p:sp>
      <p:sp>
        <p:nvSpPr>
          <p:cNvPr id="212998" name="Rectangle 2"/>
          <p:cNvSpPr>
            <a:spLocks noGrp="1" noRot="1" noChangeAspect="1" noChangeArrowheads="1" noTextEdit="1"/>
          </p:cNvSpPr>
          <p:nvPr>
            <p:ph type="sldImg"/>
          </p:nvPr>
        </p:nvSpPr>
        <p:spPr>
          <a:ln/>
        </p:spPr>
      </p:sp>
      <p:sp>
        <p:nvSpPr>
          <p:cNvPr id="2129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5440031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156</a:t>
            </a:fld>
            <a:endParaRPr lang="en-US" dirty="0"/>
          </a:p>
        </p:txBody>
      </p:sp>
    </p:spTree>
    <p:extLst>
      <p:ext uri="{BB962C8B-B14F-4D97-AF65-F5344CB8AC3E}">
        <p14:creationId xmlns:p14="http://schemas.microsoft.com/office/powerpoint/2010/main" val="5436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A2F50CF0-E6A3-A842-B0D4-1BB1536B241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The University of Adelaide, School of Computer Science</a:t>
            </a:r>
          </a:p>
        </p:txBody>
      </p:sp>
      <p:sp>
        <p:nvSpPr>
          <p:cNvPr id="119810" name="Rectangle 3">
            <a:extLst>
              <a:ext uri="{FF2B5EF4-FFF2-40B4-BE49-F238E27FC236}">
                <a16:creationId xmlns:a16="http://schemas.microsoft.com/office/drawing/2014/main" id="{90BD0A97-3083-794C-AA24-FFA37129E24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6BF2AC8-E55B-3F4A-A2A3-A98B53A0CACD}" type="datetime3">
              <a:rPr lang="en-US" altLang="en-US" smtClean="0">
                <a:latin typeface="Times New Roman" panose="02020603050405020304" pitchFamily="18" charset="0"/>
              </a:rPr>
              <a:pPr/>
              <a:t>30 March 2023</a:t>
            </a:fld>
            <a:endParaRPr lang="en-US" altLang="en-US">
              <a:latin typeface="Times New Roman" panose="02020603050405020304" pitchFamily="18" charset="0"/>
            </a:endParaRPr>
          </a:p>
        </p:txBody>
      </p:sp>
      <p:sp>
        <p:nvSpPr>
          <p:cNvPr id="119811" name="Rectangle 6">
            <a:extLst>
              <a:ext uri="{FF2B5EF4-FFF2-40B4-BE49-F238E27FC236}">
                <a16:creationId xmlns:a16="http://schemas.microsoft.com/office/drawing/2014/main" id="{8FAFE194-9F52-5846-9692-675DAFEB5B0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Chapter 2 — Instructions: Language of the Computer</a:t>
            </a:r>
          </a:p>
        </p:txBody>
      </p:sp>
      <p:sp>
        <p:nvSpPr>
          <p:cNvPr id="119812" name="Rectangle 7">
            <a:extLst>
              <a:ext uri="{FF2B5EF4-FFF2-40B4-BE49-F238E27FC236}">
                <a16:creationId xmlns:a16="http://schemas.microsoft.com/office/drawing/2014/main" id="{D785E867-04D2-AE4F-8052-4B86C480CF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F3DF912-6210-F340-9DC6-50C28B4E9807}" type="slidenum">
              <a:rPr lang="en-US" altLang="en-US" smtClean="0">
                <a:latin typeface="Times New Roman" panose="02020603050405020304" pitchFamily="18" charset="0"/>
              </a:rPr>
              <a:pPr/>
              <a:t>19</a:t>
            </a:fld>
            <a:endParaRPr lang="en-US" altLang="en-US">
              <a:latin typeface="Times New Roman" panose="02020603050405020304" pitchFamily="18" charset="0"/>
            </a:endParaRPr>
          </a:p>
        </p:txBody>
      </p:sp>
      <p:sp>
        <p:nvSpPr>
          <p:cNvPr id="119813" name="Rectangle 2">
            <a:extLst>
              <a:ext uri="{FF2B5EF4-FFF2-40B4-BE49-F238E27FC236}">
                <a16:creationId xmlns:a16="http://schemas.microsoft.com/office/drawing/2014/main" id="{D0CBE084-4FE3-D34D-9D5F-30CF2C29A78F}"/>
              </a:ext>
            </a:extLst>
          </p:cNvPr>
          <p:cNvSpPr>
            <a:spLocks noGrp="1" noRot="1" noChangeAspect="1" noChangeArrowheads="1" noTextEdit="1"/>
          </p:cNvSpPr>
          <p:nvPr>
            <p:ph type="sldImg"/>
          </p:nvPr>
        </p:nvSpPr>
        <p:spPr>
          <a:ln/>
        </p:spPr>
      </p:sp>
      <p:sp>
        <p:nvSpPr>
          <p:cNvPr id="119814" name="Rectangle 3">
            <a:extLst>
              <a:ext uri="{FF2B5EF4-FFF2-40B4-BE49-F238E27FC236}">
                <a16:creationId xmlns:a16="http://schemas.microsoft.com/office/drawing/2014/main" id="{6E7366B4-0046-9240-ACC1-BD318378EA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extLst>
      <p:ext uri="{BB962C8B-B14F-4D97-AF65-F5344CB8AC3E}">
        <p14:creationId xmlns:p14="http://schemas.microsoft.com/office/powerpoint/2010/main" val="4267616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0652F90-C740-7C48-A404-926CE0667B6C}"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6923DA4-4593-8B44-9A40-00E63F8C221C}" type="slidenum">
              <a:rPr lang="en-AU">
                <a:latin typeface="Calibri" charset="0"/>
              </a:rPr>
              <a:pPr eaLnBrk="1" hangingPunct="1"/>
              <a:t>158</a:t>
            </a:fld>
            <a:endParaRPr lang="en-AU">
              <a:latin typeface="Calibri" charset="0"/>
            </a:endParaRPr>
          </a:p>
        </p:txBody>
      </p:sp>
      <p:sp>
        <p:nvSpPr>
          <p:cNvPr id="983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831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Tree>
    <p:extLst>
      <p:ext uri="{BB962C8B-B14F-4D97-AF65-F5344CB8AC3E}">
        <p14:creationId xmlns:p14="http://schemas.microsoft.com/office/powerpoint/2010/main" val="14815738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0652F90-C740-7C48-A404-926CE0667B6C}"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6923DA4-4593-8B44-9A40-00E63F8C221C}" type="slidenum">
              <a:rPr lang="en-AU">
                <a:latin typeface="Calibri" charset="0"/>
              </a:rPr>
              <a:pPr eaLnBrk="1" hangingPunct="1"/>
              <a:t>159</a:t>
            </a:fld>
            <a:endParaRPr lang="en-AU">
              <a:latin typeface="Calibri" charset="0"/>
            </a:endParaRPr>
          </a:p>
        </p:txBody>
      </p:sp>
      <p:sp>
        <p:nvSpPr>
          <p:cNvPr id="983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831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1062397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0652F90-C740-7C48-A404-926CE0667B6C}"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6923DA4-4593-8B44-9A40-00E63F8C221C}" type="slidenum">
              <a:rPr lang="en-AU">
                <a:latin typeface="Calibri" charset="0"/>
              </a:rPr>
              <a:pPr eaLnBrk="1" hangingPunct="1"/>
              <a:t>160</a:t>
            </a:fld>
            <a:endParaRPr lang="en-AU">
              <a:latin typeface="Calibri" charset="0"/>
            </a:endParaRPr>
          </a:p>
        </p:txBody>
      </p:sp>
      <p:sp>
        <p:nvSpPr>
          <p:cNvPr id="983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831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7373041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128738B-B110-844F-8250-74206F498B9F}"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F3A9BB4-5BCD-194E-B9AE-AAC9E9DD3DEF}" type="slidenum">
              <a:rPr lang="en-AU">
                <a:latin typeface="Calibri" charset="0"/>
              </a:rPr>
              <a:pPr eaLnBrk="1" hangingPunct="1"/>
              <a:t>161</a:t>
            </a:fld>
            <a:endParaRPr lang="en-AU">
              <a:latin typeface="Calibri" charset="0"/>
            </a:endParaRPr>
          </a:p>
        </p:txBody>
      </p:sp>
      <p:sp>
        <p:nvSpPr>
          <p:cNvPr id="9933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933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8695306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71B013-EDAD-A040-80B5-F65714D24AD2}"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C2D24DF-C3CE-064C-B550-30BB3284D152}" type="slidenum">
              <a:rPr lang="en-AU">
                <a:latin typeface="Calibri" charset="0"/>
              </a:rPr>
              <a:pPr eaLnBrk="1" hangingPunct="1"/>
              <a:t>162</a:t>
            </a:fld>
            <a:endParaRPr lang="en-AU">
              <a:latin typeface="Calibri" charset="0"/>
            </a:endParaRPr>
          </a:p>
        </p:txBody>
      </p:sp>
      <p:sp>
        <p:nvSpPr>
          <p:cNvPr id="1003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03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21225780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71B013-EDAD-A040-80B5-F65714D24AD2}"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C2D24DF-C3CE-064C-B550-30BB3284D152}" type="slidenum">
              <a:rPr lang="en-AU">
                <a:latin typeface="Calibri" charset="0"/>
              </a:rPr>
              <a:pPr eaLnBrk="1" hangingPunct="1"/>
              <a:t>163</a:t>
            </a:fld>
            <a:endParaRPr lang="en-AU">
              <a:latin typeface="Calibri" charset="0"/>
            </a:endParaRPr>
          </a:p>
        </p:txBody>
      </p:sp>
      <p:sp>
        <p:nvSpPr>
          <p:cNvPr id="1003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03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16184087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AU"/>
              <a:t>Morgan Kaufmann Publishers</a:t>
            </a:r>
          </a:p>
        </p:txBody>
      </p:sp>
      <p:sp>
        <p:nvSpPr>
          <p:cNvPr id="5" name="Rectangle 3"/>
          <p:cNvSpPr>
            <a:spLocks noGrp="1" noChangeArrowheads="1"/>
          </p:cNvSpPr>
          <p:nvPr>
            <p:ph type="dt" sz="quarter" idx="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0652F90-C740-7C48-A404-926CE0667B6C}" type="datetime3">
              <a:rPr lang="en-AU">
                <a:latin typeface="Calibri" charset="0"/>
              </a:rPr>
              <a:pPr eaLnBrk="1" hangingPunct="1"/>
              <a:t>30 March, 2023</a:t>
            </a:fld>
            <a:endParaRPr lang="en-AU">
              <a:latin typeface="Calibri" charset="0"/>
            </a:endParaRPr>
          </a:p>
        </p:txBody>
      </p:sp>
      <p:sp>
        <p:nvSpPr>
          <p:cNvPr id="6" name="Rectangle 6"/>
          <p:cNvSpPr>
            <a:spLocks noGrp="1" noChangeArrowheads="1"/>
          </p:cNvSpPr>
          <p:nvPr>
            <p:ph type="ftr" sz="quarter" idx="4"/>
          </p:nvPr>
        </p:nvSpPr>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AU">
                <a:latin typeface="Calibri" charset="0"/>
              </a:rPr>
              <a:t>Chapter 4 — The Processor</a:t>
            </a:r>
          </a:p>
        </p:txBody>
      </p:sp>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6923DA4-4593-8B44-9A40-00E63F8C221C}" type="slidenum">
              <a:rPr lang="en-AU">
                <a:latin typeface="Calibri" charset="0"/>
              </a:rPr>
              <a:pPr eaLnBrk="1" hangingPunct="1"/>
              <a:t>164</a:t>
            </a:fld>
            <a:endParaRPr lang="en-AU">
              <a:latin typeface="Calibri" charset="0"/>
            </a:endParaRPr>
          </a:p>
        </p:txBody>
      </p:sp>
      <p:sp>
        <p:nvSpPr>
          <p:cNvPr id="983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831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66983370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11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7459392-3431-4E4B-AAB3-A45D00C7CC50}" type="datetime3">
              <a:rPr lang="en-AU" altLang="en-US" sz="1300">
                <a:latin typeface="Times New Roman" charset="0"/>
              </a:rPr>
              <a:pPr/>
              <a:t>30 March, 2023</a:t>
            </a:fld>
            <a:endParaRPr lang="en-AU" altLang="en-US" sz="1300">
              <a:latin typeface="Times New Roman" charset="0"/>
            </a:endParaRPr>
          </a:p>
        </p:txBody>
      </p:sp>
      <p:sp>
        <p:nvSpPr>
          <p:cNvPr id="2211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11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32772CB-9DB4-D14F-ADE8-B198A5B86534}" type="slidenum">
              <a:rPr lang="en-AU" altLang="en-US" sz="1300">
                <a:latin typeface="Times New Roman" charset="0"/>
              </a:rPr>
              <a:pPr/>
              <a:t>166</a:t>
            </a:fld>
            <a:endParaRPr lang="en-AU" altLang="en-US" sz="1300">
              <a:latin typeface="Times New Roman" charset="0"/>
            </a:endParaRPr>
          </a:p>
        </p:txBody>
      </p:sp>
      <p:sp>
        <p:nvSpPr>
          <p:cNvPr id="221190" name="Rectangle 2"/>
          <p:cNvSpPr>
            <a:spLocks noGrp="1" noRot="1" noChangeAspect="1" noChangeArrowheads="1" noTextEdit="1"/>
          </p:cNvSpPr>
          <p:nvPr>
            <p:ph type="sldImg"/>
          </p:nvPr>
        </p:nvSpPr>
        <p:spPr>
          <a:ln/>
        </p:spPr>
      </p:sp>
      <p:sp>
        <p:nvSpPr>
          <p:cNvPr id="2211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8086285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42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CC9F85A-4380-9A45-96C1-012C6D412C3B}" type="datetime3">
              <a:rPr lang="en-AU" altLang="en-US" sz="1300">
                <a:latin typeface="Times New Roman" charset="0"/>
              </a:rPr>
              <a:pPr/>
              <a:t>30 March, 2023</a:t>
            </a:fld>
            <a:endParaRPr lang="en-AU" altLang="en-US" sz="1300">
              <a:latin typeface="Times New Roman" charset="0"/>
            </a:endParaRPr>
          </a:p>
        </p:txBody>
      </p:sp>
      <p:sp>
        <p:nvSpPr>
          <p:cNvPr id="2242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42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9DC9D8A-26C1-2B45-9B3A-9E02E0E5DA33}" type="slidenum">
              <a:rPr lang="en-AU" altLang="en-US" sz="1300">
                <a:latin typeface="Times New Roman" charset="0"/>
              </a:rPr>
              <a:pPr/>
              <a:t>167</a:t>
            </a:fld>
            <a:endParaRPr lang="en-AU" altLang="en-US" sz="1300">
              <a:latin typeface="Times New Roman" charset="0"/>
            </a:endParaRPr>
          </a:p>
        </p:txBody>
      </p:sp>
      <p:sp>
        <p:nvSpPr>
          <p:cNvPr id="224262" name="Rectangle 2"/>
          <p:cNvSpPr>
            <a:spLocks noGrp="1" noRot="1" noChangeAspect="1" noChangeArrowheads="1" noTextEdit="1"/>
          </p:cNvSpPr>
          <p:nvPr>
            <p:ph type="sldImg"/>
          </p:nvPr>
        </p:nvSpPr>
        <p:spPr>
          <a:ln/>
        </p:spPr>
      </p:sp>
      <p:sp>
        <p:nvSpPr>
          <p:cNvPr id="2242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9511004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52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4D47698-4D62-0441-AC64-5C8ADAADC562}" type="datetime3">
              <a:rPr lang="en-AU" altLang="en-US" sz="1300">
                <a:latin typeface="Times New Roman" charset="0"/>
              </a:rPr>
              <a:pPr/>
              <a:t>30 March, 2023</a:t>
            </a:fld>
            <a:endParaRPr lang="en-AU" altLang="en-US" sz="1300">
              <a:latin typeface="Times New Roman" charset="0"/>
            </a:endParaRPr>
          </a:p>
        </p:txBody>
      </p:sp>
      <p:sp>
        <p:nvSpPr>
          <p:cNvPr id="2252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52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62807B5-975D-2C4D-88BD-E08AEF200A46}" type="slidenum">
              <a:rPr lang="en-AU" altLang="en-US" sz="1300">
                <a:latin typeface="Times New Roman" charset="0"/>
              </a:rPr>
              <a:pPr/>
              <a:t>168</a:t>
            </a:fld>
            <a:endParaRPr lang="en-AU" altLang="en-US" sz="1300">
              <a:latin typeface="Times New Roman" charset="0"/>
            </a:endParaRPr>
          </a:p>
        </p:txBody>
      </p:sp>
      <p:sp>
        <p:nvSpPr>
          <p:cNvPr id="225286" name="Rectangle 2"/>
          <p:cNvSpPr>
            <a:spLocks noGrp="1" noRot="1" noChangeAspect="1" noChangeArrowheads="1" noTextEdit="1"/>
          </p:cNvSpPr>
          <p:nvPr>
            <p:ph type="sldImg"/>
          </p:nvPr>
        </p:nvSpPr>
        <p:spPr>
          <a:ln/>
        </p:spPr>
      </p:sp>
      <p:sp>
        <p:nvSpPr>
          <p:cNvPr id="225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69311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D3BFC3-2C03-3A4B-A1D9-7C31038972DA}" type="slidenum">
              <a:rPr lang="zh-TW" altLang="en-US" smtClean="0"/>
              <a:pPr/>
              <a:t>21</a:t>
            </a:fld>
            <a:endParaRPr lang="en-US" altLang="zh-TW"/>
          </a:p>
        </p:txBody>
      </p:sp>
    </p:spTree>
    <p:extLst>
      <p:ext uri="{BB962C8B-B14F-4D97-AF65-F5344CB8AC3E}">
        <p14:creationId xmlns:p14="http://schemas.microsoft.com/office/powerpoint/2010/main" val="17216964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22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A0D20AA-B3AC-0847-92A8-70FDA842322D}" type="datetime3">
              <a:rPr lang="en-AU" altLang="en-US" sz="1300">
                <a:latin typeface="Times New Roman" charset="0"/>
              </a:rPr>
              <a:pPr/>
              <a:t>30 March, 2023</a:t>
            </a:fld>
            <a:endParaRPr lang="en-AU" altLang="en-US" sz="1300">
              <a:latin typeface="Times New Roman" charset="0"/>
            </a:endParaRPr>
          </a:p>
        </p:txBody>
      </p:sp>
      <p:sp>
        <p:nvSpPr>
          <p:cNvPr id="2222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22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BB77CB2-DF5E-6C43-9222-93D22862BD8A}" type="slidenum">
              <a:rPr lang="en-AU" altLang="en-US" sz="1300">
                <a:latin typeface="Times New Roman" charset="0"/>
              </a:rPr>
              <a:pPr/>
              <a:t>169</a:t>
            </a:fld>
            <a:endParaRPr lang="en-AU" altLang="en-US" sz="1300">
              <a:latin typeface="Times New Roman" charset="0"/>
            </a:endParaRPr>
          </a:p>
        </p:txBody>
      </p:sp>
      <p:sp>
        <p:nvSpPr>
          <p:cNvPr id="222214" name="Rectangle 2"/>
          <p:cNvSpPr>
            <a:spLocks noGrp="1" noRot="1" noChangeAspect="1" noChangeArrowheads="1" noTextEdit="1"/>
          </p:cNvSpPr>
          <p:nvPr>
            <p:ph type="sldImg"/>
          </p:nvPr>
        </p:nvSpPr>
        <p:spPr>
          <a:ln/>
        </p:spPr>
      </p:sp>
      <p:sp>
        <p:nvSpPr>
          <p:cNvPr id="2222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939611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32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F2DC764-3A22-464B-949F-E3BBD4B1D189}" type="datetime3">
              <a:rPr lang="en-AU" altLang="en-US" sz="1300">
                <a:latin typeface="Times New Roman" charset="0"/>
              </a:rPr>
              <a:pPr/>
              <a:t>30 March, 2023</a:t>
            </a:fld>
            <a:endParaRPr lang="en-AU" altLang="en-US" sz="1300">
              <a:latin typeface="Times New Roman" charset="0"/>
            </a:endParaRPr>
          </a:p>
        </p:txBody>
      </p:sp>
      <p:sp>
        <p:nvSpPr>
          <p:cNvPr id="2232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32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5CC9500-D2D2-E34A-B91D-33943026D712}" type="slidenum">
              <a:rPr lang="en-AU" altLang="en-US" sz="1300">
                <a:latin typeface="Times New Roman" charset="0"/>
              </a:rPr>
              <a:pPr/>
              <a:t>170</a:t>
            </a:fld>
            <a:endParaRPr lang="en-AU" altLang="en-US" sz="1300">
              <a:latin typeface="Times New Roman" charset="0"/>
            </a:endParaRPr>
          </a:p>
        </p:txBody>
      </p:sp>
      <p:sp>
        <p:nvSpPr>
          <p:cNvPr id="223238" name="Rectangle 2"/>
          <p:cNvSpPr>
            <a:spLocks noGrp="1" noRot="1" noChangeAspect="1" noChangeArrowheads="1" noTextEdit="1"/>
          </p:cNvSpPr>
          <p:nvPr>
            <p:ph type="sldImg"/>
          </p:nvPr>
        </p:nvSpPr>
        <p:spPr>
          <a:ln/>
        </p:spPr>
      </p:sp>
      <p:sp>
        <p:nvSpPr>
          <p:cNvPr id="2232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3484180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63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A3F7534-5545-5140-879A-A1E0B5AA4C6F}" type="datetime3">
              <a:rPr lang="en-AU" altLang="en-US" sz="1300">
                <a:latin typeface="Times New Roman" charset="0"/>
              </a:rPr>
              <a:pPr/>
              <a:t>30 March, 2023</a:t>
            </a:fld>
            <a:endParaRPr lang="en-AU" altLang="en-US" sz="1300">
              <a:latin typeface="Times New Roman" charset="0"/>
            </a:endParaRPr>
          </a:p>
        </p:txBody>
      </p:sp>
      <p:sp>
        <p:nvSpPr>
          <p:cNvPr id="2263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63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2BC63B5-FF4E-3440-AB1E-511DCC4EFD19}" type="slidenum">
              <a:rPr lang="en-AU" altLang="en-US" sz="1300">
                <a:latin typeface="Times New Roman" charset="0"/>
              </a:rPr>
              <a:pPr/>
              <a:t>171</a:t>
            </a:fld>
            <a:endParaRPr lang="en-AU" altLang="en-US" sz="1300">
              <a:latin typeface="Times New Roman" charset="0"/>
            </a:endParaRPr>
          </a:p>
        </p:txBody>
      </p:sp>
      <p:sp>
        <p:nvSpPr>
          <p:cNvPr id="226310" name="Rectangle 2"/>
          <p:cNvSpPr>
            <a:spLocks noGrp="1" noRot="1" noChangeAspect="1" noChangeArrowheads="1" noTextEdit="1"/>
          </p:cNvSpPr>
          <p:nvPr>
            <p:ph type="sldImg"/>
          </p:nvPr>
        </p:nvSpPr>
        <p:spPr>
          <a:ln/>
        </p:spPr>
      </p:sp>
      <p:sp>
        <p:nvSpPr>
          <p:cNvPr id="2263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45684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73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0AAAB66-98EE-834B-9132-370280C43EF6}" type="datetime3">
              <a:rPr lang="en-AU" altLang="en-US" sz="1300">
                <a:latin typeface="Times New Roman" charset="0"/>
              </a:rPr>
              <a:pPr/>
              <a:t>30 March, 2023</a:t>
            </a:fld>
            <a:endParaRPr lang="en-AU" altLang="en-US" sz="1300">
              <a:latin typeface="Times New Roman" charset="0"/>
            </a:endParaRPr>
          </a:p>
        </p:txBody>
      </p:sp>
      <p:sp>
        <p:nvSpPr>
          <p:cNvPr id="2273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73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00807D6-314A-BC44-BB10-AC525898A517}" type="slidenum">
              <a:rPr lang="en-AU" altLang="en-US" sz="1300">
                <a:latin typeface="Times New Roman" charset="0"/>
              </a:rPr>
              <a:pPr/>
              <a:t>173</a:t>
            </a:fld>
            <a:endParaRPr lang="en-AU" altLang="en-US" sz="1300">
              <a:latin typeface="Times New Roman" charset="0"/>
            </a:endParaRPr>
          </a:p>
        </p:txBody>
      </p:sp>
      <p:sp>
        <p:nvSpPr>
          <p:cNvPr id="227334" name="Rectangle 2"/>
          <p:cNvSpPr>
            <a:spLocks noGrp="1" noRot="1" noChangeAspect="1" noChangeArrowheads="1" noTextEdit="1"/>
          </p:cNvSpPr>
          <p:nvPr>
            <p:ph type="sldImg"/>
          </p:nvPr>
        </p:nvSpPr>
        <p:spPr>
          <a:ln/>
        </p:spPr>
      </p:sp>
      <p:sp>
        <p:nvSpPr>
          <p:cNvPr id="2273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163642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83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E52D2EF-E9FC-FC47-BACB-EB3585093CC9}" type="datetime3">
              <a:rPr lang="en-AU" altLang="en-US" sz="1300">
                <a:latin typeface="Times New Roman" charset="0"/>
              </a:rPr>
              <a:pPr/>
              <a:t>30 March, 2023</a:t>
            </a:fld>
            <a:endParaRPr lang="en-AU" altLang="en-US" sz="1300">
              <a:latin typeface="Times New Roman" charset="0"/>
            </a:endParaRPr>
          </a:p>
        </p:txBody>
      </p:sp>
      <p:sp>
        <p:nvSpPr>
          <p:cNvPr id="2283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83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2F84C9B-F270-1D4D-89A9-F4EAD7FD7447}" type="slidenum">
              <a:rPr lang="en-AU" altLang="en-US" sz="1300">
                <a:latin typeface="Times New Roman" charset="0"/>
              </a:rPr>
              <a:pPr/>
              <a:t>174</a:t>
            </a:fld>
            <a:endParaRPr lang="en-AU" altLang="en-US" sz="1300">
              <a:latin typeface="Times New Roman" charset="0"/>
            </a:endParaRPr>
          </a:p>
        </p:txBody>
      </p:sp>
      <p:sp>
        <p:nvSpPr>
          <p:cNvPr id="228358" name="Rectangle 2"/>
          <p:cNvSpPr>
            <a:spLocks noGrp="1" noRot="1" noChangeAspect="1" noChangeArrowheads="1" noTextEdit="1"/>
          </p:cNvSpPr>
          <p:nvPr>
            <p:ph type="sldImg"/>
          </p:nvPr>
        </p:nvSpPr>
        <p:spPr>
          <a:ln/>
        </p:spPr>
      </p:sp>
      <p:sp>
        <p:nvSpPr>
          <p:cNvPr id="2283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5548628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83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E52D2EF-E9FC-FC47-BACB-EB3585093CC9}" type="datetime3">
              <a:rPr lang="en-AU" altLang="en-US" sz="1300">
                <a:latin typeface="Times New Roman" charset="0"/>
              </a:rPr>
              <a:pPr/>
              <a:t>30 March, 2023</a:t>
            </a:fld>
            <a:endParaRPr lang="en-AU" altLang="en-US" sz="1300">
              <a:latin typeface="Times New Roman" charset="0"/>
            </a:endParaRPr>
          </a:p>
        </p:txBody>
      </p:sp>
      <p:sp>
        <p:nvSpPr>
          <p:cNvPr id="2283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83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2F84C9B-F270-1D4D-89A9-F4EAD7FD7447}" type="slidenum">
              <a:rPr lang="en-AU" altLang="en-US" sz="1300">
                <a:latin typeface="Times New Roman" charset="0"/>
              </a:rPr>
              <a:pPr/>
              <a:t>175</a:t>
            </a:fld>
            <a:endParaRPr lang="en-AU" altLang="en-US" sz="1300">
              <a:latin typeface="Times New Roman" charset="0"/>
            </a:endParaRPr>
          </a:p>
        </p:txBody>
      </p:sp>
      <p:sp>
        <p:nvSpPr>
          <p:cNvPr id="228358" name="Rectangle 2"/>
          <p:cNvSpPr>
            <a:spLocks noGrp="1" noRot="1" noChangeAspect="1" noChangeArrowheads="1" noTextEdit="1"/>
          </p:cNvSpPr>
          <p:nvPr>
            <p:ph type="sldImg"/>
          </p:nvPr>
        </p:nvSpPr>
        <p:spPr>
          <a:ln/>
        </p:spPr>
      </p:sp>
      <p:sp>
        <p:nvSpPr>
          <p:cNvPr id="2283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717334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93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51271DE-AD8B-7845-A021-914EAA3AB0E8}" type="datetime3">
              <a:rPr lang="en-AU" altLang="en-US" sz="1300">
                <a:latin typeface="Times New Roman" charset="0"/>
              </a:rPr>
              <a:pPr/>
              <a:t>30 March, 2023</a:t>
            </a:fld>
            <a:endParaRPr lang="en-AU" altLang="en-US" sz="1300">
              <a:latin typeface="Times New Roman" charset="0"/>
            </a:endParaRPr>
          </a:p>
        </p:txBody>
      </p:sp>
      <p:sp>
        <p:nvSpPr>
          <p:cNvPr id="2293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93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DE7FB13-9224-7A48-AA17-E61B0D811C6A}" type="slidenum">
              <a:rPr lang="en-AU" altLang="en-US" sz="1300">
                <a:latin typeface="Times New Roman" charset="0"/>
              </a:rPr>
              <a:pPr/>
              <a:t>176</a:t>
            </a:fld>
            <a:endParaRPr lang="en-AU" altLang="en-US" sz="1300">
              <a:latin typeface="Times New Roman" charset="0"/>
            </a:endParaRPr>
          </a:p>
        </p:txBody>
      </p:sp>
      <p:sp>
        <p:nvSpPr>
          <p:cNvPr id="229382" name="Rectangle 2"/>
          <p:cNvSpPr>
            <a:spLocks noGrp="1" noRot="1" noChangeAspect="1" noChangeArrowheads="1" noTextEdit="1"/>
          </p:cNvSpPr>
          <p:nvPr>
            <p:ph type="sldImg"/>
          </p:nvPr>
        </p:nvSpPr>
        <p:spPr>
          <a:ln/>
        </p:spPr>
      </p:sp>
      <p:sp>
        <p:nvSpPr>
          <p:cNvPr id="2293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0888651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293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51271DE-AD8B-7845-A021-914EAA3AB0E8}" type="datetime3">
              <a:rPr lang="en-AU" altLang="en-US" sz="1300">
                <a:latin typeface="Times New Roman" charset="0"/>
              </a:rPr>
              <a:pPr/>
              <a:t>30 March, 2023</a:t>
            </a:fld>
            <a:endParaRPr lang="en-AU" altLang="en-US" sz="1300">
              <a:latin typeface="Times New Roman" charset="0"/>
            </a:endParaRPr>
          </a:p>
        </p:txBody>
      </p:sp>
      <p:sp>
        <p:nvSpPr>
          <p:cNvPr id="2293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293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DE7FB13-9224-7A48-AA17-E61B0D811C6A}" type="slidenum">
              <a:rPr lang="en-AU" altLang="en-US" sz="1300">
                <a:latin typeface="Times New Roman" charset="0"/>
              </a:rPr>
              <a:pPr/>
              <a:t>177</a:t>
            </a:fld>
            <a:endParaRPr lang="en-AU" altLang="en-US" sz="1300">
              <a:latin typeface="Times New Roman" charset="0"/>
            </a:endParaRPr>
          </a:p>
        </p:txBody>
      </p:sp>
      <p:sp>
        <p:nvSpPr>
          <p:cNvPr id="229382" name="Rectangle 2"/>
          <p:cNvSpPr>
            <a:spLocks noGrp="1" noRot="1" noChangeAspect="1" noChangeArrowheads="1" noTextEdit="1"/>
          </p:cNvSpPr>
          <p:nvPr>
            <p:ph type="sldImg"/>
          </p:nvPr>
        </p:nvSpPr>
        <p:spPr>
          <a:ln/>
        </p:spPr>
      </p:sp>
      <p:sp>
        <p:nvSpPr>
          <p:cNvPr id="2293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4184209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04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7688ED5-5338-C041-9488-6EC700A95D3B}" type="datetime3">
              <a:rPr lang="en-AU" altLang="en-US" sz="1300">
                <a:latin typeface="Times New Roman" charset="0"/>
              </a:rPr>
              <a:pPr/>
              <a:t>30 March, 2023</a:t>
            </a:fld>
            <a:endParaRPr lang="en-AU" altLang="en-US" sz="1300">
              <a:latin typeface="Times New Roman" charset="0"/>
            </a:endParaRPr>
          </a:p>
        </p:txBody>
      </p:sp>
      <p:sp>
        <p:nvSpPr>
          <p:cNvPr id="2304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04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F5500AB-A48C-8D4F-AA0A-86CBBEFF9638}" type="slidenum">
              <a:rPr lang="en-AU" altLang="en-US" sz="1300">
                <a:latin typeface="Times New Roman" charset="0"/>
              </a:rPr>
              <a:pPr/>
              <a:t>178</a:t>
            </a:fld>
            <a:endParaRPr lang="en-AU" altLang="en-US" sz="1300">
              <a:latin typeface="Times New Roman" charset="0"/>
            </a:endParaRPr>
          </a:p>
        </p:txBody>
      </p:sp>
      <p:sp>
        <p:nvSpPr>
          <p:cNvPr id="230406" name="Rectangle 2"/>
          <p:cNvSpPr>
            <a:spLocks noGrp="1" noRot="1" noChangeAspect="1" noChangeArrowheads="1" noTextEdit="1"/>
          </p:cNvSpPr>
          <p:nvPr>
            <p:ph type="sldImg"/>
          </p:nvPr>
        </p:nvSpPr>
        <p:spPr>
          <a:ln/>
        </p:spPr>
      </p:sp>
      <p:sp>
        <p:nvSpPr>
          <p:cNvPr id="2304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310757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14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C7AA791-821F-C945-8392-0E7698FBFD10}" type="datetime3">
              <a:rPr lang="en-AU" altLang="en-US" sz="1300">
                <a:latin typeface="Times New Roman" charset="0"/>
              </a:rPr>
              <a:pPr/>
              <a:t>30 March, 2023</a:t>
            </a:fld>
            <a:endParaRPr lang="en-AU" altLang="en-US" sz="1300">
              <a:latin typeface="Times New Roman" charset="0"/>
            </a:endParaRPr>
          </a:p>
        </p:txBody>
      </p:sp>
      <p:sp>
        <p:nvSpPr>
          <p:cNvPr id="2314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14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7673137-44A3-2C4E-9722-060F0BADB71D}" type="slidenum">
              <a:rPr lang="en-AU" altLang="en-US" sz="1300">
                <a:latin typeface="Times New Roman" charset="0"/>
              </a:rPr>
              <a:pPr/>
              <a:t>179</a:t>
            </a:fld>
            <a:endParaRPr lang="en-AU" altLang="en-US" sz="1300">
              <a:latin typeface="Times New Roman" charset="0"/>
            </a:endParaRPr>
          </a:p>
        </p:txBody>
      </p:sp>
      <p:sp>
        <p:nvSpPr>
          <p:cNvPr id="231430" name="Rectangle 2"/>
          <p:cNvSpPr>
            <a:spLocks noGrp="1" noRot="1" noChangeAspect="1" noChangeArrowheads="1" noTextEdit="1"/>
          </p:cNvSpPr>
          <p:nvPr>
            <p:ph type="sldImg"/>
          </p:nvPr>
        </p:nvSpPr>
        <p:spPr>
          <a:ln/>
        </p:spPr>
      </p:sp>
      <p:sp>
        <p:nvSpPr>
          <p:cNvPr id="2314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Still one cycle delay</a:t>
            </a:r>
          </a:p>
        </p:txBody>
      </p:sp>
    </p:spTree>
    <p:extLst>
      <p:ext uri="{BB962C8B-B14F-4D97-AF65-F5344CB8AC3E}">
        <p14:creationId xmlns:p14="http://schemas.microsoft.com/office/powerpoint/2010/main" val="2118376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464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B1E8BA7-BDA2-9D4C-976F-82480C717259}" type="datetime3">
              <a:rPr lang="en-AU" altLang="en-US" sz="1300">
                <a:latin typeface="Times New Roman" charset="0"/>
              </a:rPr>
              <a:pPr/>
              <a:t>30 March, 2023</a:t>
            </a:fld>
            <a:endParaRPr lang="en-AU" altLang="en-US" sz="1300">
              <a:latin typeface="Times New Roman" charset="0"/>
            </a:endParaRPr>
          </a:p>
        </p:txBody>
      </p:sp>
      <p:sp>
        <p:nvSpPr>
          <p:cNvPr id="1464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464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774364D-97C3-0E46-9867-09E95F5D87E6}" type="slidenum">
              <a:rPr lang="en-AU" altLang="en-US" sz="1300">
                <a:latin typeface="Times New Roman" charset="0"/>
              </a:rPr>
              <a:pPr/>
              <a:t>22</a:t>
            </a:fld>
            <a:endParaRPr lang="en-AU" altLang="en-US" sz="1300">
              <a:latin typeface="Times New Roman" charset="0"/>
            </a:endParaRPr>
          </a:p>
        </p:txBody>
      </p:sp>
      <p:sp>
        <p:nvSpPr>
          <p:cNvPr id="146438" name="Rectangle 2"/>
          <p:cNvSpPr>
            <a:spLocks noGrp="1" noRot="1" noChangeAspect="1" noChangeArrowheads="1" noTextEdit="1"/>
          </p:cNvSpPr>
          <p:nvPr>
            <p:ph type="sldImg"/>
          </p:nvPr>
        </p:nvSpPr>
        <p:spPr>
          <a:ln/>
        </p:spPr>
      </p:sp>
      <p:sp>
        <p:nvSpPr>
          <p:cNvPr id="1464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5163595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96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DBD00C9-EC21-8449-BF4D-7C1AAAA858C5}" type="datetime3">
              <a:rPr lang="en-AU" altLang="en-US" sz="1300">
                <a:latin typeface="Times New Roman" charset="0"/>
              </a:rPr>
              <a:pPr/>
              <a:t>30 March, 2023</a:t>
            </a:fld>
            <a:endParaRPr lang="en-AU" altLang="en-US" sz="1300">
              <a:latin typeface="Times New Roman" charset="0"/>
            </a:endParaRPr>
          </a:p>
        </p:txBody>
      </p:sp>
      <p:sp>
        <p:nvSpPr>
          <p:cNvPr id="2396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96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7C81969-C487-D148-8B0D-97AE42E605D1}" type="slidenum">
              <a:rPr lang="en-AU" altLang="en-US" sz="1300">
                <a:latin typeface="Times New Roman" charset="0"/>
              </a:rPr>
              <a:pPr/>
              <a:t>182</a:t>
            </a:fld>
            <a:endParaRPr lang="en-AU" altLang="en-US" sz="1300">
              <a:latin typeface="Times New Roman" charset="0"/>
            </a:endParaRPr>
          </a:p>
        </p:txBody>
      </p:sp>
      <p:sp>
        <p:nvSpPr>
          <p:cNvPr id="239622" name="Rectangle 2"/>
          <p:cNvSpPr>
            <a:spLocks noGrp="1" noRot="1" noChangeAspect="1" noChangeArrowheads="1" noTextEdit="1"/>
          </p:cNvSpPr>
          <p:nvPr>
            <p:ph type="sldImg"/>
          </p:nvPr>
        </p:nvSpPr>
        <p:spPr>
          <a:ln/>
        </p:spPr>
      </p:sp>
      <p:sp>
        <p:nvSpPr>
          <p:cNvPr id="2396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																						</a:t>
            </a:r>
          </a:p>
        </p:txBody>
      </p:sp>
    </p:spTree>
    <p:extLst>
      <p:ext uri="{BB962C8B-B14F-4D97-AF65-F5344CB8AC3E}">
        <p14:creationId xmlns:p14="http://schemas.microsoft.com/office/powerpoint/2010/main" val="5830117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06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81C0DDC-0A12-C647-90D7-FA4B81F9E337}" type="datetime3">
              <a:rPr lang="en-AU" altLang="en-US" sz="1300">
                <a:latin typeface="Times New Roman" charset="0"/>
              </a:rPr>
              <a:pPr/>
              <a:t>30 March, 2023</a:t>
            </a:fld>
            <a:endParaRPr lang="en-AU" altLang="en-US" sz="1300">
              <a:latin typeface="Times New Roman" charset="0"/>
            </a:endParaRPr>
          </a:p>
        </p:txBody>
      </p:sp>
      <p:sp>
        <p:nvSpPr>
          <p:cNvPr id="2406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06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A6572E7-E124-4146-B463-DB19F743A792}" type="slidenum">
              <a:rPr lang="en-AU" altLang="en-US" sz="1300">
                <a:latin typeface="Times New Roman" charset="0"/>
              </a:rPr>
              <a:pPr/>
              <a:t>183</a:t>
            </a:fld>
            <a:endParaRPr lang="en-AU" altLang="en-US" sz="1300">
              <a:latin typeface="Times New Roman" charset="0"/>
            </a:endParaRPr>
          </a:p>
        </p:txBody>
      </p:sp>
      <p:sp>
        <p:nvSpPr>
          <p:cNvPr id="240646" name="Rectangle 2"/>
          <p:cNvSpPr>
            <a:spLocks noGrp="1" noRot="1" noChangeAspect="1" noChangeArrowheads="1" noTextEdit="1"/>
          </p:cNvSpPr>
          <p:nvPr>
            <p:ph type="sldImg"/>
          </p:nvPr>
        </p:nvSpPr>
        <p:spPr>
          <a:ln/>
        </p:spPr>
      </p:sp>
      <p:sp>
        <p:nvSpPr>
          <p:cNvPr id="2406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5552336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16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0349E5A-9D04-BA42-90EA-C3A390F3C629}" type="datetime3">
              <a:rPr lang="en-AU" altLang="en-US" sz="1300">
                <a:latin typeface="Times New Roman" charset="0"/>
              </a:rPr>
              <a:pPr/>
              <a:t>30 March, 2023</a:t>
            </a:fld>
            <a:endParaRPr lang="en-AU" altLang="en-US" sz="1300">
              <a:latin typeface="Times New Roman" charset="0"/>
            </a:endParaRPr>
          </a:p>
        </p:txBody>
      </p:sp>
      <p:sp>
        <p:nvSpPr>
          <p:cNvPr id="2416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16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164028A-2FB5-7442-987F-B6BAD9048EDA}" type="slidenum">
              <a:rPr lang="en-AU" altLang="en-US" sz="1300">
                <a:latin typeface="Times New Roman" charset="0"/>
              </a:rPr>
              <a:pPr/>
              <a:t>184</a:t>
            </a:fld>
            <a:endParaRPr lang="en-AU" altLang="en-US" sz="1300">
              <a:latin typeface="Times New Roman" charset="0"/>
            </a:endParaRPr>
          </a:p>
        </p:txBody>
      </p:sp>
      <p:sp>
        <p:nvSpPr>
          <p:cNvPr id="241670" name="Rectangle 2"/>
          <p:cNvSpPr>
            <a:spLocks noGrp="1" noRot="1" noChangeAspect="1" noChangeArrowheads="1" noTextEdit="1"/>
          </p:cNvSpPr>
          <p:nvPr>
            <p:ph type="sldImg"/>
          </p:nvPr>
        </p:nvSpPr>
        <p:spPr>
          <a:ln/>
        </p:spPr>
      </p:sp>
      <p:sp>
        <p:nvSpPr>
          <p:cNvPr id="2416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3183643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26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AF51402-8952-4E48-86D7-D975C8FF19D1}" type="datetime3">
              <a:rPr lang="en-AU" altLang="en-US" sz="1300">
                <a:latin typeface="Times New Roman" charset="0"/>
              </a:rPr>
              <a:pPr/>
              <a:t>30 March, 2023</a:t>
            </a:fld>
            <a:endParaRPr lang="en-AU" altLang="en-US" sz="1300">
              <a:latin typeface="Times New Roman" charset="0"/>
            </a:endParaRPr>
          </a:p>
        </p:txBody>
      </p:sp>
      <p:sp>
        <p:nvSpPr>
          <p:cNvPr id="2426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26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022CCFD-1C00-7649-8FE3-E72265312608}" type="slidenum">
              <a:rPr lang="en-AU" altLang="en-US" sz="1300">
                <a:latin typeface="Times New Roman" charset="0"/>
              </a:rPr>
              <a:pPr/>
              <a:t>185</a:t>
            </a:fld>
            <a:endParaRPr lang="en-AU" altLang="en-US" sz="1300">
              <a:latin typeface="Times New Roman" charset="0"/>
            </a:endParaRPr>
          </a:p>
        </p:txBody>
      </p:sp>
      <p:sp>
        <p:nvSpPr>
          <p:cNvPr id="242694" name="Rectangle 2"/>
          <p:cNvSpPr>
            <a:spLocks noGrp="1" noRot="1" noChangeAspect="1" noChangeArrowheads="1" noTextEdit="1"/>
          </p:cNvSpPr>
          <p:nvPr>
            <p:ph type="sldImg"/>
          </p:nvPr>
        </p:nvSpPr>
        <p:spPr>
          <a:ln/>
        </p:spPr>
      </p:sp>
      <p:sp>
        <p:nvSpPr>
          <p:cNvPr id="2426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9231898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37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94810CF-D355-C347-BC42-A43A0DED696C}" type="datetime3">
              <a:rPr lang="en-AU" altLang="en-US" sz="1300">
                <a:latin typeface="Times New Roman" charset="0"/>
              </a:rPr>
              <a:pPr/>
              <a:t>30 March, 2023</a:t>
            </a:fld>
            <a:endParaRPr lang="en-AU" altLang="en-US" sz="1300">
              <a:latin typeface="Times New Roman" charset="0"/>
            </a:endParaRPr>
          </a:p>
        </p:txBody>
      </p:sp>
      <p:sp>
        <p:nvSpPr>
          <p:cNvPr id="2437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37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891C189-4D14-CC47-A540-5EF055334576}" type="slidenum">
              <a:rPr lang="en-AU" altLang="en-US" sz="1300">
                <a:latin typeface="Times New Roman" charset="0"/>
              </a:rPr>
              <a:pPr/>
              <a:t>186</a:t>
            </a:fld>
            <a:endParaRPr lang="en-AU" altLang="en-US" sz="1300">
              <a:latin typeface="Times New Roman" charset="0"/>
            </a:endParaRPr>
          </a:p>
        </p:txBody>
      </p:sp>
      <p:sp>
        <p:nvSpPr>
          <p:cNvPr id="243718" name="Rectangle 2"/>
          <p:cNvSpPr>
            <a:spLocks noGrp="1" noRot="1" noChangeAspect="1" noChangeArrowheads="1" noTextEdit="1"/>
          </p:cNvSpPr>
          <p:nvPr>
            <p:ph type="sldImg"/>
          </p:nvPr>
        </p:nvSpPr>
        <p:spPr>
          <a:ln/>
        </p:spPr>
      </p:sp>
      <p:sp>
        <p:nvSpPr>
          <p:cNvPr id="2437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3439765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47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EC8596B-B6A4-8A45-989D-2C2869E0EB0D}" type="datetime3">
              <a:rPr lang="en-AU" altLang="en-US" sz="1300">
                <a:latin typeface="Times New Roman" charset="0"/>
              </a:rPr>
              <a:pPr/>
              <a:t>30 March, 2023</a:t>
            </a:fld>
            <a:endParaRPr lang="en-AU" altLang="en-US" sz="1300">
              <a:latin typeface="Times New Roman" charset="0"/>
            </a:endParaRPr>
          </a:p>
        </p:txBody>
      </p:sp>
      <p:sp>
        <p:nvSpPr>
          <p:cNvPr id="2447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47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4903AF5-780E-614C-9D11-A864927F0D27}" type="slidenum">
              <a:rPr lang="en-AU" altLang="en-US" sz="1300">
                <a:latin typeface="Times New Roman" charset="0"/>
              </a:rPr>
              <a:pPr/>
              <a:t>187</a:t>
            </a:fld>
            <a:endParaRPr lang="en-AU" altLang="en-US" sz="1300">
              <a:latin typeface="Times New Roman" charset="0"/>
            </a:endParaRPr>
          </a:p>
        </p:txBody>
      </p:sp>
      <p:sp>
        <p:nvSpPr>
          <p:cNvPr id="244742" name="Rectangle 2"/>
          <p:cNvSpPr>
            <a:spLocks noGrp="1" noRot="1" noChangeAspect="1" noChangeArrowheads="1" noTextEdit="1"/>
          </p:cNvSpPr>
          <p:nvPr>
            <p:ph type="sldImg"/>
          </p:nvPr>
        </p:nvSpPr>
        <p:spPr>
          <a:ln/>
        </p:spPr>
      </p:sp>
      <p:sp>
        <p:nvSpPr>
          <p:cNvPr id="2447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6892607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57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0D768ED-2EA6-F14B-9328-748119F3C2C3}" type="datetime3">
              <a:rPr lang="en-AU" altLang="en-US" sz="1300">
                <a:latin typeface="Times New Roman" charset="0"/>
              </a:rPr>
              <a:pPr/>
              <a:t>30 March, 2023</a:t>
            </a:fld>
            <a:endParaRPr lang="en-AU" altLang="en-US" sz="1300">
              <a:latin typeface="Times New Roman" charset="0"/>
            </a:endParaRPr>
          </a:p>
        </p:txBody>
      </p:sp>
      <p:sp>
        <p:nvSpPr>
          <p:cNvPr id="2457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57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F4D0F03-617F-FB4F-91BC-3286ACBBF500}" type="slidenum">
              <a:rPr lang="en-AU" altLang="en-US" sz="1300">
                <a:latin typeface="Times New Roman" charset="0"/>
              </a:rPr>
              <a:pPr/>
              <a:t>188</a:t>
            </a:fld>
            <a:endParaRPr lang="en-AU" altLang="en-US" sz="1300">
              <a:latin typeface="Times New Roman" charset="0"/>
            </a:endParaRPr>
          </a:p>
        </p:txBody>
      </p:sp>
      <p:sp>
        <p:nvSpPr>
          <p:cNvPr id="245766" name="Rectangle 2"/>
          <p:cNvSpPr>
            <a:spLocks noGrp="1" noRot="1" noChangeAspect="1" noChangeArrowheads="1" noTextEdit="1"/>
          </p:cNvSpPr>
          <p:nvPr>
            <p:ph type="sldImg"/>
          </p:nvPr>
        </p:nvSpPr>
        <p:spPr>
          <a:ln/>
        </p:spPr>
      </p:sp>
      <p:sp>
        <p:nvSpPr>
          <p:cNvPr id="2457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4150010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67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97733B4-3F95-6A43-865F-27C787ED4A4E}" type="datetime3">
              <a:rPr lang="en-AU" altLang="en-US" sz="1300">
                <a:latin typeface="Times New Roman" charset="0"/>
              </a:rPr>
              <a:pPr/>
              <a:t>30 March, 2023</a:t>
            </a:fld>
            <a:endParaRPr lang="en-AU" altLang="en-US" sz="1300">
              <a:latin typeface="Times New Roman" charset="0"/>
            </a:endParaRPr>
          </a:p>
        </p:txBody>
      </p:sp>
      <p:sp>
        <p:nvSpPr>
          <p:cNvPr id="2467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67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2491BE2-1739-E649-9CC4-6974FD9CCEF0}" type="slidenum">
              <a:rPr lang="en-AU" altLang="en-US" sz="1300">
                <a:latin typeface="Times New Roman" charset="0"/>
              </a:rPr>
              <a:pPr/>
              <a:t>189</a:t>
            </a:fld>
            <a:endParaRPr lang="en-AU" altLang="en-US" sz="1300">
              <a:latin typeface="Times New Roman" charset="0"/>
            </a:endParaRPr>
          </a:p>
        </p:txBody>
      </p:sp>
      <p:sp>
        <p:nvSpPr>
          <p:cNvPr id="246790" name="Rectangle 2"/>
          <p:cNvSpPr>
            <a:spLocks noGrp="1" noRot="1" noChangeAspect="1" noChangeArrowheads="1" noTextEdit="1"/>
          </p:cNvSpPr>
          <p:nvPr>
            <p:ph type="sldImg"/>
          </p:nvPr>
        </p:nvSpPr>
        <p:spPr>
          <a:ln/>
        </p:spPr>
      </p:sp>
      <p:sp>
        <p:nvSpPr>
          <p:cNvPr id="2467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0997633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78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08A2704-66BC-8D4C-AA43-DA3846CC8F41}" type="datetime3">
              <a:rPr lang="en-AU" altLang="en-US" sz="1300">
                <a:latin typeface="Times New Roman" charset="0"/>
              </a:rPr>
              <a:pPr/>
              <a:t>30 March, 2023</a:t>
            </a:fld>
            <a:endParaRPr lang="en-AU" altLang="en-US" sz="1300">
              <a:latin typeface="Times New Roman" charset="0"/>
            </a:endParaRPr>
          </a:p>
        </p:txBody>
      </p:sp>
      <p:sp>
        <p:nvSpPr>
          <p:cNvPr id="2478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78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F48525F-2F6E-DD41-9C99-A98473A4B48B}" type="slidenum">
              <a:rPr lang="en-AU" altLang="en-US" sz="1300">
                <a:latin typeface="Times New Roman" charset="0"/>
              </a:rPr>
              <a:pPr/>
              <a:t>190</a:t>
            </a:fld>
            <a:endParaRPr lang="en-AU" altLang="en-US" sz="1300">
              <a:latin typeface="Times New Roman" charset="0"/>
            </a:endParaRPr>
          </a:p>
        </p:txBody>
      </p:sp>
      <p:sp>
        <p:nvSpPr>
          <p:cNvPr id="247814" name="Rectangle 2"/>
          <p:cNvSpPr>
            <a:spLocks noGrp="1" noRot="1" noChangeAspect="1" noChangeArrowheads="1" noTextEdit="1"/>
          </p:cNvSpPr>
          <p:nvPr>
            <p:ph type="sldImg"/>
          </p:nvPr>
        </p:nvSpPr>
        <p:spPr>
          <a:ln/>
        </p:spPr>
      </p:sp>
      <p:sp>
        <p:nvSpPr>
          <p:cNvPr id="2478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0400780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88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D4128B3-01F4-1C40-9BF6-ACE5398B03C7}" type="datetime3">
              <a:rPr lang="en-AU" altLang="en-US" sz="1300">
                <a:latin typeface="Times New Roman" charset="0"/>
              </a:rPr>
              <a:pPr/>
              <a:t>30 March, 2023</a:t>
            </a:fld>
            <a:endParaRPr lang="en-AU" altLang="en-US" sz="1300">
              <a:latin typeface="Times New Roman" charset="0"/>
            </a:endParaRPr>
          </a:p>
        </p:txBody>
      </p:sp>
      <p:sp>
        <p:nvSpPr>
          <p:cNvPr id="2488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88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A8D85CF-F453-954B-86F5-11EF7AD57D2C}" type="slidenum">
              <a:rPr lang="en-AU" altLang="en-US" sz="1300">
                <a:latin typeface="Times New Roman" charset="0"/>
              </a:rPr>
              <a:pPr/>
              <a:t>191</a:t>
            </a:fld>
            <a:endParaRPr lang="en-AU" altLang="en-US" sz="1300">
              <a:latin typeface="Times New Roman" charset="0"/>
            </a:endParaRPr>
          </a:p>
        </p:txBody>
      </p:sp>
      <p:sp>
        <p:nvSpPr>
          <p:cNvPr id="248838" name="Rectangle 2"/>
          <p:cNvSpPr>
            <a:spLocks noGrp="1" noRot="1" noChangeAspect="1" noChangeArrowheads="1" noTextEdit="1"/>
          </p:cNvSpPr>
          <p:nvPr>
            <p:ph type="sldImg"/>
          </p:nvPr>
        </p:nvSpPr>
        <p:spPr>
          <a:ln/>
        </p:spPr>
      </p:sp>
      <p:sp>
        <p:nvSpPr>
          <p:cNvPr id="2488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55846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474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C01829C-A080-0E4B-8738-3C3B3705CB5E}" type="datetime3">
              <a:rPr lang="en-AU" altLang="en-US" sz="1300">
                <a:latin typeface="Times New Roman" charset="0"/>
              </a:rPr>
              <a:pPr/>
              <a:t>30 March, 2023</a:t>
            </a:fld>
            <a:endParaRPr lang="en-AU" altLang="en-US" sz="1300">
              <a:latin typeface="Times New Roman" charset="0"/>
            </a:endParaRPr>
          </a:p>
        </p:txBody>
      </p:sp>
      <p:sp>
        <p:nvSpPr>
          <p:cNvPr id="1474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474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2BFCA96-44B7-AD4F-9571-D27ADB8F9489}" type="slidenum">
              <a:rPr lang="en-AU" altLang="en-US" sz="1300">
                <a:latin typeface="Times New Roman" charset="0"/>
              </a:rPr>
              <a:pPr/>
              <a:t>23</a:t>
            </a:fld>
            <a:endParaRPr lang="en-AU" altLang="en-US" sz="1300">
              <a:latin typeface="Times New Roman" charset="0"/>
            </a:endParaRPr>
          </a:p>
        </p:txBody>
      </p:sp>
      <p:sp>
        <p:nvSpPr>
          <p:cNvPr id="147462" name="Rectangle 2"/>
          <p:cNvSpPr>
            <a:spLocks noGrp="1" noRot="1" noChangeAspect="1" noChangeArrowheads="1" noTextEdit="1"/>
          </p:cNvSpPr>
          <p:nvPr>
            <p:ph type="sldImg"/>
          </p:nvPr>
        </p:nvSpPr>
        <p:spPr>
          <a:ln/>
        </p:spPr>
      </p:sp>
      <p:sp>
        <p:nvSpPr>
          <p:cNvPr id="1474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81186971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498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7498D93-0B20-C240-9DE0-BCF0D56309E7}" type="datetime3">
              <a:rPr lang="en-AU" altLang="en-US" sz="1300">
                <a:latin typeface="Times New Roman" charset="0"/>
              </a:rPr>
              <a:pPr/>
              <a:t>30 March, 2023</a:t>
            </a:fld>
            <a:endParaRPr lang="en-AU" altLang="en-US" sz="1300">
              <a:latin typeface="Times New Roman" charset="0"/>
            </a:endParaRPr>
          </a:p>
        </p:txBody>
      </p:sp>
      <p:sp>
        <p:nvSpPr>
          <p:cNvPr id="2498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498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B689A46-3FDA-6C4F-8CC9-755CCE810356}" type="slidenum">
              <a:rPr lang="en-AU" altLang="en-US" sz="1300">
                <a:latin typeface="Times New Roman" charset="0"/>
              </a:rPr>
              <a:pPr/>
              <a:t>192</a:t>
            </a:fld>
            <a:endParaRPr lang="en-AU" altLang="en-US" sz="1300">
              <a:latin typeface="Times New Roman" charset="0"/>
            </a:endParaRPr>
          </a:p>
        </p:txBody>
      </p:sp>
      <p:sp>
        <p:nvSpPr>
          <p:cNvPr id="249862" name="Rectangle 2"/>
          <p:cNvSpPr>
            <a:spLocks noGrp="1" noRot="1" noChangeAspect="1" noChangeArrowheads="1" noTextEdit="1"/>
          </p:cNvSpPr>
          <p:nvPr>
            <p:ph type="sldImg"/>
          </p:nvPr>
        </p:nvSpPr>
        <p:spPr>
          <a:ln/>
        </p:spPr>
      </p:sp>
      <p:sp>
        <p:nvSpPr>
          <p:cNvPr id="2498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4822937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08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1B1BBAB-6933-7144-B608-13B054495B8B}" type="datetime3">
              <a:rPr lang="en-AU" altLang="en-US" sz="1300">
                <a:latin typeface="Times New Roman" charset="0"/>
              </a:rPr>
              <a:pPr/>
              <a:t>30 March, 2023</a:t>
            </a:fld>
            <a:endParaRPr lang="en-AU" altLang="en-US" sz="1300">
              <a:latin typeface="Times New Roman" charset="0"/>
            </a:endParaRPr>
          </a:p>
        </p:txBody>
      </p:sp>
      <p:sp>
        <p:nvSpPr>
          <p:cNvPr id="2508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08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67D6E6D-EC88-844D-A233-A71C95FFA551}" type="slidenum">
              <a:rPr lang="en-AU" altLang="en-US" sz="1300">
                <a:latin typeface="Times New Roman" charset="0"/>
              </a:rPr>
              <a:pPr/>
              <a:t>193</a:t>
            </a:fld>
            <a:endParaRPr lang="en-AU" altLang="en-US" sz="1300">
              <a:latin typeface="Times New Roman" charset="0"/>
            </a:endParaRPr>
          </a:p>
        </p:txBody>
      </p:sp>
      <p:sp>
        <p:nvSpPr>
          <p:cNvPr id="250886" name="Rectangle 2"/>
          <p:cNvSpPr>
            <a:spLocks noGrp="1" noRot="1" noChangeAspect="1" noChangeArrowheads="1" noTextEdit="1"/>
          </p:cNvSpPr>
          <p:nvPr>
            <p:ph type="sldImg"/>
          </p:nvPr>
        </p:nvSpPr>
        <p:spPr>
          <a:ln/>
        </p:spPr>
      </p:sp>
      <p:sp>
        <p:nvSpPr>
          <p:cNvPr id="2508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																			</a:t>
            </a:r>
          </a:p>
        </p:txBody>
      </p:sp>
    </p:spTree>
    <p:extLst>
      <p:ext uri="{BB962C8B-B14F-4D97-AF65-F5344CB8AC3E}">
        <p14:creationId xmlns:p14="http://schemas.microsoft.com/office/powerpoint/2010/main" val="35758975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24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EDF2D12-A0F1-7D4B-8188-30B3AE140BFA}" type="datetime3">
              <a:rPr lang="en-AU" altLang="en-US" sz="1300">
                <a:latin typeface="Times New Roman" charset="0"/>
              </a:rPr>
              <a:pPr/>
              <a:t>30 March, 2023</a:t>
            </a:fld>
            <a:endParaRPr lang="en-AU" altLang="en-US" sz="1300">
              <a:latin typeface="Times New Roman" charset="0"/>
            </a:endParaRPr>
          </a:p>
        </p:txBody>
      </p:sp>
      <p:sp>
        <p:nvSpPr>
          <p:cNvPr id="2324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24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2F9F645-4F96-394A-A9EF-D8ADB8089E0E}" type="slidenum">
              <a:rPr lang="en-AU" altLang="en-US" sz="1300">
                <a:latin typeface="Times New Roman" charset="0"/>
              </a:rPr>
              <a:pPr/>
              <a:t>194</a:t>
            </a:fld>
            <a:endParaRPr lang="en-AU" altLang="en-US" sz="1300">
              <a:latin typeface="Times New Roman" charset="0"/>
            </a:endParaRPr>
          </a:p>
        </p:txBody>
      </p:sp>
      <p:sp>
        <p:nvSpPr>
          <p:cNvPr id="232454" name="Rectangle 2"/>
          <p:cNvSpPr>
            <a:spLocks noGrp="1" noRot="1" noChangeAspect="1" noChangeArrowheads="1" noTextEdit="1"/>
          </p:cNvSpPr>
          <p:nvPr>
            <p:ph type="sldImg"/>
          </p:nvPr>
        </p:nvSpPr>
        <p:spPr>
          <a:ln/>
        </p:spPr>
      </p:sp>
      <p:sp>
        <p:nvSpPr>
          <p:cNvPr id="2324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3787229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34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A02A127-7A07-064A-9022-4876CBB6E5CF}" type="datetime3">
              <a:rPr lang="en-AU" altLang="en-US" sz="1300">
                <a:latin typeface="Times New Roman" charset="0"/>
              </a:rPr>
              <a:pPr/>
              <a:t>30 March, 2023</a:t>
            </a:fld>
            <a:endParaRPr lang="en-AU" altLang="en-US" sz="1300">
              <a:latin typeface="Times New Roman" charset="0"/>
            </a:endParaRPr>
          </a:p>
        </p:txBody>
      </p:sp>
      <p:sp>
        <p:nvSpPr>
          <p:cNvPr id="2334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34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91ACD26-34B0-A44D-AF3B-2C3C67692A0A}" type="slidenum">
              <a:rPr lang="en-AU" altLang="en-US" sz="1300">
                <a:latin typeface="Times New Roman" charset="0"/>
              </a:rPr>
              <a:pPr/>
              <a:t>195</a:t>
            </a:fld>
            <a:endParaRPr lang="en-AU" altLang="en-US" sz="1300">
              <a:latin typeface="Times New Roman" charset="0"/>
            </a:endParaRPr>
          </a:p>
        </p:txBody>
      </p:sp>
      <p:sp>
        <p:nvSpPr>
          <p:cNvPr id="233478" name="Rectangle 2"/>
          <p:cNvSpPr>
            <a:spLocks noGrp="1" noRot="1" noChangeAspect="1" noChangeArrowheads="1" noTextEdit="1"/>
          </p:cNvSpPr>
          <p:nvPr>
            <p:ph type="sldImg"/>
          </p:nvPr>
        </p:nvSpPr>
        <p:spPr>
          <a:ln/>
        </p:spPr>
      </p:sp>
      <p:sp>
        <p:nvSpPr>
          <p:cNvPr id="2334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7273869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44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AC3FC22-3DD1-C541-8F0F-F21720AD24CE}" type="datetime3">
              <a:rPr lang="en-AU" altLang="en-US" sz="1300">
                <a:latin typeface="Times New Roman" charset="0"/>
              </a:rPr>
              <a:pPr/>
              <a:t>30 March, 2023</a:t>
            </a:fld>
            <a:endParaRPr lang="en-AU" altLang="en-US" sz="1300">
              <a:latin typeface="Times New Roman" charset="0"/>
            </a:endParaRPr>
          </a:p>
        </p:txBody>
      </p:sp>
      <p:sp>
        <p:nvSpPr>
          <p:cNvPr id="2345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45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F6F88DE-CE7A-B842-A0EB-505DF8F4578E}" type="slidenum">
              <a:rPr lang="en-AU" altLang="en-US" sz="1300">
                <a:latin typeface="Times New Roman" charset="0"/>
              </a:rPr>
              <a:pPr/>
              <a:t>196</a:t>
            </a:fld>
            <a:endParaRPr lang="en-AU" altLang="en-US" sz="1300">
              <a:latin typeface="Times New Roman" charset="0"/>
            </a:endParaRPr>
          </a:p>
        </p:txBody>
      </p:sp>
      <p:sp>
        <p:nvSpPr>
          <p:cNvPr id="234502" name="Rectangle 2"/>
          <p:cNvSpPr>
            <a:spLocks noGrp="1" noRot="1" noChangeAspect="1" noChangeArrowheads="1" noTextEdit="1"/>
          </p:cNvSpPr>
          <p:nvPr>
            <p:ph type="sldImg"/>
          </p:nvPr>
        </p:nvSpPr>
        <p:spPr>
          <a:ln/>
        </p:spPr>
      </p:sp>
      <p:sp>
        <p:nvSpPr>
          <p:cNvPr id="2345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1294807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65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ABB0F92-CD3D-B344-8EF5-141D05534304}" type="datetime3">
              <a:rPr lang="en-AU" altLang="en-US" sz="1300">
                <a:latin typeface="Times New Roman" charset="0"/>
              </a:rPr>
              <a:pPr/>
              <a:t>30 March, 2023</a:t>
            </a:fld>
            <a:endParaRPr lang="en-AU" altLang="en-US" sz="1300">
              <a:latin typeface="Times New Roman" charset="0"/>
            </a:endParaRPr>
          </a:p>
        </p:txBody>
      </p:sp>
      <p:sp>
        <p:nvSpPr>
          <p:cNvPr id="2365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65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3103BA8-0E56-464D-BDB0-55E0D375F19B}" type="slidenum">
              <a:rPr lang="en-AU" altLang="en-US" sz="1300">
                <a:latin typeface="Times New Roman" charset="0"/>
              </a:rPr>
              <a:pPr/>
              <a:t>197</a:t>
            </a:fld>
            <a:endParaRPr lang="en-AU" altLang="en-US" sz="1300">
              <a:latin typeface="Times New Roman" charset="0"/>
            </a:endParaRPr>
          </a:p>
        </p:txBody>
      </p:sp>
      <p:sp>
        <p:nvSpPr>
          <p:cNvPr id="236550" name="Rectangle 2"/>
          <p:cNvSpPr>
            <a:spLocks noGrp="1" noRot="1" noChangeAspect="1" noChangeArrowheads="1" noTextEdit="1"/>
          </p:cNvSpPr>
          <p:nvPr>
            <p:ph type="sldImg"/>
          </p:nvPr>
        </p:nvSpPr>
        <p:spPr>
          <a:ln/>
        </p:spPr>
      </p:sp>
      <p:sp>
        <p:nvSpPr>
          <p:cNvPr id="2365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8967323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75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52DB30F-AE01-614E-ADF6-948A4E102890}" type="datetime3">
              <a:rPr lang="en-AU" altLang="en-US" sz="1300">
                <a:latin typeface="Times New Roman" charset="0"/>
              </a:rPr>
              <a:pPr/>
              <a:t>30 March, 2023</a:t>
            </a:fld>
            <a:endParaRPr lang="en-AU" altLang="en-US" sz="1300">
              <a:latin typeface="Times New Roman" charset="0"/>
            </a:endParaRPr>
          </a:p>
        </p:txBody>
      </p:sp>
      <p:sp>
        <p:nvSpPr>
          <p:cNvPr id="2375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75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B8905A1-877A-0646-B03D-F7469A1C72B5}" type="slidenum">
              <a:rPr lang="en-AU" altLang="en-US" sz="1300">
                <a:latin typeface="Times New Roman" charset="0"/>
              </a:rPr>
              <a:pPr/>
              <a:t>198</a:t>
            </a:fld>
            <a:endParaRPr lang="en-AU" altLang="en-US" sz="1300">
              <a:latin typeface="Times New Roman" charset="0"/>
            </a:endParaRPr>
          </a:p>
        </p:txBody>
      </p:sp>
      <p:sp>
        <p:nvSpPr>
          <p:cNvPr id="237574" name="Rectangle 2"/>
          <p:cNvSpPr>
            <a:spLocks noGrp="1" noRot="1" noChangeAspect="1" noChangeArrowheads="1" noTextEdit="1"/>
          </p:cNvSpPr>
          <p:nvPr>
            <p:ph type="sldImg"/>
          </p:nvPr>
        </p:nvSpPr>
        <p:spPr>
          <a:ln/>
        </p:spPr>
      </p:sp>
      <p:sp>
        <p:nvSpPr>
          <p:cNvPr id="2375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6078867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85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277937F-A895-3140-BB4F-969F0194BE10}" type="datetime3">
              <a:rPr lang="en-AU" altLang="en-US" sz="1300">
                <a:latin typeface="Times New Roman" charset="0"/>
              </a:rPr>
              <a:pPr/>
              <a:t>30 March, 2023</a:t>
            </a:fld>
            <a:endParaRPr lang="en-AU" altLang="en-US" sz="1300">
              <a:latin typeface="Times New Roman" charset="0"/>
            </a:endParaRPr>
          </a:p>
        </p:txBody>
      </p:sp>
      <p:sp>
        <p:nvSpPr>
          <p:cNvPr id="2385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85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E9308D3-2369-FE4C-9A0F-67BAC6CE5D3A}" type="slidenum">
              <a:rPr lang="en-AU" altLang="en-US" sz="1300">
                <a:latin typeface="Times New Roman" charset="0"/>
              </a:rPr>
              <a:pPr/>
              <a:t>199</a:t>
            </a:fld>
            <a:endParaRPr lang="en-AU" altLang="en-US" sz="1300">
              <a:latin typeface="Times New Roman" charset="0"/>
            </a:endParaRPr>
          </a:p>
        </p:txBody>
      </p:sp>
      <p:sp>
        <p:nvSpPr>
          <p:cNvPr id="238598" name="Rectangle 2"/>
          <p:cNvSpPr>
            <a:spLocks noGrp="1" noRot="1" noChangeAspect="1" noChangeArrowheads="1" noTextEdit="1"/>
          </p:cNvSpPr>
          <p:nvPr>
            <p:ph type="sldImg"/>
          </p:nvPr>
        </p:nvSpPr>
        <p:spPr>
          <a:ln/>
        </p:spPr>
      </p:sp>
      <p:sp>
        <p:nvSpPr>
          <p:cNvPr id="2385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42356739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355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85E4D5E-316F-6846-A222-5906F9F14BAD}" type="datetime3">
              <a:rPr lang="en-AU" altLang="en-US" sz="1300">
                <a:latin typeface="Times New Roman" charset="0"/>
              </a:rPr>
              <a:pPr/>
              <a:t>30 March, 2023</a:t>
            </a:fld>
            <a:endParaRPr lang="en-AU" altLang="en-US" sz="1300">
              <a:latin typeface="Times New Roman" charset="0"/>
            </a:endParaRPr>
          </a:p>
        </p:txBody>
      </p:sp>
      <p:sp>
        <p:nvSpPr>
          <p:cNvPr id="2355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355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EEC6AF9-8450-A44C-ADE1-4155186664CD}" type="slidenum">
              <a:rPr lang="en-AU" altLang="en-US" sz="1300">
                <a:latin typeface="Times New Roman" charset="0"/>
              </a:rPr>
              <a:pPr/>
              <a:t>200</a:t>
            </a:fld>
            <a:endParaRPr lang="en-AU" altLang="en-US" sz="1300">
              <a:latin typeface="Times New Roman" charset="0"/>
            </a:endParaRPr>
          </a:p>
        </p:txBody>
      </p:sp>
      <p:sp>
        <p:nvSpPr>
          <p:cNvPr id="235526" name="Rectangle 2"/>
          <p:cNvSpPr>
            <a:spLocks noGrp="1" noRot="1" noChangeAspect="1" noChangeArrowheads="1" noTextEdit="1"/>
          </p:cNvSpPr>
          <p:nvPr>
            <p:ph type="sldImg"/>
          </p:nvPr>
        </p:nvSpPr>
        <p:spPr>
          <a:ln/>
        </p:spPr>
      </p:sp>
      <p:sp>
        <p:nvSpPr>
          <p:cNvPr id="2355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269994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60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40E60A5-4B69-7848-8D83-FDE0AFCF2CB5}" type="datetime3">
              <a:rPr lang="en-AU" altLang="en-US" sz="1300">
                <a:latin typeface="Times New Roman" charset="0"/>
              </a:rPr>
              <a:pPr/>
              <a:t>30 March, 2023</a:t>
            </a:fld>
            <a:endParaRPr lang="en-AU" altLang="en-US" sz="1300">
              <a:latin typeface="Times New Roman" charset="0"/>
            </a:endParaRPr>
          </a:p>
        </p:txBody>
      </p:sp>
      <p:sp>
        <p:nvSpPr>
          <p:cNvPr id="2560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60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939DB29-A432-3B4D-ABEA-6609B27FEB7D}" type="slidenum">
              <a:rPr lang="en-AU" altLang="en-US" sz="1300">
                <a:latin typeface="Times New Roman" charset="0"/>
              </a:rPr>
              <a:pPr/>
              <a:t>201</a:t>
            </a:fld>
            <a:endParaRPr lang="en-AU" altLang="en-US" sz="1300">
              <a:latin typeface="Times New Roman" charset="0"/>
            </a:endParaRPr>
          </a:p>
        </p:txBody>
      </p:sp>
      <p:sp>
        <p:nvSpPr>
          <p:cNvPr id="256006" name="Rectangle 2"/>
          <p:cNvSpPr>
            <a:spLocks noGrp="1" noRot="1" noChangeAspect="1" noChangeArrowheads="1" noTextEdit="1"/>
          </p:cNvSpPr>
          <p:nvPr>
            <p:ph type="sldImg"/>
          </p:nvPr>
        </p:nvSpPr>
        <p:spPr>
          <a:ln/>
        </p:spPr>
      </p:sp>
      <p:sp>
        <p:nvSpPr>
          <p:cNvPr id="2560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76551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484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D4A0801-CADB-424E-8F2E-AFA97D4456D7}" type="datetime3">
              <a:rPr lang="en-AU" altLang="en-US" sz="1300">
                <a:latin typeface="Times New Roman" charset="0"/>
              </a:rPr>
              <a:pPr/>
              <a:t>30 March, 2023</a:t>
            </a:fld>
            <a:endParaRPr lang="en-AU" altLang="en-US" sz="1300">
              <a:latin typeface="Times New Roman" charset="0"/>
            </a:endParaRPr>
          </a:p>
        </p:txBody>
      </p:sp>
      <p:sp>
        <p:nvSpPr>
          <p:cNvPr id="1484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484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25FEFAC-BF3A-234D-9779-574A61E88FFF}" type="slidenum">
              <a:rPr lang="en-AU" altLang="en-US" sz="1300">
                <a:latin typeface="Times New Roman" charset="0"/>
              </a:rPr>
              <a:pPr/>
              <a:t>24</a:t>
            </a:fld>
            <a:endParaRPr lang="en-AU" altLang="en-US" sz="1300">
              <a:latin typeface="Times New Roman" charset="0"/>
            </a:endParaRPr>
          </a:p>
        </p:txBody>
      </p:sp>
      <p:sp>
        <p:nvSpPr>
          <p:cNvPr id="148486" name="Rectangle 2"/>
          <p:cNvSpPr>
            <a:spLocks noGrp="1" noRot="1" noChangeAspect="1" noChangeArrowheads="1" noTextEdit="1"/>
          </p:cNvSpPr>
          <p:nvPr>
            <p:ph type="sldImg"/>
          </p:nvPr>
        </p:nvSpPr>
        <p:spPr>
          <a:ln/>
        </p:spPr>
      </p:sp>
      <p:sp>
        <p:nvSpPr>
          <p:cNvPr id="1484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8172581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754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203F068-FAAA-BC4F-8EA2-E5ED1D59BBCE}" type="datetime3">
              <a:rPr lang="en-AU" altLang="en-US" sz="1300">
                <a:latin typeface="Times New Roman" charset="0"/>
              </a:rPr>
              <a:pPr/>
              <a:t>30 March, 2023</a:t>
            </a:fld>
            <a:endParaRPr lang="en-AU" altLang="en-US" sz="1300">
              <a:latin typeface="Times New Roman" charset="0"/>
            </a:endParaRPr>
          </a:p>
        </p:txBody>
      </p:sp>
      <p:sp>
        <p:nvSpPr>
          <p:cNvPr id="27546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754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32B838A-9BD8-A74C-8EAB-7129C194549A}" type="slidenum">
              <a:rPr lang="en-AU" altLang="en-US" sz="1300">
                <a:latin typeface="Times New Roman" charset="0"/>
              </a:rPr>
              <a:pPr/>
              <a:t>205</a:t>
            </a:fld>
            <a:endParaRPr lang="en-AU" altLang="en-US" sz="1300">
              <a:latin typeface="Times New Roman" charset="0"/>
            </a:endParaRPr>
          </a:p>
        </p:txBody>
      </p:sp>
      <p:sp>
        <p:nvSpPr>
          <p:cNvPr id="275462" name="Rectangle 2"/>
          <p:cNvSpPr>
            <a:spLocks noGrp="1" noRot="1" noChangeAspect="1" noChangeArrowheads="1" noTextEdit="1"/>
          </p:cNvSpPr>
          <p:nvPr>
            <p:ph type="sldImg"/>
          </p:nvPr>
        </p:nvSpPr>
        <p:spPr>
          <a:ln/>
        </p:spPr>
      </p:sp>
      <p:sp>
        <p:nvSpPr>
          <p:cNvPr id="2754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70313157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734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1BF707B-96A1-2145-A7A5-3A2A50BB873F}" type="datetime3">
              <a:rPr lang="en-AU" altLang="en-US" sz="1300">
                <a:latin typeface="Times New Roman" charset="0"/>
              </a:rPr>
              <a:pPr/>
              <a:t>30 March, 2023</a:t>
            </a:fld>
            <a:endParaRPr lang="en-AU" altLang="en-US" sz="1300">
              <a:latin typeface="Times New Roman" charset="0"/>
            </a:endParaRPr>
          </a:p>
        </p:txBody>
      </p:sp>
      <p:sp>
        <p:nvSpPr>
          <p:cNvPr id="2734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734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637BAC6-6A4C-0B44-8445-101F46FE983D}" type="slidenum">
              <a:rPr lang="en-AU" altLang="en-US" sz="1300">
                <a:latin typeface="Times New Roman" charset="0"/>
              </a:rPr>
              <a:pPr/>
              <a:t>206</a:t>
            </a:fld>
            <a:endParaRPr lang="en-AU" altLang="en-US" sz="1300">
              <a:latin typeface="Times New Roman" charset="0"/>
            </a:endParaRPr>
          </a:p>
        </p:txBody>
      </p:sp>
      <p:sp>
        <p:nvSpPr>
          <p:cNvPr id="273414" name="Rectangle 2"/>
          <p:cNvSpPr>
            <a:spLocks noGrp="1" noRot="1" noChangeAspect="1" noChangeArrowheads="1" noTextEdit="1"/>
          </p:cNvSpPr>
          <p:nvPr>
            <p:ph type="sldImg"/>
          </p:nvPr>
        </p:nvSpPr>
        <p:spPr>
          <a:ln/>
        </p:spPr>
      </p:sp>
      <p:sp>
        <p:nvSpPr>
          <p:cNvPr id="2734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4346159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744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1279FD2-6923-AF48-90CC-8E6416548EA2}" type="datetime3">
              <a:rPr lang="en-AU" altLang="en-US" sz="1300">
                <a:latin typeface="Times New Roman" charset="0"/>
              </a:rPr>
              <a:pPr/>
              <a:t>30 March, 2023</a:t>
            </a:fld>
            <a:endParaRPr lang="en-AU" altLang="en-US" sz="1300">
              <a:latin typeface="Times New Roman" charset="0"/>
            </a:endParaRPr>
          </a:p>
        </p:txBody>
      </p:sp>
      <p:sp>
        <p:nvSpPr>
          <p:cNvPr id="2744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744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30BB0BF-8696-E845-BDB6-BEEC39333200}" type="slidenum">
              <a:rPr lang="en-AU" altLang="en-US" sz="1300">
                <a:latin typeface="Times New Roman" charset="0"/>
              </a:rPr>
              <a:pPr/>
              <a:t>207</a:t>
            </a:fld>
            <a:endParaRPr lang="en-AU" altLang="en-US" sz="1300">
              <a:latin typeface="Times New Roman" charset="0"/>
            </a:endParaRPr>
          </a:p>
        </p:txBody>
      </p:sp>
      <p:sp>
        <p:nvSpPr>
          <p:cNvPr id="274438" name="Rectangle 2"/>
          <p:cNvSpPr>
            <a:spLocks noGrp="1" noRot="1" noChangeAspect="1" noChangeArrowheads="1" noTextEdit="1"/>
          </p:cNvSpPr>
          <p:nvPr>
            <p:ph type="sldImg"/>
          </p:nvPr>
        </p:nvSpPr>
        <p:spPr>
          <a:ln/>
        </p:spPr>
      </p:sp>
      <p:sp>
        <p:nvSpPr>
          <p:cNvPr id="2744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4101955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25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5AA7AF0-5A91-DD4A-B17E-E0AD0AA3A3A7}" type="datetime3">
              <a:rPr lang="en-AU" altLang="en-US" sz="1300">
                <a:latin typeface="Times New Roman" charset="0"/>
              </a:rPr>
              <a:pPr/>
              <a:t>30 March, 2023</a:t>
            </a:fld>
            <a:endParaRPr lang="en-AU" altLang="en-US" sz="1300">
              <a:latin typeface="Times New Roman" charset="0"/>
            </a:endParaRPr>
          </a:p>
        </p:txBody>
      </p:sp>
      <p:sp>
        <p:nvSpPr>
          <p:cNvPr id="1525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25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E00541C-CB9E-5544-BA67-5DB747ECF014}" type="slidenum">
              <a:rPr lang="en-AU" altLang="en-US" sz="1300">
                <a:latin typeface="Times New Roman" charset="0"/>
              </a:rPr>
              <a:pPr/>
              <a:t>209</a:t>
            </a:fld>
            <a:endParaRPr lang="en-AU" altLang="en-US" sz="1300">
              <a:latin typeface="Times New Roman" charset="0"/>
            </a:endParaRPr>
          </a:p>
        </p:txBody>
      </p:sp>
      <p:sp>
        <p:nvSpPr>
          <p:cNvPr id="152582" name="Rectangle 2"/>
          <p:cNvSpPr>
            <a:spLocks noGrp="1" noRot="1" noChangeAspect="1" noChangeArrowheads="1" noTextEdit="1"/>
          </p:cNvSpPr>
          <p:nvPr>
            <p:ph type="sldImg"/>
          </p:nvPr>
        </p:nvSpPr>
        <p:spPr>
          <a:ln/>
        </p:spPr>
      </p:sp>
      <p:sp>
        <p:nvSpPr>
          <p:cNvPr id="1525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3317490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36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10F3436-086F-E146-8896-F49024B7F0EA}" type="datetime3">
              <a:rPr lang="en-AU" altLang="en-US" sz="1300">
                <a:latin typeface="Times New Roman" charset="0"/>
              </a:rPr>
              <a:pPr/>
              <a:t>30 March, 2023</a:t>
            </a:fld>
            <a:endParaRPr lang="en-AU" altLang="en-US" sz="1300">
              <a:latin typeface="Times New Roman" charset="0"/>
            </a:endParaRPr>
          </a:p>
        </p:txBody>
      </p:sp>
      <p:sp>
        <p:nvSpPr>
          <p:cNvPr id="1536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36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065E6A2-132F-4D47-B23F-E4C349B49526}" type="slidenum">
              <a:rPr lang="en-AU" altLang="en-US" sz="1300">
                <a:latin typeface="Times New Roman" charset="0"/>
              </a:rPr>
              <a:pPr/>
              <a:t>210</a:t>
            </a:fld>
            <a:endParaRPr lang="en-AU" altLang="en-US" sz="1300">
              <a:latin typeface="Times New Roman" charset="0"/>
            </a:endParaRPr>
          </a:p>
        </p:txBody>
      </p:sp>
      <p:sp>
        <p:nvSpPr>
          <p:cNvPr id="153606" name="Rectangle 2"/>
          <p:cNvSpPr>
            <a:spLocks noGrp="1" noRot="1" noChangeAspect="1" noChangeArrowheads="1" noTextEdit="1"/>
          </p:cNvSpPr>
          <p:nvPr>
            <p:ph type="sldImg"/>
          </p:nvPr>
        </p:nvSpPr>
        <p:spPr>
          <a:ln/>
        </p:spPr>
      </p:sp>
      <p:sp>
        <p:nvSpPr>
          <p:cNvPr id="1536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59480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495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3F20724-8906-9747-B9B6-A20047C31911}" type="datetime3">
              <a:rPr lang="en-AU" altLang="en-US" sz="1300">
                <a:latin typeface="Times New Roman" charset="0"/>
              </a:rPr>
              <a:pPr/>
              <a:t>30 March, 2023</a:t>
            </a:fld>
            <a:endParaRPr lang="en-AU" altLang="en-US" sz="1300">
              <a:latin typeface="Times New Roman" charset="0"/>
            </a:endParaRPr>
          </a:p>
        </p:txBody>
      </p:sp>
      <p:sp>
        <p:nvSpPr>
          <p:cNvPr id="1495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495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2AF9214-FF09-ED4E-84D0-EA24568EF7D9}" type="slidenum">
              <a:rPr lang="en-AU" altLang="en-US" sz="1300">
                <a:latin typeface="Times New Roman" charset="0"/>
              </a:rPr>
              <a:pPr/>
              <a:t>25</a:t>
            </a:fld>
            <a:endParaRPr lang="en-AU" altLang="en-US" sz="1300">
              <a:latin typeface="Times New Roman" charset="0"/>
            </a:endParaRPr>
          </a:p>
        </p:txBody>
      </p:sp>
      <p:sp>
        <p:nvSpPr>
          <p:cNvPr id="149510" name="Rectangle 2"/>
          <p:cNvSpPr>
            <a:spLocks noGrp="1" noRot="1" noChangeAspect="1" noChangeArrowheads="1" noTextEdit="1"/>
          </p:cNvSpPr>
          <p:nvPr>
            <p:ph type="sldImg"/>
          </p:nvPr>
        </p:nvSpPr>
        <p:spPr>
          <a:ln/>
        </p:spPr>
      </p:sp>
      <p:sp>
        <p:nvSpPr>
          <p:cNvPr id="1495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583047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05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01C166C-3902-5245-BD8A-85FB23646119}" type="datetime3">
              <a:rPr lang="en-AU" altLang="en-US" sz="1300">
                <a:latin typeface="Times New Roman" charset="0"/>
              </a:rPr>
              <a:pPr/>
              <a:t>30 March, 2023</a:t>
            </a:fld>
            <a:endParaRPr lang="en-AU" altLang="en-US" sz="1300">
              <a:latin typeface="Times New Roman" charset="0"/>
            </a:endParaRPr>
          </a:p>
        </p:txBody>
      </p:sp>
      <p:sp>
        <p:nvSpPr>
          <p:cNvPr id="1505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05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1E49649-F85D-2043-9724-2DB8F6D9E492}" type="slidenum">
              <a:rPr lang="en-AU" altLang="en-US" sz="1300">
                <a:latin typeface="Times New Roman" charset="0"/>
              </a:rPr>
              <a:pPr/>
              <a:t>26</a:t>
            </a:fld>
            <a:endParaRPr lang="en-AU" altLang="en-US" sz="1300">
              <a:latin typeface="Times New Roman" charset="0"/>
            </a:endParaRPr>
          </a:p>
        </p:txBody>
      </p:sp>
      <p:sp>
        <p:nvSpPr>
          <p:cNvPr id="150534" name="Rectangle 2"/>
          <p:cNvSpPr>
            <a:spLocks noGrp="1" noRot="1" noChangeAspect="1" noChangeArrowheads="1" noTextEdit="1"/>
          </p:cNvSpPr>
          <p:nvPr>
            <p:ph type="sldImg"/>
          </p:nvPr>
        </p:nvSpPr>
        <p:spPr>
          <a:ln/>
        </p:spPr>
      </p:sp>
      <p:sp>
        <p:nvSpPr>
          <p:cNvPr id="1505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06034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15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8B101B6-0731-AC45-BB14-51F76AA32ECE}" type="datetime3">
              <a:rPr lang="en-AU" altLang="en-US" sz="1300">
                <a:latin typeface="Times New Roman" charset="0"/>
              </a:rPr>
              <a:pPr/>
              <a:t>30 March, 2023</a:t>
            </a:fld>
            <a:endParaRPr lang="en-AU" altLang="en-US" sz="1300">
              <a:latin typeface="Times New Roman" charset="0"/>
            </a:endParaRPr>
          </a:p>
        </p:txBody>
      </p:sp>
      <p:sp>
        <p:nvSpPr>
          <p:cNvPr id="1515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15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36226A0-B5BC-2D48-8428-8F5534282C4A}" type="slidenum">
              <a:rPr lang="en-AU" altLang="en-US" sz="1300">
                <a:latin typeface="Times New Roman" charset="0"/>
              </a:rPr>
              <a:pPr/>
              <a:t>27</a:t>
            </a:fld>
            <a:endParaRPr lang="en-AU" altLang="en-US" sz="1300">
              <a:latin typeface="Times New Roman" charset="0"/>
            </a:endParaRPr>
          </a:p>
        </p:txBody>
      </p:sp>
      <p:sp>
        <p:nvSpPr>
          <p:cNvPr id="151558" name="Rectangle 2"/>
          <p:cNvSpPr>
            <a:spLocks noGrp="1" noRot="1" noChangeAspect="1" noChangeArrowheads="1" noTextEdit="1"/>
          </p:cNvSpPr>
          <p:nvPr>
            <p:ph type="sldImg"/>
          </p:nvPr>
        </p:nvSpPr>
        <p:spPr>
          <a:ln/>
        </p:spPr>
      </p:sp>
      <p:sp>
        <p:nvSpPr>
          <p:cNvPr id="1515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4625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454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400EE62-728A-8F4B-A0D4-01B40C2114DF}" type="datetime3">
              <a:rPr lang="en-AU" altLang="en-US" sz="1300">
                <a:latin typeface="Times New Roman" charset="0"/>
              </a:rPr>
              <a:pPr/>
              <a:t>30 March, 2023</a:t>
            </a:fld>
            <a:endParaRPr lang="en-AU" altLang="en-US" sz="1300">
              <a:latin typeface="Times New Roman" charset="0"/>
            </a:endParaRPr>
          </a:p>
        </p:txBody>
      </p:sp>
      <p:sp>
        <p:nvSpPr>
          <p:cNvPr id="1454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454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98A024E-EF0F-7C43-86D8-C12333EE344C}" type="slidenum">
              <a:rPr lang="en-AU" altLang="en-US" sz="1300">
                <a:latin typeface="Times New Roman" charset="0"/>
              </a:rPr>
              <a:pPr/>
              <a:t>3</a:t>
            </a:fld>
            <a:endParaRPr lang="en-AU" altLang="en-US" sz="1300">
              <a:latin typeface="Times New Roman" charset="0"/>
            </a:endParaRPr>
          </a:p>
        </p:txBody>
      </p:sp>
      <p:sp>
        <p:nvSpPr>
          <p:cNvPr id="145414" name="Rectangle 2"/>
          <p:cNvSpPr>
            <a:spLocks noGrp="1" noRot="1" noChangeAspect="1" noChangeArrowheads="1" noTextEdit="1"/>
          </p:cNvSpPr>
          <p:nvPr>
            <p:ph type="sldImg"/>
          </p:nvPr>
        </p:nvSpPr>
        <p:spPr>
          <a:ln/>
        </p:spPr>
      </p:sp>
      <p:sp>
        <p:nvSpPr>
          <p:cNvPr id="1454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53226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46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0E55FEA-3115-6945-8F53-DB6456514C71}" type="datetime3">
              <a:rPr lang="en-AU" altLang="en-US" sz="1300">
                <a:latin typeface="Times New Roman" charset="0"/>
              </a:rPr>
              <a:pPr/>
              <a:t>30 March, 2023</a:t>
            </a:fld>
            <a:endParaRPr lang="en-AU" altLang="en-US" sz="1300">
              <a:latin typeface="Times New Roman" charset="0"/>
            </a:endParaRPr>
          </a:p>
        </p:txBody>
      </p:sp>
      <p:sp>
        <p:nvSpPr>
          <p:cNvPr id="1546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46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F02F454-5CDC-A94A-9506-B3674384867A}" type="slidenum">
              <a:rPr lang="en-AU" altLang="en-US" sz="1300">
                <a:latin typeface="Times New Roman" charset="0"/>
              </a:rPr>
              <a:pPr/>
              <a:t>28</a:t>
            </a:fld>
            <a:endParaRPr lang="en-AU" altLang="en-US" sz="1300">
              <a:latin typeface="Times New Roman" charset="0"/>
            </a:endParaRPr>
          </a:p>
        </p:txBody>
      </p:sp>
      <p:sp>
        <p:nvSpPr>
          <p:cNvPr id="154630" name="Rectangle 2"/>
          <p:cNvSpPr>
            <a:spLocks noGrp="1" noRot="1" noChangeAspect="1" noChangeArrowheads="1" noTextEdit="1"/>
          </p:cNvSpPr>
          <p:nvPr>
            <p:ph type="sldImg"/>
          </p:nvPr>
        </p:nvSpPr>
        <p:spPr>
          <a:ln/>
        </p:spPr>
      </p:sp>
      <p:sp>
        <p:nvSpPr>
          <p:cNvPr id="1546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65990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ftr" sz="quarter" idx="4"/>
          </p:nvPr>
        </p:nvSpPr>
        <p:spPr>
          <a:noFill/>
        </p:spPr>
        <p:txBody>
          <a:bodyPr/>
          <a:lstStyle/>
          <a:p>
            <a:r>
              <a:rPr lang="en-US"/>
              <a:t>CS252 S05</a:t>
            </a:r>
          </a:p>
        </p:txBody>
      </p:sp>
      <p:sp>
        <p:nvSpPr>
          <p:cNvPr id="47107" name="Rectangle 5"/>
          <p:cNvSpPr>
            <a:spLocks noGrp="1" noChangeArrowheads="1"/>
          </p:cNvSpPr>
          <p:nvPr>
            <p:ph type="sldNum" sz="quarter" idx="5"/>
          </p:nvPr>
        </p:nvSpPr>
        <p:spPr>
          <a:noFill/>
        </p:spPr>
        <p:txBody>
          <a:bodyPr/>
          <a:lstStyle/>
          <a:p>
            <a:fld id="{D4812813-92A6-924C-B8E8-564D09C6146A}" type="slidenum">
              <a:rPr lang="en-US"/>
              <a:pPr/>
              <a:t>29</a:t>
            </a:fld>
            <a:endParaRPr lang="en-US"/>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52333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ftr" sz="quarter" idx="4"/>
          </p:nvPr>
        </p:nvSpPr>
        <p:spPr>
          <a:noFill/>
        </p:spPr>
        <p:txBody>
          <a:bodyPr/>
          <a:lstStyle/>
          <a:p>
            <a:r>
              <a:rPr lang="en-US"/>
              <a:t>CS252 S05</a:t>
            </a:r>
          </a:p>
        </p:txBody>
      </p:sp>
      <p:sp>
        <p:nvSpPr>
          <p:cNvPr id="51203" name="Rectangle 5"/>
          <p:cNvSpPr>
            <a:spLocks noGrp="1" noChangeArrowheads="1"/>
          </p:cNvSpPr>
          <p:nvPr>
            <p:ph type="sldNum" sz="quarter" idx="5"/>
          </p:nvPr>
        </p:nvSpPr>
        <p:spPr>
          <a:noFill/>
        </p:spPr>
        <p:txBody>
          <a:bodyPr/>
          <a:lstStyle/>
          <a:p>
            <a:fld id="{C489D07C-AE4A-D34F-AEB4-F10ED47B0D6A}" type="slidenum">
              <a:rPr lang="en-US"/>
              <a:pPr/>
              <a:t>30</a:t>
            </a:fld>
            <a:endParaRPr lang="en-US"/>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6661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56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E08D7BB-E906-ED41-B59F-A915DA56E6CF}" type="datetime3">
              <a:rPr lang="en-AU" altLang="en-US" sz="1300">
                <a:latin typeface="Times New Roman" charset="0"/>
              </a:rPr>
              <a:pPr/>
              <a:t>30 March, 2023</a:t>
            </a:fld>
            <a:endParaRPr lang="en-AU" altLang="en-US" sz="1300">
              <a:latin typeface="Times New Roman" charset="0"/>
            </a:endParaRPr>
          </a:p>
        </p:txBody>
      </p:sp>
      <p:sp>
        <p:nvSpPr>
          <p:cNvPr id="1556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56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725887A-EF21-474E-9C26-CD0468A344B4}" type="slidenum">
              <a:rPr lang="en-AU" altLang="en-US" sz="1300">
                <a:latin typeface="Times New Roman" charset="0"/>
              </a:rPr>
              <a:pPr/>
              <a:t>31</a:t>
            </a:fld>
            <a:endParaRPr lang="en-AU" altLang="en-US" sz="1300">
              <a:latin typeface="Times New Roman" charset="0"/>
            </a:endParaRPr>
          </a:p>
        </p:txBody>
      </p:sp>
      <p:sp>
        <p:nvSpPr>
          <p:cNvPr id="155654" name="Rectangle 2"/>
          <p:cNvSpPr>
            <a:spLocks noGrp="1" noRot="1" noChangeAspect="1" noChangeArrowheads="1" noTextEdit="1"/>
          </p:cNvSpPr>
          <p:nvPr>
            <p:ph type="sldImg"/>
          </p:nvPr>
        </p:nvSpPr>
        <p:spPr>
          <a:ln/>
        </p:spPr>
      </p:sp>
      <p:sp>
        <p:nvSpPr>
          <p:cNvPr id="155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853978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66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76E4CD7-A21F-2F41-827F-F8001C609897}" type="datetime3">
              <a:rPr lang="en-AU" altLang="en-US" sz="1300">
                <a:latin typeface="Times New Roman" charset="0"/>
              </a:rPr>
              <a:pPr/>
              <a:t>30 March, 2023</a:t>
            </a:fld>
            <a:endParaRPr lang="en-AU" altLang="en-US" sz="1300">
              <a:latin typeface="Times New Roman" charset="0"/>
            </a:endParaRPr>
          </a:p>
        </p:txBody>
      </p:sp>
      <p:sp>
        <p:nvSpPr>
          <p:cNvPr id="1566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66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BF63A64-A516-454A-883A-F898441E20E2}" type="slidenum">
              <a:rPr lang="en-AU" altLang="en-US" sz="1300">
                <a:latin typeface="Times New Roman" charset="0"/>
              </a:rPr>
              <a:pPr/>
              <a:t>32</a:t>
            </a:fld>
            <a:endParaRPr lang="en-AU" altLang="en-US" sz="1300">
              <a:latin typeface="Times New Roman" charset="0"/>
            </a:endParaRPr>
          </a:p>
        </p:txBody>
      </p:sp>
      <p:sp>
        <p:nvSpPr>
          <p:cNvPr id="156678" name="Rectangle 2"/>
          <p:cNvSpPr>
            <a:spLocks noGrp="1" noRot="1" noChangeAspect="1" noChangeArrowheads="1" noTextEdit="1"/>
          </p:cNvSpPr>
          <p:nvPr>
            <p:ph type="sldImg"/>
          </p:nvPr>
        </p:nvSpPr>
        <p:spPr>
          <a:ln/>
        </p:spPr>
      </p:sp>
      <p:sp>
        <p:nvSpPr>
          <p:cNvPr id="1566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9666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76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D8B5CE9-17F7-F34C-9211-896032A5DD66}" type="datetime3">
              <a:rPr lang="en-AU" altLang="en-US" sz="1300">
                <a:latin typeface="Times New Roman" charset="0"/>
              </a:rPr>
              <a:pPr/>
              <a:t>30 March, 2023</a:t>
            </a:fld>
            <a:endParaRPr lang="en-AU" altLang="en-US" sz="1300">
              <a:latin typeface="Times New Roman" charset="0"/>
            </a:endParaRPr>
          </a:p>
        </p:txBody>
      </p:sp>
      <p:sp>
        <p:nvSpPr>
          <p:cNvPr id="1577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77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F0B7185-8855-9145-AA87-4D9E31F53711}" type="slidenum">
              <a:rPr lang="en-AU" altLang="en-US" sz="1300">
                <a:latin typeface="Times New Roman" charset="0"/>
              </a:rPr>
              <a:pPr/>
              <a:t>33</a:t>
            </a:fld>
            <a:endParaRPr lang="en-AU" altLang="en-US" sz="1300">
              <a:latin typeface="Times New Roman" charset="0"/>
            </a:endParaRPr>
          </a:p>
        </p:txBody>
      </p:sp>
      <p:sp>
        <p:nvSpPr>
          <p:cNvPr id="157702" name="Rectangle 2"/>
          <p:cNvSpPr>
            <a:spLocks noGrp="1" noRot="1" noChangeAspect="1" noChangeArrowheads="1" noTextEdit="1"/>
          </p:cNvSpPr>
          <p:nvPr>
            <p:ph type="sldImg"/>
          </p:nvPr>
        </p:nvSpPr>
        <p:spPr>
          <a:ln/>
        </p:spPr>
      </p:sp>
      <p:sp>
        <p:nvSpPr>
          <p:cNvPr id="1577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53265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2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C792478-3EBA-1E41-ACF1-9CFEA274F102}" type="datetime3">
              <a:rPr lang="en-AU" altLang="en-US" sz="1300">
                <a:latin typeface="Times New Roman" charset="0"/>
              </a:rPr>
              <a:pPr/>
              <a:t>30 March, 2023</a:t>
            </a:fld>
            <a:endParaRPr lang="en-AU" altLang="en-US" sz="1300">
              <a:latin typeface="Times New Roman" charset="0"/>
            </a:endParaRPr>
          </a:p>
        </p:txBody>
      </p:sp>
      <p:sp>
        <p:nvSpPr>
          <p:cNvPr id="1628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28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21AF88F-C755-A14E-9960-C0DA19CA2F71}" type="slidenum">
              <a:rPr lang="en-AU" altLang="en-US" sz="1300">
                <a:latin typeface="Times New Roman" charset="0"/>
              </a:rPr>
              <a:pPr/>
              <a:t>34</a:t>
            </a:fld>
            <a:endParaRPr lang="en-AU" altLang="en-US" sz="1300">
              <a:latin typeface="Times New Roman" charset="0"/>
            </a:endParaRPr>
          </a:p>
        </p:txBody>
      </p:sp>
      <p:sp>
        <p:nvSpPr>
          <p:cNvPr id="162822" name="Rectangle 2"/>
          <p:cNvSpPr>
            <a:spLocks noGrp="1" noRot="1" noChangeAspect="1" noChangeArrowheads="1" noTextEdit="1"/>
          </p:cNvSpPr>
          <p:nvPr>
            <p:ph type="sldImg"/>
          </p:nvPr>
        </p:nvSpPr>
        <p:spPr>
          <a:ln/>
        </p:spPr>
      </p:sp>
      <p:sp>
        <p:nvSpPr>
          <p:cNvPr id="162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3710406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87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AE483EE-A503-594D-B144-A91CC105631D}" type="datetime3">
              <a:rPr lang="en-AU" altLang="en-US" sz="1300">
                <a:latin typeface="Times New Roman" charset="0"/>
              </a:rPr>
              <a:pPr/>
              <a:t>30 March, 2023</a:t>
            </a:fld>
            <a:endParaRPr lang="en-AU" altLang="en-US" sz="1300">
              <a:latin typeface="Times New Roman" charset="0"/>
            </a:endParaRPr>
          </a:p>
        </p:txBody>
      </p:sp>
      <p:sp>
        <p:nvSpPr>
          <p:cNvPr id="1587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87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314EA03-AE44-3C4A-AEF5-5759E7321521}" type="slidenum">
              <a:rPr lang="en-AU" altLang="en-US" sz="1300">
                <a:latin typeface="Times New Roman" charset="0"/>
              </a:rPr>
              <a:pPr/>
              <a:t>35</a:t>
            </a:fld>
            <a:endParaRPr lang="en-AU" altLang="en-US" sz="1300">
              <a:latin typeface="Times New Roman" charset="0"/>
            </a:endParaRPr>
          </a:p>
        </p:txBody>
      </p:sp>
      <p:sp>
        <p:nvSpPr>
          <p:cNvPr id="158726" name="Rectangle 2"/>
          <p:cNvSpPr>
            <a:spLocks noGrp="1" noRot="1" noChangeAspect="1" noChangeArrowheads="1" noTextEdit="1"/>
          </p:cNvSpPr>
          <p:nvPr>
            <p:ph type="sldImg"/>
          </p:nvPr>
        </p:nvSpPr>
        <p:spPr>
          <a:ln/>
        </p:spPr>
      </p:sp>
      <p:sp>
        <p:nvSpPr>
          <p:cNvPr id="1587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646739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2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C792478-3EBA-1E41-ACF1-9CFEA274F102}" type="datetime3">
              <a:rPr lang="en-AU" altLang="en-US" sz="1300">
                <a:latin typeface="Times New Roman" charset="0"/>
              </a:rPr>
              <a:pPr/>
              <a:t>30 March, 2023</a:t>
            </a:fld>
            <a:endParaRPr lang="en-AU" altLang="en-US" sz="1300">
              <a:latin typeface="Times New Roman" charset="0"/>
            </a:endParaRPr>
          </a:p>
        </p:txBody>
      </p:sp>
      <p:sp>
        <p:nvSpPr>
          <p:cNvPr id="1628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28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21AF88F-C755-A14E-9960-C0DA19CA2F71}" type="slidenum">
              <a:rPr lang="en-AU" altLang="en-US" sz="1300">
                <a:latin typeface="Times New Roman" charset="0"/>
              </a:rPr>
              <a:pPr/>
              <a:t>37</a:t>
            </a:fld>
            <a:endParaRPr lang="en-AU" altLang="en-US" sz="1300">
              <a:latin typeface="Times New Roman" charset="0"/>
            </a:endParaRPr>
          </a:p>
        </p:txBody>
      </p:sp>
      <p:sp>
        <p:nvSpPr>
          <p:cNvPr id="162822" name="Rectangle 2"/>
          <p:cNvSpPr>
            <a:spLocks noGrp="1" noRot="1" noChangeAspect="1" noChangeArrowheads="1" noTextEdit="1"/>
          </p:cNvSpPr>
          <p:nvPr>
            <p:ph type="sldImg"/>
          </p:nvPr>
        </p:nvSpPr>
        <p:spPr>
          <a:ln/>
        </p:spPr>
      </p:sp>
      <p:sp>
        <p:nvSpPr>
          <p:cNvPr id="162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671325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2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C792478-3EBA-1E41-ACF1-9CFEA274F102}" type="datetime3">
              <a:rPr lang="en-AU" altLang="en-US" sz="1300">
                <a:latin typeface="Times New Roman" charset="0"/>
              </a:rPr>
              <a:pPr/>
              <a:t>30 March, 2023</a:t>
            </a:fld>
            <a:endParaRPr lang="en-AU" altLang="en-US" sz="1300">
              <a:latin typeface="Times New Roman" charset="0"/>
            </a:endParaRPr>
          </a:p>
        </p:txBody>
      </p:sp>
      <p:sp>
        <p:nvSpPr>
          <p:cNvPr id="1628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28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21AF88F-C755-A14E-9960-C0DA19CA2F71}" type="slidenum">
              <a:rPr lang="en-AU" altLang="en-US" sz="1300">
                <a:latin typeface="Times New Roman" charset="0"/>
              </a:rPr>
              <a:pPr/>
              <a:t>38</a:t>
            </a:fld>
            <a:endParaRPr lang="en-AU" altLang="en-US" sz="1300">
              <a:latin typeface="Times New Roman" charset="0"/>
            </a:endParaRPr>
          </a:p>
        </p:txBody>
      </p:sp>
      <p:sp>
        <p:nvSpPr>
          <p:cNvPr id="162822" name="Rectangle 2"/>
          <p:cNvSpPr>
            <a:spLocks noGrp="1" noRot="1" noChangeAspect="1" noChangeArrowheads="1" noTextEdit="1"/>
          </p:cNvSpPr>
          <p:nvPr>
            <p:ph type="sldImg"/>
          </p:nvPr>
        </p:nvSpPr>
        <p:spPr>
          <a:ln/>
        </p:spPr>
      </p:sp>
      <p:sp>
        <p:nvSpPr>
          <p:cNvPr id="162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402416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Morgan Kaufmann Publishers</a:t>
            </a:r>
          </a:p>
        </p:txBody>
      </p:sp>
      <p:sp>
        <p:nvSpPr>
          <p:cNvPr id="614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1D1E1C6B-F44F-2740-A0E9-F103F1181B3A}" type="datetime4">
              <a:rPr lang="en-US" altLang="en-US">
                <a:latin typeface="Times New Roman" charset="0"/>
              </a:rPr>
              <a:pPr/>
              <a:t>March 30, 2023</a:t>
            </a:fld>
            <a:endParaRPr lang="en-US" altLang="en-US">
              <a:latin typeface="Times New Roman" charset="0"/>
            </a:endParaRPr>
          </a:p>
        </p:txBody>
      </p:sp>
      <p:sp>
        <p:nvSpPr>
          <p:cNvPr id="614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Chapter 1 — Computer Abstractions and Technology</a:t>
            </a:r>
          </a:p>
        </p:txBody>
      </p:sp>
      <p:sp>
        <p:nvSpPr>
          <p:cNvPr id="614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F5F74096-1FE7-4B43-A5E1-79692579C7F0}" type="slidenum">
              <a:rPr lang="en-US" altLang="en-US">
                <a:latin typeface="Times New Roman" charset="0"/>
              </a:rPr>
              <a:pPr/>
              <a:t>5</a:t>
            </a:fld>
            <a:endParaRPr lang="en-US" altLang="en-US">
              <a:latin typeface="Times New Roman" charset="0"/>
            </a:endParaRPr>
          </a:p>
        </p:txBody>
      </p:sp>
      <p:sp>
        <p:nvSpPr>
          <p:cNvPr id="61446" name="Rectangle 2"/>
          <p:cNvSpPr>
            <a:spLocks noGrp="1" noRot="1" noChangeAspect="1" noChangeArrowheads="1" noTextEdit="1"/>
          </p:cNvSpPr>
          <p:nvPr>
            <p:ph type="sldImg"/>
          </p:nvPr>
        </p:nvSpPr>
        <p:spPr>
          <a:ln/>
        </p:spPr>
      </p:sp>
      <p:sp>
        <p:nvSpPr>
          <p:cNvPr id="61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en-US">
              <a:latin typeface="Times New Roman" charset="0"/>
            </a:endParaRPr>
          </a:p>
        </p:txBody>
      </p:sp>
    </p:spTree>
    <p:extLst>
      <p:ext uri="{BB962C8B-B14F-4D97-AF65-F5344CB8AC3E}">
        <p14:creationId xmlns:p14="http://schemas.microsoft.com/office/powerpoint/2010/main" val="3890267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2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C792478-3EBA-1E41-ACF1-9CFEA274F102}" type="datetime3">
              <a:rPr lang="en-AU" altLang="en-US" sz="1300">
                <a:latin typeface="Times New Roman" charset="0"/>
              </a:rPr>
              <a:pPr/>
              <a:t>30 March, 2023</a:t>
            </a:fld>
            <a:endParaRPr lang="en-AU" altLang="en-US" sz="1300">
              <a:latin typeface="Times New Roman" charset="0"/>
            </a:endParaRPr>
          </a:p>
        </p:txBody>
      </p:sp>
      <p:sp>
        <p:nvSpPr>
          <p:cNvPr id="1628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28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21AF88F-C755-A14E-9960-C0DA19CA2F71}" type="slidenum">
              <a:rPr lang="en-AU" altLang="en-US" sz="1300">
                <a:latin typeface="Times New Roman" charset="0"/>
              </a:rPr>
              <a:pPr/>
              <a:t>39</a:t>
            </a:fld>
            <a:endParaRPr lang="en-AU" altLang="en-US" sz="1300">
              <a:latin typeface="Times New Roman" charset="0"/>
            </a:endParaRPr>
          </a:p>
        </p:txBody>
      </p:sp>
      <p:sp>
        <p:nvSpPr>
          <p:cNvPr id="162822" name="Rectangle 2"/>
          <p:cNvSpPr>
            <a:spLocks noGrp="1" noRot="1" noChangeAspect="1" noChangeArrowheads="1" noTextEdit="1"/>
          </p:cNvSpPr>
          <p:nvPr>
            <p:ph type="sldImg"/>
          </p:nvPr>
        </p:nvSpPr>
        <p:spPr>
          <a:ln/>
        </p:spPr>
      </p:sp>
      <p:sp>
        <p:nvSpPr>
          <p:cNvPr id="162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25</a:t>
            </a:r>
          </a:p>
        </p:txBody>
      </p:sp>
    </p:spTree>
    <p:extLst>
      <p:ext uri="{BB962C8B-B14F-4D97-AF65-F5344CB8AC3E}">
        <p14:creationId xmlns:p14="http://schemas.microsoft.com/office/powerpoint/2010/main" val="348553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597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243EBF3-8D24-8640-88CB-19D66EC34E78}" type="datetime3">
              <a:rPr lang="en-AU" altLang="en-US" sz="1300">
                <a:latin typeface="Times New Roman" charset="0"/>
              </a:rPr>
              <a:pPr/>
              <a:t>30 March, 2023</a:t>
            </a:fld>
            <a:endParaRPr lang="en-AU" altLang="en-US" sz="1300">
              <a:latin typeface="Times New Roman" charset="0"/>
            </a:endParaRPr>
          </a:p>
        </p:txBody>
      </p:sp>
      <p:sp>
        <p:nvSpPr>
          <p:cNvPr id="1597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597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E9AD6A9-67AF-FB40-B137-F93A10ACEE3F}" type="slidenum">
              <a:rPr lang="en-AU" altLang="en-US" sz="1300">
                <a:latin typeface="Times New Roman" charset="0"/>
              </a:rPr>
              <a:pPr/>
              <a:t>40</a:t>
            </a:fld>
            <a:endParaRPr lang="en-AU" altLang="en-US" sz="1300">
              <a:latin typeface="Times New Roman" charset="0"/>
            </a:endParaRPr>
          </a:p>
        </p:txBody>
      </p:sp>
      <p:sp>
        <p:nvSpPr>
          <p:cNvPr id="159750" name="Rectangle 2"/>
          <p:cNvSpPr>
            <a:spLocks noGrp="1" noRot="1" noChangeAspect="1" noChangeArrowheads="1" noTextEdit="1"/>
          </p:cNvSpPr>
          <p:nvPr>
            <p:ph type="sldImg"/>
          </p:nvPr>
        </p:nvSpPr>
        <p:spPr>
          <a:ln/>
        </p:spPr>
      </p:sp>
      <p:sp>
        <p:nvSpPr>
          <p:cNvPr id="1597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84695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38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4F91E3F-B27C-A446-BFF3-2271ED75F442}" type="datetime3">
              <a:rPr lang="en-AU" altLang="en-US" sz="1300">
                <a:latin typeface="Times New Roman" charset="0"/>
              </a:rPr>
              <a:pPr/>
              <a:t>30 March, 2023</a:t>
            </a:fld>
            <a:endParaRPr lang="en-AU" altLang="en-US" sz="1300">
              <a:latin typeface="Times New Roman" charset="0"/>
            </a:endParaRPr>
          </a:p>
        </p:txBody>
      </p:sp>
      <p:sp>
        <p:nvSpPr>
          <p:cNvPr id="1638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38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1776106-DD7C-4A4C-8C66-8F7D7140F7E8}" type="slidenum">
              <a:rPr lang="en-AU" altLang="en-US" sz="1300">
                <a:latin typeface="Times New Roman" charset="0"/>
              </a:rPr>
              <a:pPr/>
              <a:t>41</a:t>
            </a:fld>
            <a:endParaRPr lang="en-AU" altLang="en-US" sz="1300">
              <a:latin typeface="Times New Roman" charset="0"/>
            </a:endParaRPr>
          </a:p>
        </p:txBody>
      </p:sp>
      <p:sp>
        <p:nvSpPr>
          <p:cNvPr id="163846" name="Rectangle 2"/>
          <p:cNvSpPr>
            <a:spLocks noGrp="1" noRot="1" noChangeAspect="1" noChangeArrowheads="1" noTextEdit="1"/>
          </p:cNvSpPr>
          <p:nvPr>
            <p:ph type="sldImg"/>
          </p:nvPr>
        </p:nvSpPr>
        <p:spPr>
          <a:ln/>
        </p:spPr>
      </p:sp>
      <p:sp>
        <p:nvSpPr>
          <p:cNvPr id="1638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Branch target address is PC+4+Offset</a:t>
            </a:r>
          </a:p>
        </p:txBody>
      </p:sp>
    </p:spTree>
    <p:extLst>
      <p:ext uri="{BB962C8B-B14F-4D97-AF65-F5344CB8AC3E}">
        <p14:creationId xmlns:p14="http://schemas.microsoft.com/office/powerpoint/2010/main" val="1785435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38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4F91E3F-B27C-A446-BFF3-2271ED75F442}" type="datetime3">
              <a:rPr lang="en-AU" altLang="en-US" sz="1300">
                <a:latin typeface="Times New Roman" charset="0"/>
              </a:rPr>
              <a:pPr/>
              <a:t>30 March, 2023</a:t>
            </a:fld>
            <a:endParaRPr lang="en-AU" altLang="en-US" sz="1300">
              <a:latin typeface="Times New Roman" charset="0"/>
            </a:endParaRPr>
          </a:p>
        </p:txBody>
      </p:sp>
      <p:sp>
        <p:nvSpPr>
          <p:cNvPr id="1638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38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1776106-DD7C-4A4C-8C66-8F7D7140F7E8}" type="slidenum">
              <a:rPr lang="en-AU" altLang="en-US" sz="1300">
                <a:latin typeface="Times New Roman" charset="0"/>
              </a:rPr>
              <a:pPr/>
              <a:t>42</a:t>
            </a:fld>
            <a:endParaRPr lang="en-AU" altLang="en-US" sz="1300">
              <a:latin typeface="Times New Roman" charset="0"/>
            </a:endParaRPr>
          </a:p>
        </p:txBody>
      </p:sp>
      <p:sp>
        <p:nvSpPr>
          <p:cNvPr id="163846" name="Rectangle 2"/>
          <p:cNvSpPr>
            <a:spLocks noGrp="1" noRot="1" noChangeAspect="1" noChangeArrowheads="1" noTextEdit="1"/>
          </p:cNvSpPr>
          <p:nvPr>
            <p:ph type="sldImg"/>
          </p:nvPr>
        </p:nvSpPr>
        <p:spPr>
          <a:ln/>
        </p:spPr>
      </p:sp>
      <p:sp>
        <p:nvSpPr>
          <p:cNvPr id="1638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504668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38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4F91E3F-B27C-A446-BFF3-2271ED75F442}" type="datetime3">
              <a:rPr lang="en-AU" altLang="en-US" sz="1300">
                <a:latin typeface="Times New Roman" charset="0"/>
              </a:rPr>
              <a:pPr/>
              <a:t>30 March, 2023</a:t>
            </a:fld>
            <a:endParaRPr lang="en-AU" altLang="en-US" sz="1300">
              <a:latin typeface="Times New Roman" charset="0"/>
            </a:endParaRPr>
          </a:p>
        </p:txBody>
      </p:sp>
      <p:sp>
        <p:nvSpPr>
          <p:cNvPr id="1638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38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1776106-DD7C-4A4C-8C66-8F7D7140F7E8}" type="slidenum">
              <a:rPr lang="en-AU" altLang="en-US" sz="1300">
                <a:latin typeface="Times New Roman" charset="0"/>
              </a:rPr>
              <a:pPr/>
              <a:t>43</a:t>
            </a:fld>
            <a:endParaRPr lang="en-AU" altLang="en-US" sz="1300">
              <a:latin typeface="Times New Roman" charset="0"/>
            </a:endParaRPr>
          </a:p>
        </p:txBody>
      </p:sp>
      <p:sp>
        <p:nvSpPr>
          <p:cNvPr id="163846" name="Rectangle 2"/>
          <p:cNvSpPr>
            <a:spLocks noGrp="1" noRot="1" noChangeAspect="1" noChangeArrowheads="1" noTextEdit="1"/>
          </p:cNvSpPr>
          <p:nvPr>
            <p:ph type="sldImg"/>
          </p:nvPr>
        </p:nvSpPr>
        <p:spPr>
          <a:ln/>
        </p:spPr>
      </p:sp>
      <p:sp>
        <p:nvSpPr>
          <p:cNvPr id="1638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671652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44</a:t>
            </a:fld>
            <a:endParaRPr lang="en-US" dirty="0"/>
          </a:p>
        </p:txBody>
      </p:sp>
    </p:spTree>
    <p:extLst>
      <p:ext uri="{BB962C8B-B14F-4D97-AF65-F5344CB8AC3E}">
        <p14:creationId xmlns:p14="http://schemas.microsoft.com/office/powerpoint/2010/main" val="1230632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48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1045482-3C19-974B-A8B3-9D773FACE6F2}" type="datetime3">
              <a:rPr lang="en-AU" altLang="en-US" sz="1300">
                <a:latin typeface="Times New Roman" charset="0"/>
              </a:rPr>
              <a:pPr/>
              <a:t>30 March, 2023</a:t>
            </a:fld>
            <a:endParaRPr lang="en-AU" altLang="en-US" sz="1300">
              <a:latin typeface="Times New Roman" charset="0"/>
            </a:endParaRPr>
          </a:p>
        </p:txBody>
      </p:sp>
      <p:sp>
        <p:nvSpPr>
          <p:cNvPr id="1648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48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8F38233-33F2-AD4D-8AD5-FF118A70BB23}" type="slidenum">
              <a:rPr lang="en-AU" altLang="en-US" sz="1300">
                <a:latin typeface="Times New Roman" charset="0"/>
              </a:rPr>
              <a:pPr/>
              <a:t>46</a:t>
            </a:fld>
            <a:endParaRPr lang="en-AU" altLang="en-US" sz="1300">
              <a:latin typeface="Times New Roman" charset="0"/>
            </a:endParaRPr>
          </a:p>
        </p:txBody>
      </p:sp>
      <p:sp>
        <p:nvSpPr>
          <p:cNvPr id="164870" name="Rectangle 2"/>
          <p:cNvSpPr>
            <a:spLocks noGrp="1" noRot="1" noChangeAspect="1" noChangeArrowheads="1" noTextEdit="1"/>
          </p:cNvSpPr>
          <p:nvPr>
            <p:ph type="sldImg"/>
          </p:nvPr>
        </p:nvSpPr>
        <p:spPr>
          <a:ln/>
        </p:spPr>
      </p:sp>
      <p:sp>
        <p:nvSpPr>
          <p:cNvPr id="1648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086430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47</a:t>
            </a:fld>
            <a:endParaRPr lang="en-US" dirty="0"/>
          </a:p>
        </p:txBody>
      </p:sp>
    </p:spTree>
    <p:extLst>
      <p:ext uri="{BB962C8B-B14F-4D97-AF65-F5344CB8AC3E}">
        <p14:creationId xmlns:p14="http://schemas.microsoft.com/office/powerpoint/2010/main" val="2309545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A2F50CF0-E6A3-A842-B0D4-1BB1536B241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The University of Adelaide, School of Computer Science</a:t>
            </a:r>
          </a:p>
        </p:txBody>
      </p:sp>
      <p:sp>
        <p:nvSpPr>
          <p:cNvPr id="119810" name="Rectangle 3">
            <a:extLst>
              <a:ext uri="{FF2B5EF4-FFF2-40B4-BE49-F238E27FC236}">
                <a16:creationId xmlns:a16="http://schemas.microsoft.com/office/drawing/2014/main" id="{90BD0A97-3083-794C-AA24-FFA37129E24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6BF2AC8-E55B-3F4A-A2A3-A98B53A0CACD}" type="datetime3">
              <a:rPr lang="en-US" altLang="en-US" smtClean="0">
                <a:latin typeface="Times New Roman" panose="02020603050405020304" pitchFamily="18" charset="0"/>
              </a:rPr>
              <a:pPr/>
              <a:t>30 March 2023</a:t>
            </a:fld>
            <a:endParaRPr lang="en-US" altLang="en-US">
              <a:latin typeface="Times New Roman" panose="02020603050405020304" pitchFamily="18" charset="0"/>
            </a:endParaRPr>
          </a:p>
        </p:txBody>
      </p:sp>
      <p:sp>
        <p:nvSpPr>
          <p:cNvPr id="119811" name="Rectangle 6">
            <a:extLst>
              <a:ext uri="{FF2B5EF4-FFF2-40B4-BE49-F238E27FC236}">
                <a16:creationId xmlns:a16="http://schemas.microsoft.com/office/drawing/2014/main" id="{8FAFE194-9F52-5846-9692-675DAFEB5B0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Chapter 2 — Instructions: Language of the Computer</a:t>
            </a:r>
          </a:p>
        </p:txBody>
      </p:sp>
      <p:sp>
        <p:nvSpPr>
          <p:cNvPr id="119812" name="Rectangle 7">
            <a:extLst>
              <a:ext uri="{FF2B5EF4-FFF2-40B4-BE49-F238E27FC236}">
                <a16:creationId xmlns:a16="http://schemas.microsoft.com/office/drawing/2014/main" id="{D785E867-04D2-AE4F-8052-4B86C480CF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F3DF912-6210-F340-9DC6-50C28B4E9807}" type="slidenum">
              <a:rPr lang="en-US" altLang="en-US" smtClean="0">
                <a:latin typeface="Times New Roman" panose="02020603050405020304" pitchFamily="18" charset="0"/>
              </a:rPr>
              <a:pPr/>
              <a:t>50</a:t>
            </a:fld>
            <a:endParaRPr lang="en-US" altLang="en-US">
              <a:latin typeface="Times New Roman" panose="02020603050405020304" pitchFamily="18" charset="0"/>
            </a:endParaRPr>
          </a:p>
        </p:txBody>
      </p:sp>
      <p:sp>
        <p:nvSpPr>
          <p:cNvPr id="119813" name="Rectangle 2">
            <a:extLst>
              <a:ext uri="{FF2B5EF4-FFF2-40B4-BE49-F238E27FC236}">
                <a16:creationId xmlns:a16="http://schemas.microsoft.com/office/drawing/2014/main" id="{D0CBE084-4FE3-D34D-9D5F-30CF2C29A78F}"/>
              </a:ext>
            </a:extLst>
          </p:cNvPr>
          <p:cNvSpPr>
            <a:spLocks noGrp="1" noRot="1" noChangeAspect="1" noChangeArrowheads="1" noTextEdit="1"/>
          </p:cNvSpPr>
          <p:nvPr>
            <p:ph type="sldImg"/>
          </p:nvPr>
        </p:nvSpPr>
        <p:spPr>
          <a:ln/>
        </p:spPr>
      </p:sp>
      <p:sp>
        <p:nvSpPr>
          <p:cNvPr id="119814" name="Rectangle 3">
            <a:extLst>
              <a:ext uri="{FF2B5EF4-FFF2-40B4-BE49-F238E27FC236}">
                <a16:creationId xmlns:a16="http://schemas.microsoft.com/office/drawing/2014/main" id="{6E7366B4-0046-9240-ACC1-BD318378EA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extLst>
      <p:ext uri="{BB962C8B-B14F-4D97-AF65-F5344CB8AC3E}">
        <p14:creationId xmlns:p14="http://schemas.microsoft.com/office/powerpoint/2010/main" val="2595495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D3CAB75-E9A0-AA45-9305-979DBAABDBA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r>
              <a:rPr lang="en-AU" altLang="en-US" sz="1300">
                <a:latin typeface="Times New Roman" panose="02020603050405020304" pitchFamily="18" charset="0"/>
              </a:rPr>
              <a:t>Morgan Kaufmann Publishers</a:t>
            </a:r>
          </a:p>
        </p:txBody>
      </p:sp>
      <p:sp>
        <p:nvSpPr>
          <p:cNvPr id="51203" name="Rectangle 3">
            <a:extLst>
              <a:ext uri="{FF2B5EF4-FFF2-40B4-BE49-F238E27FC236}">
                <a16:creationId xmlns:a16="http://schemas.microsoft.com/office/drawing/2014/main" id="{FFED80F6-C114-CD45-ACA4-5737D1606F1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fld id="{07C18947-B90D-9D44-AE74-E7807623DAEC}" type="datetime3">
              <a:rPr lang="en-AU" altLang="en-US" sz="1300" smtClean="0">
                <a:latin typeface="Times New Roman" panose="02020603050405020304" pitchFamily="18" charset="0"/>
              </a:rPr>
              <a:pPr/>
              <a:t>30 March, 2023</a:t>
            </a:fld>
            <a:endParaRPr lang="en-AU" altLang="en-US" sz="1300">
              <a:latin typeface="Times New Roman" panose="02020603050405020304" pitchFamily="18" charset="0"/>
            </a:endParaRPr>
          </a:p>
        </p:txBody>
      </p:sp>
      <p:sp>
        <p:nvSpPr>
          <p:cNvPr id="51204" name="Rectangle 6">
            <a:extLst>
              <a:ext uri="{FF2B5EF4-FFF2-40B4-BE49-F238E27FC236}">
                <a16:creationId xmlns:a16="http://schemas.microsoft.com/office/drawing/2014/main" id="{3F3E4CD1-FD23-B842-BAB3-963C678DF45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r>
              <a:rPr lang="en-AU" altLang="en-US" sz="1300">
                <a:latin typeface="Times New Roman" panose="02020603050405020304" pitchFamily="18" charset="0"/>
              </a:rPr>
              <a:t>Chapter 4 — The Processor</a:t>
            </a:r>
          </a:p>
        </p:txBody>
      </p:sp>
      <p:sp>
        <p:nvSpPr>
          <p:cNvPr id="51205" name="Rectangle 7">
            <a:extLst>
              <a:ext uri="{FF2B5EF4-FFF2-40B4-BE49-F238E27FC236}">
                <a16:creationId xmlns:a16="http://schemas.microsoft.com/office/drawing/2014/main" id="{29E72A58-156E-6849-B24E-FBF2D1E78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fld id="{02B3DC9B-61AD-0347-9C48-B801AC942E0F}" type="slidenum">
              <a:rPr lang="en-AU" altLang="en-US" sz="1300" smtClean="0">
                <a:latin typeface="Times New Roman" panose="02020603050405020304" pitchFamily="18" charset="0"/>
              </a:rPr>
              <a:pPr/>
              <a:t>53</a:t>
            </a:fld>
            <a:endParaRPr lang="en-AU" altLang="en-US" sz="1300">
              <a:latin typeface="Times New Roman" panose="02020603050405020304" pitchFamily="18" charset="0"/>
            </a:endParaRPr>
          </a:p>
        </p:txBody>
      </p:sp>
      <p:sp>
        <p:nvSpPr>
          <p:cNvPr id="51206" name="Rectangle 2">
            <a:extLst>
              <a:ext uri="{FF2B5EF4-FFF2-40B4-BE49-F238E27FC236}">
                <a16:creationId xmlns:a16="http://schemas.microsoft.com/office/drawing/2014/main" id="{7ABF9160-5B77-274A-BA1E-69B755A70E6F}"/>
              </a:ext>
            </a:extLst>
          </p:cNvPr>
          <p:cNvSpPr>
            <a:spLocks noGrp="1" noRot="1" noChangeAspect="1" noChangeArrowheads="1" noTextEdit="1"/>
          </p:cNvSpPr>
          <p:nvPr>
            <p:ph type="sldImg"/>
          </p:nvPr>
        </p:nvSpPr>
        <p:spPr>
          <a:ln/>
        </p:spPr>
      </p:sp>
      <p:sp>
        <p:nvSpPr>
          <p:cNvPr id="51207" name="Rectangle 3">
            <a:extLst>
              <a:ext uri="{FF2B5EF4-FFF2-40B4-BE49-F238E27FC236}">
                <a16:creationId xmlns:a16="http://schemas.microsoft.com/office/drawing/2014/main" id="{016B3AE9-095E-7841-BD29-18F444F77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322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The University of Adelaide, School of Computer Science</a:t>
            </a:r>
          </a:p>
        </p:txBody>
      </p:sp>
      <p:sp>
        <p:nvSpPr>
          <p:cNvPr id="1085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01F5980C-FE3D-564A-BAD8-527D84CC4AF2}" type="datetime3">
              <a:rPr lang="en-US" altLang="en-US">
                <a:latin typeface="Times New Roman" charset="0"/>
              </a:rPr>
              <a:pPr/>
              <a:t>30 March 2023</a:t>
            </a:fld>
            <a:endParaRPr lang="en-US" altLang="en-US">
              <a:latin typeface="Times New Roman" charset="0"/>
            </a:endParaRPr>
          </a:p>
        </p:txBody>
      </p:sp>
      <p:sp>
        <p:nvSpPr>
          <p:cNvPr id="1085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Chapter 2 — Instructions: Language of the Computer</a:t>
            </a:r>
          </a:p>
        </p:txBody>
      </p:sp>
      <p:sp>
        <p:nvSpPr>
          <p:cNvPr id="1085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3BE13660-0549-1747-B1D9-17C3100BA17F}" type="slidenum">
              <a:rPr lang="en-US" altLang="en-US">
                <a:latin typeface="Times New Roman" charset="0"/>
              </a:rPr>
              <a:pPr/>
              <a:t>9</a:t>
            </a:fld>
            <a:endParaRPr lang="en-US" altLang="en-US">
              <a:latin typeface="Times New Roman" charset="0"/>
            </a:endParaRPr>
          </a:p>
        </p:txBody>
      </p:sp>
      <p:sp>
        <p:nvSpPr>
          <p:cNvPr id="108550" name="Rectangle 2"/>
          <p:cNvSpPr>
            <a:spLocks noGrp="1" noRot="1" noChangeAspect="1" noChangeArrowheads="1" noTextEdit="1"/>
          </p:cNvSpPr>
          <p:nvPr>
            <p:ph type="sldImg"/>
          </p:nvPr>
        </p:nvSpPr>
        <p:spPr>
          <a:ln/>
        </p:spPr>
      </p:sp>
      <p:sp>
        <p:nvSpPr>
          <p:cNvPr id="1085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en-US">
              <a:latin typeface="Times New Roman" charset="0"/>
            </a:endParaRPr>
          </a:p>
        </p:txBody>
      </p:sp>
    </p:spTree>
    <p:extLst>
      <p:ext uri="{BB962C8B-B14F-4D97-AF65-F5344CB8AC3E}">
        <p14:creationId xmlns:p14="http://schemas.microsoft.com/office/powerpoint/2010/main" val="4001467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79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4E36B82-3BE0-F54A-AE6C-0DEB83354B64}" type="datetime3">
              <a:rPr lang="en-AU" altLang="en-US" sz="1300">
                <a:latin typeface="Times New Roman" charset="0"/>
              </a:rPr>
              <a:pPr/>
              <a:t>30 March, 2023</a:t>
            </a:fld>
            <a:endParaRPr lang="en-AU" altLang="en-US" sz="1300">
              <a:latin typeface="Times New Roman" charset="0"/>
            </a:endParaRPr>
          </a:p>
        </p:txBody>
      </p:sp>
      <p:sp>
        <p:nvSpPr>
          <p:cNvPr id="1679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79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ED6A811-DF5C-0540-BAEF-7FA96EEF8E67}" type="slidenum">
              <a:rPr lang="en-AU" altLang="en-US" sz="1300">
                <a:latin typeface="Times New Roman" charset="0"/>
              </a:rPr>
              <a:pPr/>
              <a:t>54</a:t>
            </a:fld>
            <a:endParaRPr lang="en-AU" altLang="en-US" sz="1300">
              <a:latin typeface="Times New Roman" charset="0"/>
            </a:endParaRPr>
          </a:p>
        </p:txBody>
      </p:sp>
      <p:sp>
        <p:nvSpPr>
          <p:cNvPr id="167942" name="Rectangle 2"/>
          <p:cNvSpPr>
            <a:spLocks noGrp="1" noRot="1" noChangeAspect="1" noChangeArrowheads="1" noTextEdit="1"/>
          </p:cNvSpPr>
          <p:nvPr>
            <p:ph type="sldImg"/>
          </p:nvPr>
        </p:nvSpPr>
        <p:spPr>
          <a:ln/>
        </p:spPr>
      </p:sp>
      <p:sp>
        <p:nvSpPr>
          <p:cNvPr id="1679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227196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79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4E36B82-3BE0-F54A-AE6C-0DEB83354B64}" type="datetime3">
              <a:rPr lang="en-AU" altLang="en-US" sz="1300">
                <a:latin typeface="Times New Roman" charset="0"/>
              </a:rPr>
              <a:pPr/>
              <a:t>30 March, 2023</a:t>
            </a:fld>
            <a:endParaRPr lang="en-AU" altLang="en-US" sz="1300">
              <a:latin typeface="Times New Roman" charset="0"/>
            </a:endParaRPr>
          </a:p>
        </p:txBody>
      </p:sp>
      <p:sp>
        <p:nvSpPr>
          <p:cNvPr id="1679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79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ED6A811-DF5C-0540-BAEF-7FA96EEF8E67}" type="slidenum">
              <a:rPr lang="en-AU" altLang="en-US" sz="1300">
                <a:latin typeface="Times New Roman" charset="0"/>
              </a:rPr>
              <a:pPr/>
              <a:t>58</a:t>
            </a:fld>
            <a:endParaRPr lang="en-AU" altLang="en-US" sz="1300">
              <a:latin typeface="Times New Roman" charset="0"/>
            </a:endParaRPr>
          </a:p>
        </p:txBody>
      </p:sp>
      <p:sp>
        <p:nvSpPr>
          <p:cNvPr id="167942" name="Rectangle 2"/>
          <p:cNvSpPr>
            <a:spLocks noGrp="1" noRot="1" noChangeAspect="1" noChangeArrowheads="1" noTextEdit="1"/>
          </p:cNvSpPr>
          <p:nvPr>
            <p:ph type="sldImg"/>
          </p:nvPr>
        </p:nvSpPr>
        <p:spPr>
          <a:ln/>
        </p:spPr>
      </p:sp>
      <p:sp>
        <p:nvSpPr>
          <p:cNvPr id="1679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12045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689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FDC1FD1-8F30-FB44-95A1-7240864D967E}" type="datetime3">
              <a:rPr lang="en-AU" altLang="en-US" sz="1300">
                <a:latin typeface="Times New Roman" charset="0"/>
              </a:rPr>
              <a:pPr/>
              <a:t>30 March, 2023</a:t>
            </a:fld>
            <a:endParaRPr lang="en-AU" altLang="en-US" sz="1300">
              <a:latin typeface="Times New Roman" charset="0"/>
            </a:endParaRPr>
          </a:p>
        </p:txBody>
      </p:sp>
      <p:sp>
        <p:nvSpPr>
          <p:cNvPr id="1689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689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2EB5628-2363-F44F-849F-0E3276C1A4B9}" type="slidenum">
              <a:rPr lang="en-AU" altLang="en-US" sz="1300">
                <a:latin typeface="Times New Roman" charset="0"/>
              </a:rPr>
              <a:pPr/>
              <a:t>60</a:t>
            </a:fld>
            <a:endParaRPr lang="en-AU" altLang="en-US" sz="1300">
              <a:latin typeface="Times New Roman" charset="0"/>
            </a:endParaRPr>
          </a:p>
        </p:txBody>
      </p:sp>
      <p:sp>
        <p:nvSpPr>
          <p:cNvPr id="168966" name="Rectangle 2"/>
          <p:cNvSpPr>
            <a:spLocks noGrp="1" noRot="1" noChangeAspect="1" noChangeArrowheads="1" noTextEdit="1"/>
          </p:cNvSpPr>
          <p:nvPr>
            <p:ph type="sldImg"/>
          </p:nvPr>
        </p:nvSpPr>
        <p:spPr>
          <a:ln/>
        </p:spPr>
      </p:sp>
      <p:sp>
        <p:nvSpPr>
          <p:cNvPr id="1689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2684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61</a:t>
            </a:fld>
            <a:endParaRPr lang="en-US" dirty="0"/>
          </a:p>
        </p:txBody>
      </p:sp>
    </p:spTree>
    <p:extLst>
      <p:ext uri="{BB962C8B-B14F-4D97-AF65-F5344CB8AC3E}">
        <p14:creationId xmlns:p14="http://schemas.microsoft.com/office/powerpoint/2010/main" val="1701197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62</a:t>
            </a:fld>
            <a:endParaRPr lang="en-US" dirty="0"/>
          </a:p>
        </p:txBody>
      </p:sp>
    </p:spTree>
    <p:extLst>
      <p:ext uri="{BB962C8B-B14F-4D97-AF65-F5344CB8AC3E}">
        <p14:creationId xmlns:p14="http://schemas.microsoft.com/office/powerpoint/2010/main" val="3998647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63</a:t>
            </a:fld>
            <a:endParaRPr lang="en-US" dirty="0"/>
          </a:p>
        </p:txBody>
      </p:sp>
    </p:spTree>
    <p:extLst>
      <p:ext uri="{BB962C8B-B14F-4D97-AF65-F5344CB8AC3E}">
        <p14:creationId xmlns:p14="http://schemas.microsoft.com/office/powerpoint/2010/main" val="604445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10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AFD5716-4B4E-D843-8B34-B58FC2E14FAE}" type="datetime3">
              <a:rPr lang="en-AU" altLang="en-US" sz="1300">
                <a:latin typeface="Times New Roman" charset="0"/>
              </a:rPr>
              <a:pPr/>
              <a:t>30 March, 2023</a:t>
            </a:fld>
            <a:endParaRPr lang="en-AU" altLang="en-US" sz="1300">
              <a:latin typeface="Times New Roman" charset="0"/>
            </a:endParaRPr>
          </a:p>
        </p:txBody>
      </p:sp>
      <p:sp>
        <p:nvSpPr>
          <p:cNvPr id="1710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10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24D2A59-1D29-D045-B265-3B05C2F3E5EF}" type="slidenum">
              <a:rPr lang="en-AU" altLang="en-US" sz="1300">
                <a:latin typeface="Times New Roman" charset="0"/>
              </a:rPr>
              <a:pPr/>
              <a:t>64</a:t>
            </a:fld>
            <a:endParaRPr lang="en-AU" altLang="en-US" sz="1300">
              <a:latin typeface="Times New Roman" charset="0"/>
            </a:endParaRPr>
          </a:p>
        </p:txBody>
      </p:sp>
      <p:sp>
        <p:nvSpPr>
          <p:cNvPr id="171014" name="Rectangle 2"/>
          <p:cNvSpPr>
            <a:spLocks noGrp="1" noRot="1" noChangeAspect="1" noChangeArrowheads="1" noTextEdit="1"/>
          </p:cNvSpPr>
          <p:nvPr>
            <p:ph type="sldImg"/>
          </p:nvPr>
        </p:nvSpPr>
        <p:spPr>
          <a:ln/>
        </p:spPr>
      </p:sp>
      <p:sp>
        <p:nvSpPr>
          <p:cNvPr id="1710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04858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10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DAFD5716-4B4E-D843-8B34-B58FC2E14FAE}" type="datetime3">
              <a:rPr lang="en-AU" altLang="en-US" sz="1300">
                <a:latin typeface="Times New Roman" charset="0"/>
              </a:rPr>
              <a:pPr/>
              <a:t>30 March, 2023</a:t>
            </a:fld>
            <a:endParaRPr lang="en-AU" altLang="en-US" sz="1300">
              <a:latin typeface="Times New Roman" charset="0"/>
            </a:endParaRPr>
          </a:p>
        </p:txBody>
      </p:sp>
      <p:sp>
        <p:nvSpPr>
          <p:cNvPr id="17101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10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24D2A59-1D29-D045-B265-3B05C2F3E5EF}" type="slidenum">
              <a:rPr lang="en-AU" altLang="en-US" sz="1300">
                <a:latin typeface="Times New Roman" charset="0"/>
              </a:rPr>
              <a:pPr/>
              <a:t>65</a:t>
            </a:fld>
            <a:endParaRPr lang="en-AU" altLang="en-US" sz="1300">
              <a:latin typeface="Times New Roman" charset="0"/>
            </a:endParaRPr>
          </a:p>
        </p:txBody>
      </p:sp>
      <p:sp>
        <p:nvSpPr>
          <p:cNvPr id="171014" name="Rectangle 2"/>
          <p:cNvSpPr>
            <a:spLocks noGrp="1" noRot="1" noChangeAspect="1" noChangeArrowheads="1" noTextEdit="1"/>
          </p:cNvSpPr>
          <p:nvPr>
            <p:ph type="sldImg"/>
          </p:nvPr>
        </p:nvSpPr>
        <p:spPr>
          <a:ln/>
        </p:spPr>
      </p:sp>
      <p:sp>
        <p:nvSpPr>
          <p:cNvPr id="1710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3085473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40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3F8B8B9-CC2A-8246-972F-6D1468597769}" type="datetime3">
              <a:rPr lang="en-AU" altLang="en-US" sz="1300">
                <a:latin typeface="Times New Roman" charset="0"/>
              </a:rPr>
              <a:pPr/>
              <a:t>30 March, 2023</a:t>
            </a:fld>
            <a:endParaRPr lang="en-AU" altLang="en-US" sz="1300">
              <a:latin typeface="Times New Roman" charset="0"/>
            </a:endParaRPr>
          </a:p>
        </p:txBody>
      </p:sp>
      <p:sp>
        <p:nvSpPr>
          <p:cNvPr id="174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40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A2920C7-50D1-404A-BA8E-4DAB98C178F1}" type="slidenum">
              <a:rPr lang="en-AU" altLang="en-US" sz="1300">
                <a:latin typeface="Times New Roman" charset="0"/>
              </a:rPr>
              <a:pPr/>
              <a:t>66</a:t>
            </a:fld>
            <a:endParaRPr lang="en-AU" altLang="en-US" sz="1300">
              <a:latin typeface="Times New Roman" charset="0"/>
            </a:endParaRPr>
          </a:p>
        </p:txBody>
      </p:sp>
      <p:sp>
        <p:nvSpPr>
          <p:cNvPr id="174086" name="Rectangle 2"/>
          <p:cNvSpPr>
            <a:spLocks noGrp="1" noRot="1" noChangeAspect="1" noChangeArrowheads="1" noTextEdit="1"/>
          </p:cNvSpPr>
          <p:nvPr>
            <p:ph type="sldImg"/>
          </p:nvPr>
        </p:nvSpPr>
        <p:spPr>
          <a:ln/>
        </p:spPr>
      </p:sp>
      <p:sp>
        <p:nvSpPr>
          <p:cNvPr id="1740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22938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67</a:t>
            </a:fld>
            <a:endParaRPr lang="en-US" dirty="0"/>
          </a:p>
        </p:txBody>
      </p:sp>
    </p:spTree>
    <p:extLst>
      <p:ext uri="{BB962C8B-B14F-4D97-AF65-F5344CB8AC3E}">
        <p14:creationId xmlns:p14="http://schemas.microsoft.com/office/powerpoint/2010/main" val="4005320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The University of Adelaide, School of Computer Science</a:t>
            </a:r>
          </a:p>
        </p:txBody>
      </p:sp>
      <p:sp>
        <p:nvSpPr>
          <p:cNvPr id="1290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CB920AFA-C9EB-7345-A7C5-A0B5E0FA16FE}" type="datetime3">
              <a:rPr lang="en-US" altLang="en-US">
                <a:latin typeface="Times New Roman" charset="0"/>
              </a:rPr>
              <a:pPr/>
              <a:t>30 March 2023</a:t>
            </a:fld>
            <a:endParaRPr lang="en-US" altLang="en-US">
              <a:latin typeface="Times New Roman" charset="0"/>
            </a:endParaRPr>
          </a:p>
        </p:txBody>
      </p:sp>
      <p:sp>
        <p:nvSpPr>
          <p:cNvPr id="1290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Chapter 2 — Instructions: Language of the Computer</a:t>
            </a:r>
          </a:p>
        </p:txBody>
      </p:sp>
      <p:sp>
        <p:nvSpPr>
          <p:cNvPr id="1290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413E4CF4-C07C-604E-BB31-408AFEDF9609}" type="slidenum">
              <a:rPr lang="en-US" altLang="en-US">
                <a:latin typeface="Times New Roman" charset="0"/>
              </a:rPr>
              <a:pPr/>
              <a:t>10</a:t>
            </a:fld>
            <a:endParaRPr lang="en-US" altLang="en-US">
              <a:latin typeface="Times New Roman" charset="0"/>
            </a:endParaRPr>
          </a:p>
        </p:txBody>
      </p:sp>
      <p:sp>
        <p:nvSpPr>
          <p:cNvPr id="129030" name="Rectangle 2"/>
          <p:cNvSpPr>
            <a:spLocks noGrp="1" noRot="1" noChangeAspect="1" noChangeArrowheads="1" noTextEdit="1"/>
          </p:cNvSpPr>
          <p:nvPr>
            <p:ph type="sldImg"/>
          </p:nvPr>
        </p:nvSpPr>
        <p:spPr>
          <a:ln/>
        </p:spPr>
      </p:sp>
      <p:sp>
        <p:nvSpPr>
          <p:cNvPr id="1290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AU" altLang="en-US" dirty="0">
                <a:latin typeface="Times New Roman" charset="0"/>
              </a:rPr>
              <a:t>       </a:t>
            </a:r>
          </a:p>
          <a:p>
            <a:r>
              <a:rPr lang="en-AU" altLang="en-US" dirty="0">
                <a:latin typeface="Times New Roman" charset="0"/>
              </a:rPr>
              <a:t>L2:   </a:t>
            </a:r>
            <a:r>
              <a:rPr lang="en-AU" altLang="en-US" dirty="0" err="1">
                <a:latin typeface="Times New Roman" charset="0"/>
              </a:rPr>
              <a:t>addi</a:t>
            </a:r>
            <a:r>
              <a:rPr lang="en-AU" altLang="en-US" dirty="0">
                <a:latin typeface="Times New Roman" charset="0"/>
              </a:rPr>
              <a:t> x5, x5, 1          //L1 could be here</a:t>
            </a:r>
          </a:p>
          <a:p>
            <a:r>
              <a:rPr lang="en-AU" altLang="en-US" dirty="0">
                <a:latin typeface="Times New Roman" charset="0"/>
              </a:rPr>
              <a:t>        add x10, x5, x11</a:t>
            </a:r>
          </a:p>
          <a:p>
            <a:r>
              <a:rPr lang="en-AU" altLang="en-US" dirty="0">
                <a:latin typeface="Times New Roman" charset="0"/>
              </a:rPr>
              <a:t>        </a:t>
            </a:r>
            <a:r>
              <a:rPr lang="en-AU" altLang="en-US" b="1" dirty="0" err="1">
                <a:latin typeface="Times New Roman" charset="0"/>
              </a:rPr>
              <a:t>beq</a:t>
            </a:r>
            <a:r>
              <a:rPr lang="en-AU" altLang="en-US" b="1" dirty="0">
                <a:latin typeface="Times New Roman" charset="0"/>
              </a:rPr>
              <a:t> x5, x6, L1        //can branch backward</a:t>
            </a:r>
          </a:p>
          <a:p>
            <a:r>
              <a:rPr lang="en-AU" altLang="en-US" dirty="0">
                <a:latin typeface="Times New Roman" charset="0"/>
              </a:rPr>
              <a:t>        add x10, x10, x9</a:t>
            </a:r>
          </a:p>
          <a:p>
            <a:r>
              <a:rPr lang="en-AU" altLang="en-US" dirty="0">
                <a:latin typeface="Times New Roman" charset="0"/>
              </a:rPr>
              <a:t>        sub ….</a:t>
            </a:r>
          </a:p>
          <a:p>
            <a:r>
              <a:rPr lang="en-AU" altLang="en-US" dirty="0">
                <a:latin typeface="Times New Roman" charset="0"/>
              </a:rPr>
              <a:t>        …</a:t>
            </a:r>
          </a:p>
          <a:p>
            <a:endParaRPr lang="en-AU" altLang="en-US" dirty="0">
              <a:latin typeface="Times New Roman" charset="0"/>
            </a:endParaRPr>
          </a:p>
          <a:p>
            <a:r>
              <a:rPr lang="en-AU" altLang="en-US" dirty="0">
                <a:latin typeface="Times New Roman" charset="0"/>
              </a:rPr>
              <a:t>L1:   sub x10, x10, x9</a:t>
            </a:r>
          </a:p>
          <a:p>
            <a:r>
              <a:rPr lang="en-AU" altLang="en-US" dirty="0">
                <a:latin typeface="Times New Roman" charset="0"/>
              </a:rPr>
              <a:t>        add …</a:t>
            </a:r>
          </a:p>
          <a:p>
            <a:r>
              <a:rPr lang="en-AU" altLang="en-US" dirty="0">
                <a:latin typeface="Times New Roman" charset="0"/>
              </a:rPr>
              <a:t>        …</a:t>
            </a:r>
          </a:p>
          <a:p>
            <a:endParaRPr lang="en-AU" altLang="en-US" dirty="0">
              <a:latin typeface="Times New Roman" charset="0"/>
            </a:endParaRPr>
          </a:p>
          <a:p>
            <a:r>
              <a:rPr lang="en-AU" altLang="en-US" dirty="0">
                <a:latin typeface="Times New Roman" charset="0"/>
              </a:rPr>
              <a:t>True</a:t>
            </a:r>
          </a:p>
        </p:txBody>
      </p:sp>
    </p:spTree>
    <p:extLst>
      <p:ext uri="{BB962C8B-B14F-4D97-AF65-F5344CB8AC3E}">
        <p14:creationId xmlns:p14="http://schemas.microsoft.com/office/powerpoint/2010/main" val="843978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566752-9E73-7842-9287-04A4EDD5DE57}" type="slidenum">
              <a:rPr lang="en-US" smtClean="0"/>
              <a:pPr/>
              <a:t>68</a:t>
            </a:fld>
            <a:endParaRPr lang="en-US" dirty="0"/>
          </a:p>
        </p:txBody>
      </p:sp>
    </p:spTree>
    <p:extLst>
      <p:ext uri="{BB962C8B-B14F-4D97-AF65-F5344CB8AC3E}">
        <p14:creationId xmlns:p14="http://schemas.microsoft.com/office/powerpoint/2010/main" val="1029015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51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C2F1B3A-9B88-624B-AD7E-BCA4A4776275}" type="datetime3">
              <a:rPr lang="en-AU" altLang="en-US" sz="1300">
                <a:latin typeface="Times New Roman" charset="0"/>
              </a:rPr>
              <a:pPr/>
              <a:t>30 March, 2023</a:t>
            </a:fld>
            <a:endParaRPr lang="en-AU" altLang="en-US" sz="1300">
              <a:latin typeface="Times New Roman" charset="0"/>
            </a:endParaRPr>
          </a:p>
        </p:txBody>
      </p:sp>
      <p:sp>
        <p:nvSpPr>
          <p:cNvPr id="1751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51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3728945-E26A-AA4F-AC25-96CD3F44EA9F}" type="slidenum">
              <a:rPr lang="en-AU" altLang="en-US" sz="1300">
                <a:latin typeface="Times New Roman" charset="0"/>
              </a:rPr>
              <a:pPr/>
              <a:t>69</a:t>
            </a:fld>
            <a:endParaRPr lang="en-AU" altLang="en-US" sz="1300">
              <a:latin typeface="Times New Roman" charset="0"/>
            </a:endParaRPr>
          </a:p>
        </p:txBody>
      </p:sp>
      <p:sp>
        <p:nvSpPr>
          <p:cNvPr id="175110" name="Rectangle 2"/>
          <p:cNvSpPr>
            <a:spLocks noGrp="1" noRot="1" noChangeAspect="1" noChangeArrowheads="1" noTextEdit="1"/>
          </p:cNvSpPr>
          <p:nvPr>
            <p:ph type="sldImg"/>
          </p:nvPr>
        </p:nvSpPr>
        <p:spPr>
          <a:ln/>
        </p:spPr>
      </p:sp>
      <p:sp>
        <p:nvSpPr>
          <p:cNvPr id="1751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432340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61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4A12223-76E5-1E42-BAFA-A930915A7403}" type="datetime3">
              <a:rPr lang="en-AU" altLang="en-US" sz="1300">
                <a:latin typeface="Times New Roman" charset="0"/>
              </a:rPr>
              <a:pPr/>
              <a:t>30 March, 2023</a:t>
            </a:fld>
            <a:endParaRPr lang="en-AU" altLang="en-US" sz="1300">
              <a:latin typeface="Times New Roman" charset="0"/>
            </a:endParaRPr>
          </a:p>
        </p:txBody>
      </p:sp>
      <p:sp>
        <p:nvSpPr>
          <p:cNvPr id="1761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61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CFCA8F9-42F0-034E-A7B8-511A74E84F9F}" type="slidenum">
              <a:rPr lang="en-AU" altLang="en-US" sz="1300">
                <a:latin typeface="Times New Roman" charset="0"/>
              </a:rPr>
              <a:pPr/>
              <a:t>70</a:t>
            </a:fld>
            <a:endParaRPr lang="en-AU" altLang="en-US" sz="1300">
              <a:latin typeface="Times New Roman" charset="0"/>
            </a:endParaRPr>
          </a:p>
        </p:txBody>
      </p:sp>
      <p:sp>
        <p:nvSpPr>
          <p:cNvPr id="176134" name="Rectangle 2"/>
          <p:cNvSpPr>
            <a:spLocks noGrp="1" noRot="1" noChangeAspect="1" noChangeArrowheads="1" noTextEdit="1"/>
          </p:cNvSpPr>
          <p:nvPr>
            <p:ph type="sldImg"/>
          </p:nvPr>
        </p:nvSpPr>
        <p:spPr>
          <a:ln/>
        </p:spPr>
      </p:sp>
      <p:sp>
        <p:nvSpPr>
          <p:cNvPr id="1761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994486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71</a:t>
            </a:fld>
            <a:endParaRPr lang="en-US" dirty="0"/>
          </a:p>
        </p:txBody>
      </p:sp>
    </p:spTree>
    <p:extLst>
      <p:ext uri="{BB962C8B-B14F-4D97-AF65-F5344CB8AC3E}">
        <p14:creationId xmlns:p14="http://schemas.microsoft.com/office/powerpoint/2010/main" val="1342267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Graphical Representation of Instruction Pipeline</a:t>
            </a:r>
          </a:p>
        </p:txBody>
      </p:sp>
      <p:sp>
        <p:nvSpPr>
          <p:cNvPr id="4" name="Slide Number Placeholder 3"/>
          <p:cNvSpPr>
            <a:spLocks noGrp="1"/>
          </p:cNvSpPr>
          <p:nvPr>
            <p:ph type="sldNum" sz="quarter" idx="10"/>
          </p:nvPr>
        </p:nvSpPr>
        <p:spPr/>
        <p:txBody>
          <a:bodyPr/>
          <a:lstStyle/>
          <a:p>
            <a:fld id="{41566752-9E73-7842-9287-04A4EDD5DE57}" type="slidenum">
              <a:rPr lang="en-US" smtClean="0"/>
              <a:pPr/>
              <a:t>72</a:t>
            </a:fld>
            <a:endParaRPr lang="en-US" dirty="0"/>
          </a:p>
        </p:txBody>
      </p:sp>
    </p:spTree>
    <p:extLst>
      <p:ext uri="{BB962C8B-B14F-4D97-AF65-F5344CB8AC3E}">
        <p14:creationId xmlns:p14="http://schemas.microsoft.com/office/powerpoint/2010/main" val="1246300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71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A9D6B5C-83F5-3A40-B61B-58D03C19B8BB}" type="datetime3">
              <a:rPr lang="en-AU" altLang="en-US" sz="1300">
                <a:latin typeface="Times New Roman" charset="0"/>
              </a:rPr>
              <a:pPr/>
              <a:t>30 March, 2023</a:t>
            </a:fld>
            <a:endParaRPr lang="en-AU" altLang="en-US" sz="1300">
              <a:latin typeface="Times New Roman" charset="0"/>
            </a:endParaRPr>
          </a:p>
        </p:txBody>
      </p:sp>
      <p:sp>
        <p:nvSpPr>
          <p:cNvPr id="1771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71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F718247-3D6E-3F46-B54E-FF702104CC56}" type="slidenum">
              <a:rPr lang="en-AU" altLang="en-US" sz="1300">
                <a:latin typeface="Times New Roman" charset="0"/>
              </a:rPr>
              <a:pPr/>
              <a:t>73</a:t>
            </a:fld>
            <a:endParaRPr lang="en-AU" altLang="en-US" sz="1300">
              <a:latin typeface="Times New Roman" charset="0"/>
            </a:endParaRPr>
          </a:p>
        </p:txBody>
      </p:sp>
      <p:sp>
        <p:nvSpPr>
          <p:cNvPr id="177158" name="Rectangle 2"/>
          <p:cNvSpPr>
            <a:spLocks noGrp="1" noRot="1" noChangeAspect="1" noChangeArrowheads="1" noTextEdit="1"/>
          </p:cNvSpPr>
          <p:nvPr>
            <p:ph type="sldImg"/>
          </p:nvPr>
        </p:nvSpPr>
        <p:spPr>
          <a:ln/>
        </p:spPr>
      </p:sp>
      <p:sp>
        <p:nvSpPr>
          <p:cNvPr id="1771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1109290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781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2404F91-69D0-F14B-9F20-EE9007E66E74}" type="datetime3">
              <a:rPr lang="en-AU" altLang="en-US" sz="1300">
                <a:latin typeface="Times New Roman" charset="0"/>
              </a:rPr>
              <a:pPr/>
              <a:t>30 March, 2023</a:t>
            </a:fld>
            <a:endParaRPr lang="en-AU" altLang="en-US" sz="1300">
              <a:latin typeface="Times New Roman" charset="0"/>
            </a:endParaRPr>
          </a:p>
        </p:txBody>
      </p:sp>
      <p:sp>
        <p:nvSpPr>
          <p:cNvPr id="1781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781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F432E84-6D14-9949-A568-049D6304C606}" type="slidenum">
              <a:rPr lang="en-AU" altLang="en-US" sz="1300">
                <a:latin typeface="Times New Roman" charset="0"/>
              </a:rPr>
              <a:pPr/>
              <a:t>74</a:t>
            </a:fld>
            <a:endParaRPr lang="en-AU" altLang="en-US" sz="1300">
              <a:latin typeface="Times New Roman" charset="0"/>
            </a:endParaRPr>
          </a:p>
        </p:txBody>
      </p:sp>
      <p:sp>
        <p:nvSpPr>
          <p:cNvPr id="178182" name="Rectangle 2"/>
          <p:cNvSpPr>
            <a:spLocks noGrp="1" noRot="1" noChangeAspect="1" noChangeArrowheads="1" noTextEdit="1"/>
          </p:cNvSpPr>
          <p:nvPr>
            <p:ph type="sldImg"/>
          </p:nvPr>
        </p:nvSpPr>
        <p:spPr>
          <a:ln/>
        </p:spPr>
      </p:sp>
      <p:sp>
        <p:nvSpPr>
          <p:cNvPr id="1781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2047372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02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CA520ED-9C32-7944-8F1A-B1BD59F30A39}" type="datetime3">
              <a:rPr lang="en-AU" altLang="en-US" sz="1300">
                <a:latin typeface="Times New Roman" charset="0"/>
              </a:rPr>
              <a:pPr/>
              <a:t>30 March, 2023</a:t>
            </a:fld>
            <a:endParaRPr lang="en-AU" altLang="en-US" sz="1300">
              <a:latin typeface="Times New Roman" charset="0"/>
            </a:endParaRPr>
          </a:p>
        </p:txBody>
      </p:sp>
      <p:sp>
        <p:nvSpPr>
          <p:cNvPr id="1802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02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1BCDB73-F31F-A042-A276-03D1AE319D95}" type="slidenum">
              <a:rPr lang="en-AU" altLang="en-US" sz="1300">
                <a:latin typeface="Times New Roman" charset="0"/>
              </a:rPr>
              <a:pPr/>
              <a:t>76</a:t>
            </a:fld>
            <a:endParaRPr lang="en-AU" altLang="en-US" sz="1300">
              <a:latin typeface="Times New Roman" charset="0"/>
            </a:endParaRPr>
          </a:p>
        </p:txBody>
      </p:sp>
      <p:sp>
        <p:nvSpPr>
          <p:cNvPr id="180230" name="Rectangle 2"/>
          <p:cNvSpPr>
            <a:spLocks noGrp="1" noRot="1" noChangeAspect="1" noChangeArrowheads="1" noTextEdit="1"/>
          </p:cNvSpPr>
          <p:nvPr>
            <p:ph type="sldImg"/>
          </p:nvPr>
        </p:nvSpPr>
        <p:spPr>
          <a:ln/>
        </p:spPr>
      </p:sp>
      <p:sp>
        <p:nvSpPr>
          <p:cNvPr id="1802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0696269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12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3305E83-3914-AF40-B51B-2A6CFF3FCE83}" type="datetime3">
              <a:rPr lang="en-AU" altLang="en-US" sz="1300">
                <a:latin typeface="Times New Roman" charset="0"/>
              </a:rPr>
              <a:pPr/>
              <a:t>30 March, 2023</a:t>
            </a:fld>
            <a:endParaRPr lang="en-AU" altLang="en-US" sz="1300">
              <a:latin typeface="Times New Roman" charset="0"/>
            </a:endParaRPr>
          </a:p>
        </p:txBody>
      </p:sp>
      <p:sp>
        <p:nvSpPr>
          <p:cNvPr id="1812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12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CBE0AD8-A406-2440-9383-2BB80908FCC9}" type="slidenum">
              <a:rPr lang="en-AU" altLang="en-US" sz="1300">
                <a:latin typeface="Times New Roman" charset="0"/>
              </a:rPr>
              <a:pPr/>
              <a:t>77</a:t>
            </a:fld>
            <a:endParaRPr lang="en-AU" altLang="en-US" sz="1300">
              <a:latin typeface="Times New Roman" charset="0"/>
            </a:endParaRPr>
          </a:p>
        </p:txBody>
      </p:sp>
      <p:sp>
        <p:nvSpPr>
          <p:cNvPr id="181254" name="Rectangle 2"/>
          <p:cNvSpPr>
            <a:spLocks noGrp="1" noRot="1" noChangeAspect="1" noChangeArrowheads="1" noTextEdit="1"/>
          </p:cNvSpPr>
          <p:nvPr>
            <p:ph type="sldImg"/>
          </p:nvPr>
        </p:nvSpPr>
        <p:spPr>
          <a:ln/>
        </p:spPr>
      </p:sp>
      <p:sp>
        <p:nvSpPr>
          <p:cNvPr id="1812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																		</a:t>
            </a:r>
          </a:p>
        </p:txBody>
      </p:sp>
    </p:spTree>
    <p:extLst>
      <p:ext uri="{BB962C8B-B14F-4D97-AF65-F5344CB8AC3E}">
        <p14:creationId xmlns:p14="http://schemas.microsoft.com/office/powerpoint/2010/main" val="933102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22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2AA2FB9-FEB0-774F-87EA-43256BA5EE69}" type="datetime3">
              <a:rPr lang="en-AU" altLang="en-US" sz="1300">
                <a:latin typeface="Times New Roman" charset="0"/>
              </a:rPr>
              <a:pPr/>
              <a:t>30 March, 2023</a:t>
            </a:fld>
            <a:endParaRPr lang="en-AU" altLang="en-US" sz="1300">
              <a:latin typeface="Times New Roman" charset="0"/>
            </a:endParaRPr>
          </a:p>
        </p:txBody>
      </p:sp>
      <p:sp>
        <p:nvSpPr>
          <p:cNvPr id="1822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22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5E2216F-BFC0-824E-9E1E-A8C7301C14F8}" type="slidenum">
              <a:rPr lang="en-AU" altLang="en-US" sz="1300">
                <a:latin typeface="Times New Roman" charset="0"/>
              </a:rPr>
              <a:pPr/>
              <a:t>78</a:t>
            </a:fld>
            <a:endParaRPr lang="en-AU" altLang="en-US" sz="1300">
              <a:latin typeface="Times New Roman" charset="0"/>
            </a:endParaRPr>
          </a:p>
        </p:txBody>
      </p:sp>
      <p:sp>
        <p:nvSpPr>
          <p:cNvPr id="182278" name="Rectangle 2"/>
          <p:cNvSpPr>
            <a:spLocks noGrp="1" noRot="1" noChangeAspect="1" noChangeArrowheads="1" noTextEdit="1"/>
          </p:cNvSpPr>
          <p:nvPr>
            <p:ph type="sldImg"/>
          </p:nvPr>
        </p:nvSpPr>
        <p:spPr>
          <a:ln/>
        </p:spPr>
      </p:sp>
      <p:sp>
        <p:nvSpPr>
          <p:cNvPr id="1822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Load or store</a:t>
            </a:r>
          </a:p>
        </p:txBody>
      </p:sp>
    </p:spTree>
    <p:extLst>
      <p:ext uri="{BB962C8B-B14F-4D97-AF65-F5344CB8AC3E}">
        <p14:creationId xmlns:p14="http://schemas.microsoft.com/office/powerpoint/2010/main" val="10270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The University of Adelaide, School of Computer Science</a:t>
            </a:r>
          </a:p>
        </p:txBody>
      </p:sp>
      <p:sp>
        <p:nvSpPr>
          <p:cNvPr id="1300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C6F3A7FB-7A7C-CF43-A71D-A99DCB9EDE6D}" type="datetime3">
              <a:rPr lang="en-US" altLang="en-US">
                <a:latin typeface="Times New Roman" charset="0"/>
              </a:rPr>
              <a:pPr/>
              <a:t>30 March 2023</a:t>
            </a:fld>
            <a:endParaRPr lang="en-US" altLang="en-US">
              <a:latin typeface="Times New Roman" charset="0"/>
            </a:endParaRPr>
          </a:p>
        </p:txBody>
      </p:sp>
      <p:sp>
        <p:nvSpPr>
          <p:cNvPr id="1300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Chapter 2 — Instructions: Language of the Computer</a:t>
            </a:r>
          </a:p>
        </p:txBody>
      </p:sp>
      <p:sp>
        <p:nvSpPr>
          <p:cNvPr id="1300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021306A0-D261-F745-8604-50F9E32B52D5}" type="slidenum">
              <a:rPr lang="en-US" altLang="en-US">
                <a:latin typeface="Times New Roman" charset="0"/>
              </a:rPr>
              <a:pPr/>
              <a:t>11</a:t>
            </a:fld>
            <a:endParaRPr lang="en-US" altLang="en-US">
              <a:latin typeface="Times New Roman" charset="0"/>
            </a:endParaRPr>
          </a:p>
        </p:txBody>
      </p:sp>
      <p:sp>
        <p:nvSpPr>
          <p:cNvPr id="130054" name="Rectangle 2"/>
          <p:cNvSpPr>
            <a:spLocks noGrp="1" noRot="1" noChangeAspect="1" noChangeArrowheads="1" noTextEdit="1"/>
          </p:cNvSpPr>
          <p:nvPr>
            <p:ph type="sldImg"/>
          </p:nvPr>
        </p:nvSpPr>
        <p:spPr>
          <a:ln/>
        </p:spPr>
      </p:sp>
      <p:sp>
        <p:nvSpPr>
          <p:cNvPr id="1300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en-US" dirty="0">
              <a:latin typeface="Times New Roman" charset="0"/>
            </a:endParaRPr>
          </a:p>
        </p:txBody>
      </p:sp>
    </p:spTree>
    <p:extLst>
      <p:ext uri="{BB962C8B-B14F-4D97-AF65-F5344CB8AC3E}">
        <p14:creationId xmlns:p14="http://schemas.microsoft.com/office/powerpoint/2010/main" val="1583421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32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0A9AE24-042A-2645-A333-AA70AD9B591F}" type="datetime3">
              <a:rPr lang="en-AU" altLang="en-US" sz="1300">
                <a:latin typeface="Times New Roman" charset="0"/>
              </a:rPr>
              <a:pPr/>
              <a:t>30 March, 2023</a:t>
            </a:fld>
            <a:endParaRPr lang="en-AU" altLang="en-US" sz="1300">
              <a:latin typeface="Times New Roman" charset="0"/>
            </a:endParaRPr>
          </a:p>
        </p:txBody>
      </p:sp>
      <p:sp>
        <p:nvSpPr>
          <p:cNvPr id="1833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33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072E0EF-DC71-004F-AF0D-3C6E0FC62F09}" type="slidenum">
              <a:rPr lang="en-AU" altLang="en-US" sz="1300">
                <a:latin typeface="Times New Roman" charset="0"/>
              </a:rPr>
              <a:pPr/>
              <a:t>82</a:t>
            </a:fld>
            <a:endParaRPr lang="en-AU" altLang="en-US" sz="1300">
              <a:latin typeface="Times New Roman" charset="0"/>
            </a:endParaRPr>
          </a:p>
        </p:txBody>
      </p:sp>
      <p:sp>
        <p:nvSpPr>
          <p:cNvPr id="183302" name="Rectangle 2"/>
          <p:cNvSpPr>
            <a:spLocks noGrp="1" noRot="1" noChangeAspect="1" noChangeArrowheads="1" noTextEdit="1"/>
          </p:cNvSpPr>
          <p:nvPr>
            <p:ph type="sldImg"/>
          </p:nvPr>
        </p:nvSpPr>
        <p:spPr>
          <a:ln/>
        </p:spPr>
      </p:sp>
      <p:sp>
        <p:nvSpPr>
          <p:cNvPr id="1833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2062340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32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0A9AE24-042A-2645-A333-AA70AD9B591F}" type="datetime3">
              <a:rPr lang="en-AU" altLang="en-US" sz="1300">
                <a:latin typeface="Times New Roman" charset="0"/>
              </a:rPr>
              <a:pPr/>
              <a:t>30 March, 2023</a:t>
            </a:fld>
            <a:endParaRPr lang="en-AU" altLang="en-US" sz="1300">
              <a:latin typeface="Times New Roman" charset="0"/>
            </a:endParaRPr>
          </a:p>
        </p:txBody>
      </p:sp>
      <p:sp>
        <p:nvSpPr>
          <p:cNvPr id="1833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33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072E0EF-DC71-004F-AF0D-3C6E0FC62F09}" type="slidenum">
              <a:rPr lang="en-AU" altLang="en-US" sz="1300">
                <a:latin typeface="Times New Roman" charset="0"/>
              </a:rPr>
              <a:pPr/>
              <a:t>83</a:t>
            </a:fld>
            <a:endParaRPr lang="en-AU" altLang="en-US" sz="1300">
              <a:latin typeface="Times New Roman" charset="0"/>
            </a:endParaRPr>
          </a:p>
        </p:txBody>
      </p:sp>
      <p:sp>
        <p:nvSpPr>
          <p:cNvPr id="183302" name="Rectangle 2"/>
          <p:cNvSpPr>
            <a:spLocks noGrp="1" noRot="1" noChangeAspect="1" noChangeArrowheads="1" noTextEdit="1"/>
          </p:cNvSpPr>
          <p:nvPr>
            <p:ph type="sldImg"/>
          </p:nvPr>
        </p:nvSpPr>
        <p:spPr>
          <a:ln/>
        </p:spPr>
      </p:sp>
      <p:sp>
        <p:nvSpPr>
          <p:cNvPr id="1833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196002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43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0068EF0-A684-9F41-B4BF-675D137CE45F}" type="datetime3">
              <a:rPr lang="en-AU" altLang="en-US" sz="1300">
                <a:latin typeface="Times New Roman" charset="0"/>
              </a:rPr>
              <a:pPr/>
              <a:t>30 March, 2023</a:t>
            </a:fld>
            <a:endParaRPr lang="en-AU" altLang="en-US" sz="1300">
              <a:latin typeface="Times New Roman" charset="0"/>
            </a:endParaRPr>
          </a:p>
        </p:txBody>
      </p:sp>
      <p:sp>
        <p:nvSpPr>
          <p:cNvPr id="1843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43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D3E3460-A12B-A240-9D20-881E6201D3C5}" type="slidenum">
              <a:rPr lang="en-AU" altLang="en-US" sz="1300">
                <a:latin typeface="Times New Roman" charset="0"/>
              </a:rPr>
              <a:pPr/>
              <a:t>84</a:t>
            </a:fld>
            <a:endParaRPr lang="en-AU" altLang="en-US" sz="1300">
              <a:latin typeface="Times New Roman" charset="0"/>
            </a:endParaRPr>
          </a:p>
        </p:txBody>
      </p:sp>
      <p:sp>
        <p:nvSpPr>
          <p:cNvPr id="184326" name="Rectangle 2"/>
          <p:cNvSpPr>
            <a:spLocks noGrp="1" noRot="1" noChangeAspect="1" noChangeArrowheads="1" noTextEdit="1"/>
          </p:cNvSpPr>
          <p:nvPr>
            <p:ph type="sldImg"/>
          </p:nvPr>
        </p:nvSpPr>
        <p:spPr>
          <a:ln/>
        </p:spPr>
      </p:sp>
      <p:sp>
        <p:nvSpPr>
          <p:cNvPr id="1843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373663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53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0806BC1-7B32-6A4F-A95C-F4BBBDFB1555}" type="datetime3">
              <a:rPr lang="en-AU" altLang="en-US" sz="1300">
                <a:latin typeface="Times New Roman" charset="0"/>
              </a:rPr>
              <a:pPr/>
              <a:t>30 March, 2023</a:t>
            </a:fld>
            <a:endParaRPr lang="en-AU" altLang="en-US" sz="1300">
              <a:latin typeface="Times New Roman" charset="0"/>
            </a:endParaRPr>
          </a:p>
        </p:txBody>
      </p:sp>
      <p:sp>
        <p:nvSpPr>
          <p:cNvPr id="1853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53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B221DA6-2241-2F45-B3DD-E0BFF3E2EFB2}" type="slidenum">
              <a:rPr lang="en-AU" altLang="en-US" sz="1300">
                <a:latin typeface="Times New Roman" charset="0"/>
              </a:rPr>
              <a:pPr/>
              <a:t>85</a:t>
            </a:fld>
            <a:endParaRPr lang="en-AU" altLang="en-US" sz="1300">
              <a:latin typeface="Times New Roman" charset="0"/>
            </a:endParaRPr>
          </a:p>
        </p:txBody>
      </p:sp>
      <p:sp>
        <p:nvSpPr>
          <p:cNvPr id="185350" name="Rectangle 2"/>
          <p:cNvSpPr>
            <a:spLocks noGrp="1" noRot="1" noChangeAspect="1" noChangeArrowheads="1" noTextEdit="1"/>
          </p:cNvSpPr>
          <p:nvPr>
            <p:ph type="sldImg"/>
          </p:nvPr>
        </p:nvSpPr>
        <p:spPr>
          <a:ln/>
        </p:spPr>
      </p:sp>
      <p:sp>
        <p:nvSpPr>
          <p:cNvPr id="1853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71824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63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EDB7C10-AEC2-674B-8C77-717C024F1813}" type="datetime3">
              <a:rPr lang="en-AU" altLang="en-US" sz="1300">
                <a:latin typeface="Times New Roman" charset="0"/>
              </a:rPr>
              <a:pPr/>
              <a:t>30 March, 2023</a:t>
            </a:fld>
            <a:endParaRPr lang="en-AU" altLang="en-US" sz="1300">
              <a:latin typeface="Times New Roman" charset="0"/>
            </a:endParaRPr>
          </a:p>
        </p:txBody>
      </p:sp>
      <p:sp>
        <p:nvSpPr>
          <p:cNvPr id="1863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63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D66C9A8-DC0F-CD45-9433-B76E690E8D4C}" type="slidenum">
              <a:rPr lang="en-AU" altLang="en-US" sz="1300">
                <a:latin typeface="Times New Roman" charset="0"/>
              </a:rPr>
              <a:pPr/>
              <a:t>86</a:t>
            </a:fld>
            <a:endParaRPr lang="en-AU" altLang="en-US" sz="1300">
              <a:latin typeface="Times New Roman" charset="0"/>
            </a:endParaRPr>
          </a:p>
        </p:txBody>
      </p:sp>
      <p:sp>
        <p:nvSpPr>
          <p:cNvPr id="186374" name="Rectangle 2"/>
          <p:cNvSpPr>
            <a:spLocks noGrp="1" noRot="1" noChangeAspect="1" noChangeArrowheads="1" noTextEdit="1"/>
          </p:cNvSpPr>
          <p:nvPr>
            <p:ph type="sldImg"/>
          </p:nvPr>
        </p:nvSpPr>
        <p:spPr>
          <a:ln/>
        </p:spPr>
      </p:sp>
      <p:sp>
        <p:nvSpPr>
          <p:cNvPr id="1863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860990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87</a:t>
            </a:fld>
            <a:endParaRPr lang="en-US" dirty="0"/>
          </a:p>
        </p:txBody>
      </p:sp>
    </p:spTree>
    <p:extLst>
      <p:ext uri="{BB962C8B-B14F-4D97-AF65-F5344CB8AC3E}">
        <p14:creationId xmlns:p14="http://schemas.microsoft.com/office/powerpoint/2010/main" val="3500630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73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FC9B9C1-1F22-F744-B603-BCFE2489C95C}" type="datetime3">
              <a:rPr lang="en-AU" altLang="en-US" sz="1300">
                <a:latin typeface="Times New Roman" charset="0"/>
              </a:rPr>
              <a:pPr/>
              <a:t>30 March, 2023</a:t>
            </a:fld>
            <a:endParaRPr lang="en-AU" altLang="en-US" sz="1300">
              <a:latin typeface="Times New Roman" charset="0"/>
            </a:endParaRPr>
          </a:p>
        </p:txBody>
      </p:sp>
      <p:sp>
        <p:nvSpPr>
          <p:cNvPr id="1873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73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D5D382F-D9BB-1B43-94BE-18C32F0A7E70}" type="slidenum">
              <a:rPr lang="en-AU" altLang="en-US" sz="1300">
                <a:latin typeface="Times New Roman" charset="0"/>
              </a:rPr>
              <a:pPr/>
              <a:t>88</a:t>
            </a:fld>
            <a:endParaRPr lang="en-AU" altLang="en-US" sz="1300">
              <a:latin typeface="Times New Roman" charset="0"/>
            </a:endParaRPr>
          </a:p>
        </p:txBody>
      </p:sp>
      <p:sp>
        <p:nvSpPr>
          <p:cNvPr id="187398" name="Rectangle 2"/>
          <p:cNvSpPr>
            <a:spLocks noGrp="1" noRot="1" noChangeAspect="1" noChangeArrowheads="1" noTextEdit="1"/>
          </p:cNvSpPr>
          <p:nvPr>
            <p:ph type="sldImg"/>
          </p:nvPr>
        </p:nvSpPr>
        <p:spPr>
          <a:ln/>
        </p:spPr>
      </p:sp>
      <p:sp>
        <p:nvSpPr>
          <p:cNvPr id="1873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a:latin typeface="Times New Roman" charset="0"/>
              </a:rPr>
              <a:t>					</a:t>
            </a:r>
          </a:p>
        </p:txBody>
      </p:sp>
    </p:spTree>
    <p:extLst>
      <p:ext uri="{BB962C8B-B14F-4D97-AF65-F5344CB8AC3E}">
        <p14:creationId xmlns:p14="http://schemas.microsoft.com/office/powerpoint/2010/main" val="2015249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84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09AC0B0-1FC4-2F47-8AC2-B1394DE82039}" type="datetime3">
              <a:rPr lang="en-AU" altLang="en-US" sz="1300">
                <a:latin typeface="Times New Roman" charset="0"/>
              </a:rPr>
              <a:pPr/>
              <a:t>30 March, 2023</a:t>
            </a:fld>
            <a:endParaRPr lang="en-AU" altLang="en-US" sz="1300">
              <a:latin typeface="Times New Roman" charset="0"/>
            </a:endParaRPr>
          </a:p>
        </p:txBody>
      </p:sp>
      <p:sp>
        <p:nvSpPr>
          <p:cNvPr id="1884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84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026C100-FD5F-6544-A6C2-FAB4DB61D717}" type="slidenum">
              <a:rPr lang="en-AU" altLang="en-US" sz="1300">
                <a:latin typeface="Times New Roman" charset="0"/>
              </a:rPr>
              <a:pPr/>
              <a:t>89</a:t>
            </a:fld>
            <a:endParaRPr lang="en-AU" altLang="en-US" sz="1300">
              <a:latin typeface="Times New Roman" charset="0"/>
            </a:endParaRPr>
          </a:p>
        </p:txBody>
      </p:sp>
      <p:sp>
        <p:nvSpPr>
          <p:cNvPr id="188422" name="Rectangle 2"/>
          <p:cNvSpPr>
            <a:spLocks noGrp="1" noRot="1" noChangeAspect="1" noChangeArrowheads="1" noTextEdit="1"/>
          </p:cNvSpPr>
          <p:nvPr>
            <p:ph type="sldImg"/>
          </p:nvPr>
        </p:nvSpPr>
        <p:spPr>
          <a:ln/>
        </p:spPr>
      </p:sp>
      <p:sp>
        <p:nvSpPr>
          <p:cNvPr id="1884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264234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894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489E34A-EF7D-9140-B474-E3F3B06367CA}" type="datetime3">
              <a:rPr lang="en-AU" altLang="en-US" sz="1300">
                <a:latin typeface="Times New Roman" charset="0"/>
              </a:rPr>
              <a:pPr/>
              <a:t>30 March, 2023</a:t>
            </a:fld>
            <a:endParaRPr lang="en-AU" altLang="en-US" sz="1300">
              <a:latin typeface="Times New Roman" charset="0"/>
            </a:endParaRPr>
          </a:p>
        </p:txBody>
      </p:sp>
      <p:sp>
        <p:nvSpPr>
          <p:cNvPr id="1894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894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6DACFE8-459B-6E40-A1AD-A03318C40A0F}" type="slidenum">
              <a:rPr lang="en-AU" altLang="en-US" sz="1300">
                <a:latin typeface="Times New Roman" charset="0"/>
              </a:rPr>
              <a:pPr/>
              <a:t>90</a:t>
            </a:fld>
            <a:endParaRPr lang="en-AU" altLang="en-US" sz="1300">
              <a:latin typeface="Times New Roman" charset="0"/>
            </a:endParaRPr>
          </a:p>
        </p:txBody>
      </p:sp>
      <p:sp>
        <p:nvSpPr>
          <p:cNvPr id="189446" name="Rectangle 2"/>
          <p:cNvSpPr>
            <a:spLocks noGrp="1" noRot="1" noChangeAspect="1" noChangeArrowheads="1" noTextEdit="1"/>
          </p:cNvSpPr>
          <p:nvPr>
            <p:ph type="sldImg"/>
          </p:nvPr>
        </p:nvSpPr>
        <p:spPr>
          <a:ln/>
        </p:spPr>
      </p:sp>
      <p:sp>
        <p:nvSpPr>
          <p:cNvPr id="189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41019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04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6A53C29-327B-1149-9E85-3B9EB906D0A6}" type="datetime3">
              <a:rPr lang="en-AU" altLang="en-US" sz="1300">
                <a:latin typeface="Times New Roman" charset="0"/>
              </a:rPr>
              <a:pPr/>
              <a:t>30 March, 2023</a:t>
            </a:fld>
            <a:endParaRPr lang="en-AU" altLang="en-US" sz="1300">
              <a:latin typeface="Times New Roman" charset="0"/>
            </a:endParaRPr>
          </a:p>
        </p:txBody>
      </p:sp>
      <p:sp>
        <p:nvSpPr>
          <p:cNvPr id="1904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04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08B80B1-07F0-6940-BAAB-7E494BE6DBAF}" type="slidenum">
              <a:rPr lang="en-AU" altLang="en-US" sz="1300">
                <a:latin typeface="Times New Roman" charset="0"/>
              </a:rPr>
              <a:pPr/>
              <a:t>91</a:t>
            </a:fld>
            <a:endParaRPr lang="en-AU" altLang="en-US" sz="1300">
              <a:latin typeface="Times New Roman" charset="0"/>
            </a:endParaRPr>
          </a:p>
        </p:txBody>
      </p:sp>
      <p:sp>
        <p:nvSpPr>
          <p:cNvPr id="190470" name="Rectangle 2"/>
          <p:cNvSpPr>
            <a:spLocks noGrp="1" noRot="1" noChangeAspect="1" noChangeArrowheads="1" noTextEdit="1"/>
          </p:cNvSpPr>
          <p:nvPr>
            <p:ph type="sldImg"/>
          </p:nvPr>
        </p:nvSpPr>
        <p:spPr>
          <a:ln/>
        </p:spPr>
      </p:sp>
      <p:sp>
        <p:nvSpPr>
          <p:cNvPr id="1904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46351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The University of Adelaide, School of Computer Science</a:t>
            </a:r>
          </a:p>
        </p:txBody>
      </p:sp>
      <p:sp>
        <p:nvSpPr>
          <p:cNvPr id="1310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EB6CFD73-22B5-1C48-8A5D-B25345487843}" type="datetime3">
              <a:rPr lang="en-US" altLang="en-US">
                <a:latin typeface="Times New Roman" charset="0"/>
              </a:rPr>
              <a:pPr/>
              <a:t>30 March 2023</a:t>
            </a:fld>
            <a:endParaRPr lang="en-US" altLang="en-US">
              <a:latin typeface="Times New Roman" charset="0"/>
            </a:endParaRPr>
          </a:p>
        </p:txBody>
      </p:sp>
      <p:sp>
        <p:nvSpPr>
          <p:cNvPr id="1310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Chapter 2 — Instructions: Language of the Computer</a:t>
            </a:r>
          </a:p>
        </p:txBody>
      </p:sp>
      <p:sp>
        <p:nvSpPr>
          <p:cNvPr id="1310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55B03992-ED9A-334F-AC25-E140E6761FA3}" type="slidenum">
              <a:rPr lang="en-US" altLang="en-US">
                <a:latin typeface="Times New Roman" charset="0"/>
              </a:rPr>
              <a:pPr/>
              <a:t>12</a:t>
            </a:fld>
            <a:endParaRPr lang="en-US" altLang="en-US">
              <a:latin typeface="Times New Roman" charset="0"/>
            </a:endParaRPr>
          </a:p>
        </p:txBody>
      </p:sp>
      <p:sp>
        <p:nvSpPr>
          <p:cNvPr id="131078" name="Rectangle 2"/>
          <p:cNvSpPr>
            <a:spLocks noGrp="1" noRot="1" noChangeAspect="1" noChangeArrowheads="1" noTextEdit="1"/>
          </p:cNvSpPr>
          <p:nvPr>
            <p:ph type="sldImg"/>
          </p:nvPr>
        </p:nvSpPr>
        <p:spPr>
          <a:ln/>
        </p:spPr>
      </p:sp>
      <p:sp>
        <p:nvSpPr>
          <p:cNvPr id="1310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en-US" dirty="0">
              <a:latin typeface="Times New Roman" charset="0"/>
            </a:endParaRPr>
          </a:p>
        </p:txBody>
      </p:sp>
    </p:spTree>
    <p:extLst>
      <p:ext uri="{BB962C8B-B14F-4D97-AF65-F5344CB8AC3E}">
        <p14:creationId xmlns:p14="http://schemas.microsoft.com/office/powerpoint/2010/main" val="2213069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14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67A4B88-4BF6-5A47-9B12-32D35FE205A2}" type="datetime3">
              <a:rPr lang="en-AU" altLang="en-US" sz="1300">
                <a:latin typeface="Times New Roman" charset="0"/>
              </a:rPr>
              <a:pPr/>
              <a:t>30 March, 2023</a:t>
            </a:fld>
            <a:endParaRPr lang="en-AU" altLang="en-US" sz="1300">
              <a:latin typeface="Times New Roman" charset="0"/>
            </a:endParaRPr>
          </a:p>
        </p:txBody>
      </p:sp>
      <p:sp>
        <p:nvSpPr>
          <p:cNvPr id="1914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14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E4DF099-BF58-3246-90C5-B9AE54B7DBBC}" type="slidenum">
              <a:rPr lang="en-AU" altLang="en-US" sz="1300">
                <a:latin typeface="Times New Roman" charset="0"/>
              </a:rPr>
              <a:pPr/>
              <a:t>92</a:t>
            </a:fld>
            <a:endParaRPr lang="en-AU" altLang="en-US" sz="1300">
              <a:latin typeface="Times New Roman" charset="0"/>
            </a:endParaRPr>
          </a:p>
        </p:txBody>
      </p:sp>
      <p:sp>
        <p:nvSpPr>
          <p:cNvPr id="191494" name="Rectangle 2"/>
          <p:cNvSpPr>
            <a:spLocks noGrp="1" noRot="1" noChangeAspect="1" noChangeArrowheads="1" noTextEdit="1"/>
          </p:cNvSpPr>
          <p:nvPr>
            <p:ph type="sldImg"/>
          </p:nvPr>
        </p:nvSpPr>
        <p:spPr>
          <a:ln/>
        </p:spPr>
      </p:sp>
      <p:sp>
        <p:nvSpPr>
          <p:cNvPr id="1914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640963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25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C4BE606-692B-1246-8AD8-0D96D5A5CAFD}" type="datetime3">
              <a:rPr lang="en-AU" altLang="en-US" sz="1300">
                <a:latin typeface="Times New Roman" charset="0"/>
              </a:rPr>
              <a:pPr/>
              <a:t>30 March, 2023</a:t>
            </a:fld>
            <a:endParaRPr lang="en-AU" altLang="en-US" sz="1300">
              <a:latin typeface="Times New Roman" charset="0"/>
            </a:endParaRPr>
          </a:p>
        </p:txBody>
      </p:sp>
      <p:sp>
        <p:nvSpPr>
          <p:cNvPr id="1925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25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D352C08-58DA-694F-86AF-E00746AF7906}" type="slidenum">
              <a:rPr lang="en-AU" altLang="en-US" sz="1300">
                <a:latin typeface="Times New Roman" charset="0"/>
              </a:rPr>
              <a:pPr/>
              <a:t>93</a:t>
            </a:fld>
            <a:endParaRPr lang="en-AU" altLang="en-US" sz="1300">
              <a:latin typeface="Times New Roman" charset="0"/>
            </a:endParaRPr>
          </a:p>
        </p:txBody>
      </p:sp>
      <p:sp>
        <p:nvSpPr>
          <p:cNvPr id="192518" name="Rectangle 2"/>
          <p:cNvSpPr>
            <a:spLocks noGrp="1" noRot="1" noChangeAspect="1" noChangeArrowheads="1" noTextEdit="1"/>
          </p:cNvSpPr>
          <p:nvPr>
            <p:ph type="sldImg"/>
          </p:nvPr>
        </p:nvSpPr>
        <p:spPr>
          <a:ln/>
        </p:spPr>
      </p:sp>
      <p:sp>
        <p:nvSpPr>
          <p:cNvPr id="1925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685994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95</a:t>
            </a:fld>
            <a:endParaRPr lang="en-US" dirty="0"/>
          </a:p>
        </p:txBody>
      </p:sp>
    </p:spTree>
    <p:extLst>
      <p:ext uri="{BB962C8B-B14F-4D97-AF65-F5344CB8AC3E}">
        <p14:creationId xmlns:p14="http://schemas.microsoft.com/office/powerpoint/2010/main" val="3852978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96</a:t>
            </a:fld>
            <a:endParaRPr lang="en-US" dirty="0"/>
          </a:p>
        </p:txBody>
      </p:sp>
    </p:spTree>
    <p:extLst>
      <p:ext uri="{BB962C8B-B14F-4D97-AF65-F5344CB8AC3E}">
        <p14:creationId xmlns:p14="http://schemas.microsoft.com/office/powerpoint/2010/main" val="3747979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99</a:t>
            </a:fld>
            <a:endParaRPr lang="en-US" dirty="0"/>
          </a:p>
        </p:txBody>
      </p:sp>
    </p:spTree>
    <p:extLst>
      <p:ext uri="{BB962C8B-B14F-4D97-AF65-F5344CB8AC3E}">
        <p14:creationId xmlns:p14="http://schemas.microsoft.com/office/powerpoint/2010/main" val="2384077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19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7852FBC-281E-414D-A0B7-DF0505975C45}" type="datetime3">
              <a:rPr lang="en-AU" altLang="en-US" sz="1300">
                <a:latin typeface="Times New Roman" charset="0"/>
              </a:rPr>
              <a:pPr/>
              <a:t>30 March, 2023</a:t>
            </a:fld>
            <a:endParaRPr lang="en-AU" altLang="en-US" sz="1300">
              <a:latin typeface="Times New Roman" charset="0"/>
            </a:endParaRPr>
          </a:p>
        </p:txBody>
      </p:sp>
      <p:sp>
        <p:nvSpPr>
          <p:cNvPr id="2519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19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649F520-1139-0D4F-BBF0-E4B8354C8CEA}" type="slidenum">
              <a:rPr lang="en-AU" altLang="en-US" sz="1300">
                <a:latin typeface="Times New Roman" charset="0"/>
              </a:rPr>
              <a:pPr/>
              <a:t>100</a:t>
            </a:fld>
            <a:endParaRPr lang="en-AU" altLang="en-US" sz="1300">
              <a:latin typeface="Times New Roman" charset="0"/>
            </a:endParaRPr>
          </a:p>
        </p:txBody>
      </p:sp>
      <p:sp>
        <p:nvSpPr>
          <p:cNvPr id="251910" name="Rectangle 2"/>
          <p:cNvSpPr>
            <a:spLocks noGrp="1" noRot="1" noChangeAspect="1" noChangeArrowheads="1" noTextEdit="1"/>
          </p:cNvSpPr>
          <p:nvPr>
            <p:ph type="sldImg"/>
          </p:nvPr>
        </p:nvSpPr>
        <p:spPr>
          <a:ln/>
        </p:spPr>
      </p:sp>
      <p:sp>
        <p:nvSpPr>
          <p:cNvPr id="2519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5656928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29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A59AFEC-3A90-344E-8F4D-D61F885969E4}" type="datetime3">
              <a:rPr lang="en-AU" altLang="en-US" sz="1300">
                <a:latin typeface="Times New Roman" charset="0"/>
              </a:rPr>
              <a:pPr/>
              <a:t>30 March, 2023</a:t>
            </a:fld>
            <a:endParaRPr lang="en-AU" altLang="en-US" sz="1300">
              <a:latin typeface="Times New Roman" charset="0"/>
            </a:endParaRPr>
          </a:p>
        </p:txBody>
      </p:sp>
      <p:sp>
        <p:nvSpPr>
          <p:cNvPr id="25293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29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8368CB5-A0CB-F249-AF23-555EBC87BE4E}" type="slidenum">
              <a:rPr lang="en-AU" altLang="en-US" sz="1300">
                <a:latin typeface="Times New Roman" charset="0"/>
              </a:rPr>
              <a:pPr/>
              <a:t>101</a:t>
            </a:fld>
            <a:endParaRPr lang="en-AU" altLang="en-US" sz="1300">
              <a:latin typeface="Times New Roman" charset="0"/>
            </a:endParaRPr>
          </a:p>
        </p:txBody>
      </p:sp>
      <p:sp>
        <p:nvSpPr>
          <p:cNvPr id="252934" name="Rectangle 2"/>
          <p:cNvSpPr>
            <a:spLocks noGrp="1" noRot="1" noChangeAspect="1" noChangeArrowheads="1" noTextEdit="1"/>
          </p:cNvSpPr>
          <p:nvPr>
            <p:ph type="sldImg"/>
          </p:nvPr>
        </p:nvSpPr>
        <p:spPr>
          <a:ln/>
        </p:spPr>
      </p:sp>
      <p:sp>
        <p:nvSpPr>
          <p:cNvPr id="2529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Times New Roman" charset="0"/>
              </a:rPr>
              <a:t>High-end (desktop, server, laptop, high-profile pad/phone) use dynamic multiple issue</a:t>
            </a:r>
          </a:p>
          <a:p>
            <a:endParaRPr lang="en-US" altLang="en-US" dirty="0">
              <a:latin typeface="Times New Roman" charset="0"/>
            </a:endParaRPr>
          </a:p>
        </p:txBody>
      </p:sp>
    </p:spTree>
    <p:extLst>
      <p:ext uri="{BB962C8B-B14F-4D97-AF65-F5344CB8AC3E}">
        <p14:creationId xmlns:p14="http://schemas.microsoft.com/office/powerpoint/2010/main" val="28980131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39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A8FEC13-3573-7040-B7D6-32557EA31161}" type="datetime3">
              <a:rPr lang="en-AU" altLang="en-US" sz="1300">
                <a:latin typeface="Times New Roman" charset="0"/>
              </a:rPr>
              <a:pPr/>
              <a:t>30 March, 2023</a:t>
            </a:fld>
            <a:endParaRPr lang="en-AU" altLang="en-US" sz="1300">
              <a:latin typeface="Times New Roman" charset="0"/>
            </a:endParaRPr>
          </a:p>
        </p:txBody>
      </p:sp>
      <p:sp>
        <p:nvSpPr>
          <p:cNvPr id="25395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39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C8F7D93-7E91-6A46-B5DF-4B66A1F8F84F}" type="slidenum">
              <a:rPr lang="en-AU" altLang="en-US" sz="1300">
                <a:latin typeface="Times New Roman" charset="0"/>
              </a:rPr>
              <a:pPr/>
              <a:t>102</a:t>
            </a:fld>
            <a:endParaRPr lang="en-AU" altLang="en-US" sz="1300">
              <a:latin typeface="Times New Roman" charset="0"/>
            </a:endParaRPr>
          </a:p>
        </p:txBody>
      </p:sp>
      <p:sp>
        <p:nvSpPr>
          <p:cNvPr id="253958" name="Rectangle 2"/>
          <p:cNvSpPr>
            <a:spLocks noGrp="1" noRot="1" noChangeAspect="1" noChangeArrowheads="1" noTextEdit="1"/>
          </p:cNvSpPr>
          <p:nvPr>
            <p:ph type="sldImg"/>
          </p:nvPr>
        </p:nvSpPr>
        <p:spPr>
          <a:ln/>
        </p:spPr>
      </p:sp>
      <p:sp>
        <p:nvSpPr>
          <p:cNvPr id="2539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Kill load and roll-back</a:t>
            </a:r>
          </a:p>
        </p:txBody>
      </p:sp>
    </p:spTree>
    <p:extLst>
      <p:ext uri="{BB962C8B-B14F-4D97-AF65-F5344CB8AC3E}">
        <p14:creationId xmlns:p14="http://schemas.microsoft.com/office/powerpoint/2010/main" val="365958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93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670C9A0-D3C1-1544-9C42-07F1E5A3D0C0}" type="datetime3">
              <a:rPr lang="en-AU" altLang="en-US" sz="1300">
                <a:latin typeface="Times New Roman" charset="0"/>
              </a:rPr>
              <a:pPr/>
              <a:t>30 March, 2023</a:t>
            </a:fld>
            <a:endParaRPr lang="en-AU" altLang="en-US" sz="1300">
              <a:latin typeface="Times New Roman" charset="0"/>
            </a:endParaRPr>
          </a:p>
        </p:txBody>
      </p:sp>
      <p:sp>
        <p:nvSpPr>
          <p:cNvPr id="2693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93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EE82FD4-739A-6649-BA17-2E62E5BBA469}" type="slidenum">
              <a:rPr lang="en-AU" altLang="en-US" sz="1300">
                <a:latin typeface="Times New Roman" charset="0"/>
              </a:rPr>
              <a:pPr/>
              <a:t>103</a:t>
            </a:fld>
            <a:endParaRPr lang="en-AU" altLang="en-US" sz="1300">
              <a:latin typeface="Times New Roman" charset="0"/>
            </a:endParaRPr>
          </a:p>
        </p:txBody>
      </p:sp>
      <p:sp>
        <p:nvSpPr>
          <p:cNvPr id="269318" name="Rectangle 2"/>
          <p:cNvSpPr>
            <a:spLocks noGrp="1" noRot="1" noChangeAspect="1" noChangeArrowheads="1" noTextEdit="1"/>
          </p:cNvSpPr>
          <p:nvPr>
            <p:ph type="sldImg"/>
          </p:nvPr>
        </p:nvSpPr>
        <p:spPr>
          <a:ln/>
        </p:spPr>
      </p:sp>
      <p:sp>
        <p:nvSpPr>
          <p:cNvPr id="2693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8814971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49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59C1FB9-EB62-F94A-958B-012AB4D723D3}" type="datetime3">
              <a:rPr lang="en-AU" altLang="en-US" sz="1300">
                <a:latin typeface="Times New Roman" charset="0"/>
              </a:rPr>
              <a:pPr/>
              <a:t>30 March, 2023</a:t>
            </a:fld>
            <a:endParaRPr lang="en-AU" altLang="en-US" sz="1300">
              <a:latin typeface="Times New Roman" charset="0"/>
            </a:endParaRPr>
          </a:p>
        </p:txBody>
      </p:sp>
      <p:sp>
        <p:nvSpPr>
          <p:cNvPr id="2549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49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8379E39-65D5-DB4E-A226-B3BD9A673158}" type="slidenum">
              <a:rPr lang="en-AU" altLang="en-US" sz="1300">
                <a:latin typeface="Times New Roman" charset="0"/>
              </a:rPr>
              <a:pPr/>
              <a:t>104</a:t>
            </a:fld>
            <a:endParaRPr lang="en-AU" altLang="en-US" sz="1300">
              <a:latin typeface="Times New Roman" charset="0"/>
            </a:endParaRPr>
          </a:p>
        </p:txBody>
      </p:sp>
      <p:sp>
        <p:nvSpPr>
          <p:cNvPr id="254982" name="Rectangle 2"/>
          <p:cNvSpPr>
            <a:spLocks noGrp="1" noRot="1" noChangeAspect="1" noChangeArrowheads="1" noTextEdit="1"/>
          </p:cNvSpPr>
          <p:nvPr>
            <p:ph type="sldImg"/>
          </p:nvPr>
        </p:nvSpPr>
        <p:spPr>
          <a:ln/>
        </p:spPr>
      </p:sp>
      <p:sp>
        <p:nvSpPr>
          <p:cNvPr id="2549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7881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The University of Adelaide, School of Computer Science</a:t>
            </a:r>
          </a:p>
        </p:txBody>
      </p:sp>
      <p:sp>
        <p:nvSpPr>
          <p:cNvPr id="1310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EB6CFD73-22B5-1C48-8A5D-B25345487843}" type="datetime3">
              <a:rPr lang="en-US" altLang="en-US">
                <a:latin typeface="Times New Roman" charset="0"/>
              </a:rPr>
              <a:pPr/>
              <a:t>30 March 2023</a:t>
            </a:fld>
            <a:endParaRPr lang="en-US" altLang="en-US">
              <a:latin typeface="Times New Roman" charset="0"/>
            </a:endParaRPr>
          </a:p>
        </p:txBody>
      </p:sp>
      <p:sp>
        <p:nvSpPr>
          <p:cNvPr id="1310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r>
              <a:rPr lang="en-US" altLang="en-US">
                <a:latin typeface="Times New Roman" charset="0"/>
              </a:rPr>
              <a:t>Chapter 2 — Instructions: Language of the Computer</a:t>
            </a:r>
          </a:p>
        </p:txBody>
      </p:sp>
      <p:sp>
        <p:nvSpPr>
          <p:cNvPr id="1310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defRPr>
            </a:lvl1pPr>
            <a:lvl2pPr marL="742950" indent="-285750" defTabSz="966788">
              <a:defRPr>
                <a:solidFill>
                  <a:schemeClr val="tx1"/>
                </a:solidFill>
                <a:latin typeface="Arial" charset="0"/>
              </a:defRPr>
            </a:lvl2pPr>
            <a:lvl3pPr marL="1143000" indent="-228600" defTabSz="966788">
              <a:defRPr>
                <a:solidFill>
                  <a:schemeClr val="tx1"/>
                </a:solidFill>
                <a:latin typeface="Arial" charset="0"/>
              </a:defRPr>
            </a:lvl3pPr>
            <a:lvl4pPr marL="1600200" indent="-228600" defTabSz="966788">
              <a:defRPr>
                <a:solidFill>
                  <a:schemeClr val="tx1"/>
                </a:solidFill>
                <a:latin typeface="Arial" charset="0"/>
              </a:defRPr>
            </a:lvl4pPr>
            <a:lvl5pPr marL="2057400" indent="-228600" defTabSz="966788">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fld id="{55B03992-ED9A-334F-AC25-E140E6761FA3}" type="slidenum">
              <a:rPr lang="en-US" altLang="en-US">
                <a:latin typeface="Times New Roman" charset="0"/>
              </a:rPr>
              <a:pPr/>
              <a:t>13</a:t>
            </a:fld>
            <a:endParaRPr lang="en-US" altLang="en-US">
              <a:latin typeface="Times New Roman" charset="0"/>
            </a:endParaRPr>
          </a:p>
        </p:txBody>
      </p:sp>
      <p:sp>
        <p:nvSpPr>
          <p:cNvPr id="131078" name="Rectangle 2"/>
          <p:cNvSpPr>
            <a:spLocks noGrp="1" noRot="1" noChangeAspect="1" noChangeArrowheads="1" noTextEdit="1"/>
          </p:cNvSpPr>
          <p:nvPr>
            <p:ph type="sldImg"/>
          </p:nvPr>
        </p:nvSpPr>
        <p:spPr>
          <a:ln/>
        </p:spPr>
      </p:sp>
      <p:sp>
        <p:nvSpPr>
          <p:cNvPr id="1310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en-US" dirty="0">
              <a:latin typeface="Times New Roman" charset="0"/>
            </a:endParaRPr>
          </a:p>
        </p:txBody>
      </p:sp>
    </p:spTree>
    <p:extLst>
      <p:ext uri="{BB962C8B-B14F-4D97-AF65-F5344CB8AC3E}">
        <p14:creationId xmlns:p14="http://schemas.microsoft.com/office/powerpoint/2010/main" val="40041380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70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7349D47-B01D-A940-99F1-305F02145EF6}" type="datetime3">
              <a:rPr lang="en-AU" altLang="en-US" sz="1300">
                <a:latin typeface="Times New Roman" charset="0"/>
              </a:rPr>
              <a:pPr/>
              <a:t>30 March, 2023</a:t>
            </a:fld>
            <a:endParaRPr lang="en-AU" altLang="en-US" sz="1300">
              <a:latin typeface="Times New Roman" charset="0"/>
            </a:endParaRPr>
          </a:p>
        </p:txBody>
      </p:sp>
      <p:sp>
        <p:nvSpPr>
          <p:cNvPr id="2570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70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0F48FA72-E78D-D644-8050-56D4AB499173}" type="slidenum">
              <a:rPr lang="en-AU" altLang="en-US" sz="1300">
                <a:latin typeface="Times New Roman" charset="0"/>
              </a:rPr>
              <a:pPr/>
              <a:t>105</a:t>
            </a:fld>
            <a:endParaRPr lang="en-AU" altLang="en-US" sz="1300">
              <a:latin typeface="Times New Roman" charset="0"/>
            </a:endParaRPr>
          </a:p>
        </p:txBody>
      </p:sp>
      <p:sp>
        <p:nvSpPr>
          <p:cNvPr id="257030" name="Rectangle 2"/>
          <p:cNvSpPr>
            <a:spLocks noGrp="1" noRot="1" noChangeAspect="1" noChangeArrowheads="1" noTextEdit="1"/>
          </p:cNvSpPr>
          <p:nvPr>
            <p:ph type="sldImg"/>
          </p:nvPr>
        </p:nvSpPr>
        <p:spPr>
          <a:ln/>
        </p:spPr>
      </p:sp>
      <p:sp>
        <p:nvSpPr>
          <p:cNvPr id="2570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5264573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80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E3E37089-CD95-E148-BAC7-8283B0510E9B}" type="datetime3">
              <a:rPr lang="en-AU" altLang="en-US" sz="1300">
                <a:latin typeface="Times New Roman" charset="0"/>
              </a:rPr>
              <a:pPr/>
              <a:t>30 March, 2023</a:t>
            </a:fld>
            <a:endParaRPr lang="en-AU" altLang="en-US" sz="1300">
              <a:latin typeface="Times New Roman" charset="0"/>
            </a:endParaRPr>
          </a:p>
        </p:txBody>
      </p:sp>
      <p:sp>
        <p:nvSpPr>
          <p:cNvPr id="2580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80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29FF702-92D6-4949-B0B0-7727E0A85356}" type="slidenum">
              <a:rPr lang="en-AU" altLang="en-US" sz="1300">
                <a:latin typeface="Times New Roman" charset="0"/>
              </a:rPr>
              <a:pPr/>
              <a:t>106</a:t>
            </a:fld>
            <a:endParaRPr lang="en-AU" altLang="en-US" sz="1300">
              <a:latin typeface="Times New Roman" charset="0"/>
            </a:endParaRPr>
          </a:p>
        </p:txBody>
      </p:sp>
      <p:sp>
        <p:nvSpPr>
          <p:cNvPr id="258054" name="Rectangle 2"/>
          <p:cNvSpPr>
            <a:spLocks noGrp="1" noRot="1" noChangeAspect="1" noChangeArrowheads="1" noTextEdit="1"/>
          </p:cNvSpPr>
          <p:nvPr>
            <p:ph type="sldImg"/>
          </p:nvPr>
        </p:nvSpPr>
        <p:spPr>
          <a:ln/>
        </p:spPr>
      </p:sp>
      <p:sp>
        <p:nvSpPr>
          <p:cNvPr id="2580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33843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590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F63E953-C177-EB40-A329-992336732D7B}" type="datetime3">
              <a:rPr lang="en-AU" altLang="en-US" sz="1300">
                <a:latin typeface="Times New Roman" charset="0"/>
              </a:rPr>
              <a:pPr/>
              <a:t>30 March, 2023</a:t>
            </a:fld>
            <a:endParaRPr lang="en-AU" altLang="en-US" sz="1300">
              <a:latin typeface="Times New Roman" charset="0"/>
            </a:endParaRPr>
          </a:p>
        </p:txBody>
      </p:sp>
      <p:sp>
        <p:nvSpPr>
          <p:cNvPr id="2590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590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C5BBF6E-17D1-B144-8C85-DB71FB57388B}" type="slidenum">
              <a:rPr lang="en-AU" altLang="en-US" sz="1300">
                <a:latin typeface="Times New Roman" charset="0"/>
              </a:rPr>
              <a:pPr/>
              <a:t>107</a:t>
            </a:fld>
            <a:endParaRPr lang="en-AU" altLang="en-US" sz="1300">
              <a:latin typeface="Times New Roman" charset="0"/>
            </a:endParaRPr>
          </a:p>
        </p:txBody>
      </p:sp>
      <p:sp>
        <p:nvSpPr>
          <p:cNvPr id="259078" name="Rectangle 2"/>
          <p:cNvSpPr>
            <a:spLocks noGrp="1" noRot="1" noChangeAspect="1" noChangeArrowheads="1" noTextEdit="1"/>
          </p:cNvSpPr>
          <p:nvPr>
            <p:ph type="sldImg"/>
          </p:nvPr>
        </p:nvSpPr>
        <p:spPr>
          <a:ln/>
        </p:spPr>
      </p:sp>
      <p:sp>
        <p:nvSpPr>
          <p:cNvPr id="2590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4006129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00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05EEE3D-EAFE-7849-9BE0-C9F5E1E15444}" type="datetime3">
              <a:rPr lang="en-AU" altLang="en-US" sz="1300">
                <a:latin typeface="Times New Roman" charset="0"/>
              </a:rPr>
              <a:pPr/>
              <a:t>30 March, 2023</a:t>
            </a:fld>
            <a:endParaRPr lang="en-AU" altLang="en-US" sz="1300">
              <a:latin typeface="Times New Roman" charset="0"/>
            </a:endParaRPr>
          </a:p>
        </p:txBody>
      </p:sp>
      <p:sp>
        <p:nvSpPr>
          <p:cNvPr id="26010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01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8DF82E9-94D2-A941-9802-102FE4ADCF19}" type="slidenum">
              <a:rPr lang="en-AU" altLang="en-US" sz="1300">
                <a:latin typeface="Times New Roman" charset="0"/>
              </a:rPr>
              <a:pPr/>
              <a:t>108</a:t>
            </a:fld>
            <a:endParaRPr lang="en-AU" altLang="en-US" sz="1300">
              <a:latin typeface="Times New Roman" charset="0"/>
            </a:endParaRPr>
          </a:p>
        </p:txBody>
      </p:sp>
      <p:sp>
        <p:nvSpPr>
          <p:cNvPr id="260102" name="Rectangle 2"/>
          <p:cNvSpPr>
            <a:spLocks noGrp="1" noRot="1" noChangeAspect="1" noChangeArrowheads="1" noTextEdit="1"/>
          </p:cNvSpPr>
          <p:nvPr>
            <p:ph type="sldImg"/>
          </p:nvPr>
        </p:nvSpPr>
        <p:spPr>
          <a:ln/>
        </p:spPr>
      </p:sp>
      <p:sp>
        <p:nvSpPr>
          <p:cNvPr id="2601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0495450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11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0AE30B6-B5AD-0349-8966-6E8173DC2FD4}" type="datetime3">
              <a:rPr lang="en-AU" altLang="en-US" sz="1300">
                <a:latin typeface="Times New Roman" charset="0"/>
              </a:rPr>
              <a:pPr/>
              <a:t>30 March, 2023</a:t>
            </a:fld>
            <a:endParaRPr lang="en-AU" altLang="en-US" sz="1300">
              <a:latin typeface="Times New Roman" charset="0"/>
            </a:endParaRPr>
          </a:p>
        </p:txBody>
      </p:sp>
      <p:sp>
        <p:nvSpPr>
          <p:cNvPr id="26112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11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9A34990-0142-A24D-98E9-1DED23CFE900}" type="slidenum">
              <a:rPr lang="en-AU" altLang="en-US" sz="1300">
                <a:latin typeface="Times New Roman" charset="0"/>
              </a:rPr>
              <a:pPr/>
              <a:t>109</a:t>
            </a:fld>
            <a:endParaRPr lang="en-AU" altLang="en-US" sz="1300">
              <a:latin typeface="Times New Roman" charset="0"/>
            </a:endParaRPr>
          </a:p>
        </p:txBody>
      </p:sp>
      <p:sp>
        <p:nvSpPr>
          <p:cNvPr id="261126" name="Rectangle 2"/>
          <p:cNvSpPr>
            <a:spLocks noGrp="1" noRot="1" noChangeAspect="1" noChangeArrowheads="1" noTextEdit="1"/>
          </p:cNvSpPr>
          <p:nvPr>
            <p:ph type="sldImg"/>
          </p:nvPr>
        </p:nvSpPr>
        <p:spPr>
          <a:ln/>
        </p:spPr>
      </p:sp>
      <p:sp>
        <p:nvSpPr>
          <p:cNvPr id="2611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612696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21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7703F02-3336-F745-9378-0B5E2D7B042A}" type="datetime3">
              <a:rPr lang="en-AU" altLang="en-US" sz="1300">
                <a:latin typeface="Times New Roman" charset="0"/>
              </a:rPr>
              <a:pPr/>
              <a:t>30 March, 2023</a:t>
            </a:fld>
            <a:endParaRPr lang="en-AU" altLang="en-US" sz="1300">
              <a:latin typeface="Times New Roman" charset="0"/>
            </a:endParaRPr>
          </a:p>
        </p:txBody>
      </p:sp>
      <p:sp>
        <p:nvSpPr>
          <p:cNvPr id="2621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21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89F523E-4AF3-7446-8078-E363AAED848A}" type="slidenum">
              <a:rPr lang="en-AU" altLang="en-US" sz="1300">
                <a:latin typeface="Times New Roman" charset="0"/>
              </a:rPr>
              <a:pPr/>
              <a:t>110</a:t>
            </a:fld>
            <a:endParaRPr lang="en-AU" altLang="en-US" sz="1300">
              <a:latin typeface="Times New Roman" charset="0"/>
            </a:endParaRPr>
          </a:p>
        </p:txBody>
      </p:sp>
      <p:sp>
        <p:nvSpPr>
          <p:cNvPr id="262150" name="Rectangle 2"/>
          <p:cNvSpPr>
            <a:spLocks noGrp="1" noRot="1" noChangeAspect="1" noChangeArrowheads="1" noTextEdit="1"/>
          </p:cNvSpPr>
          <p:nvPr>
            <p:ph type="sldImg"/>
          </p:nvPr>
        </p:nvSpPr>
        <p:spPr>
          <a:ln/>
        </p:spPr>
      </p:sp>
      <p:sp>
        <p:nvSpPr>
          <p:cNvPr id="2621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Times New Roman" charset="0"/>
              </a:rPr>
              <a:t>Figure 4.67</a:t>
            </a:r>
          </a:p>
        </p:txBody>
      </p:sp>
    </p:spTree>
    <p:extLst>
      <p:ext uri="{BB962C8B-B14F-4D97-AF65-F5344CB8AC3E}">
        <p14:creationId xmlns:p14="http://schemas.microsoft.com/office/powerpoint/2010/main" val="32411981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31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5C963125-F95D-D74B-A245-A1559D071FD1}" type="datetime3">
              <a:rPr lang="en-AU" altLang="en-US" sz="1300">
                <a:latin typeface="Times New Roman" charset="0"/>
              </a:rPr>
              <a:pPr/>
              <a:t>30 March, 2023</a:t>
            </a:fld>
            <a:endParaRPr lang="en-AU" altLang="en-US" sz="1300">
              <a:latin typeface="Times New Roman" charset="0"/>
            </a:endParaRPr>
          </a:p>
        </p:txBody>
      </p:sp>
      <p:sp>
        <p:nvSpPr>
          <p:cNvPr id="2631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31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55C6AA8-65EE-7844-A9DE-0F435F6289BA}" type="slidenum">
              <a:rPr lang="en-AU" altLang="en-US" sz="1300">
                <a:latin typeface="Times New Roman" charset="0"/>
              </a:rPr>
              <a:pPr/>
              <a:t>111</a:t>
            </a:fld>
            <a:endParaRPr lang="en-AU" altLang="en-US" sz="1300">
              <a:latin typeface="Times New Roman" charset="0"/>
            </a:endParaRPr>
          </a:p>
        </p:txBody>
      </p:sp>
      <p:sp>
        <p:nvSpPr>
          <p:cNvPr id="263174" name="Rectangle 2"/>
          <p:cNvSpPr>
            <a:spLocks noGrp="1" noRot="1" noChangeAspect="1" noChangeArrowheads="1" noTextEdit="1"/>
          </p:cNvSpPr>
          <p:nvPr>
            <p:ph type="sldImg"/>
          </p:nvPr>
        </p:nvSpPr>
        <p:spPr>
          <a:ln/>
        </p:spPr>
      </p:sp>
      <p:sp>
        <p:nvSpPr>
          <p:cNvPr id="2631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853446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41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184AD7B-E299-AE4F-B21C-C8BF235825B7}" type="datetime3">
              <a:rPr lang="en-AU" altLang="en-US" sz="1300">
                <a:latin typeface="Times New Roman" charset="0"/>
              </a:rPr>
              <a:pPr/>
              <a:t>30 March, 2023</a:t>
            </a:fld>
            <a:endParaRPr lang="en-AU" altLang="en-US" sz="1300">
              <a:latin typeface="Times New Roman" charset="0"/>
            </a:endParaRPr>
          </a:p>
        </p:txBody>
      </p:sp>
      <p:sp>
        <p:nvSpPr>
          <p:cNvPr id="26419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41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6463766-6DB6-D444-AD8B-AF2F50615B48}" type="slidenum">
              <a:rPr lang="en-AU" altLang="en-US" sz="1300">
                <a:latin typeface="Times New Roman" charset="0"/>
              </a:rPr>
              <a:pPr/>
              <a:t>112</a:t>
            </a:fld>
            <a:endParaRPr lang="en-AU" altLang="en-US" sz="1300">
              <a:latin typeface="Times New Roman" charset="0"/>
            </a:endParaRPr>
          </a:p>
        </p:txBody>
      </p:sp>
      <p:sp>
        <p:nvSpPr>
          <p:cNvPr id="264198" name="Rectangle 2"/>
          <p:cNvSpPr>
            <a:spLocks noGrp="1" noRot="1" noChangeAspect="1" noChangeArrowheads="1" noTextEdit="1"/>
          </p:cNvSpPr>
          <p:nvPr>
            <p:ph type="sldImg"/>
          </p:nvPr>
        </p:nvSpPr>
        <p:spPr>
          <a:ln/>
        </p:spPr>
      </p:sp>
      <p:sp>
        <p:nvSpPr>
          <p:cNvPr id="2641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9487076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52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13CEF56-5AFD-7C43-8D98-7202015EB390}" type="datetime3">
              <a:rPr lang="en-AU" altLang="en-US" sz="1300">
                <a:latin typeface="Times New Roman" charset="0"/>
              </a:rPr>
              <a:pPr/>
              <a:t>30 March, 2023</a:t>
            </a:fld>
            <a:endParaRPr lang="en-AU" altLang="en-US" sz="1300">
              <a:latin typeface="Times New Roman" charset="0"/>
            </a:endParaRPr>
          </a:p>
        </p:txBody>
      </p:sp>
      <p:sp>
        <p:nvSpPr>
          <p:cNvPr id="26522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52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3128543-08D1-3847-8870-F074B3B47B6F}" type="slidenum">
              <a:rPr lang="en-AU" altLang="en-US" sz="1300">
                <a:latin typeface="Times New Roman" charset="0"/>
              </a:rPr>
              <a:pPr/>
              <a:t>114</a:t>
            </a:fld>
            <a:endParaRPr lang="en-AU" altLang="en-US" sz="1300">
              <a:latin typeface="Times New Roman" charset="0"/>
            </a:endParaRPr>
          </a:p>
        </p:txBody>
      </p:sp>
      <p:sp>
        <p:nvSpPr>
          <p:cNvPr id="265222" name="Rectangle 2"/>
          <p:cNvSpPr>
            <a:spLocks noGrp="1" noRot="1" noChangeAspect="1" noChangeArrowheads="1" noTextEdit="1"/>
          </p:cNvSpPr>
          <p:nvPr>
            <p:ph type="sldImg"/>
          </p:nvPr>
        </p:nvSpPr>
        <p:spPr>
          <a:ln/>
        </p:spPr>
      </p:sp>
      <p:sp>
        <p:nvSpPr>
          <p:cNvPr id="2652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4901980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62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65474681-A722-9F4F-802E-C07FD4E7E0D1}" type="datetime3">
              <a:rPr lang="en-AU" altLang="en-US" sz="1300">
                <a:latin typeface="Times New Roman" charset="0"/>
              </a:rPr>
              <a:pPr/>
              <a:t>30 March, 2023</a:t>
            </a:fld>
            <a:endParaRPr lang="en-AU" altLang="en-US" sz="1300">
              <a:latin typeface="Times New Roman" charset="0"/>
            </a:endParaRPr>
          </a:p>
        </p:txBody>
      </p:sp>
      <p:sp>
        <p:nvSpPr>
          <p:cNvPr id="2662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62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2E7C3038-C8F6-9247-9151-6074E78F5990}" type="slidenum">
              <a:rPr lang="en-AU" altLang="en-US" sz="1300">
                <a:latin typeface="Times New Roman" charset="0"/>
              </a:rPr>
              <a:pPr/>
              <a:t>115</a:t>
            </a:fld>
            <a:endParaRPr lang="en-AU" altLang="en-US" sz="1300">
              <a:latin typeface="Times New Roman" charset="0"/>
            </a:endParaRPr>
          </a:p>
        </p:txBody>
      </p:sp>
      <p:sp>
        <p:nvSpPr>
          <p:cNvPr id="266246" name="Rectangle 2"/>
          <p:cNvSpPr>
            <a:spLocks noGrp="1" noRot="1" noChangeAspect="1" noChangeArrowheads="1" noTextEdit="1"/>
          </p:cNvSpPr>
          <p:nvPr>
            <p:ph type="sldImg"/>
          </p:nvPr>
        </p:nvSpPr>
        <p:spPr>
          <a:ln/>
        </p:spPr>
      </p:sp>
      <p:sp>
        <p:nvSpPr>
          <p:cNvPr id="2662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69126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E0929A6-EC1E-6849-8F32-B2591E8BC4A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The University of Adelaide, School of Computer Science</a:t>
            </a:r>
          </a:p>
        </p:txBody>
      </p:sp>
      <p:sp>
        <p:nvSpPr>
          <p:cNvPr id="56322" name="Rectangle 3">
            <a:extLst>
              <a:ext uri="{FF2B5EF4-FFF2-40B4-BE49-F238E27FC236}">
                <a16:creationId xmlns:a16="http://schemas.microsoft.com/office/drawing/2014/main" id="{39B5CF27-CA2E-A943-8AF6-BB3A805F2AD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A758C0E-9217-ED4F-95DB-A82B9A9725AF}" type="datetime3">
              <a:rPr lang="en-US" altLang="en-US" smtClean="0">
                <a:latin typeface="Times New Roman" panose="02020603050405020304" pitchFamily="18" charset="0"/>
              </a:rPr>
              <a:pPr/>
              <a:t>30 March 2023</a:t>
            </a:fld>
            <a:endParaRPr lang="en-US" altLang="en-US">
              <a:latin typeface="Times New Roman" panose="02020603050405020304" pitchFamily="18" charset="0"/>
            </a:endParaRPr>
          </a:p>
        </p:txBody>
      </p:sp>
      <p:sp>
        <p:nvSpPr>
          <p:cNvPr id="56323" name="Rectangle 6">
            <a:extLst>
              <a:ext uri="{FF2B5EF4-FFF2-40B4-BE49-F238E27FC236}">
                <a16:creationId xmlns:a16="http://schemas.microsoft.com/office/drawing/2014/main" id="{DADDEA5E-0E0C-304D-BA70-102E34C8D8D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Chapter 2 — Instructions: Language of the Computer</a:t>
            </a:r>
          </a:p>
        </p:txBody>
      </p:sp>
      <p:sp>
        <p:nvSpPr>
          <p:cNvPr id="56324" name="Rectangle 7">
            <a:extLst>
              <a:ext uri="{FF2B5EF4-FFF2-40B4-BE49-F238E27FC236}">
                <a16:creationId xmlns:a16="http://schemas.microsoft.com/office/drawing/2014/main" id="{44602CA0-9E20-4446-B6C3-0F9F223A5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98F09858-8286-9B41-A642-8C4B37ED7961}" type="slidenum">
              <a:rPr lang="en-US" altLang="en-US" smtClean="0">
                <a:latin typeface="Times New Roman" panose="02020603050405020304" pitchFamily="18" charset="0"/>
              </a:rPr>
              <a:pPr/>
              <a:t>16</a:t>
            </a:fld>
            <a:endParaRPr lang="en-US" altLang="en-US">
              <a:latin typeface="Times New Roman" panose="02020603050405020304" pitchFamily="18" charset="0"/>
            </a:endParaRPr>
          </a:p>
        </p:txBody>
      </p:sp>
      <p:sp>
        <p:nvSpPr>
          <p:cNvPr id="56325" name="Rectangle 2">
            <a:extLst>
              <a:ext uri="{FF2B5EF4-FFF2-40B4-BE49-F238E27FC236}">
                <a16:creationId xmlns:a16="http://schemas.microsoft.com/office/drawing/2014/main" id="{3E62F125-4222-724B-A93B-60FE26AF457D}"/>
              </a:ext>
            </a:extLst>
          </p:cNvPr>
          <p:cNvSpPr>
            <a:spLocks noGrp="1" noRot="1" noChangeAspect="1" noChangeArrowheads="1" noTextEdit="1"/>
          </p:cNvSpPr>
          <p:nvPr>
            <p:ph type="sldImg"/>
          </p:nvPr>
        </p:nvSpPr>
        <p:spPr>
          <a:ln/>
        </p:spPr>
      </p:sp>
      <p:sp>
        <p:nvSpPr>
          <p:cNvPr id="56326" name="Rectangle 3">
            <a:extLst>
              <a:ext uri="{FF2B5EF4-FFF2-40B4-BE49-F238E27FC236}">
                <a16:creationId xmlns:a16="http://schemas.microsoft.com/office/drawing/2014/main" id="{946B745F-977E-7F47-82B1-6A6F34DFA3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						</a:t>
            </a:r>
          </a:p>
        </p:txBody>
      </p:sp>
    </p:spTree>
    <p:extLst>
      <p:ext uri="{BB962C8B-B14F-4D97-AF65-F5344CB8AC3E}">
        <p14:creationId xmlns:p14="http://schemas.microsoft.com/office/powerpoint/2010/main" val="25843114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72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8266070-51E9-FA4B-B2D3-AFEF3F253020}" type="datetime3">
              <a:rPr lang="en-AU" altLang="en-US" sz="1300">
                <a:latin typeface="Times New Roman" charset="0"/>
              </a:rPr>
              <a:pPr/>
              <a:t>30 March, 2023</a:t>
            </a:fld>
            <a:endParaRPr lang="en-AU" altLang="en-US" sz="1300">
              <a:latin typeface="Times New Roman" charset="0"/>
            </a:endParaRPr>
          </a:p>
        </p:txBody>
      </p:sp>
      <p:sp>
        <p:nvSpPr>
          <p:cNvPr id="26726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72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10A982DB-9208-E940-B21B-18C425B31A15}" type="slidenum">
              <a:rPr lang="en-AU" altLang="en-US" sz="1300">
                <a:latin typeface="Times New Roman" charset="0"/>
              </a:rPr>
              <a:pPr/>
              <a:t>116</a:t>
            </a:fld>
            <a:endParaRPr lang="en-AU" altLang="en-US" sz="1300">
              <a:latin typeface="Times New Roman" charset="0"/>
            </a:endParaRPr>
          </a:p>
        </p:txBody>
      </p:sp>
      <p:sp>
        <p:nvSpPr>
          <p:cNvPr id="267270" name="Rectangle 2"/>
          <p:cNvSpPr>
            <a:spLocks noGrp="1" noRot="1" noChangeAspect="1" noChangeArrowheads="1" noTextEdit="1"/>
          </p:cNvSpPr>
          <p:nvPr>
            <p:ph type="sldImg"/>
          </p:nvPr>
        </p:nvSpPr>
        <p:spPr>
          <a:ln/>
        </p:spPr>
      </p:sp>
      <p:sp>
        <p:nvSpPr>
          <p:cNvPr id="2672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0138989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682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A97330A8-8C58-7F4C-AB16-D07BC8230A7F}" type="datetime3">
              <a:rPr lang="en-AU" altLang="en-US" sz="1300">
                <a:latin typeface="Times New Roman" charset="0"/>
              </a:rPr>
              <a:pPr/>
              <a:t>30 March, 2023</a:t>
            </a:fld>
            <a:endParaRPr lang="en-AU" altLang="en-US" sz="1300">
              <a:latin typeface="Times New Roman" charset="0"/>
            </a:endParaRPr>
          </a:p>
        </p:txBody>
      </p:sp>
      <p:sp>
        <p:nvSpPr>
          <p:cNvPr id="2682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682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929671DB-6F4A-1649-B9FC-ADF0C310FE2A}" type="slidenum">
              <a:rPr lang="en-AU" altLang="en-US" sz="1300">
                <a:latin typeface="Times New Roman" charset="0"/>
              </a:rPr>
              <a:pPr/>
              <a:t>117</a:t>
            </a:fld>
            <a:endParaRPr lang="en-AU" altLang="en-US" sz="1300">
              <a:latin typeface="Times New Roman" charset="0"/>
            </a:endParaRPr>
          </a:p>
        </p:txBody>
      </p:sp>
      <p:sp>
        <p:nvSpPr>
          <p:cNvPr id="268294" name="Rectangle 2"/>
          <p:cNvSpPr>
            <a:spLocks noGrp="1" noRot="1" noChangeAspect="1" noChangeArrowheads="1" noTextEdit="1"/>
          </p:cNvSpPr>
          <p:nvPr>
            <p:ph type="sldImg"/>
          </p:nvPr>
        </p:nvSpPr>
        <p:spPr>
          <a:ln/>
        </p:spPr>
      </p:sp>
      <p:sp>
        <p:nvSpPr>
          <p:cNvPr id="2682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5329735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703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8A933E86-8B1E-E74D-909F-5F90949C9BBF}" type="datetime3">
              <a:rPr lang="en-AU" altLang="en-US" sz="1300">
                <a:latin typeface="Times New Roman" charset="0"/>
              </a:rPr>
              <a:pPr/>
              <a:t>30 March, 2023</a:t>
            </a:fld>
            <a:endParaRPr lang="en-AU" altLang="en-US" sz="1300">
              <a:latin typeface="Times New Roman" charset="0"/>
            </a:endParaRPr>
          </a:p>
        </p:txBody>
      </p:sp>
      <p:sp>
        <p:nvSpPr>
          <p:cNvPr id="2703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703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908D626-D8EF-A64D-B836-D6FB2C775F26}" type="slidenum">
              <a:rPr lang="en-AU" altLang="en-US" sz="1300">
                <a:latin typeface="Times New Roman" charset="0"/>
              </a:rPr>
              <a:pPr/>
              <a:t>118</a:t>
            </a:fld>
            <a:endParaRPr lang="en-AU" altLang="en-US" sz="1300">
              <a:latin typeface="Times New Roman" charset="0"/>
            </a:endParaRPr>
          </a:p>
        </p:txBody>
      </p:sp>
      <p:sp>
        <p:nvSpPr>
          <p:cNvPr id="270342" name="Rectangle 2"/>
          <p:cNvSpPr>
            <a:spLocks noGrp="1" noRot="1" noChangeAspect="1" noChangeArrowheads="1" noTextEdit="1"/>
          </p:cNvSpPr>
          <p:nvPr>
            <p:ph type="sldImg"/>
          </p:nvPr>
        </p:nvSpPr>
        <p:spPr>
          <a:ln/>
        </p:spPr>
      </p:sp>
      <p:sp>
        <p:nvSpPr>
          <p:cNvPr id="2703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5447591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7136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F395375F-C140-3E4F-8E7D-0BDA7D6B08C3}" type="datetime3">
              <a:rPr lang="en-AU" altLang="en-US" sz="1300">
                <a:latin typeface="Times New Roman" charset="0"/>
              </a:rPr>
              <a:pPr/>
              <a:t>30 March, 2023</a:t>
            </a:fld>
            <a:endParaRPr lang="en-AU" altLang="en-US" sz="1300">
              <a:latin typeface="Times New Roman" charset="0"/>
            </a:endParaRPr>
          </a:p>
        </p:txBody>
      </p:sp>
      <p:sp>
        <p:nvSpPr>
          <p:cNvPr id="27136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713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759082F9-D13E-E244-B502-B0607306D522}" type="slidenum">
              <a:rPr lang="en-AU" altLang="en-US" sz="1300">
                <a:latin typeface="Times New Roman" charset="0"/>
              </a:rPr>
              <a:pPr/>
              <a:t>119</a:t>
            </a:fld>
            <a:endParaRPr lang="en-AU" altLang="en-US" sz="1300">
              <a:latin typeface="Times New Roman" charset="0"/>
            </a:endParaRPr>
          </a:p>
        </p:txBody>
      </p:sp>
      <p:sp>
        <p:nvSpPr>
          <p:cNvPr id="271366" name="Rectangle 2"/>
          <p:cNvSpPr>
            <a:spLocks noGrp="1" noRot="1" noChangeAspect="1" noChangeArrowheads="1" noTextEdit="1"/>
          </p:cNvSpPr>
          <p:nvPr>
            <p:ph type="sldImg"/>
          </p:nvPr>
        </p:nvSpPr>
        <p:spPr>
          <a:ln/>
        </p:spPr>
      </p:sp>
      <p:sp>
        <p:nvSpPr>
          <p:cNvPr id="2713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0069566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2723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47986290-73E1-CC46-A80E-37AB766765EB}" type="datetime3">
              <a:rPr lang="en-AU" altLang="en-US" sz="1300">
                <a:latin typeface="Times New Roman" charset="0"/>
              </a:rPr>
              <a:pPr/>
              <a:t>30 March, 2023</a:t>
            </a:fld>
            <a:endParaRPr lang="en-AU" altLang="en-US" sz="1300">
              <a:latin typeface="Times New Roman" charset="0"/>
            </a:endParaRPr>
          </a:p>
        </p:txBody>
      </p:sp>
      <p:sp>
        <p:nvSpPr>
          <p:cNvPr id="27238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2723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343167FF-2FC1-F740-A74B-5F576846EA6B}" type="slidenum">
              <a:rPr lang="en-AU" altLang="en-US" sz="1300">
                <a:latin typeface="Times New Roman" charset="0"/>
              </a:rPr>
              <a:pPr/>
              <a:t>120</a:t>
            </a:fld>
            <a:endParaRPr lang="en-AU" altLang="en-US" sz="1300">
              <a:latin typeface="Times New Roman" charset="0"/>
            </a:endParaRPr>
          </a:p>
        </p:txBody>
      </p:sp>
      <p:sp>
        <p:nvSpPr>
          <p:cNvPr id="272390" name="Rectangle 2"/>
          <p:cNvSpPr>
            <a:spLocks noGrp="1" noRot="1" noChangeAspect="1" noChangeArrowheads="1" noTextEdit="1"/>
          </p:cNvSpPr>
          <p:nvPr>
            <p:ph type="sldImg"/>
          </p:nvPr>
        </p:nvSpPr>
        <p:spPr>
          <a:ln/>
        </p:spPr>
      </p:sp>
      <p:sp>
        <p:nvSpPr>
          <p:cNvPr id="2723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4445648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122</a:t>
            </a:fld>
            <a:endParaRPr lang="en-US" dirty="0"/>
          </a:p>
        </p:txBody>
      </p:sp>
    </p:spTree>
    <p:extLst>
      <p:ext uri="{BB962C8B-B14F-4D97-AF65-F5344CB8AC3E}">
        <p14:creationId xmlns:p14="http://schemas.microsoft.com/office/powerpoint/2010/main" val="41468149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66752-9E73-7842-9287-04A4EDD5DE57}" type="slidenum">
              <a:rPr lang="en-US" smtClean="0"/>
              <a:pPr/>
              <a:t>123</a:t>
            </a:fld>
            <a:endParaRPr lang="en-US" dirty="0"/>
          </a:p>
        </p:txBody>
      </p:sp>
    </p:spTree>
    <p:extLst>
      <p:ext uri="{BB962C8B-B14F-4D97-AF65-F5344CB8AC3E}">
        <p14:creationId xmlns:p14="http://schemas.microsoft.com/office/powerpoint/2010/main" val="35377040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5CAC02F-5456-1944-A4A8-5F18C44D0AB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r>
              <a:rPr lang="en-AU" altLang="en-US" sz="1300">
                <a:latin typeface="Times New Roman" panose="02020603050405020304" pitchFamily="18" charset="0"/>
              </a:rPr>
              <a:t>Morgan Kaufmann Publishers</a:t>
            </a:r>
          </a:p>
        </p:txBody>
      </p:sp>
      <p:sp>
        <p:nvSpPr>
          <p:cNvPr id="260099" name="Rectangle 3">
            <a:extLst>
              <a:ext uri="{FF2B5EF4-FFF2-40B4-BE49-F238E27FC236}">
                <a16:creationId xmlns:a16="http://schemas.microsoft.com/office/drawing/2014/main" id="{9D5AA52B-A8A7-1F49-880C-6FF2F55460A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fld id="{34165932-02EB-D840-9850-97C05F4E76AA}" type="datetime3">
              <a:rPr lang="en-AU" altLang="en-US" sz="1300" smtClean="0">
                <a:latin typeface="Times New Roman" panose="02020603050405020304" pitchFamily="18" charset="0"/>
              </a:rPr>
              <a:pPr/>
              <a:t>30 March, 2023</a:t>
            </a:fld>
            <a:endParaRPr lang="en-AU" altLang="en-US" sz="1300">
              <a:latin typeface="Times New Roman" panose="02020603050405020304" pitchFamily="18" charset="0"/>
            </a:endParaRPr>
          </a:p>
        </p:txBody>
      </p:sp>
      <p:sp>
        <p:nvSpPr>
          <p:cNvPr id="260100" name="Rectangle 6">
            <a:extLst>
              <a:ext uri="{FF2B5EF4-FFF2-40B4-BE49-F238E27FC236}">
                <a16:creationId xmlns:a16="http://schemas.microsoft.com/office/drawing/2014/main" id="{AB9AB454-D26D-7A44-8392-4EFD5D02D05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r>
              <a:rPr lang="en-AU" altLang="en-US" sz="1300">
                <a:latin typeface="Times New Roman" panose="02020603050405020304" pitchFamily="18" charset="0"/>
              </a:rPr>
              <a:t>Chapter 4 — The Processor</a:t>
            </a:r>
          </a:p>
        </p:txBody>
      </p:sp>
      <p:sp>
        <p:nvSpPr>
          <p:cNvPr id="260101" name="Rectangle 7">
            <a:extLst>
              <a:ext uri="{FF2B5EF4-FFF2-40B4-BE49-F238E27FC236}">
                <a16:creationId xmlns:a16="http://schemas.microsoft.com/office/drawing/2014/main" id="{9E8B7CDE-9B99-2846-AA03-E4A8CBE7F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panose="020B0604020202020204" pitchFamily="34" charset="0"/>
              </a:defRPr>
            </a:lvl1pPr>
            <a:lvl2pPr marL="742950" indent="-285750" defTabSz="966788">
              <a:defRPr sz="1600">
                <a:solidFill>
                  <a:schemeClr val="tx1"/>
                </a:solidFill>
                <a:latin typeface="Arial" panose="020B0604020202020204" pitchFamily="34" charset="0"/>
              </a:defRPr>
            </a:lvl2pPr>
            <a:lvl3pPr marL="1143000" indent="-228600" defTabSz="966788">
              <a:defRPr sz="1600">
                <a:solidFill>
                  <a:schemeClr val="tx1"/>
                </a:solidFill>
                <a:latin typeface="Arial" panose="020B0604020202020204" pitchFamily="34" charset="0"/>
              </a:defRPr>
            </a:lvl3pPr>
            <a:lvl4pPr marL="1600200" indent="-228600" defTabSz="966788">
              <a:defRPr sz="1600">
                <a:solidFill>
                  <a:schemeClr val="tx1"/>
                </a:solidFill>
                <a:latin typeface="Arial" panose="020B0604020202020204" pitchFamily="34" charset="0"/>
              </a:defRPr>
            </a:lvl4pPr>
            <a:lvl5pPr marL="2057400" indent="-228600" defTabSz="966788">
              <a:defRPr sz="16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1600">
                <a:solidFill>
                  <a:schemeClr val="tx1"/>
                </a:solidFill>
                <a:latin typeface="Arial" panose="020B0604020202020204" pitchFamily="34" charset="0"/>
              </a:defRPr>
            </a:lvl9pPr>
          </a:lstStyle>
          <a:p>
            <a:fld id="{7B348C3D-2150-604C-B193-355F0C6A5883}" type="slidenum">
              <a:rPr lang="en-AU" altLang="en-US" sz="1300" smtClean="0">
                <a:latin typeface="Times New Roman" panose="02020603050405020304" pitchFamily="18" charset="0"/>
              </a:rPr>
              <a:pPr/>
              <a:t>132</a:t>
            </a:fld>
            <a:endParaRPr lang="en-AU" altLang="en-US" sz="1300">
              <a:latin typeface="Times New Roman" panose="02020603050405020304" pitchFamily="18" charset="0"/>
            </a:endParaRPr>
          </a:p>
        </p:txBody>
      </p:sp>
      <p:sp>
        <p:nvSpPr>
          <p:cNvPr id="260102" name="Rectangle 2">
            <a:extLst>
              <a:ext uri="{FF2B5EF4-FFF2-40B4-BE49-F238E27FC236}">
                <a16:creationId xmlns:a16="http://schemas.microsoft.com/office/drawing/2014/main" id="{AEE6337E-4EAD-7843-9338-9A774770BAFE}"/>
              </a:ext>
            </a:extLst>
          </p:cNvPr>
          <p:cNvSpPr>
            <a:spLocks noGrp="1" noRot="1" noChangeAspect="1" noChangeArrowheads="1" noTextEdit="1"/>
          </p:cNvSpPr>
          <p:nvPr>
            <p:ph type="sldImg"/>
          </p:nvPr>
        </p:nvSpPr>
        <p:spPr>
          <a:ln/>
        </p:spPr>
      </p:sp>
      <p:sp>
        <p:nvSpPr>
          <p:cNvPr id="260103" name="Rectangle 3">
            <a:extLst>
              <a:ext uri="{FF2B5EF4-FFF2-40B4-BE49-F238E27FC236}">
                <a16:creationId xmlns:a16="http://schemas.microsoft.com/office/drawing/2014/main" id="{DBD72F00-7337-4241-876E-0DC24E8E1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560694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6752-9E73-7842-9287-04A4EDD5DE57}" type="slidenum">
              <a:rPr lang="en-US" smtClean="0"/>
              <a:pPr/>
              <a:t>134</a:t>
            </a:fld>
            <a:endParaRPr lang="en-US" dirty="0"/>
          </a:p>
        </p:txBody>
      </p:sp>
    </p:spTree>
    <p:extLst>
      <p:ext uri="{BB962C8B-B14F-4D97-AF65-F5344CB8AC3E}">
        <p14:creationId xmlns:p14="http://schemas.microsoft.com/office/powerpoint/2010/main" val="1750417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Morgan Kaufmann Publishers</a:t>
            </a:r>
          </a:p>
        </p:txBody>
      </p:sp>
      <p:sp>
        <p:nvSpPr>
          <p:cNvPr id="19353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C9A83599-C05A-4D4A-BF80-AC8F43910D61}" type="datetime3">
              <a:rPr lang="en-AU" altLang="en-US" sz="1300">
                <a:latin typeface="Times New Roman" charset="0"/>
              </a:rPr>
              <a:pPr/>
              <a:t>30 March, 2023</a:t>
            </a:fld>
            <a:endParaRPr lang="en-AU" altLang="en-US" sz="1300">
              <a:latin typeface="Times New Roman" charset="0"/>
            </a:endParaRPr>
          </a:p>
        </p:txBody>
      </p:sp>
      <p:sp>
        <p:nvSpPr>
          <p:cNvPr id="19354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r>
              <a:rPr lang="en-AU" altLang="en-US" sz="1300">
                <a:latin typeface="Times New Roman" charset="0"/>
              </a:rPr>
              <a:t>Chapter 4 — The Processor</a:t>
            </a:r>
          </a:p>
        </p:txBody>
      </p:sp>
      <p:sp>
        <p:nvSpPr>
          <p:cNvPr id="1935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Arial" charset="0"/>
              </a:defRPr>
            </a:lvl1pPr>
            <a:lvl2pPr marL="742950" indent="-285750" defTabSz="966788">
              <a:defRPr sz="1600">
                <a:solidFill>
                  <a:schemeClr val="tx1"/>
                </a:solidFill>
                <a:latin typeface="Arial" charset="0"/>
              </a:defRPr>
            </a:lvl2pPr>
            <a:lvl3pPr marL="1143000" indent="-228600" defTabSz="966788">
              <a:defRPr sz="1600">
                <a:solidFill>
                  <a:schemeClr val="tx1"/>
                </a:solidFill>
                <a:latin typeface="Arial" charset="0"/>
              </a:defRPr>
            </a:lvl3pPr>
            <a:lvl4pPr marL="1600200" indent="-228600" defTabSz="966788">
              <a:defRPr sz="1600">
                <a:solidFill>
                  <a:schemeClr val="tx1"/>
                </a:solidFill>
                <a:latin typeface="Arial" charset="0"/>
              </a:defRPr>
            </a:lvl4pPr>
            <a:lvl5pPr marL="2057400" indent="-228600" defTabSz="966788">
              <a:defRPr sz="1600">
                <a:solidFill>
                  <a:schemeClr val="tx1"/>
                </a:solidFill>
                <a:latin typeface="Arial" charset="0"/>
              </a:defRPr>
            </a:lvl5pPr>
            <a:lvl6pPr marL="2514600" indent="-228600" algn="ctr" defTabSz="966788" eaLnBrk="0" fontAlgn="base" hangingPunct="0">
              <a:spcBef>
                <a:spcPct val="0"/>
              </a:spcBef>
              <a:spcAft>
                <a:spcPct val="0"/>
              </a:spcAft>
              <a:defRPr sz="1600">
                <a:solidFill>
                  <a:schemeClr val="tx1"/>
                </a:solidFill>
                <a:latin typeface="Arial" charset="0"/>
              </a:defRPr>
            </a:lvl6pPr>
            <a:lvl7pPr marL="2971800" indent="-228600" algn="ctr" defTabSz="966788" eaLnBrk="0" fontAlgn="base" hangingPunct="0">
              <a:spcBef>
                <a:spcPct val="0"/>
              </a:spcBef>
              <a:spcAft>
                <a:spcPct val="0"/>
              </a:spcAft>
              <a:defRPr sz="1600">
                <a:solidFill>
                  <a:schemeClr val="tx1"/>
                </a:solidFill>
                <a:latin typeface="Arial" charset="0"/>
              </a:defRPr>
            </a:lvl7pPr>
            <a:lvl8pPr marL="3429000" indent="-228600" algn="ctr" defTabSz="966788" eaLnBrk="0" fontAlgn="base" hangingPunct="0">
              <a:spcBef>
                <a:spcPct val="0"/>
              </a:spcBef>
              <a:spcAft>
                <a:spcPct val="0"/>
              </a:spcAft>
              <a:defRPr sz="1600">
                <a:solidFill>
                  <a:schemeClr val="tx1"/>
                </a:solidFill>
                <a:latin typeface="Arial" charset="0"/>
              </a:defRPr>
            </a:lvl8pPr>
            <a:lvl9pPr marL="3886200" indent="-228600" algn="ctr" defTabSz="966788" eaLnBrk="0" fontAlgn="base" hangingPunct="0">
              <a:spcBef>
                <a:spcPct val="0"/>
              </a:spcBef>
              <a:spcAft>
                <a:spcPct val="0"/>
              </a:spcAft>
              <a:defRPr sz="1600">
                <a:solidFill>
                  <a:schemeClr val="tx1"/>
                </a:solidFill>
                <a:latin typeface="Arial" charset="0"/>
              </a:defRPr>
            </a:lvl9pPr>
          </a:lstStyle>
          <a:p>
            <a:fld id="{BC4C1145-835E-0440-9C6E-C14EE086695E}" type="slidenum">
              <a:rPr lang="en-AU" altLang="en-US" sz="1300">
                <a:latin typeface="Times New Roman" charset="0"/>
              </a:rPr>
              <a:pPr/>
              <a:t>135</a:t>
            </a:fld>
            <a:endParaRPr lang="en-AU" altLang="en-US" sz="1300">
              <a:latin typeface="Times New Roman" charset="0"/>
            </a:endParaRPr>
          </a:p>
        </p:txBody>
      </p:sp>
      <p:sp>
        <p:nvSpPr>
          <p:cNvPr id="193542" name="Rectangle 2"/>
          <p:cNvSpPr>
            <a:spLocks noGrp="1" noRot="1" noChangeAspect="1" noChangeArrowheads="1" noTextEdit="1"/>
          </p:cNvSpPr>
          <p:nvPr>
            <p:ph type="sldImg"/>
          </p:nvPr>
        </p:nvSpPr>
        <p:spPr>
          <a:ln/>
        </p:spPr>
      </p:sp>
      <p:sp>
        <p:nvSpPr>
          <p:cNvPr id="1935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5533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74787"/>
            <a:ext cx="7772400" cy="1470025"/>
          </a:xfrm>
        </p:spPr>
        <p:txBody>
          <a:bodyPr>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1386417" y="36576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5" name="Straight Connector 4"/>
          <p:cNvCxnSpPr/>
          <p:nvPr userDrawn="1"/>
        </p:nvCxnSpPr>
        <p:spPr>
          <a:xfrm>
            <a:off x="228600" y="992188"/>
            <a:ext cx="8763000" cy="0"/>
          </a:xfrm>
          <a:prstGeom prst="line">
            <a:avLst/>
          </a:prstGeom>
          <a:ln w="5715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28600" y="6019800"/>
            <a:ext cx="8763000" cy="0"/>
          </a:xfrm>
          <a:prstGeom prst="line">
            <a:avLst/>
          </a:prstGeom>
          <a:ln w="5715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871252" y="6356350"/>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143000"/>
            <a:ext cx="4495800" cy="521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858000" y="6356350"/>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extLst>
      <p:ext uri="{BB962C8B-B14F-4D97-AF65-F5344CB8AC3E}">
        <p14:creationId xmlns:p14="http://schemas.microsoft.com/office/powerpoint/2010/main" val="381661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41148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6781800" y="6324600"/>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143000"/>
            <a:ext cx="4267200" cy="5213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343400" cy="5213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58000" y="6356350"/>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38122" y="6324600"/>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81800" y="6324600"/>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858000" y="6361596"/>
            <a:ext cx="2133600" cy="365125"/>
          </a:xfrm>
          <a:prstGeom prst="rect">
            <a:avLst/>
          </a:prstGeom>
        </p:spPr>
        <p:txBody>
          <a:bodyPr/>
          <a:lstStyle>
            <a:lvl1pPr algn="r">
              <a:defRPr/>
            </a:lvl1pPr>
          </a:lstStyle>
          <a:p>
            <a:fld id="{7B14E791-165F-344E-BF0E-59CD826800B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14650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0"/>
            <a:ext cx="8763000" cy="7159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143000"/>
            <a:ext cx="8763000" cy="52133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228600" y="992188"/>
            <a:ext cx="8763000" cy="0"/>
          </a:xfrm>
          <a:prstGeom prst="line">
            <a:avLst/>
          </a:prstGeom>
          <a:ln w="5715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userDrawn="1"/>
        </p:nvSpPr>
        <p:spPr>
          <a:xfrm>
            <a:off x="3429000" y="6356350"/>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4" r:id="rId6"/>
    <p:sldLayoutId id="2147483655" r:id="rId7"/>
    <p:sldLayoutId id="2147483658" r:id="rId8"/>
    <p:sldLayoutId id="2147483660" r:id="rId9"/>
  </p:sldLayoutIdLst>
  <p:hf hdr="0" ftr="0" dt="0"/>
  <p:txStyles>
    <p:titleStyle>
      <a:lvl1pPr algn="ctr" defTabSz="457200" rtl="0" eaLnBrk="1" latinLnBrk="0" hangingPunct="1">
        <a:spcBef>
          <a:spcPct val="0"/>
        </a:spcBef>
        <a:buNone/>
        <a:defRPr sz="3600" b="1" kern="1200">
          <a:solidFill>
            <a:schemeClr val="tx1"/>
          </a:solidFill>
          <a:latin typeface="+mn-lt"/>
          <a:ea typeface="+mj-ea"/>
          <a:cs typeface="Arial Rounded MT Bold"/>
        </a:defRPr>
      </a:lvl1pPr>
    </p:titleStyle>
    <p:bodyStyle>
      <a:lvl1pPr marL="320040" indent="-320040" algn="l" defTabSz="457200" rtl="0" eaLnBrk="1" latinLnBrk="0" hangingPunct="1">
        <a:spcBef>
          <a:spcPts val="600"/>
        </a:spcBef>
        <a:buClr>
          <a:srgbClr val="151F37"/>
        </a:buClr>
        <a:buSzPct val="120000"/>
        <a:buFont typeface="Arial"/>
        <a:buChar char="•"/>
        <a:tabLst/>
        <a:defRPr sz="2600" b="0" kern="1200">
          <a:solidFill>
            <a:schemeClr val="tx1"/>
          </a:solidFill>
          <a:latin typeface="+mn-lt"/>
          <a:ea typeface="+mn-ea"/>
          <a:cs typeface="Arial Rounded MT Bold"/>
        </a:defRPr>
      </a:lvl1pPr>
      <a:lvl2pPr marL="571500" indent="-320040" algn="l" defTabSz="457200" rtl="0" eaLnBrk="1" latinLnBrk="0" hangingPunct="1">
        <a:spcBef>
          <a:spcPts val="300"/>
        </a:spcBef>
        <a:buClr>
          <a:srgbClr val="151F37"/>
        </a:buClr>
        <a:buFont typeface="Arial"/>
        <a:buChar char="–"/>
        <a:defRPr sz="2400" b="0" kern="1200">
          <a:solidFill>
            <a:srgbClr val="0000FF"/>
          </a:solidFill>
          <a:latin typeface="+mn-lt"/>
          <a:ea typeface="+mn-ea"/>
          <a:cs typeface="Arial Rounded MT Bold"/>
        </a:defRPr>
      </a:lvl2pPr>
      <a:lvl3pPr marL="801688" indent="-228600" algn="l" defTabSz="457200" rtl="0" eaLnBrk="1" latinLnBrk="0" hangingPunct="1">
        <a:spcBef>
          <a:spcPts val="300"/>
        </a:spcBef>
        <a:buClr>
          <a:srgbClr val="151F37"/>
        </a:buClr>
        <a:buFont typeface="Arial"/>
        <a:buChar char="•"/>
        <a:defRPr sz="2400" b="0" kern="1200">
          <a:solidFill>
            <a:srgbClr val="FF0000"/>
          </a:solidFill>
          <a:latin typeface="+mn-lt"/>
          <a:ea typeface="+mn-ea"/>
          <a:cs typeface="Arial Rounded MT Bold"/>
        </a:defRPr>
      </a:lvl3pPr>
      <a:lvl4pPr marL="1022350" indent="-228600" algn="l" defTabSz="457200" rtl="0" eaLnBrk="1" latinLnBrk="0" hangingPunct="1">
        <a:spcBef>
          <a:spcPts val="300"/>
        </a:spcBef>
        <a:buClr>
          <a:srgbClr val="151F37"/>
        </a:buClr>
        <a:buFont typeface="Arial"/>
        <a:buChar char="–"/>
        <a:defRPr sz="2000" b="0" kern="1200">
          <a:solidFill>
            <a:schemeClr val="tx1"/>
          </a:solidFill>
          <a:latin typeface="+mn-lt"/>
          <a:ea typeface="+mn-ea"/>
          <a:cs typeface="Arial Rounded MT Bold"/>
        </a:defRPr>
      </a:lvl4pPr>
      <a:lvl5pPr marL="1252538" indent="-228600" algn="l" defTabSz="339725" rtl="0" eaLnBrk="1" latinLnBrk="0" hangingPunct="1">
        <a:spcBef>
          <a:spcPts val="300"/>
        </a:spcBef>
        <a:buClr>
          <a:srgbClr val="151F37"/>
        </a:buClr>
        <a:buFont typeface="Arial"/>
        <a:buChar char="»"/>
        <a:defRPr sz="2000" b="0" kern="1200">
          <a:solidFill>
            <a:schemeClr val="tx1"/>
          </a:solidFill>
          <a:latin typeface="+mn-lt"/>
          <a:ea typeface="+mn-ea"/>
          <a:cs typeface="Arial Rounded M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yan7@uncc.edu" TargetMode="External"/><Relationship Id="rId2" Type="http://schemas.openxmlformats.org/officeDocument/2006/relationships/hyperlink" Target="https://passlab.github.io/ITSC3181/" TargetMode="External"/><Relationship Id="rId1" Type="http://schemas.openxmlformats.org/officeDocument/2006/relationships/slideLayout" Target="../slideLayouts/slideLayout1.xml"/><Relationship Id="rId4" Type="http://schemas.openxmlformats.org/officeDocument/2006/relationships/hyperlink" Target="https://passlab.github.io/yanyh/"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20.emf"/></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27.emf"/></Relationships>
</file>

<file path=ppt/slides/_rels/slide13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8.em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hyperlink" Target="http://content.riscv.org/wp-content/uploads/2017/05/riscv-spec-v2.2.pdf#page=116" TargetMode="External"/><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content.riscv.org/wp-content/uploads/2017/05/riscv-spec-v2.2.pdf#page=116"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content.riscv.org/wp-content/uploads/2017/05/riscv-spec-v2.2.pdf#page=116"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content.riscv.org/wp-content/uploads/2017/05/riscv-spec-v2.2.pdf#page=116"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55.emf"/></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6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passlab.github.io/ITSC3181/HW4/Homework_4_AnswerSheet.xlsx" TargetMode="External"/><Relationship Id="rId7"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hyperlink" Target="https://passlab.github.io/ITSC3181/HW4/Homework_4_AnswerSheet.xlsx"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hyperlink" Target="https://passlab.github.io/ITSC3181/HW4/Homework_4.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emf"/></Relationships>
</file>

<file path=ppt/slides/_rels/slide65.xml.rels><?xml version="1.0" encoding="UTF-8" standalone="yes"?>
<Relationships xmlns="http://schemas.openxmlformats.org/package/2006/relationships"><Relationship Id="rId3" Type="http://schemas.openxmlformats.org/officeDocument/2006/relationships/hyperlink" Target="https://passlab.github.io/ITSC3181/notes/Lab_11_12_SingleCycleCPU.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7.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emf"/></Relationships>
</file>

<file path=ppt/slides/_rels/slide7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447800"/>
            <a:ext cx="9144000" cy="2286000"/>
          </a:xfrm>
        </p:spPr>
        <p:txBody>
          <a:bodyPr>
            <a:noAutofit/>
          </a:bodyPr>
          <a:lstStyle/>
          <a:p>
            <a:r>
              <a:rPr lang="en-US" sz="3200" dirty="0"/>
              <a:t>Chapter 4: The Processor</a:t>
            </a:r>
            <a:br>
              <a:rPr lang="en-US" sz="2400" dirty="0"/>
            </a:br>
            <a:br>
              <a:rPr lang="en-US" dirty="0"/>
            </a:br>
            <a:r>
              <a:rPr lang="en-US" sz="2400" dirty="0"/>
              <a:t>ITSC 3181 Introduction to Computer Architecture</a:t>
            </a:r>
            <a:br>
              <a:rPr lang="en-US" sz="2400" dirty="0"/>
            </a:br>
            <a:r>
              <a:rPr lang="en-US" sz="2400" dirty="0">
                <a:hlinkClick r:id="rId2"/>
              </a:rPr>
              <a:t>https://passlab.github.io/ITSC3181/</a:t>
            </a:r>
            <a:endParaRPr lang="en-US" sz="2400" b="1" dirty="0"/>
          </a:p>
        </p:txBody>
      </p:sp>
      <p:sp>
        <p:nvSpPr>
          <p:cNvPr id="6" name="Subtitle 5"/>
          <p:cNvSpPr>
            <a:spLocks noGrp="1"/>
          </p:cNvSpPr>
          <p:nvPr>
            <p:ph type="subTitle" idx="1"/>
          </p:nvPr>
        </p:nvSpPr>
        <p:spPr>
          <a:xfrm>
            <a:off x="1371600" y="3810000"/>
            <a:ext cx="6400800" cy="1752600"/>
          </a:xfrm>
        </p:spPr>
        <p:txBody>
          <a:bodyPr>
            <a:normAutofit fontScale="92500" lnSpcReduction="10000"/>
          </a:bodyPr>
          <a:lstStyle/>
          <a:p>
            <a:r>
              <a:rPr lang="en-US" dirty="0"/>
              <a:t>Department of Computer Science</a:t>
            </a:r>
          </a:p>
          <a:p>
            <a:r>
              <a:rPr lang="en-US" dirty="0" err="1"/>
              <a:t>Yonghong</a:t>
            </a:r>
            <a:r>
              <a:rPr lang="en-US" dirty="0"/>
              <a:t> Yan</a:t>
            </a:r>
          </a:p>
          <a:p>
            <a:r>
              <a:rPr lang="en-US" dirty="0">
                <a:hlinkClick r:id="rId3"/>
              </a:rPr>
              <a:t>yyan7@uncc.edu</a:t>
            </a:r>
            <a:endParaRPr lang="en-US" dirty="0"/>
          </a:p>
          <a:p>
            <a:r>
              <a:rPr lang="en-US" dirty="0">
                <a:hlinkClick r:id="rId4"/>
              </a:rPr>
              <a:t>https://passlab.github.io/yanyh/</a:t>
            </a:r>
            <a:endParaRPr lang="en-US" dirty="0"/>
          </a:p>
        </p:txBody>
      </p:sp>
      <p:sp>
        <p:nvSpPr>
          <p:cNvPr id="2" name="Slide Number Placeholder 1">
            <a:extLst>
              <a:ext uri="{FF2B5EF4-FFF2-40B4-BE49-F238E27FC236}">
                <a16:creationId xmlns:a16="http://schemas.microsoft.com/office/drawing/2014/main" id="{D8FE3B0B-B499-B640-AA95-827FD1D3FE04}"/>
              </a:ext>
            </a:extLst>
          </p:cNvPr>
          <p:cNvSpPr>
            <a:spLocks noGrp="1"/>
          </p:cNvSpPr>
          <p:nvPr>
            <p:ph type="sldNum" sz="quarter" idx="12"/>
          </p:nvPr>
        </p:nvSpPr>
        <p:spPr>
          <a:xfrm>
            <a:off x="6871252" y="6356350"/>
            <a:ext cx="2133600" cy="365125"/>
          </a:xfrm>
          <a:prstGeom prst="rect">
            <a:avLst/>
          </a:prstGeom>
        </p:spPr>
        <p:txBody>
          <a:bodyPr/>
          <a:lstStyle>
            <a:defPPr>
              <a:defRPr lang="en-US"/>
            </a:defPPr>
            <a:lvl1pPr marL="0" algn="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B14E791-165F-344E-BF0E-59CD826800BF}" type="slidenum">
              <a:rPr lang="en-US" smtClean="0"/>
              <a:pPr/>
              <a:t>1</a:t>
            </a:fld>
            <a:endParaRPr lang="en-US" dirty="0"/>
          </a:p>
        </p:txBody>
      </p:sp>
    </p:spTree>
    <p:extLst>
      <p:ext uri="{BB962C8B-B14F-4D97-AF65-F5344CB8AC3E}">
        <p14:creationId xmlns:p14="http://schemas.microsoft.com/office/powerpoint/2010/main" val="780791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altLang="en-US" dirty="0"/>
              <a:t>Conditional Branch</a:t>
            </a:r>
            <a:endParaRPr lang="en-AU" altLang="en-US" dirty="0"/>
          </a:p>
        </p:txBody>
      </p:sp>
      <p:sp>
        <p:nvSpPr>
          <p:cNvPr id="34820" name="Rectangle 3"/>
          <p:cNvSpPr>
            <a:spLocks noGrp="1" noChangeArrowheads="1"/>
          </p:cNvSpPr>
          <p:nvPr>
            <p:ph idx="1"/>
          </p:nvPr>
        </p:nvSpPr>
        <p:spPr>
          <a:xfrm>
            <a:off x="228600" y="1143000"/>
            <a:ext cx="9296400" cy="5562600"/>
          </a:xfrm>
        </p:spPr>
        <p:txBody>
          <a:bodyPr>
            <a:normAutofit fontScale="85000" lnSpcReduction="20000"/>
          </a:bodyPr>
          <a:lstStyle/>
          <a:p>
            <a:pPr marL="0" indent="0" eaLnBrk="1" hangingPunct="1">
              <a:lnSpc>
                <a:spcPct val="90000"/>
              </a:lnSpc>
              <a:buNone/>
            </a:pPr>
            <a:r>
              <a:rPr lang="en-US" altLang="en-US" b="1" dirty="0"/>
              <a:t>Branch to the labeled instruction if a condition is true, otherwise continue</a:t>
            </a:r>
          </a:p>
          <a:p>
            <a:pPr marL="251460" lvl="1" indent="0" eaLnBrk="1" hangingPunct="1">
              <a:lnSpc>
                <a:spcPct val="90000"/>
              </a:lnSpc>
              <a:buNone/>
            </a:pPr>
            <a:endParaRPr lang="en-US" altLang="en-US" dirty="0"/>
          </a:p>
          <a:p>
            <a:pPr eaLnBrk="1" hangingPunct="1">
              <a:lnSpc>
                <a:spcPct val="90000"/>
              </a:lnSpc>
            </a:pPr>
            <a:r>
              <a:rPr lang="en-US" altLang="en-US" dirty="0" err="1">
                <a:latin typeface="Lucida Console" charset="0"/>
              </a:rPr>
              <a:t>beq</a:t>
            </a:r>
            <a:r>
              <a:rPr lang="en-US" altLang="en-US" dirty="0">
                <a:latin typeface="Lucida Console" charset="0"/>
              </a:rPr>
              <a:t> rs1, rs2, L1</a:t>
            </a:r>
          </a:p>
          <a:p>
            <a:pPr lvl="1" eaLnBrk="1" hangingPunct="1">
              <a:lnSpc>
                <a:spcPct val="90000"/>
              </a:lnSpc>
            </a:pPr>
            <a:r>
              <a:rPr lang="en-US" altLang="en-US" dirty="0"/>
              <a:t>if (rs1 == rs2, i.e. true) branch to instruction labeled L1 (branch target);</a:t>
            </a:r>
          </a:p>
          <a:p>
            <a:pPr lvl="1" eaLnBrk="1" hangingPunct="1">
              <a:lnSpc>
                <a:spcPct val="90000"/>
              </a:lnSpc>
            </a:pPr>
            <a:r>
              <a:rPr lang="en-US" altLang="en-US" dirty="0"/>
              <a:t>else continue the following instruction</a:t>
            </a:r>
          </a:p>
          <a:p>
            <a:pPr lvl="1" eaLnBrk="1" hangingPunct="1">
              <a:lnSpc>
                <a:spcPct val="90000"/>
              </a:lnSpc>
            </a:pPr>
            <a:endParaRPr lang="en-US" altLang="en-US" dirty="0"/>
          </a:p>
          <a:p>
            <a:pPr marL="251460" lvl="1" indent="0" eaLnBrk="1" hangingPunct="1">
              <a:lnSpc>
                <a:spcPct val="90000"/>
              </a:lnSpc>
              <a:buNone/>
            </a:pPr>
            <a:r>
              <a:rPr lang="en-US" altLang="en-US" dirty="0"/>
              <a:t>	</a:t>
            </a:r>
            <a:r>
              <a:rPr lang="en-US" altLang="en-US" b="1" dirty="0">
                <a:highlight>
                  <a:srgbClr val="FFFF00"/>
                </a:highlight>
              </a:rPr>
              <a:t>	   </a:t>
            </a:r>
            <a:r>
              <a:rPr lang="en-US" altLang="en-US" b="1" dirty="0" err="1">
                <a:highlight>
                  <a:srgbClr val="FFFF00"/>
                </a:highlight>
              </a:rPr>
              <a:t>beq</a:t>
            </a:r>
            <a:r>
              <a:rPr lang="en-US" altLang="en-US" b="1" dirty="0">
                <a:highlight>
                  <a:srgbClr val="FFFF00"/>
                </a:highlight>
              </a:rPr>
              <a:t> x1, x2, label1 </a:t>
            </a:r>
          </a:p>
          <a:p>
            <a:pPr marL="251460" lvl="1" indent="0" eaLnBrk="1" hangingPunct="1">
              <a:lnSpc>
                <a:spcPct val="90000"/>
              </a:lnSpc>
              <a:buNone/>
            </a:pPr>
            <a:endParaRPr lang="en-US" altLang="en-US" b="1" dirty="0">
              <a:highlight>
                <a:srgbClr val="FFFF00"/>
              </a:highlight>
            </a:endParaRPr>
          </a:p>
          <a:p>
            <a:pPr marL="251460" lvl="1" indent="0" eaLnBrk="1" hangingPunct="1">
              <a:lnSpc>
                <a:spcPct val="90000"/>
              </a:lnSpc>
              <a:buNone/>
            </a:pPr>
            <a:r>
              <a:rPr lang="en-US" altLang="en-US" b="1" dirty="0">
                <a:solidFill>
                  <a:schemeClr val="tx1"/>
                </a:solidFill>
                <a:highlight>
                  <a:srgbClr val="00FFFF"/>
                </a:highlight>
              </a:rPr>
              <a:t>		   add x5, x6, x7</a:t>
            </a:r>
          </a:p>
          <a:p>
            <a:pPr marL="251460" lvl="1" indent="0" eaLnBrk="1" hangingPunct="1">
              <a:lnSpc>
                <a:spcPct val="90000"/>
              </a:lnSpc>
              <a:buNone/>
            </a:pPr>
            <a:r>
              <a:rPr lang="en-US" altLang="en-US" b="1" dirty="0">
                <a:solidFill>
                  <a:schemeClr val="tx1"/>
                </a:solidFill>
                <a:highlight>
                  <a:srgbClr val="00FFFF"/>
                </a:highlight>
              </a:rPr>
              <a:t>		   …</a:t>
            </a:r>
          </a:p>
          <a:p>
            <a:pPr marL="251460" lvl="1" indent="0" eaLnBrk="1" hangingPunct="1">
              <a:lnSpc>
                <a:spcPct val="90000"/>
              </a:lnSpc>
              <a:buNone/>
            </a:pPr>
            <a:r>
              <a:rPr lang="en-US" altLang="en-US" b="1" dirty="0">
                <a:solidFill>
                  <a:schemeClr val="tx1"/>
                </a:solidFill>
                <a:highlight>
                  <a:srgbClr val="00FFFF"/>
                </a:highlight>
              </a:rPr>
              <a:t>		   </a:t>
            </a:r>
            <a:r>
              <a:rPr lang="en-US" altLang="en-US" b="1" dirty="0" err="1">
                <a:solidFill>
                  <a:schemeClr val="tx1"/>
                </a:solidFill>
                <a:highlight>
                  <a:srgbClr val="00FFFF"/>
                </a:highlight>
              </a:rPr>
              <a:t>addi</a:t>
            </a:r>
            <a:r>
              <a:rPr lang="en-US" altLang="en-US" b="1" dirty="0">
                <a:solidFill>
                  <a:schemeClr val="tx1"/>
                </a:solidFill>
                <a:highlight>
                  <a:srgbClr val="00FFFF"/>
                </a:highlight>
              </a:rPr>
              <a:t> …</a:t>
            </a:r>
          </a:p>
          <a:p>
            <a:pPr marL="251460" lvl="1" indent="0" eaLnBrk="1" hangingPunct="1">
              <a:lnSpc>
                <a:spcPct val="90000"/>
              </a:lnSpc>
              <a:buNone/>
            </a:pPr>
            <a:endParaRPr lang="en-US" altLang="en-US" b="1" dirty="0">
              <a:highlight>
                <a:srgbClr val="FFFF00"/>
              </a:highlight>
            </a:endParaRPr>
          </a:p>
          <a:p>
            <a:pPr marL="251460" lvl="1" indent="0" eaLnBrk="1" hangingPunct="1">
              <a:lnSpc>
                <a:spcPct val="90000"/>
              </a:lnSpc>
              <a:buNone/>
            </a:pPr>
            <a:r>
              <a:rPr lang="en-US" altLang="en-US" b="1" dirty="0">
                <a:highlight>
                  <a:srgbClr val="E6E6E6"/>
                </a:highlight>
              </a:rPr>
              <a:t>label1:  sub x5, x6, x7</a:t>
            </a:r>
          </a:p>
          <a:p>
            <a:pPr marL="251460" lvl="1" indent="0" eaLnBrk="1" hangingPunct="1">
              <a:lnSpc>
                <a:spcPct val="90000"/>
              </a:lnSpc>
              <a:buNone/>
            </a:pPr>
            <a:r>
              <a:rPr lang="en-US" altLang="en-US" b="1" dirty="0">
                <a:highlight>
                  <a:srgbClr val="E6E6E6"/>
                </a:highlight>
              </a:rPr>
              <a:t>              … </a:t>
            </a:r>
          </a:p>
          <a:p>
            <a:pPr marL="251460" lvl="1" indent="0" eaLnBrk="1" hangingPunct="1">
              <a:lnSpc>
                <a:spcPct val="90000"/>
              </a:lnSpc>
              <a:buNone/>
            </a:pPr>
            <a:endParaRPr lang="en-US" altLang="en-US" dirty="0"/>
          </a:p>
          <a:p>
            <a:pPr eaLnBrk="1" hangingPunct="1">
              <a:lnSpc>
                <a:spcPct val="90000"/>
              </a:lnSpc>
            </a:pPr>
            <a:r>
              <a:rPr lang="en-US" altLang="en-US" dirty="0" err="1">
                <a:latin typeface="Lucida Console" charset="0"/>
              </a:rPr>
              <a:t>bne</a:t>
            </a:r>
            <a:r>
              <a:rPr lang="en-US" altLang="en-US" dirty="0">
                <a:latin typeface="Lucida Console" charset="0"/>
              </a:rPr>
              <a:t> rs1, rs2, L1</a:t>
            </a:r>
          </a:p>
          <a:p>
            <a:pPr lvl="1" eaLnBrk="1" hangingPunct="1">
              <a:lnSpc>
                <a:spcPct val="90000"/>
              </a:lnSpc>
            </a:pPr>
            <a:r>
              <a:rPr lang="en-US" altLang="en-US" dirty="0"/>
              <a:t>if (rs1 != rs2) branch to instruction labeled L1 (branch target);</a:t>
            </a:r>
          </a:p>
          <a:p>
            <a:pPr lvl="1">
              <a:lnSpc>
                <a:spcPct val="90000"/>
              </a:lnSpc>
            </a:pPr>
            <a:r>
              <a:rPr lang="en-US" altLang="en-US" dirty="0"/>
              <a:t>else continue the following instruction</a:t>
            </a:r>
          </a:p>
          <a:p>
            <a:pPr>
              <a:lnSpc>
                <a:spcPct val="90000"/>
              </a:lnSpc>
            </a:pPr>
            <a:r>
              <a:rPr lang="en-US" altLang="en-US" sz="3000" dirty="0"/>
              <a:t>J: unconditional jump (not an instruction)</a:t>
            </a:r>
          </a:p>
          <a:p>
            <a:pPr lvl="1">
              <a:lnSpc>
                <a:spcPct val="90000"/>
              </a:lnSpc>
            </a:pPr>
            <a:r>
              <a:rPr lang="en-US" altLang="en-US" sz="2600" dirty="0" err="1"/>
              <a:t>beq</a:t>
            </a:r>
            <a:r>
              <a:rPr lang="en-US" altLang="en-US" sz="2600" dirty="0"/>
              <a:t>  x0, x0, L1</a:t>
            </a:r>
          </a:p>
          <a:p>
            <a:pPr lvl="1" eaLnBrk="1" hangingPunct="1">
              <a:lnSpc>
                <a:spcPct val="90000"/>
              </a:lnSpc>
            </a:pPr>
            <a:endParaRPr lang="en-US"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10</a:t>
            </a:fld>
            <a:endParaRPr lang="en-US" dirty="0"/>
          </a:p>
        </p:txBody>
      </p:sp>
      <p:cxnSp>
        <p:nvCxnSpPr>
          <p:cNvPr id="4" name="Elbow Connector 3">
            <a:extLst>
              <a:ext uri="{FF2B5EF4-FFF2-40B4-BE49-F238E27FC236}">
                <a16:creationId xmlns:a16="http://schemas.microsoft.com/office/drawing/2014/main" id="{13D92001-CCC7-C7F9-DD5B-C7BE249126E5}"/>
              </a:ext>
            </a:extLst>
          </p:cNvPr>
          <p:cNvCxnSpPr>
            <a:cxnSpLocks/>
          </p:cNvCxnSpPr>
          <p:nvPr/>
        </p:nvCxnSpPr>
        <p:spPr>
          <a:xfrm rot="5400000">
            <a:off x="2457451" y="3105151"/>
            <a:ext cx="1257299" cy="838200"/>
          </a:xfrm>
          <a:prstGeom prst="bentConnector3">
            <a:avLst>
              <a:gd name="adj1" fmla="val 71897"/>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71C8534-B250-4D4F-57FA-A594F1907951}"/>
              </a:ext>
            </a:extLst>
          </p:cNvPr>
          <p:cNvSpPr txBox="1"/>
          <p:nvPr/>
        </p:nvSpPr>
        <p:spPr>
          <a:xfrm>
            <a:off x="3522407" y="3179500"/>
            <a:ext cx="700547" cy="369332"/>
          </a:xfrm>
          <a:prstGeom prst="rect">
            <a:avLst/>
          </a:prstGeom>
          <a:noFill/>
        </p:spPr>
        <p:txBody>
          <a:bodyPr wrap="square">
            <a:spAutoFit/>
          </a:bodyPr>
          <a:lstStyle/>
          <a:p>
            <a:r>
              <a:rPr lang="en-AU" altLang="en-US" dirty="0">
                <a:latin typeface="Times New Roman" charset="0"/>
              </a:rPr>
              <a:t>True</a:t>
            </a:r>
            <a:endParaRPr lang="en-US" dirty="0"/>
          </a:p>
        </p:txBody>
      </p:sp>
      <p:sp>
        <p:nvSpPr>
          <p:cNvPr id="17" name="TextBox 16">
            <a:extLst>
              <a:ext uri="{FF2B5EF4-FFF2-40B4-BE49-F238E27FC236}">
                <a16:creationId xmlns:a16="http://schemas.microsoft.com/office/drawing/2014/main" id="{6DBFC092-D66C-E7E4-E99D-06DADD068284}"/>
              </a:ext>
            </a:extLst>
          </p:cNvPr>
          <p:cNvSpPr txBox="1"/>
          <p:nvPr/>
        </p:nvSpPr>
        <p:spPr>
          <a:xfrm>
            <a:off x="4013560" y="2505469"/>
            <a:ext cx="4763728" cy="2086725"/>
          </a:xfrm>
          <a:prstGeom prst="rect">
            <a:avLst/>
          </a:prstGeom>
          <a:noFill/>
        </p:spPr>
        <p:txBody>
          <a:bodyPr wrap="square">
            <a:spAutoFit/>
          </a:bodyPr>
          <a:lstStyle/>
          <a:p>
            <a:pPr marL="251460" lvl="1" indent="0" eaLnBrk="1" hangingPunct="1">
              <a:lnSpc>
                <a:spcPct val="90000"/>
              </a:lnSpc>
              <a:buNone/>
            </a:pPr>
            <a:r>
              <a:rPr lang="en-US" altLang="en-US" b="1" dirty="0"/>
              <a:t>	  		 </a:t>
            </a:r>
            <a:r>
              <a:rPr lang="en-US" altLang="en-US" b="1" dirty="0" err="1">
                <a:highlight>
                  <a:srgbClr val="FFFF00"/>
                </a:highlight>
              </a:rPr>
              <a:t>beq</a:t>
            </a:r>
            <a:r>
              <a:rPr lang="en-US" altLang="en-US" b="1" dirty="0">
                <a:highlight>
                  <a:srgbClr val="FFFF00"/>
                </a:highlight>
              </a:rPr>
              <a:t> x1, x2, label1 </a:t>
            </a:r>
          </a:p>
          <a:p>
            <a:pPr marL="251460" lvl="1" indent="0" eaLnBrk="1" hangingPunct="1">
              <a:lnSpc>
                <a:spcPct val="90000"/>
              </a:lnSpc>
              <a:buNone/>
            </a:pPr>
            <a:endParaRPr lang="en-US" altLang="en-US" b="1" dirty="0">
              <a:highlight>
                <a:srgbClr val="FFFF00"/>
              </a:highlight>
            </a:endParaRPr>
          </a:p>
          <a:p>
            <a:pPr marL="251460" lvl="1" indent="0" eaLnBrk="1" hangingPunct="1">
              <a:lnSpc>
                <a:spcPct val="90000"/>
              </a:lnSpc>
              <a:buNone/>
            </a:pPr>
            <a:endParaRPr lang="en-US" altLang="en-US" b="1" dirty="0">
              <a:highlight>
                <a:srgbClr val="FFFF00"/>
              </a:highlight>
            </a:endParaRPr>
          </a:p>
          <a:p>
            <a:pPr marL="251460" lvl="1" indent="0" eaLnBrk="1" hangingPunct="1">
              <a:lnSpc>
                <a:spcPct val="90000"/>
              </a:lnSpc>
              <a:buNone/>
            </a:pPr>
            <a:r>
              <a:rPr lang="en-US" altLang="en-US" b="1" dirty="0">
                <a:solidFill>
                  <a:schemeClr val="tx1"/>
                </a:solidFill>
                <a:highlight>
                  <a:srgbClr val="00FFFF"/>
                </a:highlight>
              </a:rPr>
              <a:t>       add x5, x6, x7</a:t>
            </a:r>
          </a:p>
          <a:p>
            <a:pPr marL="251460" lvl="1" indent="0" eaLnBrk="1" hangingPunct="1">
              <a:lnSpc>
                <a:spcPct val="90000"/>
              </a:lnSpc>
              <a:buNone/>
            </a:pPr>
            <a:r>
              <a:rPr lang="en-US" altLang="en-US" b="1" dirty="0">
                <a:highlight>
                  <a:srgbClr val="00FFFF"/>
                </a:highlight>
              </a:rPr>
              <a:t>      </a:t>
            </a:r>
            <a:r>
              <a:rPr lang="en-US" altLang="en-US" b="1" dirty="0">
                <a:solidFill>
                  <a:schemeClr val="tx1"/>
                </a:solidFill>
                <a:highlight>
                  <a:srgbClr val="00FFFF"/>
                </a:highlight>
              </a:rPr>
              <a:t> …</a:t>
            </a:r>
          </a:p>
          <a:p>
            <a:pPr marL="251460" lvl="1" indent="0" eaLnBrk="1" hangingPunct="1">
              <a:lnSpc>
                <a:spcPct val="90000"/>
              </a:lnSpc>
              <a:buNone/>
            </a:pPr>
            <a:r>
              <a:rPr lang="en-US" altLang="en-US" b="1" dirty="0">
                <a:highlight>
                  <a:srgbClr val="00FFFF"/>
                </a:highlight>
              </a:rPr>
              <a:t>       </a:t>
            </a:r>
            <a:r>
              <a:rPr lang="en-US" altLang="en-US" b="1" dirty="0" err="1">
                <a:solidFill>
                  <a:schemeClr val="tx1"/>
                </a:solidFill>
                <a:highlight>
                  <a:srgbClr val="00FFFF"/>
                </a:highlight>
              </a:rPr>
              <a:t>addi</a:t>
            </a:r>
            <a:r>
              <a:rPr lang="en-US" altLang="en-US" b="1" dirty="0">
                <a:solidFill>
                  <a:schemeClr val="tx1"/>
                </a:solidFill>
                <a:highlight>
                  <a:srgbClr val="00FFFF"/>
                </a:highlight>
              </a:rPr>
              <a:t> …</a:t>
            </a:r>
            <a:endParaRPr lang="en-US" altLang="en-US" b="1" dirty="0">
              <a:highlight>
                <a:srgbClr val="FFFF00"/>
              </a:highlight>
            </a:endParaRPr>
          </a:p>
          <a:p>
            <a:pPr marL="251460" lvl="1" indent="0" eaLnBrk="1" hangingPunct="1">
              <a:lnSpc>
                <a:spcPct val="90000"/>
              </a:lnSpc>
              <a:buNone/>
            </a:pPr>
            <a:r>
              <a:rPr lang="en-US" altLang="en-US" b="1" dirty="0"/>
              <a:t>					</a:t>
            </a:r>
            <a:r>
              <a:rPr lang="en-US" altLang="en-US" b="1" dirty="0">
                <a:highlight>
                  <a:srgbClr val="E6E6E6"/>
                </a:highlight>
              </a:rPr>
              <a:t>label1:  sub x5, x6, x7</a:t>
            </a:r>
          </a:p>
          <a:p>
            <a:pPr marL="251460" lvl="1" indent="0" eaLnBrk="1" hangingPunct="1">
              <a:lnSpc>
                <a:spcPct val="90000"/>
              </a:lnSpc>
              <a:buNone/>
            </a:pPr>
            <a:r>
              <a:rPr lang="en-US" altLang="en-US" b="1" dirty="0"/>
              <a:t>            				</a:t>
            </a:r>
            <a:r>
              <a:rPr lang="en-US" altLang="en-US" b="1" dirty="0">
                <a:highlight>
                  <a:srgbClr val="E6E6E6"/>
                </a:highlight>
              </a:rPr>
              <a:t>  … </a:t>
            </a:r>
          </a:p>
        </p:txBody>
      </p:sp>
      <p:cxnSp>
        <p:nvCxnSpPr>
          <p:cNvPr id="19" name="Elbow Connector 18">
            <a:extLst>
              <a:ext uri="{FF2B5EF4-FFF2-40B4-BE49-F238E27FC236}">
                <a16:creationId xmlns:a16="http://schemas.microsoft.com/office/drawing/2014/main" id="{14B0A91F-8F27-6A92-FF3D-FF6B04C2DF8B}"/>
              </a:ext>
            </a:extLst>
          </p:cNvPr>
          <p:cNvCxnSpPr/>
          <p:nvPr/>
        </p:nvCxnSpPr>
        <p:spPr>
          <a:xfrm rot="16200000" flipH="1">
            <a:off x="6321426" y="3051175"/>
            <a:ext cx="1149349" cy="838200"/>
          </a:xfrm>
          <a:prstGeom prst="bentConnector3">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BAD2D4E-A2E0-98DC-97DD-55754218F110}"/>
              </a:ext>
            </a:extLst>
          </p:cNvPr>
          <p:cNvSpPr txBox="1"/>
          <p:nvPr/>
        </p:nvSpPr>
        <p:spPr>
          <a:xfrm>
            <a:off x="6662816" y="3154919"/>
            <a:ext cx="700547" cy="369332"/>
          </a:xfrm>
          <a:prstGeom prst="rect">
            <a:avLst/>
          </a:prstGeom>
          <a:noFill/>
        </p:spPr>
        <p:txBody>
          <a:bodyPr wrap="square">
            <a:spAutoFit/>
          </a:bodyPr>
          <a:lstStyle/>
          <a:p>
            <a:r>
              <a:rPr lang="en-AU" altLang="en-US" dirty="0">
                <a:latin typeface="Times New Roman" charset="0"/>
              </a:rPr>
              <a:t>True</a:t>
            </a:r>
            <a:endParaRPr lang="en-US" dirty="0"/>
          </a:p>
        </p:txBody>
      </p:sp>
      <p:cxnSp>
        <p:nvCxnSpPr>
          <p:cNvPr id="21" name="Elbow Connector 20">
            <a:extLst>
              <a:ext uri="{FF2B5EF4-FFF2-40B4-BE49-F238E27FC236}">
                <a16:creationId xmlns:a16="http://schemas.microsoft.com/office/drawing/2014/main" id="{CCC81072-277E-6AF9-B693-B7BE8CF39160}"/>
              </a:ext>
            </a:extLst>
          </p:cNvPr>
          <p:cNvCxnSpPr>
            <a:cxnSpLocks/>
          </p:cNvCxnSpPr>
          <p:nvPr/>
        </p:nvCxnSpPr>
        <p:spPr>
          <a:xfrm rot="10800000" flipV="1">
            <a:off x="5529648" y="2903537"/>
            <a:ext cx="827905" cy="325177"/>
          </a:xfrm>
          <a:prstGeom prst="bentConnector3">
            <a:avLst>
              <a:gd name="adj1" fmla="val 9869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A1E0026-1D82-602E-78AA-CBB5C353EE68}"/>
              </a:ext>
            </a:extLst>
          </p:cNvPr>
          <p:cNvSpPr txBox="1"/>
          <p:nvPr/>
        </p:nvSpPr>
        <p:spPr>
          <a:xfrm>
            <a:off x="4829101" y="2851445"/>
            <a:ext cx="700547" cy="369332"/>
          </a:xfrm>
          <a:prstGeom prst="rect">
            <a:avLst/>
          </a:prstGeom>
          <a:noFill/>
        </p:spPr>
        <p:txBody>
          <a:bodyPr wrap="square">
            <a:spAutoFit/>
          </a:bodyPr>
          <a:lstStyle/>
          <a:p>
            <a:r>
              <a:rPr lang="en-AU" dirty="0">
                <a:latin typeface="Times New Roman" charset="0"/>
              </a:rPr>
              <a:t>False</a:t>
            </a:r>
            <a:endParaRPr lang="en-US" dirty="0"/>
          </a:p>
        </p:txBody>
      </p:sp>
      <p:cxnSp>
        <p:nvCxnSpPr>
          <p:cNvPr id="25" name="Elbow Connector 24">
            <a:extLst>
              <a:ext uri="{FF2B5EF4-FFF2-40B4-BE49-F238E27FC236}">
                <a16:creationId xmlns:a16="http://schemas.microsoft.com/office/drawing/2014/main" id="{423CC03A-BCFE-FF9C-9A90-36E731ED2F53}"/>
              </a:ext>
            </a:extLst>
          </p:cNvPr>
          <p:cNvCxnSpPr>
            <a:cxnSpLocks/>
          </p:cNvCxnSpPr>
          <p:nvPr/>
        </p:nvCxnSpPr>
        <p:spPr>
          <a:xfrm>
            <a:off x="5529649" y="4096507"/>
            <a:ext cx="827904" cy="1"/>
          </a:xfrm>
          <a:prstGeom prst="bent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2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p:txBody>
          <a:bodyPr/>
          <a:lstStyle/>
          <a:p>
            <a:pPr eaLnBrk="1" hangingPunct="1"/>
            <a:r>
              <a:rPr lang="en-US" altLang="en-US" sz="3600"/>
              <a:t>Instruction-Level Parallelism (ILP)</a:t>
            </a:r>
            <a:endParaRPr lang="en-AU" altLang="en-US" sz="3600"/>
          </a:p>
        </p:txBody>
      </p:sp>
      <p:sp>
        <p:nvSpPr>
          <p:cNvPr id="110596" name="Rectangle 3"/>
          <p:cNvSpPr>
            <a:spLocks noGrp="1" noChangeArrowheads="1"/>
          </p:cNvSpPr>
          <p:nvPr>
            <p:ph type="body" idx="1"/>
          </p:nvPr>
        </p:nvSpPr>
        <p:spPr>
          <a:xfrm>
            <a:off x="228600" y="1143000"/>
            <a:ext cx="8763000" cy="5562600"/>
          </a:xfrm>
        </p:spPr>
        <p:txBody>
          <a:bodyPr>
            <a:normAutofit lnSpcReduction="10000"/>
          </a:bodyPr>
          <a:lstStyle/>
          <a:p>
            <a:pPr eaLnBrk="1" hangingPunct="1">
              <a:lnSpc>
                <a:spcPct val="90000"/>
              </a:lnSpc>
            </a:pPr>
            <a:r>
              <a:rPr lang="en-US" altLang="en-US" sz="2800" dirty="0"/>
              <a:t>Pipelining: executing multiple instructions in parallel</a:t>
            </a:r>
          </a:p>
          <a:p>
            <a:pPr lvl="1">
              <a:lnSpc>
                <a:spcPct val="90000"/>
              </a:lnSpc>
            </a:pPr>
            <a:r>
              <a:rPr lang="en-US" altLang="en-US" sz="2600" dirty="0"/>
              <a:t>CPI ~= 1</a:t>
            </a:r>
          </a:p>
          <a:p>
            <a:pPr eaLnBrk="1" hangingPunct="1">
              <a:lnSpc>
                <a:spcPct val="90000"/>
              </a:lnSpc>
            </a:pPr>
            <a:r>
              <a:rPr lang="en-US" altLang="en-US" sz="2800" dirty="0"/>
              <a:t>To increase ILP</a:t>
            </a:r>
          </a:p>
          <a:p>
            <a:pPr lvl="1" eaLnBrk="1" hangingPunct="1">
              <a:lnSpc>
                <a:spcPct val="90000"/>
              </a:lnSpc>
            </a:pPr>
            <a:r>
              <a:rPr lang="en-US" altLang="en-US" sz="2400" dirty="0"/>
              <a:t>Deeper pipeline by having more stages</a:t>
            </a:r>
          </a:p>
          <a:p>
            <a:pPr lvl="2" eaLnBrk="1" hangingPunct="1">
              <a:lnSpc>
                <a:spcPct val="90000"/>
              </a:lnSpc>
            </a:pPr>
            <a:r>
              <a:rPr lang="en-US" altLang="en-US" sz="2000" dirty="0"/>
              <a:t>Less work per stage </a:t>
            </a:r>
            <a:r>
              <a:rPr lang="en-US" altLang="en-US" sz="2000" dirty="0">
                <a:sym typeface="Symbol" charset="2"/>
              </a:rPr>
              <a:t> shorter clock cycle</a:t>
            </a:r>
          </a:p>
          <a:p>
            <a:pPr lvl="1" eaLnBrk="1" hangingPunct="1">
              <a:lnSpc>
                <a:spcPct val="90000"/>
              </a:lnSpc>
            </a:pPr>
            <a:r>
              <a:rPr lang="en-US" altLang="en-US" sz="2400" dirty="0">
                <a:sym typeface="Symbol" charset="2"/>
              </a:rPr>
              <a:t>Multiple issue</a:t>
            </a:r>
          </a:p>
          <a:p>
            <a:pPr lvl="2" eaLnBrk="1" hangingPunct="1">
              <a:lnSpc>
                <a:spcPct val="90000"/>
              </a:lnSpc>
            </a:pPr>
            <a:r>
              <a:rPr lang="en-US" altLang="en-US" sz="2000" dirty="0">
                <a:sym typeface="Symbol" charset="2"/>
              </a:rPr>
              <a:t>Replicate pipeline stages  multiple pipelines</a:t>
            </a:r>
          </a:p>
          <a:p>
            <a:pPr lvl="2" eaLnBrk="1" hangingPunct="1">
              <a:lnSpc>
                <a:spcPct val="90000"/>
              </a:lnSpc>
            </a:pPr>
            <a:r>
              <a:rPr lang="en-US" altLang="en-US" sz="2000" dirty="0">
                <a:sym typeface="Symbol" charset="2"/>
              </a:rPr>
              <a:t>Start multiple instructions per clock cycle</a:t>
            </a:r>
          </a:p>
          <a:p>
            <a:pPr>
              <a:lnSpc>
                <a:spcPct val="90000"/>
              </a:lnSpc>
            </a:pPr>
            <a:r>
              <a:rPr lang="en-US" altLang="en-US" sz="2800" dirty="0">
                <a:sym typeface="Symbol" charset="2"/>
              </a:rPr>
              <a:t>Performance of Multiple issue</a:t>
            </a:r>
            <a:endParaRPr lang="en-US" altLang="en-US" sz="2000" dirty="0">
              <a:sym typeface="Symbol" charset="2"/>
            </a:endParaRPr>
          </a:p>
          <a:p>
            <a:pPr lvl="1">
              <a:lnSpc>
                <a:spcPct val="90000"/>
              </a:lnSpc>
            </a:pPr>
            <a:r>
              <a:rPr lang="en-US" altLang="en-US" sz="2000" dirty="0">
                <a:sym typeface="Symbol" charset="2"/>
              </a:rPr>
              <a:t>E.g., 4GHz 2-way multiple-issue</a:t>
            </a:r>
          </a:p>
          <a:p>
            <a:pPr lvl="1">
              <a:lnSpc>
                <a:spcPct val="90000"/>
              </a:lnSpc>
            </a:pPr>
            <a:r>
              <a:rPr lang="en-US" altLang="en-US" sz="2000" dirty="0">
                <a:sym typeface="Symbol" charset="2"/>
              </a:rPr>
              <a:t>IPC (Instruction Per Cycle): 2</a:t>
            </a:r>
          </a:p>
          <a:p>
            <a:pPr lvl="2">
              <a:lnSpc>
                <a:spcPct val="90000"/>
              </a:lnSpc>
            </a:pPr>
            <a:r>
              <a:rPr lang="en-US" altLang="en-US" sz="2200" dirty="0">
                <a:sym typeface="Symbol" charset="2"/>
              </a:rPr>
              <a:t>peak CPI = 0.5</a:t>
            </a:r>
          </a:p>
          <a:p>
            <a:pPr lvl="2">
              <a:lnSpc>
                <a:spcPct val="90000"/>
              </a:lnSpc>
            </a:pPr>
            <a:r>
              <a:rPr lang="en-US" altLang="en-US" sz="2000" dirty="0" err="1">
                <a:sym typeface="Symbol" charset="2"/>
              </a:rPr>
              <a:t>Instr</a:t>
            </a:r>
            <a:r>
              <a:rPr lang="en-US" altLang="en-US" sz="2000" dirty="0">
                <a:sym typeface="Symbol" charset="2"/>
              </a:rPr>
              <a:t>/Second: 4*10</a:t>
            </a:r>
            <a:r>
              <a:rPr lang="en-US" altLang="en-US" sz="2000" baseline="30000" dirty="0">
                <a:sym typeface="Symbol" charset="2"/>
              </a:rPr>
              <a:t>9</a:t>
            </a:r>
            <a:r>
              <a:rPr lang="en-US" altLang="en-US" sz="2000" dirty="0">
                <a:sym typeface="Symbol" charset="2"/>
              </a:rPr>
              <a:t> * 2 = 8*10</a:t>
            </a:r>
            <a:r>
              <a:rPr lang="en-US" altLang="en-US" sz="2000" baseline="30000" dirty="0">
                <a:sym typeface="Symbol" charset="2"/>
              </a:rPr>
              <a:t>9</a:t>
            </a:r>
          </a:p>
          <a:p>
            <a:pPr lvl="1">
              <a:lnSpc>
                <a:spcPct val="90000"/>
              </a:lnSpc>
            </a:pPr>
            <a:r>
              <a:rPr lang="en-US" altLang="en-US" sz="2000" dirty="0">
                <a:sym typeface="Symbol" charset="2"/>
              </a:rPr>
              <a:t>But dependencies reduce this in practice</a:t>
            </a:r>
          </a:p>
          <a:p>
            <a:pPr lvl="2">
              <a:lnSpc>
                <a:spcPct val="90000"/>
              </a:lnSpc>
            </a:pPr>
            <a:r>
              <a:rPr lang="en-US" altLang="en-US" sz="2000" dirty="0">
                <a:sym typeface="Symbol" charset="2"/>
              </a:rPr>
              <a:t>Pipeline hazards for single issue happen</a:t>
            </a:r>
          </a:p>
          <a:p>
            <a:pPr lvl="2">
              <a:lnSpc>
                <a:spcPct val="90000"/>
              </a:lnSpc>
            </a:pPr>
            <a:r>
              <a:rPr lang="en-US" altLang="en-US" sz="2000" dirty="0">
                <a:sym typeface="Symbol" charset="2"/>
              </a:rPr>
              <a:t>Not always have two instruction to be issued per cycle</a:t>
            </a:r>
          </a:p>
        </p:txBody>
      </p:sp>
      <p:sp>
        <p:nvSpPr>
          <p:cNvPr id="110597" name="Text Box 4"/>
          <p:cNvSpPr txBox="1">
            <a:spLocks noChangeArrowheads="1"/>
          </p:cNvSpPr>
          <p:nvPr/>
        </p:nvSpPr>
        <p:spPr bwMode="auto">
          <a:xfrm rot="5400000">
            <a:off x="7181850" y="1593850"/>
            <a:ext cx="3557588"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§4.10 </a:t>
            </a:r>
            <a:r>
              <a:rPr lang="en-AU" altLang="en-US" sz="1800">
                <a:solidFill>
                  <a:schemeClr val="folHlink"/>
                </a:solidFill>
              </a:rPr>
              <a:t>Parallelism via Instructions</a:t>
            </a:r>
            <a:endParaRPr lang="en-US" altLang="en-US" sz="1800">
              <a:solidFill>
                <a:schemeClr val="folHlink"/>
              </a:solidFill>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100</a:t>
            </a:fld>
            <a:endParaRPr lang="en-US" dirty="0"/>
          </a:p>
        </p:txBody>
      </p:sp>
      <p:pic>
        <p:nvPicPr>
          <p:cNvPr id="6" name="Picture 4"/>
          <p:cNvPicPr>
            <a:picLocks noChangeAspect="1"/>
          </p:cNvPicPr>
          <p:nvPr/>
        </p:nvPicPr>
        <p:blipFill>
          <a:blip r:embed="rId3"/>
          <a:srcRect/>
          <a:stretch>
            <a:fillRect/>
          </a:stretch>
        </p:blipFill>
        <p:spPr bwMode="auto">
          <a:xfrm>
            <a:off x="5653454" y="3501171"/>
            <a:ext cx="3505200" cy="2044700"/>
          </a:xfrm>
          <a:prstGeom prst="rect">
            <a:avLst/>
          </a:prstGeom>
          <a:noFill/>
          <a:ln w="9525">
            <a:noFill/>
            <a:miter lim="800000"/>
            <a:headEnd/>
            <a:tailEnd/>
          </a:ln>
        </p:spPr>
      </p:pic>
      <p:pic>
        <p:nvPicPr>
          <p:cNvPr id="3" name="Picture 2">
            <a:extLst>
              <a:ext uri="{FF2B5EF4-FFF2-40B4-BE49-F238E27FC236}">
                <a16:creationId xmlns:a16="http://schemas.microsoft.com/office/drawing/2014/main" id="{93B1110D-1666-AA4E-BE10-D558DFAEB62A}"/>
              </a:ext>
            </a:extLst>
          </p:cNvPr>
          <p:cNvPicPr>
            <a:picLocks noChangeAspect="1"/>
          </p:cNvPicPr>
          <p:nvPr/>
        </p:nvPicPr>
        <p:blipFill>
          <a:blip r:embed="rId4"/>
          <a:stretch>
            <a:fillRect/>
          </a:stretch>
        </p:blipFill>
        <p:spPr>
          <a:xfrm>
            <a:off x="5067852" y="1509991"/>
            <a:ext cx="3606800" cy="956019"/>
          </a:xfrm>
          <a:prstGeom prst="rect">
            <a:avLst/>
          </a:prstGeom>
        </p:spPr>
      </p:pic>
    </p:spTree>
    <p:extLst>
      <p:ext uri="{BB962C8B-B14F-4D97-AF65-F5344CB8AC3E}">
        <p14:creationId xmlns:p14="http://schemas.microsoft.com/office/powerpoint/2010/main" val="3952613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p:txBody>
          <a:bodyPr/>
          <a:lstStyle/>
          <a:p>
            <a:pPr eaLnBrk="1" hangingPunct="1"/>
            <a:r>
              <a:rPr lang="en-US" altLang="en-US"/>
              <a:t>Multiple Issue</a:t>
            </a:r>
            <a:endParaRPr lang="en-AU" altLang="en-US"/>
          </a:p>
        </p:txBody>
      </p:sp>
      <p:sp>
        <p:nvSpPr>
          <p:cNvPr id="111620" name="Rectangle 3"/>
          <p:cNvSpPr>
            <a:spLocks noGrp="1" noChangeArrowheads="1"/>
          </p:cNvSpPr>
          <p:nvPr>
            <p:ph type="body" idx="1"/>
          </p:nvPr>
        </p:nvSpPr>
        <p:spPr>
          <a:xfrm>
            <a:off x="228600" y="1143000"/>
            <a:ext cx="5791200" cy="5213350"/>
          </a:xfrm>
        </p:spPr>
        <p:txBody>
          <a:bodyPr>
            <a:normAutofit/>
          </a:bodyPr>
          <a:lstStyle/>
          <a:p>
            <a:pPr eaLnBrk="1" hangingPunct="1"/>
            <a:r>
              <a:rPr lang="en-US" altLang="en-US" sz="2800" dirty="0"/>
              <a:t>Static multiple issue</a:t>
            </a:r>
          </a:p>
          <a:p>
            <a:pPr lvl="1" eaLnBrk="1" hangingPunct="1"/>
            <a:r>
              <a:rPr lang="en-US" altLang="en-US" sz="2400" dirty="0"/>
              <a:t>Compiler groups instructions to be issued together</a:t>
            </a:r>
          </a:p>
          <a:p>
            <a:pPr lvl="1" eaLnBrk="1" hangingPunct="1"/>
            <a:r>
              <a:rPr lang="en-US" altLang="en-US" sz="2400" dirty="0"/>
              <a:t>Packages them into “issue slots”</a:t>
            </a:r>
          </a:p>
          <a:p>
            <a:pPr lvl="1" eaLnBrk="1" hangingPunct="1"/>
            <a:r>
              <a:rPr lang="en-US" altLang="en-US" sz="2400" dirty="0"/>
              <a:t>Compiler detects and avoids hazards</a:t>
            </a:r>
          </a:p>
          <a:p>
            <a:pPr eaLnBrk="1" hangingPunct="1"/>
            <a:r>
              <a:rPr lang="en-US" altLang="en-US" sz="2800" b="1" dirty="0"/>
              <a:t>Dynamic multiple issue</a:t>
            </a:r>
          </a:p>
          <a:p>
            <a:pPr lvl="1" eaLnBrk="1" hangingPunct="1"/>
            <a:r>
              <a:rPr lang="en-US" altLang="en-US" sz="2400" b="1" dirty="0"/>
              <a:t>CPU examines instruction stream and chooses instructions to issue each cycle</a:t>
            </a:r>
          </a:p>
          <a:p>
            <a:pPr lvl="1" eaLnBrk="1" hangingPunct="1"/>
            <a:r>
              <a:rPr lang="en-US" altLang="en-US" sz="2400" b="1" dirty="0"/>
              <a:t>Compiler can help by reordering instructions</a:t>
            </a:r>
          </a:p>
          <a:p>
            <a:pPr lvl="1" eaLnBrk="1" hangingPunct="1"/>
            <a:r>
              <a:rPr lang="en-US" altLang="en-US" sz="2400" b="1" dirty="0"/>
              <a:t>CPU resolves hazards using advanced techniques at runtime</a:t>
            </a:r>
            <a:endParaRPr lang="en-AU" altLang="en-US" sz="2400" b="1"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101</a:t>
            </a:fld>
            <a:endParaRPr lang="en-US" dirty="0"/>
          </a:p>
        </p:txBody>
      </p:sp>
      <p:pic>
        <p:nvPicPr>
          <p:cNvPr id="5" name="Picture 4"/>
          <p:cNvPicPr>
            <a:picLocks noChangeAspect="1"/>
          </p:cNvPicPr>
          <p:nvPr/>
        </p:nvPicPr>
        <p:blipFill>
          <a:blip r:embed="rId3"/>
          <a:srcRect/>
          <a:stretch>
            <a:fillRect/>
          </a:stretch>
        </p:blipFill>
        <p:spPr bwMode="auto">
          <a:xfrm>
            <a:off x="5486400" y="1107831"/>
            <a:ext cx="3657600" cy="2133600"/>
          </a:xfrm>
          <a:prstGeom prst="rect">
            <a:avLst/>
          </a:prstGeom>
          <a:noFill/>
          <a:ln w="9525">
            <a:noFill/>
            <a:miter lim="800000"/>
            <a:headEnd/>
            <a:tailEnd/>
          </a:ln>
        </p:spPr>
      </p:pic>
      <p:sp>
        <p:nvSpPr>
          <p:cNvPr id="3" name="Rectangle 2">
            <a:extLst>
              <a:ext uri="{FF2B5EF4-FFF2-40B4-BE49-F238E27FC236}">
                <a16:creationId xmlns:a16="http://schemas.microsoft.com/office/drawing/2014/main" id="{5C2F7A8F-DD83-5E44-8763-DB6F39D2A484}"/>
              </a:ext>
            </a:extLst>
          </p:cNvPr>
          <p:cNvSpPr/>
          <p:nvPr/>
        </p:nvSpPr>
        <p:spPr>
          <a:xfrm>
            <a:off x="6019800" y="3784844"/>
            <a:ext cx="2743200" cy="923330"/>
          </a:xfrm>
          <a:prstGeom prst="rect">
            <a:avLst/>
          </a:prstGeom>
        </p:spPr>
        <p:txBody>
          <a:bodyPr wrap="square">
            <a:spAutoFit/>
          </a:bodyPr>
          <a:lstStyle/>
          <a:p>
            <a:r>
              <a:rPr lang="en-US" altLang="en-US" dirty="0">
                <a:latin typeface="Times New Roman" charset="0"/>
              </a:rPr>
              <a:t>High-end processors (desktop, server) use dynamic multiple issue</a:t>
            </a:r>
          </a:p>
        </p:txBody>
      </p:sp>
    </p:spTree>
    <p:extLst>
      <p:ext uri="{BB962C8B-B14F-4D97-AF65-F5344CB8AC3E}">
        <p14:creationId xmlns:p14="http://schemas.microsoft.com/office/powerpoint/2010/main" val="28492409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pPr eaLnBrk="1" hangingPunct="1"/>
            <a:r>
              <a:rPr lang="en-US" altLang="en-US"/>
              <a:t>Speculation</a:t>
            </a:r>
            <a:endParaRPr lang="en-AU" altLang="en-US"/>
          </a:p>
        </p:txBody>
      </p:sp>
      <p:sp>
        <p:nvSpPr>
          <p:cNvPr id="112644" name="Rectangle 3"/>
          <p:cNvSpPr>
            <a:spLocks noGrp="1" noChangeArrowheads="1"/>
          </p:cNvSpPr>
          <p:nvPr>
            <p:ph type="body" idx="1"/>
          </p:nvPr>
        </p:nvSpPr>
        <p:spPr/>
        <p:txBody>
          <a:bodyPr/>
          <a:lstStyle/>
          <a:p>
            <a:pPr eaLnBrk="1" hangingPunct="1"/>
            <a:r>
              <a:rPr lang="en-US" altLang="en-US" sz="2800" dirty="0"/>
              <a:t>“Guess” what to do with an instruction</a:t>
            </a:r>
          </a:p>
          <a:p>
            <a:pPr lvl="1" eaLnBrk="1" hangingPunct="1"/>
            <a:r>
              <a:rPr lang="en-US" altLang="en-US" sz="2400" dirty="0"/>
              <a:t>Start operation as soon as possible</a:t>
            </a:r>
          </a:p>
          <a:p>
            <a:pPr lvl="1" eaLnBrk="1" hangingPunct="1"/>
            <a:r>
              <a:rPr lang="en-US" altLang="en-US" sz="2400" dirty="0"/>
              <a:t>Check whether guess was right</a:t>
            </a:r>
          </a:p>
          <a:p>
            <a:pPr lvl="2" eaLnBrk="1" hangingPunct="1"/>
            <a:r>
              <a:rPr lang="en-US" altLang="en-US" sz="2000" dirty="0"/>
              <a:t>If so, complete the operation</a:t>
            </a:r>
          </a:p>
          <a:p>
            <a:pPr lvl="2" eaLnBrk="1" hangingPunct="1"/>
            <a:r>
              <a:rPr lang="en-US" altLang="en-US" sz="2000" dirty="0"/>
              <a:t>If not, roll-back and do the right thing</a:t>
            </a:r>
          </a:p>
          <a:p>
            <a:pPr eaLnBrk="1" hangingPunct="1"/>
            <a:r>
              <a:rPr lang="en-US" altLang="en-US" sz="2800" dirty="0"/>
              <a:t>Common to static and dynamic multiple issue</a:t>
            </a:r>
          </a:p>
          <a:p>
            <a:pPr eaLnBrk="1" hangingPunct="1"/>
            <a:r>
              <a:rPr lang="en-US" altLang="en-US" sz="2800" dirty="0"/>
              <a:t>Examples</a:t>
            </a:r>
          </a:p>
          <a:p>
            <a:pPr lvl="1" eaLnBrk="1" hangingPunct="1"/>
            <a:r>
              <a:rPr lang="en-US" altLang="en-US" sz="2400" dirty="0"/>
              <a:t>Speculate on branch outcome</a:t>
            </a:r>
          </a:p>
          <a:p>
            <a:pPr lvl="2" eaLnBrk="1" hangingPunct="1"/>
            <a:r>
              <a:rPr lang="en-US" altLang="en-US" sz="2000" dirty="0"/>
              <a:t>Roll back if path taken is different</a:t>
            </a:r>
          </a:p>
          <a:p>
            <a:pPr lvl="1" eaLnBrk="1" hangingPunct="1"/>
            <a:r>
              <a:rPr lang="en-US" altLang="en-US" sz="2400" dirty="0"/>
              <a:t>Speculate on load</a:t>
            </a:r>
          </a:p>
          <a:p>
            <a:pPr lvl="2" eaLnBrk="1" hangingPunct="1"/>
            <a:r>
              <a:rPr lang="en-US" altLang="en-US" sz="2000" dirty="0"/>
              <a:t>Roll back if location is updated</a:t>
            </a:r>
            <a:endParaRPr lang="en-AU" altLang="en-US" sz="2000"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102</a:t>
            </a:fld>
            <a:endParaRPr lang="en-US" dirty="0"/>
          </a:p>
        </p:txBody>
      </p:sp>
      <p:pic>
        <p:nvPicPr>
          <p:cNvPr id="6" name="Picture 5">
            <a:extLst>
              <a:ext uri="{FF2B5EF4-FFF2-40B4-BE49-F238E27FC236}">
                <a16:creationId xmlns:a16="http://schemas.microsoft.com/office/drawing/2014/main" id="{8D100088-04FF-9345-A133-BBEB45413A84}"/>
              </a:ext>
            </a:extLst>
          </p:cNvPr>
          <p:cNvPicPr>
            <a:picLocks noChangeAspect="1"/>
          </p:cNvPicPr>
          <p:nvPr/>
        </p:nvPicPr>
        <p:blipFill>
          <a:blip r:embed="rId3"/>
          <a:stretch>
            <a:fillRect/>
          </a:stretch>
        </p:blipFill>
        <p:spPr>
          <a:xfrm>
            <a:off x="5029200" y="3657600"/>
            <a:ext cx="3420150" cy="2826749"/>
          </a:xfrm>
          <a:prstGeom prst="rect">
            <a:avLst/>
          </a:prstGeom>
        </p:spPr>
      </p:pic>
      <p:pic>
        <p:nvPicPr>
          <p:cNvPr id="4" name="Picture 3">
            <a:extLst>
              <a:ext uri="{FF2B5EF4-FFF2-40B4-BE49-F238E27FC236}">
                <a16:creationId xmlns:a16="http://schemas.microsoft.com/office/drawing/2014/main" id="{72406106-1301-F844-9F34-6B907B2D9138}"/>
              </a:ext>
            </a:extLst>
          </p:cNvPr>
          <p:cNvPicPr>
            <a:picLocks noChangeAspect="1"/>
          </p:cNvPicPr>
          <p:nvPr/>
        </p:nvPicPr>
        <p:blipFill>
          <a:blip r:embed="rId4"/>
          <a:stretch>
            <a:fillRect/>
          </a:stretch>
        </p:blipFill>
        <p:spPr>
          <a:xfrm>
            <a:off x="5029200" y="6032102"/>
            <a:ext cx="2949698" cy="258832"/>
          </a:xfrm>
          <a:prstGeom prst="rect">
            <a:avLst/>
          </a:prstGeom>
        </p:spPr>
      </p:pic>
      <p:grpSp>
        <p:nvGrpSpPr>
          <p:cNvPr id="11" name="Group 10">
            <a:extLst>
              <a:ext uri="{FF2B5EF4-FFF2-40B4-BE49-F238E27FC236}">
                <a16:creationId xmlns:a16="http://schemas.microsoft.com/office/drawing/2014/main" id="{8063F834-DDC0-8D43-BCEA-98488C0DE680}"/>
              </a:ext>
            </a:extLst>
          </p:cNvPr>
          <p:cNvGrpSpPr/>
          <p:nvPr/>
        </p:nvGrpSpPr>
        <p:grpSpPr>
          <a:xfrm>
            <a:off x="5723735" y="5774019"/>
            <a:ext cx="3274491" cy="430887"/>
            <a:chOff x="5723735" y="5774019"/>
            <a:chExt cx="3274491" cy="430887"/>
          </a:xfrm>
        </p:grpSpPr>
        <p:cxnSp>
          <p:nvCxnSpPr>
            <p:cNvPr id="8" name="Straight Arrow Connector 7">
              <a:extLst>
                <a:ext uri="{FF2B5EF4-FFF2-40B4-BE49-F238E27FC236}">
                  <a16:creationId xmlns:a16="http://schemas.microsoft.com/office/drawing/2014/main" id="{5CC1B6AA-EFB1-1B40-88DF-1061B3128297}"/>
                </a:ext>
              </a:extLst>
            </p:cNvPr>
            <p:cNvCxnSpPr>
              <a:cxnSpLocks/>
            </p:cNvCxnSpPr>
            <p:nvPr/>
          </p:nvCxnSpPr>
          <p:spPr>
            <a:xfrm>
              <a:off x="5723735" y="6172200"/>
              <a:ext cx="2886865" cy="0"/>
            </a:xfrm>
            <a:prstGeom prst="straightConnector1">
              <a:avLst/>
            </a:prstGeom>
            <a:ln w="476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730BFAAE-47C6-EE42-B288-B884C99131A0}"/>
                </a:ext>
              </a:extLst>
            </p:cNvPr>
            <p:cNvSpPr/>
            <p:nvPr/>
          </p:nvSpPr>
          <p:spPr>
            <a:xfrm>
              <a:off x="8014354" y="5774019"/>
              <a:ext cx="983872" cy="430887"/>
            </a:xfrm>
            <a:prstGeom prst="rect">
              <a:avLst/>
            </a:prstGeom>
          </p:spPr>
          <p:txBody>
            <a:bodyPr wrap="square">
              <a:spAutoFit/>
            </a:bodyPr>
            <a:lstStyle/>
            <a:p>
              <a:r>
                <a:rPr lang="en-US" altLang="en-US" sz="1100" b="1" dirty="0">
                  <a:solidFill>
                    <a:srgbClr val="FF0000"/>
                  </a:solidFill>
                  <a:latin typeface="Times New Roman" charset="0"/>
                </a:rPr>
                <a:t>Kill load and roll-back</a:t>
              </a:r>
            </a:p>
          </p:txBody>
        </p:sp>
      </p:grpSp>
    </p:spTree>
    <p:extLst>
      <p:ext uri="{BB962C8B-B14F-4D97-AF65-F5344CB8AC3E}">
        <p14:creationId xmlns:p14="http://schemas.microsoft.com/office/powerpoint/2010/main" val="22545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3" name="Rectangle 4"/>
          <p:cNvSpPr>
            <a:spLocks noGrp="1" noChangeArrowheads="1"/>
          </p:cNvSpPr>
          <p:nvPr>
            <p:ph type="title"/>
          </p:nvPr>
        </p:nvSpPr>
        <p:spPr/>
        <p:txBody>
          <a:bodyPr/>
          <a:lstStyle/>
          <a:p>
            <a:pPr eaLnBrk="1" hangingPunct="1"/>
            <a:r>
              <a:rPr lang="en-US" altLang="en-US"/>
              <a:t>Speculation</a:t>
            </a:r>
            <a:endParaRPr lang="en-AU" altLang="en-US"/>
          </a:p>
        </p:txBody>
      </p:sp>
      <p:sp>
        <p:nvSpPr>
          <p:cNvPr id="128004" name="Rectangle 5"/>
          <p:cNvSpPr>
            <a:spLocks noGrp="1" noChangeArrowheads="1"/>
          </p:cNvSpPr>
          <p:nvPr>
            <p:ph type="body" idx="1"/>
          </p:nvPr>
        </p:nvSpPr>
        <p:spPr/>
        <p:txBody>
          <a:bodyPr/>
          <a:lstStyle/>
          <a:p>
            <a:pPr eaLnBrk="1" hangingPunct="1"/>
            <a:r>
              <a:rPr lang="en-US" altLang="en-US"/>
              <a:t>Predict branch and continue issuing</a:t>
            </a:r>
          </a:p>
          <a:p>
            <a:pPr lvl="1" eaLnBrk="1" hangingPunct="1"/>
            <a:r>
              <a:rPr lang="en-US" altLang="en-US"/>
              <a:t>Don’t commit until branch outcome determined</a:t>
            </a:r>
          </a:p>
          <a:p>
            <a:pPr eaLnBrk="1" hangingPunct="1"/>
            <a:r>
              <a:rPr lang="en-US" altLang="en-US"/>
              <a:t>Load speculation</a:t>
            </a:r>
          </a:p>
          <a:p>
            <a:pPr lvl="1" eaLnBrk="1" hangingPunct="1"/>
            <a:r>
              <a:rPr lang="en-US" altLang="en-US"/>
              <a:t>Avoid load and cache miss delay</a:t>
            </a:r>
          </a:p>
          <a:p>
            <a:pPr lvl="2" eaLnBrk="1" hangingPunct="1"/>
            <a:r>
              <a:rPr lang="en-US" altLang="en-US"/>
              <a:t>Predict the effective address</a:t>
            </a:r>
          </a:p>
          <a:p>
            <a:pPr lvl="2" eaLnBrk="1" hangingPunct="1"/>
            <a:r>
              <a:rPr lang="en-US" altLang="en-US"/>
              <a:t>Predict loaded value</a:t>
            </a:r>
          </a:p>
          <a:p>
            <a:pPr lvl="2" eaLnBrk="1" hangingPunct="1"/>
            <a:r>
              <a:rPr lang="en-US" altLang="en-US"/>
              <a:t>Load before completing outstanding stores</a:t>
            </a:r>
          </a:p>
          <a:p>
            <a:pPr lvl="2" eaLnBrk="1" hangingPunct="1"/>
            <a:r>
              <a:rPr lang="en-US" altLang="en-US"/>
              <a:t>Bypass stored values to load unit</a:t>
            </a:r>
          </a:p>
          <a:p>
            <a:pPr lvl="1" eaLnBrk="1" hangingPunct="1"/>
            <a:r>
              <a:rPr lang="en-US" altLang="en-US"/>
              <a:t>Don’t commit load until speculation cleared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103</a:t>
            </a:fld>
            <a:endParaRPr lang="en-US" dirty="0"/>
          </a:p>
        </p:txBody>
      </p:sp>
    </p:spTree>
    <p:extLst>
      <p:ext uri="{BB962C8B-B14F-4D97-AF65-F5344CB8AC3E}">
        <p14:creationId xmlns:p14="http://schemas.microsoft.com/office/powerpoint/2010/main" val="17182632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p:nvPr>
        </p:nvSpPr>
        <p:spPr/>
        <p:txBody>
          <a:bodyPr/>
          <a:lstStyle/>
          <a:p>
            <a:pPr eaLnBrk="1" hangingPunct="1"/>
            <a:r>
              <a:rPr lang="en-US" altLang="en-US" sz="4000"/>
              <a:t>Compiler/Hardware Speculation</a:t>
            </a:r>
            <a:endParaRPr lang="en-AU" altLang="en-US" sz="4000"/>
          </a:p>
        </p:txBody>
      </p:sp>
      <p:sp>
        <p:nvSpPr>
          <p:cNvPr id="113668" name="Rectangle 3"/>
          <p:cNvSpPr>
            <a:spLocks noGrp="1" noChangeArrowheads="1"/>
          </p:cNvSpPr>
          <p:nvPr>
            <p:ph type="body" idx="1"/>
          </p:nvPr>
        </p:nvSpPr>
        <p:spPr/>
        <p:txBody>
          <a:bodyPr/>
          <a:lstStyle/>
          <a:p>
            <a:pPr eaLnBrk="1" hangingPunct="1"/>
            <a:r>
              <a:rPr lang="en-US" altLang="en-US" dirty="0"/>
              <a:t>Compiler can reorder instructions</a:t>
            </a:r>
          </a:p>
          <a:p>
            <a:pPr lvl="1" eaLnBrk="1" hangingPunct="1"/>
            <a:r>
              <a:rPr lang="en-US" altLang="en-US" dirty="0"/>
              <a:t>e.g., move load before branch</a:t>
            </a:r>
          </a:p>
          <a:p>
            <a:pPr lvl="1" eaLnBrk="1" hangingPunct="1"/>
            <a:r>
              <a:rPr lang="en-US" altLang="en-US" dirty="0"/>
              <a:t>Can include “fix-up” instructions to recover from incorrect guess</a:t>
            </a:r>
          </a:p>
          <a:p>
            <a:pPr lvl="2"/>
            <a:r>
              <a:rPr lang="en-US" altLang="en-US" dirty="0"/>
              <a:t>Move </a:t>
            </a:r>
            <a:r>
              <a:rPr lang="en-US" altLang="en-US" dirty="0" err="1"/>
              <a:t>lw</a:t>
            </a:r>
            <a:r>
              <a:rPr lang="en-US" altLang="en-US" dirty="0"/>
              <a:t> to remove load-use cycle delay in RAW hazards</a:t>
            </a:r>
          </a:p>
          <a:p>
            <a:pPr lvl="2"/>
            <a:r>
              <a:rPr lang="en-US" altLang="en-US" dirty="0"/>
              <a:t>Schedule delayed slot</a:t>
            </a:r>
          </a:p>
          <a:p>
            <a:pPr eaLnBrk="1" hangingPunct="1"/>
            <a:r>
              <a:rPr lang="en-US" altLang="en-US" dirty="0"/>
              <a:t>Hardware can look ahead for instructions to execute</a:t>
            </a:r>
          </a:p>
          <a:p>
            <a:pPr lvl="1" eaLnBrk="1" hangingPunct="1"/>
            <a:r>
              <a:rPr lang="en-US" altLang="en-US" dirty="0"/>
              <a:t>Buffer results until it determines they are actually needed</a:t>
            </a:r>
          </a:p>
          <a:p>
            <a:pPr lvl="1" eaLnBrk="1" hangingPunct="1"/>
            <a:r>
              <a:rPr lang="en-US" altLang="en-US" dirty="0"/>
              <a:t>Flush buffers on incorrect speculation</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104</a:t>
            </a:fld>
            <a:endParaRPr lang="en-US" dirty="0"/>
          </a:p>
        </p:txBody>
      </p:sp>
      <p:pic>
        <p:nvPicPr>
          <p:cNvPr id="4" name="Picture 3"/>
          <p:cNvPicPr>
            <a:picLocks noChangeAspect="1"/>
          </p:cNvPicPr>
          <p:nvPr/>
        </p:nvPicPr>
        <p:blipFill>
          <a:blip r:embed="rId3"/>
          <a:stretch>
            <a:fillRect/>
          </a:stretch>
        </p:blipFill>
        <p:spPr>
          <a:xfrm>
            <a:off x="2057400" y="4478709"/>
            <a:ext cx="5460448" cy="2177679"/>
          </a:xfrm>
          <a:prstGeom prst="rect">
            <a:avLst/>
          </a:prstGeom>
        </p:spPr>
      </p:pic>
    </p:spTree>
    <p:extLst>
      <p:ext uri="{BB962C8B-B14F-4D97-AF65-F5344CB8AC3E}">
        <p14:creationId xmlns:p14="http://schemas.microsoft.com/office/powerpoint/2010/main" val="2956872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p:nvPr>
        </p:nvSpPr>
        <p:spPr/>
        <p:txBody>
          <a:bodyPr/>
          <a:lstStyle/>
          <a:p>
            <a:pPr eaLnBrk="1" hangingPunct="1"/>
            <a:r>
              <a:rPr lang="en-US" altLang="en-US"/>
              <a:t>Static Multiple Issue</a:t>
            </a:r>
            <a:endParaRPr lang="en-AU" altLang="en-US"/>
          </a:p>
        </p:txBody>
      </p:sp>
      <p:sp>
        <p:nvSpPr>
          <p:cNvPr id="115716" name="Rectangle 3"/>
          <p:cNvSpPr>
            <a:spLocks noGrp="1" noChangeArrowheads="1"/>
          </p:cNvSpPr>
          <p:nvPr>
            <p:ph type="body" idx="1"/>
          </p:nvPr>
        </p:nvSpPr>
        <p:spPr/>
        <p:txBody>
          <a:bodyPr/>
          <a:lstStyle/>
          <a:p>
            <a:pPr eaLnBrk="1" hangingPunct="1"/>
            <a:r>
              <a:rPr lang="en-US" altLang="en-US" dirty="0"/>
              <a:t>Compiler groups instructions into “issue packets”</a:t>
            </a:r>
          </a:p>
          <a:p>
            <a:pPr lvl="1" eaLnBrk="1" hangingPunct="1"/>
            <a:r>
              <a:rPr lang="en-US" altLang="en-US" dirty="0"/>
              <a:t>Group of instructions that can be issued on a single cycle</a:t>
            </a:r>
          </a:p>
          <a:p>
            <a:pPr lvl="2"/>
            <a:r>
              <a:rPr lang="en-US" altLang="en-US" b="1" dirty="0"/>
              <a:t>2 IPC: ALU/BEQ + LW/SW</a:t>
            </a:r>
          </a:p>
          <a:p>
            <a:pPr lvl="1" eaLnBrk="1" hangingPunct="1"/>
            <a:r>
              <a:rPr lang="en-US" altLang="en-US" dirty="0"/>
              <a:t>Determined by pipeline resources required</a:t>
            </a:r>
          </a:p>
          <a:p>
            <a:pPr eaLnBrk="1" hangingPunct="1"/>
            <a:r>
              <a:rPr lang="en-US" altLang="en-US" dirty="0"/>
              <a:t>Think of an issue packet as a very long instruction</a:t>
            </a:r>
          </a:p>
          <a:p>
            <a:pPr lvl="1" eaLnBrk="1" hangingPunct="1"/>
            <a:r>
              <a:rPr lang="en-US" altLang="en-US" dirty="0"/>
              <a:t>Specifies multiple concurrent operations</a:t>
            </a:r>
          </a:p>
          <a:p>
            <a:pPr lvl="1" eaLnBrk="1" hangingPunct="1"/>
            <a:r>
              <a:rPr lang="en-US" altLang="en-US" dirty="0">
                <a:sym typeface="Symbol" charset="2"/>
              </a:rPr>
              <a:t> Very Long Instruction Word (</a:t>
            </a:r>
            <a:r>
              <a:rPr lang="en-US" altLang="en-US" dirty="0"/>
              <a:t>VLIW)</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105</a:t>
            </a:fld>
            <a:endParaRPr lang="en-US" dirty="0"/>
          </a:p>
        </p:txBody>
      </p:sp>
      <p:pic>
        <p:nvPicPr>
          <p:cNvPr id="3" name="Picture 2"/>
          <p:cNvPicPr>
            <a:picLocks noChangeAspect="1"/>
          </p:cNvPicPr>
          <p:nvPr/>
        </p:nvPicPr>
        <p:blipFill>
          <a:blip r:embed="rId3"/>
          <a:stretch>
            <a:fillRect/>
          </a:stretch>
        </p:blipFill>
        <p:spPr>
          <a:xfrm>
            <a:off x="381000" y="4124916"/>
            <a:ext cx="7823200" cy="2558459"/>
          </a:xfrm>
          <a:prstGeom prst="rect">
            <a:avLst/>
          </a:prstGeom>
        </p:spPr>
      </p:pic>
    </p:spTree>
    <p:extLst>
      <p:ext uri="{BB962C8B-B14F-4D97-AF65-F5344CB8AC3E}">
        <p14:creationId xmlns:p14="http://schemas.microsoft.com/office/powerpoint/2010/main" val="9004870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ChangeArrowheads="1"/>
          </p:cNvSpPr>
          <p:nvPr>
            <p:ph type="title"/>
          </p:nvPr>
        </p:nvSpPr>
        <p:spPr/>
        <p:txBody>
          <a:bodyPr/>
          <a:lstStyle/>
          <a:p>
            <a:pPr eaLnBrk="1" hangingPunct="1"/>
            <a:r>
              <a:rPr lang="en-US" altLang="en-US" sz="4000"/>
              <a:t>Scheduling Static Multiple Issue</a:t>
            </a:r>
            <a:endParaRPr lang="en-AU" altLang="en-US" sz="4000"/>
          </a:p>
        </p:txBody>
      </p:sp>
      <p:sp>
        <p:nvSpPr>
          <p:cNvPr id="116740" name="Rectangle 3"/>
          <p:cNvSpPr>
            <a:spLocks noGrp="1" noChangeArrowheads="1"/>
          </p:cNvSpPr>
          <p:nvPr>
            <p:ph type="body" idx="1"/>
          </p:nvPr>
        </p:nvSpPr>
        <p:spPr/>
        <p:txBody>
          <a:bodyPr/>
          <a:lstStyle/>
          <a:p>
            <a:pPr eaLnBrk="1" hangingPunct="1"/>
            <a:r>
              <a:rPr lang="en-US" altLang="en-US"/>
              <a:t>Compiler must remove some/all hazards</a:t>
            </a:r>
          </a:p>
          <a:p>
            <a:pPr lvl="1" eaLnBrk="1" hangingPunct="1"/>
            <a:r>
              <a:rPr lang="en-US" altLang="en-US"/>
              <a:t>Reorder instructions into issue packets</a:t>
            </a:r>
          </a:p>
          <a:p>
            <a:pPr lvl="1" eaLnBrk="1" hangingPunct="1"/>
            <a:r>
              <a:rPr lang="en-US" altLang="en-US"/>
              <a:t>No dependencies with a packet</a:t>
            </a:r>
          </a:p>
          <a:p>
            <a:pPr lvl="1" eaLnBrk="1" hangingPunct="1"/>
            <a:r>
              <a:rPr lang="en-US" altLang="en-US"/>
              <a:t>Possibly some dependencies between packets</a:t>
            </a:r>
          </a:p>
          <a:p>
            <a:pPr lvl="2" eaLnBrk="1" hangingPunct="1"/>
            <a:r>
              <a:rPr lang="en-US" altLang="en-US"/>
              <a:t>Varies between ISAs; compiler must know!</a:t>
            </a:r>
          </a:p>
          <a:p>
            <a:pPr lvl="1" eaLnBrk="1" hangingPunct="1"/>
            <a:r>
              <a:rPr lang="en-US" altLang="en-US"/>
              <a:t>Pad with nop if necessary</a:t>
            </a:r>
            <a:endParaRPr lang="en-AU" altLang="en-US"/>
          </a:p>
          <a:p>
            <a:pPr eaLnBrk="1" hangingPunct="1"/>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106</a:t>
            </a:fld>
            <a:endParaRPr lang="en-US" dirty="0"/>
          </a:p>
        </p:txBody>
      </p:sp>
      <p:pic>
        <p:nvPicPr>
          <p:cNvPr id="5" name="Picture 4"/>
          <p:cNvPicPr>
            <a:picLocks noChangeAspect="1"/>
          </p:cNvPicPr>
          <p:nvPr/>
        </p:nvPicPr>
        <p:blipFill>
          <a:blip r:embed="rId3"/>
          <a:stretch>
            <a:fillRect/>
          </a:stretch>
        </p:blipFill>
        <p:spPr>
          <a:xfrm>
            <a:off x="381000" y="3980453"/>
            <a:ext cx="7823200" cy="2558459"/>
          </a:xfrm>
          <a:prstGeom prst="rect">
            <a:avLst/>
          </a:prstGeom>
        </p:spPr>
      </p:pic>
    </p:spTree>
    <p:extLst>
      <p:ext uri="{BB962C8B-B14F-4D97-AF65-F5344CB8AC3E}">
        <p14:creationId xmlns:p14="http://schemas.microsoft.com/office/powerpoint/2010/main" val="2657062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p:nvPr>
        </p:nvSpPr>
        <p:spPr/>
        <p:txBody>
          <a:bodyPr/>
          <a:lstStyle/>
          <a:p>
            <a:pPr eaLnBrk="1" hangingPunct="1"/>
            <a:r>
              <a:rPr lang="en-US" altLang="en-US" dirty="0"/>
              <a:t>RISC-V with Static Dual Issue</a:t>
            </a:r>
            <a:endParaRPr lang="en-AU" altLang="en-US" dirty="0"/>
          </a:p>
        </p:txBody>
      </p:sp>
      <p:sp>
        <p:nvSpPr>
          <p:cNvPr id="117764" name="Rectangle 3"/>
          <p:cNvSpPr>
            <a:spLocks noGrp="1" noChangeArrowheads="1"/>
          </p:cNvSpPr>
          <p:nvPr>
            <p:ph idx="1"/>
          </p:nvPr>
        </p:nvSpPr>
        <p:spPr/>
        <p:txBody>
          <a:bodyPr/>
          <a:lstStyle/>
          <a:p>
            <a:pPr eaLnBrk="1" hangingPunct="1"/>
            <a:r>
              <a:rPr lang="en-US" altLang="en-US" sz="2800" dirty="0"/>
              <a:t>Two-issue packets</a:t>
            </a:r>
          </a:p>
          <a:p>
            <a:pPr lvl="1" eaLnBrk="1" hangingPunct="1"/>
            <a:r>
              <a:rPr lang="en-US" altLang="en-US" sz="2400" dirty="0"/>
              <a:t>One ALU/branch instruction</a:t>
            </a:r>
          </a:p>
          <a:p>
            <a:pPr lvl="1" eaLnBrk="1" hangingPunct="1"/>
            <a:r>
              <a:rPr lang="en-US" altLang="en-US" sz="2400" dirty="0"/>
              <a:t>One load/store instruction</a:t>
            </a:r>
          </a:p>
          <a:p>
            <a:pPr lvl="1" eaLnBrk="1" hangingPunct="1"/>
            <a:r>
              <a:rPr lang="en-US" altLang="en-US" sz="2400" dirty="0"/>
              <a:t>64-bit aligned</a:t>
            </a:r>
          </a:p>
          <a:p>
            <a:pPr lvl="2" eaLnBrk="1" hangingPunct="1"/>
            <a:r>
              <a:rPr lang="en-US" altLang="en-US" sz="2000" dirty="0"/>
              <a:t>ALU/branch, then load/store</a:t>
            </a:r>
          </a:p>
          <a:p>
            <a:pPr lvl="2" eaLnBrk="1" hangingPunct="1"/>
            <a:r>
              <a:rPr lang="en-US" altLang="en-US" sz="2000" dirty="0"/>
              <a:t>Pad an unused instruction with </a:t>
            </a:r>
            <a:r>
              <a:rPr lang="en-US" altLang="en-US" sz="2000" dirty="0" err="1"/>
              <a:t>nop</a:t>
            </a:r>
            <a:endParaRPr lang="en-AU" altLang="en-US" sz="2000"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107</a:t>
            </a:fld>
            <a:endParaRPr lang="en-US" dirty="0"/>
          </a:p>
        </p:txBody>
      </p:sp>
      <p:pic>
        <p:nvPicPr>
          <p:cNvPr id="6" name="Picture 5"/>
          <p:cNvPicPr>
            <a:picLocks noChangeAspect="1"/>
          </p:cNvPicPr>
          <p:nvPr/>
        </p:nvPicPr>
        <p:blipFill>
          <a:blip r:embed="rId3"/>
          <a:stretch>
            <a:fillRect/>
          </a:stretch>
        </p:blipFill>
        <p:spPr>
          <a:xfrm>
            <a:off x="609600" y="3581400"/>
            <a:ext cx="7645399" cy="2500312"/>
          </a:xfrm>
          <a:prstGeom prst="rect">
            <a:avLst/>
          </a:prstGeom>
        </p:spPr>
      </p:pic>
    </p:spTree>
    <p:extLst>
      <p:ext uri="{BB962C8B-B14F-4D97-AF65-F5344CB8AC3E}">
        <p14:creationId xmlns:p14="http://schemas.microsoft.com/office/powerpoint/2010/main" val="8047211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lstStyle/>
          <a:p>
            <a:pPr eaLnBrk="1" hangingPunct="1"/>
            <a:r>
              <a:rPr lang="en-US" altLang="en-US" dirty="0"/>
              <a:t>RISC-V with Static Dual Issue</a:t>
            </a:r>
            <a:endParaRPr lang="en-AU" altLang="en-US" dirty="0"/>
          </a:p>
        </p:txBody>
      </p:sp>
      <p:sp>
        <p:nvSpPr>
          <p:cNvPr id="6" name="Content Placeholder 5">
            <a:extLst>
              <a:ext uri="{FF2B5EF4-FFF2-40B4-BE49-F238E27FC236}">
                <a16:creationId xmlns:a16="http://schemas.microsoft.com/office/drawing/2014/main" id="{6A46D25F-95B7-4442-88A2-E1106717A3AB}"/>
              </a:ext>
            </a:extLst>
          </p:cNvPr>
          <p:cNvSpPr>
            <a:spLocks noGrp="1"/>
          </p:cNvSpPr>
          <p:nvPr>
            <p:ph idx="1"/>
          </p:nvPr>
        </p:nvSpPr>
        <p:spPr>
          <a:xfrm>
            <a:off x="228600" y="1143000"/>
            <a:ext cx="8763000" cy="1600200"/>
          </a:xfrm>
        </p:spPr>
        <p:txBody>
          <a:bodyPr>
            <a:normAutofit fontScale="85000" lnSpcReduction="20000"/>
          </a:bodyPr>
          <a:lstStyle/>
          <a:p>
            <a:r>
              <a:rPr lang="en-US" dirty="0"/>
              <a:t>Double resources</a:t>
            </a:r>
          </a:p>
          <a:p>
            <a:pPr lvl="1"/>
            <a:r>
              <a:rPr lang="en-US" dirty="0"/>
              <a:t>2 set of register R/W ports</a:t>
            </a:r>
          </a:p>
          <a:p>
            <a:pPr lvl="1"/>
            <a:r>
              <a:rPr lang="en-US" dirty="0"/>
              <a:t>2 ALUs</a:t>
            </a:r>
          </a:p>
          <a:p>
            <a:pPr lvl="2"/>
            <a:r>
              <a:rPr lang="en-US" dirty="0"/>
              <a:t>Top for Load/store</a:t>
            </a:r>
          </a:p>
          <a:p>
            <a:pPr lvl="2"/>
            <a:r>
              <a:rPr lang="en-US" dirty="0"/>
              <a:t>Bottom for AL and BEQ</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108</a:t>
            </a:fld>
            <a:endParaRPr lang="en-US" dirty="0"/>
          </a:p>
        </p:txBody>
      </p:sp>
      <p:pic>
        <p:nvPicPr>
          <p:cNvPr id="4" name="Picture 3">
            <a:extLst>
              <a:ext uri="{FF2B5EF4-FFF2-40B4-BE49-F238E27FC236}">
                <a16:creationId xmlns:a16="http://schemas.microsoft.com/office/drawing/2014/main" id="{E537A1B6-F6FD-954D-845F-E49560ADC649}"/>
              </a:ext>
            </a:extLst>
          </p:cNvPr>
          <p:cNvPicPr>
            <a:picLocks noChangeAspect="1"/>
          </p:cNvPicPr>
          <p:nvPr/>
        </p:nvPicPr>
        <p:blipFill>
          <a:blip r:embed="rId3"/>
          <a:stretch>
            <a:fillRect/>
          </a:stretch>
        </p:blipFill>
        <p:spPr>
          <a:xfrm>
            <a:off x="1066800" y="2511112"/>
            <a:ext cx="6416431" cy="3940800"/>
          </a:xfrm>
          <a:prstGeom prst="rect">
            <a:avLst/>
          </a:prstGeom>
        </p:spPr>
      </p:pic>
      <p:sp>
        <p:nvSpPr>
          <p:cNvPr id="5" name="Rectangle 4">
            <a:extLst>
              <a:ext uri="{FF2B5EF4-FFF2-40B4-BE49-F238E27FC236}">
                <a16:creationId xmlns:a16="http://schemas.microsoft.com/office/drawing/2014/main" id="{996B9783-A22B-CC4D-B8D1-BAA302F83110}"/>
              </a:ext>
            </a:extLst>
          </p:cNvPr>
          <p:cNvSpPr/>
          <p:nvPr/>
        </p:nvSpPr>
        <p:spPr>
          <a:xfrm>
            <a:off x="4301392" y="6495385"/>
            <a:ext cx="1249060" cy="369332"/>
          </a:xfrm>
          <a:prstGeom prst="rect">
            <a:avLst/>
          </a:prstGeom>
        </p:spPr>
        <p:txBody>
          <a:bodyPr wrap="none">
            <a:spAutoFit/>
          </a:bodyPr>
          <a:lstStyle/>
          <a:p>
            <a:r>
              <a:rPr lang="en-US" altLang="en-US" dirty="0">
                <a:latin typeface="Times New Roman" charset="0"/>
              </a:rPr>
              <a:t>Figure 4.66</a:t>
            </a:r>
          </a:p>
        </p:txBody>
      </p:sp>
    </p:spTree>
    <p:extLst>
      <p:ext uri="{BB962C8B-B14F-4D97-AF65-F5344CB8AC3E}">
        <p14:creationId xmlns:p14="http://schemas.microsoft.com/office/powerpoint/2010/main" val="4161410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p:txBody>
          <a:bodyPr/>
          <a:lstStyle/>
          <a:p>
            <a:pPr eaLnBrk="1" hangingPunct="1"/>
            <a:r>
              <a:rPr lang="en-US" altLang="en-US" sz="4000" dirty="0"/>
              <a:t>Hazards in the Dual-Issue RISC-V</a:t>
            </a:r>
            <a:endParaRPr lang="en-AU" altLang="en-US" sz="4000" dirty="0"/>
          </a:p>
        </p:txBody>
      </p:sp>
      <p:sp>
        <p:nvSpPr>
          <p:cNvPr id="119812" name="Rectangle 3"/>
          <p:cNvSpPr>
            <a:spLocks noGrp="1" noChangeArrowheads="1"/>
          </p:cNvSpPr>
          <p:nvPr>
            <p:ph type="body" idx="1"/>
          </p:nvPr>
        </p:nvSpPr>
        <p:spPr/>
        <p:txBody>
          <a:bodyPr/>
          <a:lstStyle/>
          <a:p>
            <a:pPr eaLnBrk="1" hangingPunct="1"/>
            <a:r>
              <a:rPr lang="en-US" altLang="en-US" sz="2800" dirty="0"/>
              <a:t>More instructions executing in parallel</a:t>
            </a:r>
          </a:p>
          <a:p>
            <a:pPr eaLnBrk="1" hangingPunct="1"/>
            <a:r>
              <a:rPr lang="en-US" altLang="en-US" sz="2800" dirty="0"/>
              <a:t>EX data hazard</a:t>
            </a:r>
          </a:p>
          <a:p>
            <a:pPr lvl="1" eaLnBrk="1" hangingPunct="1"/>
            <a:r>
              <a:rPr lang="en-US" altLang="en-US" sz="2400" dirty="0"/>
              <a:t>Forwarding avoided stalls with single-issue</a:t>
            </a:r>
          </a:p>
          <a:p>
            <a:pPr lvl="1" eaLnBrk="1" hangingPunct="1"/>
            <a:r>
              <a:rPr lang="en-US" altLang="en-US" sz="2400" dirty="0"/>
              <a:t>Now can’t use ALU result in load/store in same packet</a:t>
            </a:r>
          </a:p>
          <a:p>
            <a:pPr lvl="2" eaLnBrk="1" hangingPunct="1"/>
            <a:r>
              <a:rPr lang="en-US" altLang="en-US" sz="2000">
                <a:latin typeface="Lucida Console" charset="0"/>
              </a:rPr>
              <a:t>add  </a:t>
            </a:r>
            <a:r>
              <a:rPr lang="en-US" altLang="en-US" sz="2000">
                <a:solidFill>
                  <a:schemeClr val="hlink"/>
                </a:solidFill>
                <a:latin typeface="Lucida Console" charset="0"/>
              </a:rPr>
              <a:t>x10</a:t>
            </a:r>
            <a:r>
              <a:rPr lang="en-US" altLang="en-US" sz="2000" dirty="0">
                <a:latin typeface="Lucida Console" charset="0"/>
              </a:rPr>
              <a:t>, $s0, $s1</a:t>
            </a:r>
            <a:br>
              <a:rPr lang="en-US" altLang="en-US" sz="2000" dirty="0">
                <a:latin typeface="Lucida Console" charset="0"/>
              </a:rPr>
            </a:br>
            <a:r>
              <a:rPr lang="en-US" altLang="en-US" sz="2000" dirty="0">
                <a:latin typeface="Lucida Console" charset="0"/>
              </a:rPr>
              <a:t>load $s2, 0</a:t>
            </a:r>
            <a:r>
              <a:rPr lang="en-US" altLang="en-US" sz="2000">
                <a:latin typeface="Lucida Console" charset="0"/>
              </a:rPr>
              <a:t>(</a:t>
            </a:r>
            <a:r>
              <a:rPr lang="en-US" altLang="en-US" sz="2000">
                <a:solidFill>
                  <a:schemeClr val="hlink"/>
                </a:solidFill>
                <a:latin typeface="Lucida Console" charset="0"/>
              </a:rPr>
              <a:t>x10</a:t>
            </a:r>
            <a:r>
              <a:rPr lang="en-US" altLang="en-US" sz="2000" dirty="0">
                <a:latin typeface="Lucida Console" charset="0"/>
              </a:rPr>
              <a:t>)</a:t>
            </a:r>
          </a:p>
          <a:p>
            <a:pPr lvl="2" eaLnBrk="1" hangingPunct="1"/>
            <a:r>
              <a:rPr lang="en-US" altLang="en-US" sz="2000" dirty="0"/>
              <a:t>Split into two packets, effectively a stall</a:t>
            </a:r>
          </a:p>
          <a:p>
            <a:pPr eaLnBrk="1" hangingPunct="1"/>
            <a:r>
              <a:rPr lang="en-US" altLang="en-US" sz="2800" dirty="0"/>
              <a:t>Load-use hazard</a:t>
            </a:r>
          </a:p>
          <a:p>
            <a:pPr lvl="1" eaLnBrk="1" hangingPunct="1"/>
            <a:r>
              <a:rPr lang="en-US" altLang="en-US" sz="2400" dirty="0"/>
              <a:t>Still one cycle use latency, but now two instructions</a:t>
            </a:r>
          </a:p>
          <a:p>
            <a:pPr eaLnBrk="1" hangingPunct="1"/>
            <a:r>
              <a:rPr lang="en-US" altLang="en-US" sz="2800" dirty="0"/>
              <a:t>More aggressive scheduling required</a:t>
            </a:r>
            <a:endParaRPr lang="en-AU" altLang="en-US" sz="2800"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109</a:t>
            </a:fld>
            <a:endParaRPr lang="en-US" dirty="0"/>
          </a:p>
        </p:txBody>
      </p:sp>
      <p:pic>
        <p:nvPicPr>
          <p:cNvPr id="5" name="Picture 4">
            <a:extLst>
              <a:ext uri="{FF2B5EF4-FFF2-40B4-BE49-F238E27FC236}">
                <a16:creationId xmlns:a16="http://schemas.microsoft.com/office/drawing/2014/main" id="{78984E55-B2FA-6042-A3F2-4E14285FCE53}"/>
              </a:ext>
            </a:extLst>
          </p:cNvPr>
          <p:cNvPicPr>
            <a:picLocks noChangeAspect="1"/>
          </p:cNvPicPr>
          <p:nvPr/>
        </p:nvPicPr>
        <p:blipFill>
          <a:blip r:embed="rId3"/>
          <a:stretch>
            <a:fillRect/>
          </a:stretch>
        </p:blipFill>
        <p:spPr>
          <a:xfrm>
            <a:off x="5461552" y="2895600"/>
            <a:ext cx="4953000" cy="1619804"/>
          </a:xfrm>
          <a:prstGeom prst="rect">
            <a:avLst/>
          </a:prstGeom>
        </p:spPr>
      </p:pic>
    </p:spTree>
    <p:extLst>
      <p:ext uri="{BB962C8B-B14F-4D97-AF65-F5344CB8AC3E}">
        <p14:creationId xmlns:p14="http://schemas.microsoft.com/office/powerpoint/2010/main" val="313938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altLang="en-US" dirty="0"/>
              <a:t>Translating If Statements 1/2</a:t>
            </a:r>
            <a:endParaRPr lang="en-AU" altLang="en-US" dirty="0"/>
          </a:p>
        </p:txBody>
      </p:sp>
      <p:sp>
        <p:nvSpPr>
          <p:cNvPr id="35844" name="Rectangle 3"/>
          <p:cNvSpPr>
            <a:spLocks noGrp="1" noChangeArrowheads="1"/>
          </p:cNvSpPr>
          <p:nvPr>
            <p:ph type="body" idx="1"/>
          </p:nvPr>
        </p:nvSpPr>
        <p:spPr/>
        <p:txBody>
          <a:bodyPr>
            <a:normAutofit/>
          </a:bodyPr>
          <a:lstStyle/>
          <a:p>
            <a:pPr eaLnBrk="1" hangingPunct="1">
              <a:lnSpc>
                <a:spcPct val="90000"/>
              </a:lnSpc>
            </a:pPr>
            <a:r>
              <a:rPr lang="en-US" altLang="en-US" sz="2800" dirty="0"/>
              <a:t>C code:</a:t>
            </a:r>
          </a:p>
          <a:p>
            <a:pPr eaLnBrk="1" hangingPunct="1">
              <a:lnSpc>
                <a:spcPct val="90000"/>
              </a:lnSpc>
              <a:spcBef>
                <a:spcPct val="50000"/>
              </a:spcBef>
              <a:spcAft>
                <a:spcPct val="30000"/>
              </a:spcAft>
              <a:buFont typeface="Wingdings" charset="2"/>
              <a:buNone/>
            </a:pPr>
            <a:r>
              <a:rPr lang="en-US" altLang="en-US" sz="2800" dirty="0">
                <a:latin typeface="Lucida Console" charset="0"/>
              </a:rPr>
              <a:t>	</a:t>
            </a:r>
            <a:r>
              <a:rPr lang="en-US" altLang="en-US" sz="2800" b="1" dirty="0">
                <a:latin typeface="Lucida Console" charset="0"/>
              </a:rPr>
              <a:t>if (</a:t>
            </a:r>
            <a:r>
              <a:rPr lang="en-US" altLang="en-US" sz="2800" b="1" dirty="0" err="1">
                <a:highlight>
                  <a:srgbClr val="FFFF00"/>
                </a:highlight>
                <a:latin typeface="Lucida Console" charset="0"/>
              </a:rPr>
              <a:t>i</a:t>
            </a:r>
            <a:r>
              <a:rPr lang="en-US" altLang="en-US" sz="2800" b="1" dirty="0">
                <a:highlight>
                  <a:srgbClr val="FFFF00"/>
                </a:highlight>
                <a:latin typeface="Lucida Console" charset="0"/>
              </a:rPr>
              <a:t>==j</a:t>
            </a:r>
            <a:r>
              <a:rPr lang="en-US" altLang="en-US" sz="2800" b="1" dirty="0">
                <a:latin typeface="Lucida Console" charset="0"/>
              </a:rPr>
              <a:t>) </a:t>
            </a:r>
            <a:r>
              <a:rPr lang="en-US" altLang="en-US" sz="2800" b="1" dirty="0">
                <a:highlight>
                  <a:srgbClr val="00FFFF"/>
                </a:highlight>
                <a:latin typeface="Lucida Console" charset="0"/>
              </a:rPr>
              <a:t>f = </a:t>
            </a:r>
            <a:r>
              <a:rPr lang="en-US" altLang="en-US" sz="2800" b="1" dirty="0" err="1">
                <a:highlight>
                  <a:srgbClr val="00FFFF"/>
                </a:highlight>
                <a:latin typeface="Lucida Console" charset="0"/>
              </a:rPr>
              <a:t>g+h</a:t>
            </a:r>
            <a:r>
              <a:rPr lang="en-US" altLang="en-US" sz="2800" b="1" dirty="0">
                <a:latin typeface="Lucida Console" charset="0"/>
              </a:rPr>
              <a:t>;</a:t>
            </a:r>
            <a:br>
              <a:rPr lang="en-US" altLang="en-US" sz="2800" b="1" dirty="0">
                <a:latin typeface="Lucida Console" charset="0"/>
              </a:rPr>
            </a:br>
            <a:r>
              <a:rPr lang="en-US" altLang="en-US" sz="2800" b="1" dirty="0">
                <a:latin typeface="Lucida Console" charset="0"/>
              </a:rPr>
              <a:t>else </a:t>
            </a:r>
            <a:r>
              <a:rPr lang="en-US" altLang="en-US" sz="2800" b="1" dirty="0">
                <a:highlight>
                  <a:srgbClr val="C0C0C0"/>
                </a:highlight>
                <a:latin typeface="Lucida Console" charset="0"/>
              </a:rPr>
              <a:t>f = g-h;</a:t>
            </a:r>
          </a:p>
          <a:p>
            <a:pPr lvl="1" eaLnBrk="1" hangingPunct="1">
              <a:lnSpc>
                <a:spcPct val="90000"/>
              </a:lnSpc>
            </a:pPr>
            <a:endParaRPr lang="en-US" altLang="en-US" dirty="0"/>
          </a:p>
          <a:p>
            <a:pPr lvl="1" eaLnBrk="1" hangingPunct="1">
              <a:lnSpc>
                <a:spcPct val="90000"/>
              </a:lnSpc>
            </a:pPr>
            <a:endParaRPr lang="en-US" altLang="en-US" dirty="0"/>
          </a:p>
          <a:p>
            <a:pPr eaLnBrk="1" hangingPunct="1">
              <a:lnSpc>
                <a:spcPct val="90000"/>
              </a:lnSpc>
            </a:pPr>
            <a:r>
              <a:rPr lang="en-US" altLang="en-US" sz="2800" dirty="0"/>
              <a:t>Compiled RISC-V code:</a:t>
            </a:r>
          </a:p>
          <a:p>
            <a:pPr eaLnBrk="1" hangingPunct="1">
              <a:lnSpc>
                <a:spcPct val="90000"/>
              </a:lnSpc>
              <a:spcBef>
                <a:spcPct val="50000"/>
              </a:spcBef>
              <a:spcAft>
                <a:spcPct val="30000"/>
              </a:spcAft>
              <a:buFont typeface="Wingdings" charset="2"/>
              <a:buNone/>
            </a:pPr>
            <a:r>
              <a:rPr lang="en-US" altLang="en-US" sz="2800" dirty="0">
                <a:latin typeface="Lucida Console" charset="0"/>
              </a:rPr>
              <a:t>	      </a:t>
            </a:r>
            <a:r>
              <a:rPr lang="en-US" altLang="en-US" sz="2800" b="1" dirty="0" err="1">
                <a:highlight>
                  <a:srgbClr val="FFFF00"/>
                </a:highlight>
                <a:latin typeface="Lucida Console" charset="0"/>
              </a:rPr>
              <a:t>bne</a:t>
            </a:r>
            <a:r>
              <a:rPr lang="en-US" altLang="en-US" sz="2800" dirty="0">
                <a:highlight>
                  <a:srgbClr val="FFFF00"/>
                </a:highlight>
                <a:latin typeface="Lucida Console" charset="0"/>
              </a:rPr>
              <a:t> x22, x23, Else //</a:t>
            </a:r>
            <a:r>
              <a:rPr lang="en-US" altLang="en-US" sz="2000" dirty="0">
                <a:highlight>
                  <a:srgbClr val="FFFF00"/>
                </a:highlight>
                <a:latin typeface="Arial" panose="020B0604020202020204" pitchFamily="34" charset="0"/>
                <a:cs typeface="Arial" panose="020B0604020202020204" pitchFamily="34" charset="0"/>
              </a:rPr>
              <a:t>branch if not equal</a:t>
            </a:r>
            <a:br>
              <a:rPr lang="en-US" altLang="en-US" sz="2000" dirty="0">
                <a:latin typeface="Arial" panose="020B0604020202020204" pitchFamily="34" charset="0"/>
                <a:cs typeface="Arial" panose="020B0604020202020204" pitchFamily="34" charset="0"/>
              </a:rPr>
            </a:br>
            <a:r>
              <a:rPr lang="en-US" altLang="en-US" sz="2800" dirty="0">
                <a:latin typeface="Lucida Console" charset="0"/>
              </a:rPr>
              <a:t>      </a:t>
            </a:r>
            <a:r>
              <a:rPr lang="en-US" altLang="en-US" sz="2800" dirty="0">
                <a:highlight>
                  <a:srgbClr val="00FFFF"/>
                </a:highlight>
                <a:latin typeface="Lucida Console" charset="0"/>
              </a:rPr>
              <a:t>add x19, x20, x21  //</a:t>
            </a:r>
            <a:r>
              <a:rPr lang="en-US" altLang="en-US" sz="2400" dirty="0">
                <a:highlight>
                  <a:srgbClr val="00FFFF"/>
                </a:highlight>
                <a:latin typeface="Lucida Console" charset="0"/>
              </a:rPr>
              <a:t>Then path</a:t>
            </a:r>
            <a:br>
              <a:rPr lang="en-US" altLang="en-US" sz="2400" dirty="0">
                <a:latin typeface="Lucida Console" charset="0"/>
              </a:rPr>
            </a:br>
            <a:r>
              <a:rPr lang="en-US" altLang="en-US" sz="2800" dirty="0">
                <a:latin typeface="Lucida Console" charset="0"/>
              </a:rPr>
              <a:t>      </a:t>
            </a:r>
            <a:r>
              <a:rPr lang="en-US" altLang="en-US" sz="2800" dirty="0" err="1">
                <a:highlight>
                  <a:srgbClr val="FFFF00"/>
                </a:highlight>
                <a:latin typeface="Lucida Console" charset="0"/>
              </a:rPr>
              <a:t>beq</a:t>
            </a:r>
            <a:r>
              <a:rPr lang="en-US" altLang="en-US" sz="2800" dirty="0">
                <a:highlight>
                  <a:srgbClr val="FFFF00"/>
                </a:highlight>
                <a:latin typeface="Lucida Console" charset="0"/>
              </a:rPr>
              <a:t> x0, x0, Exit //unconditional</a:t>
            </a:r>
            <a:br>
              <a:rPr lang="en-US" altLang="en-US" sz="2800" dirty="0">
                <a:latin typeface="Lucida Console" charset="0"/>
              </a:rPr>
            </a:br>
            <a:r>
              <a:rPr lang="en-US" altLang="en-US" sz="2800" dirty="0">
                <a:highlight>
                  <a:srgbClr val="C0C0C0"/>
                </a:highlight>
                <a:latin typeface="Lucida Console" charset="0"/>
              </a:rPr>
              <a:t>Else: sub x19, x20, x21 //Else path </a:t>
            </a:r>
            <a:br>
              <a:rPr lang="en-US" altLang="en-US" sz="2800" dirty="0">
                <a:latin typeface="Lucida Console" charset="0"/>
              </a:rPr>
            </a:br>
            <a:r>
              <a:rPr lang="en-US" altLang="en-US" sz="2800" dirty="0">
                <a:highlight>
                  <a:srgbClr val="FFFF00"/>
                </a:highlight>
                <a:latin typeface="Lucida Console" charset="0"/>
              </a:rPr>
              <a:t>Exit: …</a:t>
            </a:r>
            <a:endParaRPr lang="en-AU" altLang="en-US" sz="2800" dirty="0">
              <a:highlight>
                <a:srgbClr val="FFFF00"/>
              </a:highlight>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11</a:t>
            </a:fld>
            <a:endParaRPr lang="en-US" dirty="0"/>
          </a:p>
        </p:txBody>
      </p:sp>
      <p:graphicFrame>
        <p:nvGraphicFramePr>
          <p:cNvPr id="3" name="Table 2">
            <a:extLst>
              <a:ext uri="{FF2B5EF4-FFF2-40B4-BE49-F238E27FC236}">
                <a16:creationId xmlns:a16="http://schemas.microsoft.com/office/drawing/2014/main" id="{3CBDCEDC-9EAB-264F-876E-94FF769D734E}"/>
              </a:ext>
            </a:extLst>
          </p:cNvPr>
          <p:cNvGraphicFramePr>
            <a:graphicFrameLocks noGrp="1"/>
          </p:cNvGraphicFramePr>
          <p:nvPr/>
        </p:nvGraphicFramePr>
        <p:xfrm>
          <a:off x="169604" y="2640135"/>
          <a:ext cx="4489452" cy="73152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236727944"/>
                    </a:ext>
                  </a:extLst>
                </a:gridCol>
                <a:gridCol w="609600">
                  <a:extLst>
                    <a:ext uri="{9D8B030D-6E8A-4147-A177-3AD203B41FA5}">
                      <a16:colId xmlns:a16="http://schemas.microsoft.com/office/drawing/2014/main" val="1640937712"/>
                    </a:ext>
                  </a:extLst>
                </a:gridCol>
                <a:gridCol w="644526">
                  <a:extLst>
                    <a:ext uri="{9D8B030D-6E8A-4147-A177-3AD203B41FA5}">
                      <a16:colId xmlns:a16="http://schemas.microsoft.com/office/drawing/2014/main" val="2227080663"/>
                    </a:ext>
                  </a:extLst>
                </a:gridCol>
                <a:gridCol w="748242">
                  <a:extLst>
                    <a:ext uri="{9D8B030D-6E8A-4147-A177-3AD203B41FA5}">
                      <a16:colId xmlns:a16="http://schemas.microsoft.com/office/drawing/2014/main" val="494085575"/>
                    </a:ext>
                  </a:extLst>
                </a:gridCol>
                <a:gridCol w="748242">
                  <a:extLst>
                    <a:ext uri="{9D8B030D-6E8A-4147-A177-3AD203B41FA5}">
                      <a16:colId xmlns:a16="http://schemas.microsoft.com/office/drawing/2014/main" val="1000632924"/>
                    </a:ext>
                  </a:extLst>
                </a:gridCol>
                <a:gridCol w="748242">
                  <a:extLst>
                    <a:ext uri="{9D8B030D-6E8A-4147-A177-3AD203B41FA5}">
                      <a16:colId xmlns:a16="http://schemas.microsoft.com/office/drawing/2014/main" val="3397135637"/>
                    </a:ext>
                  </a:extLst>
                </a:gridCol>
              </a:tblGrid>
              <a:tr h="283748">
                <a:tc>
                  <a:txBody>
                    <a:bodyPr/>
                    <a:lstStyle/>
                    <a:p>
                      <a:r>
                        <a:rPr lang="en-US" dirty="0"/>
                        <a:t>Variable</a:t>
                      </a:r>
                    </a:p>
                  </a:txBody>
                  <a:tcPr/>
                </a:tc>
                <a:tc>
                  <a:txBody>
                    <a:bodyPr/>
                    <a:lstStyle/>
                    <a:p>
                      <a:r>
                        <a:rPr lang="en-US" dirty="0"/>
                        <a:t>f</a:t>
                      </a:r>
                    </a:p>
                  </a:txBody>
                  <a:tcPr/>
                </a:tc>
                <a:tc>
                  <a:txBody>
                    <a:bodyPr/>
                    <a:lstStyle/>
                    <a:p>
                      <a:r>
                        <a:rPr lang="en-US" dirty="0"/>
                        <a:t>g</a:t>
                      </a:r>
                    </a:p>
                  </a:txBody>
                  <a:tcPr/>
                </a:tc>
                <a:tc>
                  <a:txBody>
                    <a:bodyPr/>
                    <a:lstStyle/>
                    <a:p>
                      <a:r>
                        <a:rPr lang="en-US" dirty="0"/>
                        <a:t>h</a:t>
                      </a:r>
                    </a:p>
                  </a:txBody>
                  <a:tcPr/>
                </a:tc>
                <a:tc>
                  <a:txBody>
                    <a:bodyPr/>
                    <a:lstStyle/>
                    <a:p>
                      <a:r>
                        <a:rPr lang="en-US" dirty="0"/>
                        <a:t>i</a:t>
                      </a:r>
                    </a:p>
                  </a:txBody>
                  <a:tcPr/>
                </a:tc>
                <a:tc>
                  <a:txBody>
                    <a:bodyPr/>
                    <a:lstStyle/>
                    <a:p>
                      <a:r>
                        <a:rPr lang="en-US" dirty="0"/>
                        <a:t>j</a:t>
                      </a:r>
                    </a:p>
                  </a:txBody>
                  <a:tcPr/>
                </a:tc>
                <a:extLst>
                  <a:ext uri="{0D108BD9-81ED-4DB2-BD59-A6C34878D82A}">
                    <a16:rowId xmlns:a16="http://schemas.microsoft.com/office/drawing/2014/main" val="1045970418"/>
                  </a:ext>
                </a:extLst>
              </a:tr>
              <a:tr h="283748">
                <a:tc>
                  <a:txBody>
                    <a:bodyPr/>
                    <a:lstStyle/>
                    <a:p>
                      <a:r>
                        <a:rPr lang="en-US" dirty="0"/>
                        <a:t>Register</a:t>
                      </a:r>
                    </a:p>
                  </a:txBody>
                  <a:tcPr/>
                </a:tc>
                <a:tc>
                  <a:txBody>
                    <a:bodyPr/>
                    <a:lstStyle/>
                    <a:p>
                      <a:r>
                        <a:rPr lang="en-US" dirty="0"/>
                        <a:t>x19</a:t>
                      </a:r>
                    </a:p>
                  </a:txBody>
                  <a:tcPr/>
                </a:tc>
                <a:tc>
                  <a:txBody>
                    <a:bodyPr/>
                    <a:lstStyle/>
                    <a:p>
                      <a:r>
                        <a:rPr lang="en-US" dirty="0"/>
                        <a:t>x20</a:t>
                      </a:r>
                    </a:p>
                  </a:txBody>
                  <a:tcPr/>
                </a:tc>
                <a:tc>
                  <a:txBody>
                    <a:bodyPr/>
                    <a:lstStyle/>
                    <a:p>
                      <a:r>
                        <a:rPr lang="en-US" dirty="0"/>
                        <a:t>x21</a:t>
                      </a:r>
                    </a:p>
                  </a:txBody>
                  <a:tcPr/>
                </a:tc>
                <a:tc>
                  <a:txBody>
                    <a:bodyPr/>
                    <a:lstStyle/>
                    <a:p>
                      <a:r>
                        <a:rPr lang="en-US" dirty="0"/>
                        <a:t>x22</a:t>
                      </a:r>
                    </a:p>
                  </a:txBody>
                  <a:tcPr/>
                </a:tc>
                <a:tc>
                  <a:txBody>
                    <a:bodyPr/>
                    <a:lstStyle/>
                    <a:p>
                      <a:r>
                        <a:rPr lang="en-US" dirty="0"/>
                        <a:t>x23</a:t>
                      </a:r>
                    </a:p>
                  </a:txBody>
                  <a:tcPr/>
                </a:tc>
                <a:extLst>
                  <a:ext uri="{0D108BD9-81ED-4DB2-BD59-A6C34878D82A}">
                    <a16:rowId xmlns:a16="http://schemas.microsoft.com/office/drawing/2014/main" val="873642722"/>
                  </a:ext>
                </a:extLst>
              </a:tr>
            </a:tbl>
          </a:graphicData>
        </a:graphic>
      </p:graphicFrame>
      <p:sp>
        <p:nvSpPr>
          <p:cNvPr id="4" name="Rectangle 3">
            <a:extLst>
              <a:ext uri="{FF2B5EF4-FFF2-40B4-BE49-F238E27FC236}">
                <a16:creationId xmlns:a16="http://schemas.microsoft.com/office/drawing/2014/main" id="{19996398-DA22-0641-ADBB-05441AAB99AA}"/>
              </a:ext>
            </a:extLst>
          </p:cNvPr>
          <p:cNvSpPr/>
          <p:nvPr/>
        </p:nvSpPr>
        <p:spPr>
          <a:xfrm>
            <a:off x="139148" y="5836134"/>
            <a:ext cx="8934146" cy="1077218"/>
          </a:xfrm>
          <a:prstGeom prst="rect">
            <a:avLst/>
          </a:prstGeom>
        </p:spPr>
        <p:txBody>
          <a:bodyPr wrap="square">
            <a:spAutoFit/>
          </a:bodyPr>
          <a:lstStyle/>
          <a:p>
            <a:pPr marL="457200" indent="-457200">
              <a:buAutoNum type="arabicPeriod"/>
            </a:pPr>
            <a:r>
              <a:rPr lang="en-AU" altLang="en-US" sz="1600" b="1" dirty="0">
                <a:latin typeface="Arial" panose="020B0604020202020204" pitchFamily="34" charset="0"/>
                <a:cs typeface="Arial" panose="020B0604020202020204" pitchFamily="34" charset="0"/>
              </a:rPr>
              <a:t>Using </a:t>
            </a:r>
            <a:r>
              <a:rPr lang="en-AU" altLang="en-US" sz="1600" b="1" dirty="0" err="1">
                <a:latin typeface="Arial" panose="020B0604020202020204" pitchFamily="34" charset="0"/>
                <a:cs typeface="Arial" panose="020B0604020202020204" pitchFamily="34" charset="0"/>
              </a:rPr>
              <a:t>bne</a:t>
            </a:r>
            <a:r>
              <a:rPr lang="en-AU" altLang="en-US" sz="1600" b="1" dirty="0">
                <a:latin typeface="Arial" panose="020B0604020202020204" pitchFamily="34" charset="0"/>
                <a:cs typeface="Arial" panose="020B0604020202020204" pitchFamily="34" charset="0"/>
              </a:rPr>
              <a:t> (reverse of if (==)) to branch to the Else path </a:t>
            </a:r>
            <a:r>
              <a:rPr lang="en-AU" altLang="en-US" sz="1600" b="1" dirty="0" err="1">
                <a:latin typeface="Arial" panose="020B0604020202020204" pitchFamily="34" charset="0"/>
                <a:cs typeface="Arial" panose="020B0604020202020204" pitchFamily="34" charset="0"/>
              </a:rPr>
              <a:t>b.c.</a:t>
            </a:r>
            <a:r>
              <a:rPr lang="en-AU" altLang="en-US" sz="1600" b="1" dirty="0">
                <a:latin typeface="Arial" panose="020B0604020202020204" pitchFamily="34" charset="0"/>
                <a:cs typeface="Arial" panose="020B0604020202020204" pitchFamily="34" charset="0"/>
              </a:rPr>
              <a:t> we want the code following the </a:t>
            </a:r>
            <a:r>
              <a:rPr lang="en-AU" altLang="en-US" sz="1600" b="1" dirty="0" err="1">
                <a:latin typeface="Arial" panose="020B0604020202020204" pitchFamily="34" charset="0"/>
                <a:cs typeface="Arial" panose="020B0604020202020204" pitchFamily="34" charset="0"/>
              </a:rPr>
              <a:t>bne</a:t>
            </a:r>
            <a:r>
              <a:rPr lang="en-AU" altLang="en-US" sz="1600" b="1" dirty="0">
                <a:latin typeface="Arial" panose="020B0604020202020204" pitchFamily="34" charset="0"/>
                <a:cs typeface="Arial" panose="020B0604020202020204" pitchFamily="34" charset="0"/>
              </a:rPr>
              <a:t> to be the code of the Then path</a:t>
            </a:r>
          </a:p>
          <a:p>
            <a:pPr marL="457200" indent="-457200">
              <a:buAutoNum type="arabicPeriod"/>
            </a:pPr>
            <a:r>
              <a:rPr lang="en-AU" altLang="en-US" sz="1600" b="1" dirty="0">
                <a:latin typeface="Arial" panose="020B0604020202020204" pitchFamily="34" charset="0"/>
                <a:cs typeface="Arial" panose="020B0604020202020204" pitchFamily="34" charset="0"/>
              </a:rPr>
              <a:t>We need “</a:t>
            </a:r>
            <a:r>
              <a:rPr lang="en-AU" altLang="en-US" sz="1600" b="1" dirty="0" err="1">
                <a:latin typeface="Arial" panose="020B0604020202020204" pitchFamily="34" charset="0"/>
                <a:cs typeface="Arial" panose="020B0604020202020204" pitchFamily="34" charset="0"/>
              </a:rPr>
              <a:t>beq</a:t>
            </a:r>
            <a:r>
              <a:rPr lang="en-AU" altLang="en-US" sz="1600" b="1" dirty="0">
                <a:latin typeface="Arial" panose="020B0604020202020204" pitchFamily="34" charset="0"/>
                <a:cs typeface="Arial" panose="020B0604020202020204" pitchFamily="34" charset="0"/>
              </a:rPr>
              <a:t> x0 x0 Exit”,  an unconditional jump, to let Then path terminate since CPU executes instruction in the sequence if not branching. </a:t>
            </a:r>
          </a:p>
        </p:txBody>
      </p:sp>
      <p:sp>
        <p:nvSpPr>
          <p:cNvPr id="9" name="Rounded Rectangle 8">
            <a:extLst>
              <a:ext uri="{FF2B5EF4-FFF2-40B4-BE49-F238E27FC236}">
                <a16:creationId xmlns:a16="http://schemas.microsoft.com/office/drawing/2014/main" id="{7158AD69-E609-3B48-B6C5-ECCFD903ACC0}"/>
              </a:ext>
            </a:extLst>
          </p:cNvPr>
          <p:cNvSpPr/>
          <p:nvPr/>
        </p:nvSpPr>
        <p:spPr>
          <a:xfrm>
            <a:off x="4572000" y="1312892"/>
            <a:ext cx="1600200" cy="1924236"/>
          </a:xfrm>
          <a:prstGeom prst="roundRect">
            <a:avLst>
              <a:gd name="adj" fmla="val 3957"/>
            </a:avLst>
          </a:prstGeom>
          <a:solidFill>
            <a:srgbClr val="66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87C76D7-2699-9545-9501-AFC62862C105}"/>
              </a:ext>
            </a:extLst>
          </p:cNvPr>
          <p:cNvSpPr/>
          <p:nvPr/>
        </p:nvSpPr>
        <p:spPr>
          <a:xfrm>
            <a:off x="7509890" y="1312892"/>
            <a:ext cx="1540706" cy="1924236"/>
          </a:xfrm>
          <a:prstGeom prst="roundRect">
            <a:avLst>
              <a:gd name="adj" fmla="val 3957"/>
            </a:avLst>
          </a:prstGeom>
          <a:solidFill>
            <a:srgbClr val="B3B3B3">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846" name="Picture 6" descr="f02-09-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24607"/>
            <a:ext cx="4184650" cy="254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7179D4E5-7D83-6D4E-9C38-B35BD5623B8D}"/>
              </a:ext>
            </a:extLst>
          </p:cNvPr>
          <p:cNvGrpSpPr/>
          <p:nvPr/>
        </p:nvGrpSpPr>
        <p:grpSpPr>
          <a:xfrm>
            <a:off x="6017823" y="857615"/>
            <a:ext cx="1614791" cy="3111878"/>
            <a:chOff x="6017823" y="857615"/>
            <a:chExt cx="1614791" cy="3111878"/>
          </a:xfrm>
        </p:grpSpPr>
        <p:sp>
          <p:nvSpPr>
            <p:cNvPr id="11" name="Rounded Rectangle 10">
              <a:extLst>
                <a:ext uri="{FF2B5EF4-FFF2-40B4-BE49-F238E27FC236}">
                  <a16:creationId xmlns:a16="http://schemas.microsoft.com/office/drawing/2014/main" id="{D1691B9A-273A-B143-8630-D6478BE0C173}"/>
                </a:ext>
              </a:extLst>
            </p:cNvPr>
            <p:cNvSpPr/>
            <p:nvPr/>
          </p:nvSpPr>
          <p:spPr>
            <a:xfrm>
              <a:off x="6032414" y="857615"/>
              <a:ext cx="1600200" cy="1047385"/>
            </a:xfrm>
            <a:prstGeom prst="roundRect">
              <a:avLst>
                <a:gd name="adj" fmla="val 3957"/>
              </a:avLst>
            </a:prstGeom>
            <a:solidFill>
              <a:srgbClr val="FFFF00">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8485BCA-F15D-3742-A892-DC77F7E5C0D8}"/>
                </a:ext>
              </a:extLst>
            </p:cNvPr>
            <p:cNvSpPr/>
            <p:nvPr/>
          </p:nvSpPr>
          <p:spPr>
            <a:xfrm>
              <a:off x="6017823" y="2922108"/>
              <a:ext cx="1600200" cy="1047385"/>
            </a:xfrm>
            <a:prstGeom prst="roundRect">
              <a:avLst>
                <a:gd name="adj" fmla="val 3957"/>
              </a:avLst>
            </a:prstGeom>
            <a:solidFill>
              <a:srgbClr val="FFFF00">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647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type="title"/>
          </p:nvPr>
        </p:nvSpPr>
        <p:spPr/>
        <p:txBody>
          <a:bodyPr/>
          <a:lstStyle/>
          <a:p>
            <a:pPr algn="l" eaLnBrk="1" hangingPunct="1"/>
            <a:r>
              <a:rPr lang="en-US" altLang="en-US" dirty="0"/>
              <a:t>Scheduling Example</a:t>
            </a:r>
            <a:endParaRPr lang="en-AU" altLang="en-US" dirty="0"/>
          </a:p>
        </p:txBody>
      </p:sp>
      <p:sp>
        <p:nvSpPr>
          <p:cNvPr id="120836" name="Rectangle 3"/>
          <p:cNvSpPr>
            <a:spLocks noGrp="1" noChangeArrowheads="1"/>
          </p:cNvSpPr>
          <p:nvPr>
            <p:ph idx="1"/>
          </p:nvPr>
        </p:nvSpPr>
        <p:spPr/>
        <p:txBody>
          <a:bodyPr/>
          <a:lstStyle/>
          <a:p>
            <a:pPr eaLnBrk="1" hangingPunct="1"/>
            <a:r>
              <a:rPr lang="en-US" altLang="en-US" dirty="0"/>
              <a:t>Schedule this for dual-issue RISC-V</a:t>
            </a:r>
            <a:endParaRPr lang="en-AU" altLang="en-US" sz="2400" dirty="0">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110</a:t>
            </a:fld>
            <a:endParaRPr lang="en-US" dirty="0"/>
          </a:p>
        </p:txBody>
      </p:sp>
      <p:sp>
        <p:nvSpPr>
          <p:cNvPr id="120837" name="Rectangle 4"/>
          <p:cNvSpPr>
            <a:spLocks noChangeArrowheads="1"/>
          </p:cNvSpPr>
          <p:nvPr/>
        </p:nvSpPr>
        <p:spPr bwMode="auto">
          <a:xfrm>
            <a:off x="76332" y="1514316"/>
            <a:ext cx="929613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AU" altLang="en-US" sz="2400" dirty="0">
                <a:latin typeface="Lucida Console" charset="0"/>
              </a:rPr>
              <a:t>Loop: </a:t>
            </a:r>
            <a:r>
              <a:rPr lang="en-AU" altLang="en-US" sz="2400" dirty="0" err="1">
                <a:latin typeface="Lucida Console" charset="0"/>
              </a:rPr>
              <a:t>ld</a:t>
            </a:r>
            <a:r>
              <a:rPr lang="en-AU" altLang="en-US" sz="2400" dirty="0">
                <a:latin typeface="Lucida Console" charset="0"/>
              </a:rPr>
              <a:t>   </a:t>
            </a:r>
            <a:r>
              <a:rPr lang="en-AU" altLang="en-US" sz="2400" dirty="0">
                <a:solidFill>
                  <a:schemeClr val="hlink"/>
                </a:solidFill>
                <a:latin typeface="Lucida Console" charset="0"/>
              </a:rPr>
              <a:t>x31</a:t>
            </a:r>
            <a:r>
              <a:rPr lang="en-AU" altLang="en-US" sz="2400" dirty="0">
                <a:latin typeface="Lucida Console" charset="0"/>
              </a:rPr>
              <a:t>, 0(x20)      # x31=array element</a:t>
            </a:r>
            <a:br>
              <a:rPr lang="en-AU" altLang="en-US" sz="2400" dirty="0">
                <a:latin typeface="Lucida Console" charset="0"/>
              </a:rPr>
            </a:br>
            <a:r>
              <a:rPr lang="en-AU" altLang="en-US" sz="2400" dirty="0">
                <a:latin typeface="Lucida Console" charset="0"/>
              </a:rPr>
              <a:t>      add  </a:t>
            </a:r>
            <a:r>
              <a:rPr lang="en-AU" altLang="en-US" sz="2400" dirty="0">
                <a:solidFill>
                  <a:srgbClr val="009900"/>
                </a:solidFill>
                <a:latin typeface="Lucida Console" charset="0"/>
              </a:rPr>
              <a:t>x31</a:t>
            </a:r>
            <a:r>
              <a:rPr lang="en-AU" altLang="en-US" sz="2400" dirty="0">
                <a:latin typeface="Lucida Console" charset="0"/>
              </a:rPr>
              <a:t>, </a:t>
            </a:r>
            <a:r>
              <a:rPr lang="en-AU" altLang="en-US" sz="2400" dirty="0">
                <a:solidFill>
                  <a:schemeClr val="hlink"/>
                </a:solidFill>
                <a:latin typeface="Lucida Console" charset="0"/>
              </a:rPr>
              <a:t>x31</a:t>
            </a:r>
            <a:r>
              <a:rPr lang="en-AU" altLang="en-US" sz="2400" dirty="0">
                <a:latin typeface="Lucida Console" charset="0"/>
              </a:rPr>
              <a:t>, x21    # add scalar in x21</a:t>
            </a:r>
            <a:br>
              <a:rPr lang="en-AU" altLang="en-US" sz="2400" dirty="0">
                <a:latin typeface="Lucida Console" charset="0"/>
              </a:rPr>
            </a:br>
            <a:r>
              <a:rPr lang="en-AU" altLang="en-US" sz="2400" dirty="0">
                <a:latin typeface="Lucida Console" charset="0"/>
              </a:rPr>
              <a:t>      </a:t>
            </a:r>
            <a:r>
              <a:rPr lang="en-AU" altLang="en-US" sz="2400" dirty="0" err="1">
                <a:latin typeface="Lucida Console" charset="0"/>
              </a:rPr>
              <a:t>sd</a:t>
            </a:r>
            <a:r>
              <a:rPr lang="en-AU" altLang="en-US" sz="2400" dirty="0">
                <a:latin typeface="Lucida Console" charset="0"/>
              </a:rPr>
              <a:t>   </a:t>
            </a:r>
            <a:r>
              <a:rPr lang="en-AU" altLang="en-US" sz="2400" dirty="0">
                <a:solidFill>
                  <a:srgbClr val="009900"/>
                </a:solidFill>
                <a:latin typeface="Lucida Console" charset="0"/>
              </a:rPr>
              <a:t>x31</a:t>
            </a:r>
            <a:r>
              <a:rPr lang="en-AU" altLang="en-US" sz="2400" dirty="0">
                <a:latin typeface="Lucida Console" charset="0"/>
              </a:rPr>
              <a:t>, 0(x20)      # store result</a:t>
            </a:r>
            <a:br>
              <a:rPr lang="en-AU" altLang="en-US" sz="2400" dirty="0">
                <a:latin typeface="Lucida Console" charset="0"/>
              </a:rPr>
            </a:br>
            <a:r>
              <a:rPr lang="en-AU" altLang="en-US" sz="2400" dirty="0">
                <a:latin typeface="Lucida Console" charset="0"/>
              </a:rPr>
              <a:t>      </a:t>
            </a:r>
            <a:r>
              <a:rPr lang="en-AU" altLang="en-US" sz="2400" dirty="0" err="1">
                <a:latin typeface="Lucida Console" charset="0"/>
              </a:rPr>
              <a:t>addi</a:t>
            </a:r>
            <a:r>
              <a:rPr lang="en-AU" altLang="en-US" sz="2400" dirty="0">
                <a:latin typeface="Lucida Console" charset="0"/>
              </a:rPr>
              <a:t> </a:t>
            </a:r>
            <a:r>
              <a:rPr lang="en-AU" altLang="en-US" sz="2400" dirty="0">
                <a:solidFill>
                  <a:srgbClr val="A47B38"/>
                </a:solidFill>
                <a:latin typeface="Lucida Console" charset="0"/>
              </a:rPr>
              <a:t>$20</a:t>
            </a:r>
            <a:r>
              <a:rPr lang="en-AU" altLang="en-US" sz="2400" dirty="0">
                <a:latin typeface="Lucida Console" charset="0"/>
              </a:rPr>
              <a:t>, x20, –8     # decrement pointer</a:t>
            </a:r>
            <a:br>
              <a:rPr lang="en-AU" altLang="en-US" sz="2400" dirty="0">
                <a:latin typeface="Lucida Console" charset="0"/>
              </a:rPr>
            </a:br>
            <a:r>
              <a:rPr lang="en-AU" altLang="en-US" sz="2400" dirty="0">
                <a:latin typeface="Lucida Console" charset="0"/>
              </a:rPr>
              <a:t>      </a:t>
            </a:r>
            <a:r>
              <a:rPr lang="en-AU" altLang="en-US" sz="2400" dirty="0" err="1">
                <a:latin typeface="Lucida Console" charset="0"/>
              </a:rPr>
              <a:t>blt</a:t>
            </a:r>
            <a:r>
              <a:rPr lang="en-AU" altLang="en-US" sz="2400" dirty="0">
                <a:latin typeface="Lucida Console" charset="0"/>
              </a:rPr>
              <a:t>  </a:t>
            </a:r>
            <a:r>
              <a:rPr lang="en-AU" altLang="en-US" sz="2400" dirty="0">
                <a:solidFill>
                  <a:srgbClr val="A47B38"/>
                </a:solidFill>
                <a:latin typeface="Lucida Console" charset="0"/>
              </a:rPr>
              <a:t>x22</a:t>
            </a:r>
            <a:r>
              <a:rPr lang="en-AU" altLang="en-US" sz="2400" dirty="0">
                <a:latin typeface="Lucida Console" charset="0"/>
              </a:rPr>
              <a:t>, x20, Loop # compare to loop limit</a:t>
            </a:r>
          </a:p>
          <a:p>
            <a:pPr algn="l"/>
            <a:r>
              <a:rPr lang="en-AU" altLang="en-US" sz="2400" dirty="0">
                <a:latin typeface="Lucida Console" charset="0"/>
              </a:rPr>
              <a:t>                          # branch if x20 &gt; x22 </a:t>
            </a:r>
          </a:p>
        </p:txBody>
      </p:sp>
      <p:sp>
        <p:nvSpPr>
          <p:cNvPr id="120870" name="Rectangle 37"/>
          <p:cNvSpPr>
            <a:spLocks noChangeArrowheads="1"/>
          </p:cNvSpPr>
          <p:nvPr/>
        </p:nvSpPr>
        <p:spPr bwMode="auto">
          <a:xfrm>
            <a:off x="215348" y="5514274"/>
            <a:ext cx="8762999" cy="168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lvl="1" algn="l" eaLnBrk="1" hangingPunct="1">
              <a:spcBef>
                <a:spcPct val="20000"/>
              </a:spcBef>
              <a:buClr>
                <a:schemeClr val="hlink"/>
              </a:buClr>
              <a:buSzPct val="55000"/>
              <a:buFont typeface="Wingdings" charset="2"/>
              <a:buChar char="n"/>
            </a:pPr>
            <a:r>
              <a:rPr lang="en-US" altLang="en-US" sz="2400" b="1" dirty="0" err="1"/>
              <a:t>addi</a:t>
            </a:r>
            <a:r>
              <a:rPr lang="en-US" altLang="en-US" sz="2400" b="1" dirty="0"/>
              <a:t> and </a:t>
            </a:r>
            <a:r>
              <a:rPr lang="en-US" altLang="en-US" sz="2400" b="1" dirty="0" err="1"/>
              <a:t>ld</a:t>
            </a:r>
            <a:r>
              <a:rPr lang="en-US" altLang="en-US" sz="2400" b="1" dirty="0"/>
              <a:t> CANNOT be in one cycle</a:t>
            </a:r>
          </a:p>
          <a:p>
            <a:pPr lvl="2">
              <a:spcBef>
                <a:spcPct val="20000"/>
              </a:spcBef>
              <a:buClr>
                <a:schemeClr val="hlink"/>
              </a:buClr>
              <a:buSzPct val="55000"/>
              <a:buFont typeface="Wingdings" charset="2"/>
              <a:buChar char="n"/>
            </a:pPr>
            <a:r>
              <a:rPr lang="en-US" altLang="en-US" sz="2400" b="1" dirty="0"/>
              <a:t>Load-use (</a:t>
            </a:r>
            <a:r>
              <a:rPr lang="en-US" altLang="en-US" sz="2400" b="1" dirty="0" err="1"/>
              <a:t>ld</a:t>
            </a:r>
            <a:r>
              <a:rPr lang="en-US" altLang="en-US" sz="2400" b="1" dirty="0"/>
              <a:t>-add) hazard: 1 cycle delay</a:t>
            </a:r>
          </a:p>
          <a:p>
            <a:pPr lvl="1" algn="l" eaLnBrk="1" hangingPunct="1">
              <a:spcBef>
                <a:spcPct val="20000"/>
              </a:spcBef>
              <a:buClr>
                <a:schemeClr val="hlink"/>
              </a:buClr>
              <a:buSzPct val="55000"/>
              <a:buFont typeface="Wingdings" charset="2"/>
              <a:buChar char="n"/>
            </a:pPr>
            <a:r>
              <a:rPr lang="en-US" altLang="en-US" sz="2400" b="1" dirty="0"/>
              <a:t>IPC = 5/4 = 1.25 (c.f. peak IPC = 2)</a:t>
            </a:r>
            <a:endParaRPr lang="en-AU" altLang="en-US" sz="1800" b="1" dirty="0">
              <a:latin typeface="Lucida Console" charset="0"/>
            </a:endParaRPr>
          </a:p>
        </p:txBody>
      </p:sp>
      <p:sp>
        <p:nvSpPr>
          <p:cNvPr id="8" name="Rectangle 4"/>
          <p:cNvSpPr>
            <a:spLocks noChangeArrowheads="1"/>
          </p:cNvSpPr>
          <p:nvPr/>
        </p:nvSpPr>
        <p:spPr bwMode="auto">
          <a:xfrm>
            <a:off x="5499080" y="40481"/>
            <a:ext cx="341632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AU" altLang="en-US" sz="2000" dirty="0">
                <a:latin typeface="Lucida Console" charset="0"/>
              </a:rPr>
              <a:t>for (</a:t>
            </a:r>
            <a:r>
              <a:rPr lang="en-AU" altLang="en-US" sz="2000" dirty="0" err="1">
                <a:latin typeface="Lucida Console" charset="0"/>
              </a:rPr>
              <a:t>i</a:t>
            </a:r>
            <a:r>
              <a:rPr lang="en-AU" altLang="en-US" sz="2000" dirty="0">
                <a:latin typeface="Lucida Console" charset="0"/>
              </a:rPr>
              <a:t>=1000;i!=0;</a:t>
            </a:r>
            <a:r>
              <a:rPr lang="en-AU" altLang="en-US" sz="2000" b="1" dirty="0">
                <a:solidFill>
                  <a:srgbClr val="FF0000"/>
                </a:solidFill>
                <a:latin typeface="Lucida Console" charset="0"/>
              </a:rPr>
              <a:t>i--</a:t>
            </a:r>
            <a:r>
              <a:rPr lang="en-AU" altLang="en-US" sz="2000" dirty="0">
                <a:latin typeface="Lucida Console" charset="0"/>
              </a:rPr>
              <a:t>)</a:t>
            </a:r>
          </a:p>
          <a:p>
            <a:pPr algn="l"/>
            <a:r>
              <a:rPr lang="en-AU" altLang="en-US" sz="2000" dirty="0">
                <a:latin typeface="Lucida Console" charset="0"/>
              </a:rPr>
              <a:t>  A[</a:t>
            </a:r>
            <a:r>
              <a:rPr lang="en-AU" altLang="en-US" sz="2000" dirty="0" err="1">
                <a:latin typeface="Lucida Console" charset="0"/>
              </a:rPr>
              <a:t>i</a:t>
            </a:r>
            <a:r>
              <a:rPr lang="en-AU" altLang="en-US" sz="2000" dirty="0">
                <a:latin typeface="Lucida Console" charset="0"/>
              </a:rPr>
              <a:t>] += a;</a:t>
            </a:r>
          </a:p>
          <a:p>
            <a:pPr algn="l"/>
            <a:r>
              <a:rPr lang="en-AU" altLang="en-US" dirty="0">
                <a:latin typeface="Arial" panose="020B0604020202020204" pitchFamily="34" charset="0"/>
                <a:cs typeface="Arial" panose="020B0604020202020204" pitchFamily="34" charset="0"/>
              </a:rPr>
              <a:t>Each element is 8 bytes</a:t>
            </a:r>
          </a:p>
        </p:txBody>
      </p:sp>
      <p:pic>
        <p:nvPicPr>
          <p:cNvPr id="4" name="Picture 3">
            <a:extLst>
              <a:ext uri="{FF2B5EF4-FFF2-40B4-BE49-F238E27FC236}">
                <a16:creationId xmlns:a16="http://schemas.microsoft.com/office/drawing/2014/main" id="{52E12061-A07E-5649-8DB2-BACB14202F89}"/>
              </a:ext>
            </a:extLst>
          </p:cNvPr>
          <p:cNvPicPr>
            <a:picLocks noChangeAspect="1"/>
          </p:cNvPicPr>
          <p:nvPr/>
        </p:nvPicPr>
        <p:blipFill>
          <a:blip r:embed="rId3"/>
          <a:stretch>
            <a:fillRect/>
          </a:stretch>
        </p:blipFill>
        <p:spPr>
          <a:xfrm>
            <a:off x="-6079" y="3832531"/>
            <a:ext cx="9156158" cy="1681743"/>
          </a:xfrm>
          <a:prstGeom prst="rect">
            <a:avLst/>
          </a:prstGeom>
        </p:spPr>
      </p:pic>
      <p:sp>
        <p:nvSpPr>
          <p:cNvPr id="5" name="Rectangle 4">
            <a:extLst>
              <a:ext uri="{FF2B5EF4-FFF2-40B4-BE49-F238E27FC236}">
                <a16:creationId xmlns:a16="http://schemas.microsoft.com/office/drawing/2014/main" id="{9651F54E-5DF0-5545-969F-E81C3F4F438B}"/>
              </a:ext>
            </a:extLst>
          </p:cNvPr>
          <p:cNvSpPr/>
          <p:nvPr/>
        </p:nvSpPr>
        <p:spPr>
          <a:xfrm>
            <a:off x="7197250" y="5441221"/>
            <a:ext cx="1249060" cy="369332"/>
          </a:xfrm>
          <a:prstGeom prst="rect">
            <a:avLst/>
          </a:prstGeom>
        </p:spPr>
        <p:txBody>
          <a:bodyPr wrap="none">
            <a:spAutoFit/>
          </a:bodyPr>
          <a:lstStyle/>
          <a:p>
            <a:r>
              <a:rPr lang="en-US" altLang="en-US" dirty="0">
                <a:latin typeface="Times New Roman" charset="0"/>
              </a:rPr>
              <a:t>Figure 4.67</a:t>
            </a:r>
          </a:p>
        </p:txBody>
      </p:sp>
      <p:grpSp>
        <p:nvGrpSpPr>
          <p:cNvPr id="12" name="Group 11">
            <a:extLst>
              <a:ext uri="{FF2B5EF4-FFF2-40B4-BE49-F238E27FC236}">
                <a16:creationId xmlns:a16="http://schemas.microsoft.com/office/drawing/2014/main" id="{FE23E7B0-F65F-CE41-9136-6284E7CAC649}"/>
              </a:ext>
            </a:extLst>
          </p:cNvPr>
          <p:cNvGrpSpPr/>
          <p:nvPr/>
        </p:nvGrpSpPr>
        <p:grpSpPr>
          <a:xfrm>
            <a:off x="3276600" y="4461415"/>
            <a:ext cx="1600068" cy="917443"/>
            <a:chOff x="3581400" y="3166490"/>
            <a:chExt cx="1600068" cy="917443"/>
          </a:xfrm>
        </p:grpSpPr>
        <p:cxnSp>
          <p:nvCxnSpPr>
            <p:cNvPr id="13" name="Straight Arrow Connector 12">
              <a:extLst>
                <a:ext uri="{FF2B5EF4-FFF2-40B4-BE49-F238E27FC236}">
                  <a16:creationId xmlns:a16="http://schemas.microsoft.com/office/drawing/2014/main" id="{27A265F8-AD38-2343-BD6C-A8A0E35BB3E1}"/>
                </a:ext>
              </a:extLst>
            </p:cNvPr>
            <p:cNvCxnSpPr>
              <a:cxnSpLocks/>
            </p:cNvCxnSpPr>
            <p:nvPr/>
          </p:nvCxnSpPr>
          <p:spPr>
            <a:xfrm flipH="1">
              <a:off x="3581400" y="3166490"/>
              <a:ext cx="1600068" cy="567310"/>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E3429AD-8219-A74D-8CE8-B6EA3DE60FD8}"/>
                </a:ext>
              </a:extLst>
            </p:cNvPr>
            <p:cNvCxnSpPr>
              <a:cxnSpLocks/>
            </p:cNvCxnSpPr>
            <p:nvPr/>
          </p:nvCxnSpPr>
          <p:spPr>
            <a:xfrm>
              <a:off x="3581400" y="3733800"/>
              <a:ext cx="1600068" cy="350133"/>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FCF1B8D5-4BF8-5646-9633-A49ACEE36A85}"/>
                </a:ext>
              </a:extLst>
            </p:cNvPr>
            <p:cNvSpPr/>
            <p:nvPr/>
          </p:nvSpPr>
          <p:spPr>
            <a:xfrm rot="20165171">
              <a:off x="3721594" y="3192867"/>
              <a:ext cx="926857" cy="307777"/>
            </a:xfrm>
            <a:prstGeom prst="rect">
              <a:avLst/>
            </a:prstGeom>
          </p:spPr>
          <p:txBody>
            <a:bodyPr wrap="none">
              <a:spAutoFit/>
            </a:bodyPr>
            <a:lstStyle/>
            <a:p>
              <a:pPr lvl="0">
                <a:defRPr/>
              </a:pPr>
              <a:r>
                <a:rPr lang="en-US" altLang="en-US" sz="1400" b="1" dirty="0">
                  <a:latin typeface="Times New Roman" charset="0"/>
                </a:rPr>
                <a:t>A[</a:t>
              </a:r>
              <a:r>
                <a:rPr lang="en-US" altLang="en-US" sz="1400" b="1" dirty="0" err="1">
                  <a:latin typeface="Times New Roman" charset="0"/>
                </a:rPr>
                <a:t>i</a:t>
              </a:r>
              <a:r>
                <a:rPr lang="en-US" altLang="en-US" sz="1400" b="1" dirty="0">
                  <a:latin typeface="Times New Roman" charset="0"/>
                </a:rPr>
                <a:t>] += a;</a:t>
              </a:r>
            </a:p>
          </p:txBody>
        </p:sp>
      </p:grpSp>
    </p:spTree>
    <p:extLst>
      <p:ext uri="{BB962C8B-B14F-4D97-AF65-F5344CB8AC3E}">
        <p14:creationId xmlns:p14="http://schemas.microsoft.com/office/powerpoint/2010/main" val="38000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p:nvPr>
        </p:nvSpPr>
        <p:spPr/>
        <p:txBody>
          <a:bodyPr/>
          <a:lstStyle/>
          <a:p>
            <a:pPr eaLnBrk="1" hangingPunct="1"/>
            <a:r>
              <a:rPr lang="en-US" altLang="en-US"/>
              <a:t>Loop Unrolling</a:t>
            </a:r>
            <a:endParaRPr lang="en-AU" altLang="en-US"/>
          </a:p>
        </p:txBody>
      </p:sp>
      <p:sp>
        <p:nvSpPr>
          <p:cNvPr id="121860" name="Rectangle 3"/>
          <p:cNvSpPr>
            <a:spLocks noGrp="1" noChangeArrowheads="1"/>
          </p:cNvSpPr>
          <p:nvPr>
            <p:ph type="body" idx="1"/>
          </p:nvPr>
        </p:nvSpPr>
        <p:spPr>
          <a:xfrm>
            <a:off x="228600" y="3142882"/>
            <a:ext cx="8763000" cy="3578593"/>
          </a:xfrm>
        </p:spPr>
        <p:txBody>
          <a:bodyPr>
            <a:normAutofit fontScale="92500" lnSpcReduction="10000"/>
          </a:bodyPr>
          <a:lstStyle/>
          <a:p>
            <a:pPr eaLnBrk="1" hangingPunct="1"/>
            <a:r>
              <a:rPr lang="en-US" altLang="en-US" dirty="0"/>
              <a:t>Replicate loop body to expose more parallelism</a:t>
            </a:r>
          </a:p>
          <a:p>
            <a:pPr lvl="1" eaLnBrk="1" hangingPunct="1"/>
            <a:r>
              <a:rPr lang="en-US" altLang="en-US" dirty="0"/>
              <a:t>Reduces loop-control overhead</a:t>
            </a:r>
          </a:p>
          <a:p>
            <a:pPr lvl="1" eaLnBrk="1" hangingPunct="1"/>
            <a:r>
              <a:rPr lang="en-US" altLang="en-US" dirty="0"/>
              <a:t>For two calculations, e.g. A[</a:t>
            </a:r>
            <a:r>
              <a:rPr lang="en-US" altLang="en-US" dirty="0" err="1"/>
              <a:t>i</a:t>
            </a:r>
            <a:r>
              <a:rPr lang="en-US" altLang="en-US" dirty="0"/>
              <a:t>]+=a</a:t>
            </a:r>
          </a:p>
          <a:p>
            <a:pPr lvl="2"/>
            <a:r>
              <a:rPr lang="en-US" altLang="en-US" dirty="0"/>
              <a:t>2 </a:t>
            </a:r>
            <a:r>
              <a:rPr lang="en-US" altLang="en-US" dirty="0" err="1"/>
              <a:t>beq</a:t>
            </a:r>
            <a:r>
              <a:rPr lang="en-US" altLang="en-US" dirty="0"/>
              <a:t> vs 1 </a:t>
            </a:r>
            <a:r>
              <a:rPr lang="en-US" altLang="en-US" dirty="0" err="1"/>
              <a:t>beq</a:t>
            </a:r>
            <a:r>
              <a:rPr lang="en-US" altLang="en-US" dirty="0"/>
              <a:t>; 2 i-1 vs 1 i-2</a:t>
            </a:r>
          </a:p>
          <a:p>
            <a:pPr eaLnBrk="1" hangingPunct="1"/>
            <a:r>
              <a:rPr lang="en-US" altLang="en-US" dirty="0"/>
              <a:t>Use different registers per replication</a:t>
            </a:r>
          </a:p>
          <a:p>
            <a:pPr lvl="1" eaLnBrk="1" hangingPunct="1"/>
            <a:r>
              <a:rPr lang="en-US" altLang="en-US" dirty="0"/>
              <a:t>Called “register renaming”</a:t>
            </a:r>
            <a:endParaRPr lang="en-AU" altLang="en-US" dirty="0"/>
          </a:p>
          <a:p>
            <a:pPr lvl="1" eaLnBrk="1" hangingPunct="1"/>
            <a:r>
              <a:rPr lang="en-US" altLang="en-US" dirty="0"/>
              <a:t>Avoid loop-carried “anti-dependencies”</a:t>
            </a:r>
          </a:p>
          <a:p>
            <a:pPr lvl="2" eaLnBrk="1" hangingPunct="1"/>
            <a:r>
              <a:rPr lang="en-US" altLang="en-US" dirty="0"/>
              <a:t>Store followed by a load of the same register</a:t>
            </a:r>
          </a:p>
          <a:p>
            <a:pPr lvl="2" eaLnBrk="1" hangingPunct="1"/>
            <a:r>
              <a:rPr lang="en-US" altLang="en-US" dirty="0"/>
              <a:t>Aka “name dependence”</a:t>
            </a:r>
            <a:r>
              <a:rPr lang="en-US" altLang="en-US" dirty="0">
                <a:ea typeface="Arial" charset="0"/>
                <a:cs typeface="Arial" charset="0"/>
              </a:rPr>
              <a:t> </a:t>
            </a:r>
          </a:p>
          <a:p>
            <a:pPr lvl="3" eaLnBrk="1" hangingPunct="1"/>
            <a:r>
              <a:rPr lang="en-US" altLang="en-US" dirty="0"/>
              <a:t>Reuse of a register name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111</a:t>
            </a:fld>
            <a:endParaRPr lang="en-US" dirty="0"/>
          </a:p>
        </p:txBody>
      </p:sp>
      <p:sp>
        <p:nvSpPr>
          <p:cNvPr id="6" name="Rectangle 4"/>
          <p:cNvSpPr>
            <a:spLocks noChangeArrowheads="1"/>
          </p:cNvSpPr>
          <p:nvPr/>
        </p:nvSpPr>
        <p:spPr bwMode="auto">
          <a:xfrm>
            <a:off x="38100" y="1582656"/>
            <a:ext cx="40895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AU" altLang="en-US" sz="2400" dirty="0">
                <a:latin typeface="Lucida Console" charset="0"/>
              </a:rPr>
              <a:t>for (</a:t>
            </a:r>
            <a:r>
              <a:rPr lang="en-AU" altLang="en-US" sz="2400" dirty="0" err="1">
                <a:latin typeface="Lucida Console" charset="0"/>
              </a:rPr>
              <a:t>i</a:t>
            </a:r>
            <a:r>
              <a:rPr lang="en-AU" altLang="en-US" sz="2400" dirty="0">
                <a:latin typeface="Lucida Console" charset="0"/>
              </a:rPr>
              <a:t>=1000;i!=0;</a:t>
            </a:r>
            <a:r>
              <a:rPr lang="en-AU" altLang="en-US" sz="2400" b="1" dirty="0">
                <a:solidFill>
                  <a:srgbClr val="FF0000"/>
                </a:solidFill>
                <a:latin typeface="Lucida Console" charset="0"/>
              </a:rPr>
              <a:t>i--</a:t>
            </a:r>
            <a:r>
              <a:rPr lang="en-AU" altLang="en-US" sz="2400" dirty="0">
                <a:latin typeface="Lucida Console" charset="0"/>
              </a:rPr>
              <a:t>)</a:t>
            </a:r>
          </a:p>
          <a:p>
            <a:pPr algn="l"/>
            <a:r>
              <a:rPr lang="en-AU" altLang="en-US" sz="2400" dirty="0">
                <a:latin typeface="Lucida Console" charset="0"/>
              </a:rPr>
              <a:t>  A[</a:t>
            </a:r>
            <a:r>
              <a:rPr lang="en-AU" altLang="en-US" sz="2400" dirty="0" err="1">
                <a:latin typeface="Lucida Console" charset="0"/>
              </a:rPr>
              <a:t>i</a:t>
            </a:r>
            <a:r>
              <a:rPr lang="en-AU" altLang="en-US" sz="2400" dirty="0">
                <a:latin typeface="Lucida Console" charset="0"/>
              </a:rPr>
              <a:t>] += a;</a:t>
            </a:r>
          </a:p>
        </p:txBody>
      </p:sp>
      <p:sp>
        <p:nvSpPr>
          <p:cNvPr id="7" name="Rectangle 4"/>
          <p:cNvSpPr>
            <a:spLocks noChangeArrowheads="1"/>
          </p:cNvSpPr>
          <p:nvPr/>
        </p:nvSpPr>
        <p:spPr bwMode="auto">
          <a:xfrm>
            <a:off x="4170485" y="1143000"/>
            <a:ext cx="495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a:r>
              <a:rPr lang="en-AU" altLang="en-US" sz="2400" b="1" dirty="0">
                <a:latin typeface="+mn-lt"/>
              </a:rPr>
              <a:t>Unrolling with factor 2</a:t>
            </a:r>
          </a:p>
          <a:p>
            <a:pPr algn="l"/>
            <a:r>
              <a:rPr lang="en-AU" altLang="en-US" sz="2400" dirty="0">
                <a:latin typeface="Lucida Console" charset="0"/>
              </a:rPr>
              <a:t>for (</a:t>
            </a:r>
            <a:r>
              <a:rPr lang="en-AU" altLang="en-US" sz="2400" dirty="0" err="1">
                <a:latin typeface="Lucida Console" charset="0"/>
              </a:rPr>
              <a:t>i</a:t>
            </a:r>
            <a:r>
              <a:rPr lang="en-AU" altLang="en-US" sz="2400" dirty="0">
                <a:latin typeface="Lucida Console" charset="0"/>
              </a:rPr>
              <a:t>=1000;i!=0;</a:t>
            </a:r>
            <a:r>
              <a:rPr lang="en-AU" altLang="en-US" sz="2400" b="1" dirty="0">
                <a:solidFill>
                  <a:srgbClr val="FF0000"/>
                </a:solidFill>
                <a:latin typeface="Lucida Console" charset="0"/>
              </a:rPr>
              <a:t>i-=2</a:t>
            </a:r>
            <a:r>
              <a:rPr lang="en-AU" altLang="en-US" sz="2400" dirty="0">
                <a:latin typeface="Lucida Console" charset="0"/>
              </a:rPr>
              <a:t>) {</a:t>
            </a:r>
          </a:p>
          <a:p>
            <a:pPr algn="l"/>
            <a:r>
              <a:rPr lang="en-AU" altLang="en-US" sz="2400" dirty="0">
                <a:latin typeface="Lucida Console" charset="0"/>
              </a:rPr>
              <a:t>  A[</a:t>
            </a:r>
            <a:r>
              <a:rPr lang="en-AU" altLang="en-US" sz="2400" dirty="0" err="1">
                <a:latin typeface="Lucida Console" charset="0"/>
              </a:rPr>
              <a:t>i</a:t>
            </a:r>
            <a:r>
              <a:rPr lang="en-AU" altLang="en-US" sz="2400" dirty="0">
                <a:latin typeface="Lucida Console" charset="0"/>
              </a:rPr>
              <a:t>] += a;;</a:t>
            </a:r>
          </a:p>
          <a:p>
            <a:pPr algn="l"/>
            <a:r>
              <a:rPr lang="en-AU" altLang="en-US" sz="2400" dirty="0">
                <a:latin typeface="Lucida Console" charset="0"/>
              </a:rPr>
              <a:t>  </a:t>
            </a:r>
            <a:r>
              <a:rPr lang="en-AU" altLang="en-US" sz="2400" b="1" dirty="0">
                <a:solidFill>
                  <a:srgbClr val="FF0000"/>
                </a:solidFill>
                <a:latin typeface="Lucida Console" charset="0"/>
              </a:rPr>
              <a:t>A[i-1] += a;</a:t>
            </a:r>
          </a:p>
          <a:p>
            <a:pPr algn="l"/>
            <a:r>
              <a:rPr lang="en-AU" altLang="en-US" sz="2400" dirty="0">
                <a:latin typeface="Lucida Console" charset="0"/>
              </a:rPr>
              <a:t>}</a:t>
            </a:r>
          </a:p>
        </p:txBody>
      </p:sp>
    </p:spTree>
    <p:extLst>
      <p:ext uri="{BB962C8B-B14F-4D97-AF65-F5344CB8AC3E}">
        <p14:creationId xmlns:p14="http://schemas.microsoft.com/office/powerpoint/2010/main" val="25957420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ChangeArrowheads="1"/>
          </p:cNvSpPr>
          <p:nvPr>
            <p:ph type="title"/>
          </p:nvPr>
        </p:nvSpPr>
        <p:spPr/>
        <p:txBody>
          <a:bodyPr/>
          <a:lstStyle/>
          <a:p>
            <a:pPr algn="l" eaLnBrk="1" hangingPunct="1"/>
            <a:r>
              <a:rPr lang="en-US" altLang="en-US" dirty="0"/>
              <a:t>Loop Unrolling Example</a:t>
            </a:r>
            <a:endParaRPr lang="en-AU" altLang="en-US" dirty="0"/>
          </a:p>
        </p:txBody>
      </p:sp>
      <p:sp>
        <p:nvSpPr>
          <p:cNvPr id="122884" name="Rectangle 3"/>
          <p:cNvSpPr>
            <a:spLocks noGrp="1" noChangeArrowheads="1"/>
          </p:cNvSpPr>
          <p:nvPr>
            <p:ph idx="1"/>
          </p:nvPr>
        </p:nvSpPr>
        <p:spPr>
          <a:xfrm>
            <a:off x="228600" y="1143000"/>
            <a:ext cx="8763000" cy="5410200"/>
          </a:xfrm>
        </p:spPr>
        <p:txBody>
          <a:bodyPr>
            <a:normAutofit fontScale="92500" lnSpcReduction="10000"/>
          </a:bodyPr>
          <a:lstStyle/>
          <a:p>
            <a:pPr eaLnBrk="1" hangingPunct="1"/>
            <a:r>
              <a:rPr lang="en-US" altLang="en-US" sz="2800" dirty="0"/>
              <a:t>Load-use hazard</a:t>
            </a:r>
          </a:p>
          <a:p>
            <a:pPr lvl="1"/>
            <a:r>
              <a:rPr lang="en-US" altLang="en-US" sz="2600" dirty="0"/>
              <a:t>1 cycle use delay</a:t>
            </a:r>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r>
              <a:rPr lang="en-US" altLang="en-US" sz="2800" dirty="0"/>
              <a:t>IPC = 14/8 = 1.75</a:t>
            </a:r>
          </a:p>
          <a:p>
            <a:pPr lvl="1" eaLnBrk="1" hangingPunct="1"/>
            <a:r>
              <a:rPr lang="en-US" altLang="en-US" sz="2400" dirty="0"/>
              <a:t>Closer to 2, but at cost of registers and code size</a:t>
            </a:r>
            <a:endParaRPr lang="en-AU" altLang="en-US" sz="2400"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112</a:t>
            </a:fld>
            <a:endParaRPr lang="en-US" dirty="0"/>
          </a:p>
        </p:txBody>
      </p:sp>
      <p:sp>
        <p:nvSpPr>
          <p:cNvPr id="6" name="Rectangle 4"/>
          <p:cNvSpPr>
            <a:spLocks noChangeArrowheads="1"/>
          </p:cNvSpPr>
          <p:nvPr/>
        </p:nvSpPr>
        <p:spPr bwMode="auto">
          <a:xfrm>
            <a:off x="4823618" y="-74156"/>
            <a:ext cx="4953000" cy="2677656"/>
          </a:xfrm>
          <a:prstGeom prst="rect">
            <a:avLst/>
          </a:prstGeom>
          <a:solidFill>
            <a:schemeClr val="bg1"/>
          </a:solidFill>
          <a:ln>
            <a:noFill/>
          </a:ln>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a:r>
              <a:rPr lang="en-AU" altLang="en-US" sz="2400" b="1" dirty="0">
                <a:latin typeface="+mn-lt"/>
              </a:rPr>
              <a:t>Unrolling with factor 4</a:t>
            </a:r>
          </a:p>
          <a:p>
            <a:pPr algn="l"/>
            <a:r>
              <a:rPr lang="en-AU" altLang="en-US" sz="2400" dirty="0">
                <a:latin typeface="Lucida Console" charset="0"/>
              </a:rPr>
              <a:t>for (</a:t>
            </a:r>
            <a:r>
              <a:rPr lang="en-AU" altLang="en-US" sz="2400" dirty="0" err="1">
                <a:latin typeface="Lucida Console" charset="0"/>
              </a:rPr>
              <a:t>i</a:t>
            </a:r>
            <a:r>
              <a:rPr lang="en-AU" altLang="en-US" sz="2400" dirty="0">
                <a:latin typeface="Lucida Console" charset="0"/>
              </a:rPr>
              <a:t>=1000;i!=0;</a:t>
            </a:r>
            <a:r>
              <a:rPr lang="en-AU" altLang="en-US" sz="2400" b="1" dirty="0">
                <a:solidFill>
                  <a:srgbClr val="FF0000"/>
                </a:solidFill>
                <a:latin typeface="Lucida Console" charset="0"/>
              </a:rPr>
              <a:t>i-=4</a:t>
            </a:r>
            <a:r>
              <a:rPr lang="en-AU" altLang="en-US" sz="2400" dirty="0">
                <a:latin typeface="Lucida Console" charset="0"/>
              </a:rPr>
              <a:t>){</a:t>
            </a:r>
          </a:p>
          <a:p>
            <a:pPr algn="l"/>
            <a:r>
              <a:rPr lang="en-AU" altLang="en-US" sz="2400" dirty="0">
                <a:latin typeface="Lucida Console" charset="0"/>
              </a:rPr>
              <a:t>  A[</a:t>
            </a:r>
            <a:r>
              <a:rPr lang="en-AU" altLang="en-US" sz="2400" dirty="0" err="1">
                <a:latin typeface="Lucida Console" charset="0"/>
              </a:rPr>
              <a:t>i</a:t>
            </a:r>
            <a:r>
              <a:rPr lang="en-AU" altLang="en-US" sz="2400" dirty="0">
                <a:latin typeface="Lucida Console" charset="0"/>
              </a:rPr>
              <a:t>] += a;</a:t>
            </a:r>
          </a:p>
          <a:p>
            <a:pPr algn="l"/>
            <a:r>
              <a:rPr lang="en-AU" altLang="en-US" sz="2400" dirty="0">
                <a:latin typeface="Lucida Console" charset="0"/>
              </a:rPr>
              <a:t>  </a:t>
            </a:r>
            <a:r>
              <a:rPr lang="en-AU" altLang="en-US" sz="2400" b="1" dirty="0">
                <a:solidFill>
                  <a:srgbClr val="FF0000"/>
                </a:solidFill>
                <a:latin typeface="Lucida Console" charset="0"/>
              </a:rPr>
              <a:t>A[i-1] += a;</a:t>
            </a:r>
          </a:p>
          <a:p>
            <a:pPr algn="l"/>
            <a:r>
              <a:rPr lang="en-AU" altLang="en-US" sz="2400" b="1" dirty="0">
                <a:solidFill>
                  <a:srgbClr val="0432FF"/>
                </a:solidFill>
                <a:latin typeface="Lucida Console" charset="0"/>
              </a:rPr>
              <a:t>  A[i-2] += a;</a:t>
            </a:r>
          </a:p>
          <a:p>
            <a:pPr algn="l"/>
            <a:r>
              <a:rPr lang="en-AU" altLang="en-US" sz="2400" b="1" dirty="0">
                <a:solidFill>
                  <a:srgbClr val="7030A0"/>
                </a:solidFill>
                <a:latin typeface="Lucida Console" charset="0"/>
              </a:rPr>
              <a:t>  A[i-3] += a;</a:t>
            </a:r>
          </a:p>
          <a:p>
            <a:pPr algn="l"/>
            <a:r>
              <a:rPr lang="en-AU" altLang="en-US" sz="2400" dirty="0">
                <a:latin typeface="Lucida Console" charset="0"/>
              </a:rPr>
              <a:t>}</a:t>
            </a:r>
          </a:p>
        </p:txBody>
      </p:sp>
      <p:pic>
        <p:nvPicPr>
          <p:cNvPr id="4" name="Picture 3">
            <a:extLst>
              <a:ext uri="{FF2B5EF4-FFF2-40B4-BE49-F238E27FC236}">
                <a16:creationId xmlns:a16="http://schemas.microsoft.com/office/drawing/2014/main" id="{A336F6A0-F2FD-5E47-B752-5C3139EF94AD}"/>
              </a:ext>
            </a:extLst>
          </p:cNvPr>
          <p:cNvPicPr>
            <a:picLocks noChangeAspect="1"/>
          </p:cNvPicPr>
          <p:nvPr/>
        </p:nvPicPr>
        <p:blipFill>
          <a:blip r:embed="rId3"/>
          <a:stretch>
            <a:fillRect/>
          </a:stretch>
        </p:blipFill>
        <p:spPr>
          <a:xfrm>
            <a:off x="259374" y="2558666"/>
            <a:ext cx="8823351" cy="2795771"/>
          </a:xfrm>
          <a:prstGeom prst="rect">
            <a:avLst/>
          </a:prstGeom>
        </p:spPr>
      </p:pic>
      <p:sp>
        <p:nvSpPr>
          <p:cNvPr id="5" name="Rectangle 4">
            <a:extLst>
              <a:ext uri="{FF2B5EF4-FFF2-40B4-BE49-F238E27FC236}">
                <a16:creationId xmlns:a16="http://schemas.microsoft.com/office/drawing/2014/main" id="{B8DF0E54-755D-9049-B158-856D6FFAEE05}"/>
              </a:ext>
            </a:extLst>
          </p:cNvPr>
          <p:cNvSpPr/>
          <p:nvPr/>
        </p:nvSpPr>
        <p:spPr>
          <a:xfrm>
            <a:off x="7314772" y="5383063"/>
            <a:ext cx="1249060" cy="369332"/>
          </a:xfrm>
          <a:prstGeom prst="rect">
            <a:avLst/>
          </a:prstGeom>
        </p:spPr>
        <p:txBody>
          <a:bodyPr wrap="none">
            <a:spAutoFit/>
          </a:bodyPr>
          <a:lstStyle/>
          <a:p>
            <a:r>
              <a:rPr lang="en-US" altLang="en-US" dirty="0">
                <a:latin typeface="Times New Roman" charset="0"/>
              </a:rPr>
              <a:t>Figure 4.68</a:t>
            </a:r>
          </a:p>
        </p:txBody>
      </p:sp>
      <p:grpSp>
        <p:nvGrpSpPr>
          <p:cNvPr id="14" name="Group 13">
            <a:extLst>
              <a:ext uri="{FF2B5EF4-FFF2-40B4-BE49-F238E27FC236}">
                <a16:creationId xmlns:a16="http://schemas.microsoft.com/office/drawing/2014/main" id="{6BAB7C83-309D-5942-812E-D4EAACC85D52}"/>
              </a:ext>
            </a:extLst>
          </p:cNvPr>
          <p:cNvGrpSpPr/>
          <p:nvPr/>
        </p:nvGrpSpPr>
        <p:grpSpPr>
          <a:xfrm>
            <a:off x="3581400" y="3192867"/>
            <a:ext cx="1447800" cy="1150533"/>
            <a:chOff x="3581400" y="3192867"/>
            <a:chExt cx="1447800" cy="1150533"/>
          </a:xfrm>
        </p:grpSpPr>
        <p:cxnSp>
          <p:nvCxnSpPr>
            <p:cNvPr id="8" name="Straight Arrow Connector 7">
              <a:extLst>
                <a:ext uri="{FF2B5EF4-FFF2-40B4-BE49-F238E27FC236}">
                  <a16:creationId xmlns:a16="http://schemas.microsoft.com/office/drawing/2014/main" id="{6A893EBC-D1E9-1948-9B44-A0BC242E574B}"/>
                </a:ext>
              </a:extLst>
            </p:cNvPr>
            <p:cNvCxnSpPr/>
            <p:nvPr/>
          </p:nvCxnSpPr>
          <p:spPr>
            <a:xfrm flipH="1">
              <a:off x="3581400" y="3200400"/>
              <a:ext cx="1371600" cy="533400"/>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E605986-DFD6-2549-A479-E5EC421F574A}"/>
                </a:ext>
              </a:extLst>
            </p:cNvPr>
            <p:cNvCxnSpPr>
              <a:cxnSpLocks/>
            </p:cNvCxnSpPr>
            <p:nvPr/>
          </p:nvCxnSpPr>
          <p:spPr>
            <a:xfrm>
              <a:off x="3581400" y="3733800"/>
              <a:ext cx="1447800" cy="609600"/>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34B75B-274C-B64F-98C1-3F8E5B5E59D9}"/>
                </a:ext>
              </a:extLst>
            </p:cNvPr>
            <p:cNvSpPr/>
            <p:nvPr/>
          </p:nvSpPr>
          <p:spPr>
            <a:xfrm rot="20165171">
              <a:off x="3721594" y="3192867"/>
              <a:ext cx="926857" cy="307777"/>
            </a:xfrm>
            <a:prstGeom prst="rect">
              <a:avLst/>
            </a:prstGeom>
          </p:spPr>
          <p:txBody>
            <a:bodyPr wrap="none">
              <a:spAutoFit/>
            </a:bodyPr>
            <a:lstStyle/>
            <a:p>
              <a:pPr lvl="0">
                <a:defRPr/>
              </a:pPr>
              <a:r>
                <a:rPr lang="en-US" altLang="en-US" sz="1400" b="1" dirty="0">
                  <a:latin typeface="Times New Roman" charset="0"/>
                </a:rPr>
                <a:t>A[</a:t>
              </a:r>
              <a:r>
                <a:rPr lang="en-US" altLang="en-US" sz="1400" b="1" dirty="0" err="1">
                  <a:latin typeface="Times New Roman" charset="0"/>
                </a:rPr>
                <a:t>i</a:t>
              </a:r>
              <a:r>
                <a:rPr lang="en-US" altLang="en-US" sz="1400" b="1" dirty="0">
                  <a:latin typeface="Times New Roman" charset="0"/>
                </a:rPr>
                <a:t>] += a;</a:t>
              </a:r>
            </a:p>
          </p:txBody>
        </p:sp>
      </p:grpSp>
      <p:grpSp>
        <p:nvGrpSpPr>
          <p:cNvPr id="18" name="Group 17">
            <a:extLst>
              <a:ext uri="{FF2B5EF4-FFF2-40B4-BE49-F238E27FC236}">
                <a16:creationId xmlns:a16="http://schemas.microsoft.com/office/drawing/2014/main" id="{710427DA-099C-CD48-BB43-F3D31A2433D9}"/>
              </a:ext>
            </a:extLst>
          </p:cNvPr>
          <p:cNvGrpSpPr/>
          <p:nvPr/>
        </p:nvGrpSpPr>
        <p:grpSpPr>
          <a:xfrm>
            <a:off x="3581400" y="3529919"/>
            <a:ext cx="1447800" cy="1150533"/>
            <a:chOff x="3581400" y="3192867"/>
            <a:chExt cx="1447800" cy="1150533"/>
          </a:xfrm>
        </p:grpSpPr>
        <p:cxnSp>
          <p:nvCxnSpPr>
            <p:cNvPr id="19" name="Straight Arrow Connector 18">
              <a:extLst>
                <a:ext uri="{FF2B5EF4-FFF2-40B4-BE49-F238E27FC236}">
                  <a16:creationId xmlns:a16="http://schemas.microsoft.com/office/drawing/2014/main" id="{422C78F5-BD7B-2B49-8129-9A2B968F0D60}"/>
                </a:ext>
              </a:extLst>
            </p:cNvPr>
            <p:cNvCxnSpPr/>
            <p:nvPr/>
          </p:nvCxnSpPr>
          <p:spPr>
            <a:xfrm flipH="1">
              <a:off x="3581400" y="3200400"/>
              <a:ext cx="1371600" cy="533400"/>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38C8DD4-D2A5-C64C-B32A-532296CF3EDC}"/>
                </a:ext>
              </a:extLst>
            </p:cNvPr>
            <p:cNvCxnSpPr>
              <a:cxnSpLocks/>
            </p:cNvCxnSpPr>
            <p:nvPr/>
          </p:nvCxnSpPr>
          <p:spPr>
            <a:xfrm>
              <a:off x="3581400" y="3733800"/>
              <a:ext cx="1447800" cy="609600"/>
            </a:xfrm>
            <a:prstGeom prst="straightConnector1">
              <a:avLst/>
            </a:prstGeom>
            <a:ln w="222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822C9B40-069B-1E4A-9F90-4CD4232967D7}"/>
                </a:ext>
              </a:extLst>
            </p:cNvPr>
            <p:cNvSpPr/>
            <p:nvPr/>
          </p:nvSpPr>
          <p:spPr>
            <a:xfrm rot="20165171">
              <a:off x="3647055" y="3192867"/>
              <a:ext cx="1075936" cy="307777"/>
            </a:xfrm>
            <a:prstGeom prst="rect">
              <a:avLst/>
            </a:prstGeom>
          </p:spPr>
          <p:txBody>
            <a:bodyPr wrap="none">
              <a:spAutoFit/>
            </a:bodyPr>
            <a:lstStyle/>
            <a:p>
              <a:pPr lvl="0">
                <a:defRPr/>
              </a:pPr>
              <a:r>
                <a:rPr lang="en-US" altLang="en-US" sz="1400" b="1" dirty="0">
                  <a:solidFill>
                    <a:srgbClr val="FF0000"/>
                  </a:solidFill>
                  <a:latin typeface="Times New Roman" charset="0"/>
                </a:rPr>
                <a:t>A[i-1] += a;</a:t>
              </a:r>
            </a:p>
          </p:txBody>
        </p:sp>
      </p:grpSp>
      <p:grpSp>
        <p:nvGrpSpPr>
          <p:cNvPr id="23" name="Group 22">
            <a:extLst>
              <a:ext uri="{FF2B5EF4-FFF2-40B4-BE49-F238E27FC236}">
                <a16:creationId xmlns:a16="http://schemas.microsoft.com/office/drawing/2014/main" id="{7E6AE1E6-CADF-674D-9703-F498DCAB6C43}"/>
              </a:ext>
            </a:extLst>
          </p:cNvPr>
          <p:cNvGrpSpPr/>
          <p:nvPr/>
        </p:nvGrpSpPr>
        <p:grpSpPr>
          <a:xfrm>
            <a:off x="3581400" y="3797164"/>
            <a:ext cx="1447800" cy="1150533"/>
            <a:chOff x="3581400" y="3192867"/>
            <a:chExt cx="1447800" cy="1150533"/>
          </a:xfrm>
        </p:grpSpPr>
        <p:cxnSp>
          <p:nvCxnSpPr>
            <p:cNvPr id="24" name="Straight Arrow Connector 23">
              <a:extLst>
                <a:ext uri="{FF2B5EF4-FFF2-40B4-BE49-F238E27FC236}">
                  <a16:creationId xmlns:a16="http://schemas.microsoft.com/office/drawing/2014/main" id="{52A7DEF5-3CCB-7C42-93B5-567225565803}"/>
                </a:ext>
              </a:extLst>
            </p:cNvPr>
            <p:cNvCxnSpPr/>
            <p:nvPr/>
          </p:nvCxnSpPr>
          <p:spPr>
            <a:xfrm flipH="1">
              <a:off x="3581400" y="3200400"/>
              <a:ext cx="1371600" cy="533400"/>
            </a:xfrm>
            <a:prstGeom prst="straightConnector1">
              <a:avLst/>
            </a:prstGeom>
            <a:ln w="22225">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C6AA5EB-4C3F-7949-9A13-A1A56D97ED9B}"/>
                </a:ext>
              </a:extLst>
            </p:cNvPr>
            <p:cNvCxnSpPr>
              <a:cxnSpLocks/>
            </p:cNvCxnSpPr>
            <p:nvPr/>
          </p:nvCxnSpPr>
          <p:spPr>
            <a:xfrm>
              <a:off x="3581400" y="3733800"/>
              <a:ext cx="1447800" cy="609600"/>
            </a:xfrm>
            <a:prstGeom prst="straightConnector1">
              <a:avLst/>
            </a:prstGeom>
            <a:ln w="22225">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B37B9C04-D855-614E-BE56-B2339E5B2795}"/>
                </a:ext>
              </a:extLst>
            </p:cNvPr>
            <p:cNvSpPr/>
            <p:nvPr/>
          </p:nvSpPr>
          <p:spPr>
            <a:xfrm rot="20165171">
              <a:off x="3647055" y="3192867"/>
              <a:ext cx="1075936" cy="307777"/>
            </a:xfrm>
            <a:prstGeom prst="rect">
              <a:avLst/>
            </a:prstGeom>
          </p:spPr>
          <p:txBody>
            <a:bodyPr wrap="none">
              <a:spAutoFit/>
            </a:bodyPr>
            <a:lstStyle/>
            <a:p>
              <a:pPr lvl="0">
                <a:defRPr/>
              </a:pPr>
              <a:r>
                <a:rPr lang="en-US" altLang="en-US" sz="1400" b="1" dirty="0">
                  <a:solidFill>
                    <a:srgbClr val="0432FF"/>
                  </a:solidFill>
                  <a:latin typeface="Times New Roman" charset="0"/>
                </a:rPr>
                <a:t>A[i-2] += a;</a:t>
              </a:r>
            </a:p>
          </p:txBody>
        </p:sp>
      </p:grpSp>
      <p:grpSp>
        <p:nvGrpSpPr>
          <p:cNvPr id="27" name="Group 26">
            <a:extLst>
              <a:ext uri="{FF2B5EF4-FFF2-40B4-BE49-F238E27FC236}">
                <a16:creationId xmlns:a16="http://schemas.microsoft.com/office/drawing/2014/main" id="{2BC962E9-D9A8-0244-A9AD-1748FBC38CAB}"/>
              </a:ext>
            </a:extLst>
          </p:cNvPr>
          <p:cNvGrpSpPr/>
          <p:nvPr/>
        </p:nvGrpSpPr>
        <p:grpSpPr>
          <a:xfrm>
            <a:off x="3581400" y="4078810"/>
            <a:ext cx="1447800" cy="1150533"/>
            <a:chOff x="3581400" y="3192867"/>
            <a:chExt cx="1447800" cy="1150533"/>
          </a:xfrm>
        </p:grpSpPr>
        <p:cxnSp>
          <p:nvCxnSpPr>
            <p:cNvPr id="28" name="Straight Arrow Connector 27">
              <a:extLst>
                <a:ext uri="{FF2B5EF4-FFF2-40B4-BE49-F238E27FC236}">
                  <a16:creationId xmlns:a16="http://schemas.microsoft.com/office/drawing/2014/main" id="{F3479D61-D29D-3348-8670-78F55DFBD542}"/>
                </a:ext>
              </a:extLst>
            </p:cNvPr>
            <p:cNvCxnSpPr/>
            <p:nvPr/>
          </p:nvCxnSpPr>
          <p:spPr>
            <a:xfrm flipH="1">
              <a:off x="3581400" y="3200400"/>
              <a:ext cx="1371600" cy="533400"/>
            </a:xfrm>
            <a:prstGeom prst="straightConnector1">
              <a:avLst/>
            </a:prstGeom>
            <a:ln w="22225">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2B5EB45-74CB-DA43-B109-CF5C2D113535}"/>
                </a:ext>
              </a:extLst>
            </p:cNvPr>
            <p:cNvCxnSpPr>
              <a:cxnSpLocks/>
            </p:cNvCxnSpPr>
            <p:nvPr/>
          </p:nvCxnSpPr>
          <p:spPr>
            <a:xfrm>
              <a:off x="3581400" y="3733800"/>
              <a:ext cx="1447800" cy="609600"/>
            </a:xfrm>
            <a:prstGeom prst="straightConnector1">
              <a:avLst/>
            </a:prstGeom>
            <a:ln w="22225">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B11C347C-6896-A544-AE45-010977F5CA7F}"/>
                </a:ext>
              </a:extLst>
            </p:cNvPr>
            <p:cNvSpPr/>
            <p:nvPr/>
          </p:nvSpPr>
          <p:spPr>
            <a:xfrm rot="20165171">
              <a:off x="3647055" y="3192867"/>
              <a:ext cx="1075936" cy="307777"/>
            </a:xfrm>
            <a:prstGeom prst="rect">
              <a:avLst/>
            </a:prstGeom>
          </p:spPr>
          <p:txBody>
            <a:bodyPr wrap="none">
              <a:spAutoFit/>
            </a:bodyPr>
            <a:lstStyle/>
            <a:p>
              <a:pPr lvl="0">
                <a:defRPr/>
              </a:pPr>
              <a:r>
                <a:rPr lang="en-US" altLang="en-US" sz="1400" b="1" dirty="0">
                  <a:solidFill>
                    <a:srgbClr val="7030A0"/>
                  </a:solidFill>
                  <a:latin typeface="Times New Roman" charset="0"/>
                </a:rPr>
                <a:t>A[i-3] += a;</a:t>
              </a:r>
            </a:p>
          </p:txBody>
        </p:sp>
      </p:grpSp>
    </p:spTree>
    <p:extLst>
      <p:ext uri="{BB962C8B-B14F-4D97-AF65-F5344CB8AC3E}">
        <p14:creationId xmlns:p14="http://schemas.microsoft.com/office/powerpoint/2010/main" val="25961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for Four Iterations of the Loop</a:t>
            </a:r>
          </a:p>
        </p:txBody>
      </p:sp>
      <p:sp>
        <p:nvSpPr>
          <p:cNvPr id="3" name="Content Placeholder 2"/>
          <p:cNvSpPr>
            <a:spLocks noGrp="1"/>
          </p:cNvSpPr>
          <p:nvPr>
            <p:ph idx="1"/>
          </p:nvPr>
        </p:nvSpPr>
        <p:spPr>
          <a:xfrm>
            <a:off x="228600" y="1142999"/>
            <a:ext cx="8763000" cy="5578475"/>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r>
              <a:rPr lang="en-US" dirty="0"/>
              <a:t>Original version + single issue</a:t>
            </a:r>
          </a:p>
          <a:p>
            <a:pPr lvl="1"/>
            <a:r>
              <a:rPr lang="en-US" dirty="0"/>
              <a:t>Total 20 instructions </a:t>
            </a:r>
            <a:r>
              <a:rPr lang="en-US" dirty="0">
                <a:sym typeface="Wingdings"/>
              </a:rPr>
              <a:t> </a:t>
            </a:r>
          </a:p>
          <a:p>
            <a:pPr marL="251460" lvl="1" indent="0">
              <a:buNone/>
            </a:pPr>
            <a:r>
              <a:rPr lang="en-US" dirty="0">
                <a:sym typeface="Wingdings"/>
              </a:rPr>
              <a:t>     ~5 cycles/calculation </a:t>
            </a:r>
          </a:p>
          <a:p>
            <a:r>
              <a:rPr lang="en-US" dirty="0"/>
              <a:t>Original version + multi-issue</a:t>
            </a:r>
          </a:p>
          <a:p>
            <a:pPr lvl="1"/>
            <a:r>
              <a:rPr lang="en-US" dirty="0"/>
              <a:t>About 4 cycles/calculation</a:t>
            </a:r>
          </a:p>
          <a:p>
            <a:r>
              <a:rPr lang="en-US" dirty="0"/>
              <a:t>Unrolling by 4 + single issue</a:t>
            </a:r>
          </a:p>
          <a:p>
            <a:pPr lvl="1"/>
            <a:r>
              <a:rPr lang="en-US" dirty="0"/>
              <a:t>14 instructions </a:t>
            </a:r>
            <a:r>
              <a:rPr lang="en-US" dirty="0">
                <a:sym typeface="Wingdings"/>
              </a:rPr>
              <a:t> 3.5 cycles/calculation (14/4)</a:t>
            </a:r>
          </a:p>
          <a:p>
            <a:r>
              <a:rPr lang="en-US" dirty="0">
                <a:sym typeface="Wingdings"/>
              </a:rPr>
              <a:t>Unrolling + multi-issue</a:t>
            </a:r>
          </a:p>
          <a:p>
            <a:pPr lvl="1"/>
            <a:r>
              <a:rPr lang="en-US" dirty="0">
                <a:sym typeface="Wingdings"/>
              </a:rPr>
              <a:t>About 2 clocks/calculation (8/4)</a:t>
            </a:r>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113</a:t>
            </a:fld>
            <a:endParaRPr lang="en-US" dirty="0"/>
          </a:p>
        </p:txBody>
      </p:sp>
      <p:sp>
        <p:nvSpPr>
          <p:cNvPr id="5" name="Rectangle 4"/>
          <p:cNvSpPr>
            <a:spLocks noChangeArrowheads="1"/>
          </p:cNvSpPr>
          <p:nvPr/>
        </p:nvSpPr>
        <p:spPr bwMode="auto">
          <a:xfrm>
            <a:off x="215348" y="1143000"/>
            <a:ext cx="40895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AU" altLang="en-US" sz="2400" dirty="0">
                <a:latin typeface="Lucida Console" charset="0"/>
              </a:rPr>
              <a:t>for (</a:t>
            </a:r>
            <a:r>
              <a:rPr lang="en-AU" altLang="en-US" sz="2400" dirty="0" err="1">
                <a:latin typeface="Lucida Console" charset="0"/>
              </a:rPr>
              <a:t>i</a:t>
            </a:r>
            <a:r>
              <a:rPr lang="en-AU" altLang="en-US" sz="2400" dirty="0">
                <a:latin typeface="Lucida Console" charset="0"/>
              </a:rPr>
              <a:t>=1000;i!=0;</a:t>
            </a:r>
            <a:r>
              <a:rPr lang="en-AU" altLang="en-US" sz="2400" b="1" dirty="0">
                <a:solidFill>
                  <a:srgbClr val="FF0000"/>
                </a:solidFill>
                <a:latin typeface="Lucida Console" charset="0"/>
              </a:rPr>
              <a:t>i--</a:t>
            </a:r>
            <a:r>
              <a:rPr lang="en-AU" altLang="en-US" sz="2400" dirty="0">
                <a:latin typeface="Lucida Console" charset="0"/>
              </a:rPr>
              <a:t>)</a:t>
            </a:r>
          </a:p>
          <a:p>
            <a:pPr algn="l"/>
            <a:r>
              <a:rPr lang="en-AU" altLang="en-US" sz="2400" dirty="0">
                <a:latin typeface="Lucida Console" charset="0"/>
              </a:rPr>
              <a:t>  A[</a:t>
            </a:r>
            <a:r>
              <a:rPr lang="en-AU" altLang="en-US" sz="2400" dirty="0" err="1">
                <a:latin typeface="Lucida Console" charset="0"/>
              </a:rPr>
              <a:t>i</a:t>
            </a:r>
            <a:r>
              <a:rPr lang="en-AU" altLang="en-US" sz="2400" dirty="0">
                <a:latin typeface="Lucida Console" charset="0"/>
              </a:rPr>
              <a:t>] += a;</a:t>
            </a:r>
          </a:p>
        </p:txBody>
      </p:sp>
      <p:sp>
        <p:nvSpPr>
          <p:cNvPr id="6" name="Rectangle 4"/>
          <p:cNvSpPr>
            <a:spLocks noChangeArrowheads="1"/>
          </p:cNvSpPr>
          <p:nvPr/>
        </p:nvSpPr>
        <p:spPr bwMode="auto">
          <a:xfrm>
            <a:off x="4610100" y="614026"/>
            <a:ext cx="495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ctr"/>
            <a:r>
              <a:rPr lang="en-AU" altLang="en-US" sz="2400" b="1" dirty="0">
                <a:latin typeface="+mn-lt"/>
              </a:rPr>
              <a:t>Unrolling with factor 4</a:t>
            </a:r>
          </a:p>
          <a:p>
            <a:pPr algn="l"/>
            <a:r>
              <a:rPr lang="en-AU" altLang="en-US" sz="2400" dirty="0">
                <a:latin typeface="Lucida Console" charset="0"/>
              </a:rPr>
              <a:t>for (</a:t>
            </a:r>
            <a:r>
              <a:rPr lang="en-AU" altLang="en-US" sz="2400" dirty="0" err="1">
                <a:latin typeface="Lucida Console" charset="0"/>
              </a:rPr>
              <a:t>i</a:t>
            </a:r>
            <a:r>
              <a:rPr lang="en-AU" altLang="en-US" sz="2400" dirty="0">
                <a:latin typeface="Lucida Console" charset="0"/>
              </a:rPr>
              <a:t>=1000;i!=0;</a:t>
            </a:r>
            <a:r>
              <a:rPr lang="en-AU" altLang="en-US" sz="2400" b="1" dirty="0">
                <a:solidFill>
                  <a:srgbClr val="FF0000"/>
                </a:solidFill>
                <a:latin typeface="Lucida Console" charset="0"/>
              </a:rPr>
              <a:t>i-=4</a:t>
            </a:r>
            <a:r>
              <a:rPr lang="en-AU" altLang="en-US" sz="2400" dirty="0">
                <a:latin typeface="Lucida Console" charset="0"/>
              </a:rPr>
              <a:t>){</a:t>
            </a:r>
          </a:p>
          <a:p>
            <a:pPr algn="l"/>
            <a:r>
              <a:rPr lang="en-AU" altLang="en-US" sz="2400" dirty="0">
                <a:latin typeface="Lucida Console" charset="0"/>
              </a:rPr>
              <a:t>  A[</a:t>
            </a:r>
            <a:r>
              <a:rPr lang="en-AU" altLang="en-US" sz="2400" dirty="0" err="1">
                <a:latin typeface="Lucida Console" charset="0"/>
              </a:rPr>
              <a:t>i</a:t>
            </a:r>
            <a:r>
              <a:rPr lang="en-AU" altLang="en-US" sz="2400" dirty="0">
                <a:latin typeface="Lucida Console" charset="0"/>
              </a:rPr>
              <a:t>] += a;;</a:t>
            </a:r>
          </a:p>
          <a:p>
            <a:pPr algn="l"/>
            <a:r>
              <a:rPr lang="en-AU" altLang="en-US" sz="2400" dirty="0">
                <a:latin typeface="Lucida Console" charset="0"/>
              </a:rPr>
              <a:t>  </a:t>
            </a:r>
            <a:r>
              <a:rPr lang="en-AU" altLang="en-US" sz="2400" b="1" dirty="0">
                <a:solidFill>
                  <a:srgbClr val="FF0000"/>
                </a:solidFill>
                <a:latin typeface="Lucida Console" charset="0"/>
              </a:rPr>
              <a:t>A[i-1] += a;</a:t>
            </a:r>
          </a:p>
          <a:p>
            <a:pPr algn="l"/>
            <a:r>
              <a:rPr lang="en-AU" altLang="en-US" sz="2400" b="1" dirty="0">
                <a:solidFill>
                  <a:srgbClr val="FF0000"/>
                </a:solidFill>
                <a:latin typeface="Lucida Console" charset="0"/>
              </a:rPr>
              <a:t>  A[i-2] += a;</a:t>
            </a:r>
          </a:p>
          <a:p>
            <a:pPr algn="l"/>
            <a:r>
              <a:rPr lang="en-AU" altLang="en-US" sz="2400" b="1" dirty="0">
                <a:solidFill>
                  <a:srgbClr val="FF0000"/>
                </a:solidFill>
                <a:latin typeface="Lucida Console" charset="0"/>
              </a:rPr>
              <a:t>  A[i-3] += a;</a:t>
            </a:r>
          </a:p>
          <a:p>
            <a:pPr algn="l"/>
            <a:r>
              <a:rPr lang="en-AU" altLang="en-US" sz="2400" dirty="0">
                <a:latin typeface="Lucida Console" charset="0"/>
              </a:rPr>
              <a:t>}</a:t>
            </a:r>
          </a:p>
        </p:txBody>
      </p:sp>
      <p:pic>
        <p:nvPicPr>
          <p:cNvPr id="7" name="Picture 6">
            <a:extLst>
              <a:ext uri="{FF2B5EF4-FFF2-40B4-BE49-F238E27FC236}">
                <a16:creationId xmlns:a16="http://schemas.microsoft.com/office/drawing/2014/main" id="{6A1D3FCA-63B2-EB4B-B330-8FF7EA3E5B74}"/>
              </a:ext>
            </a:extLst>
          </p:cNvPr>
          <p:cNvPicPr>
            <a:picLocks noChangeAspect="1"/>
          </p:cNvPicPr>
          <p:nvPr/>
        </p:nvPicPr>
        <p:blipFill>
          <a:blip r:embed="rId2"/>
          <a:stretch>
            <a:fillRect/>
          </a:stretch>
        </p:blipFill>
        <p:spPr>
          <a:xfrm>
            <a:off x="79156" y="1995605"/>
            <a:ext cx="4645244" cy="853208"/>
          </a:xfrm>
          <a:prstGeom prst="rect">
            <a:avLst/>
          </a:prstGeom>
        </p:spPr>
      </p:pic>
      <p:pic>
        <p:nvPicPr>
          <p:cNvPr id="8" name="Picture 7">
            <a:extLst>
              <a:ext uri="{FF2B5EF4-FFF2-40B4-BE49-F238E27FC236}">
                <a16:creationId xmlns:a16="http://schemas.microsoft.com/office/drawing/2014/main" id="{AA6C1B13-3601-6A4F-88A5-BE0595151BBD}"/>
              </a:ext>
            </a:extLst>
          </p:cNvPr>
          <p:cNvPicPr>
            <a:picLocks noChangeAspect="1"/>
          </p:cNvPicPr>
          <p:nvPr/>
        </p:nvPicPr>
        <p:blipFill>
          <a:blip r:embed="rId3"/>
          <a:stretch>
            <a:fillRect/>
          </a:stretch>
        </p:blipFill>
        <p:spPr>
          <a:xfrm>
            <a:off x="4314418" y="3249216"/>
            <a:ext cx="4777796" cy="1513895"/>
          </a:xfrm>
          <a:prstGeom prst="rect">
            <a:avLst/>
          </a:prstGeom>
        </p:spPr>
      </p:pic>
      <p:pic>
        <p:nvPicPr>
          <p:cNvPr id="9" name="Picture 8">
            <a:extLst>
              <a:ext uri="{FF2B5EF4-FFF2-40B4-BE49-F238E27FC236}">
                <a16:creationId xmlns:a16="http://schemas.microsoft.com/office/drawing/2014/main" id="{97EACBB3-DF8F-AB4D-82FF-F68A56F701CF}"/>
              </a:ext>
            </a:extLst>
          </p:cNvPr>
          <p:cNvPicPr>
            <a:picLocks noChangeAspect="1"/>
          </p:cNvPicPr>
          <p:nvPr/>
        </p:nvPicPr>
        <p:blipFill>
          <a:blip r:embed="rId4"/>
          <a:stretch>
            <a:fillRect/>
          </a:stretch>
        </p:blipFill>
        <p:spPr>
          <a:xfrm>
            <a:off x="6096000" y="5133182"/>
            <a:ext cx="2438400" cy="1680008"/>
          </a:xfrm>
          <a:prstGeom prst="rect">
            <a:avLst/>
          </a:prstGeom>
        </p:spPr>
      </p:pic>
    </p:spTree>
    <p:extLst>
      <p:ext uri="{BB962C8B-B14F-4D97-AF65-F5344CB8AC3E}">
        <p14:creationId xmlns:p14="http://schemas.microsoft.com/office/powerpoint/2010/main" val="23525281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ChangeArrowheads="1"/>
          </p:cNvSpPr>
          <p:nvPr>
            <p:ph type="title"/>
          </p:nvPr>
        </p:nvSpPr>
        <p:spPr/>
        <p:txBody>
          <a:bodyPr/>
          <a:lstStyle/>
          <a:p>
            <a:pPr eaLnBrk="1" hangingPunct="1"/>
            <a:r>
              <a:rPr lang="en-US" altLang="en-US"/>
              <a:t>Dynamic Multiple Issue</a:t>
            </a:r>
            <a:endParaRPr lang="en-AU" altLang="en-US"/>
          </a:p>
        </p:txBody>
      </p:sp>
      <p:sp>
        <p:nvSpPr>
          <p:cNvPr id="123908" name="Rectangle 3"/>
          <p:cNvSpPr>
            <a:spLocks noGrp="1" noChangeArrowheads="1"/>
          </p:cNvSpPr>
          <p:nvPr>
            <p:ph type="body" idx="1"/>
          </p:nvPr>
        </p:nvSpPr>
        <p:spPr/>
        <p:txBody>
          <a:bodyPr/>
          <a:lstStyle/>
          <a:p>
            <a:pPr eaLnBrk="1" hangingPunct="1"/>
            <a:r>
              <a:rPr lang="en-US" altLang="en-US"/>
              <a:t>“Superscalar” processors</a:t>
            </a:r>
          </a:p>
          <a:p>
            <a:pPr eaLnBrk="1" hangingPunct="1"/>
            <a:r>
              <a:rPr lang="en-US" altLang="en-US"/>
              <a:t>CPU decides whether to issue 0, 1, 2, … each cycle</a:t>
            </a:r>
          </a:p>
          <a:p>
            <a:pPr lvl="1" eaLnBrk="1" hangingPunct="1"/>
            <a:r>
              <a:rPr lang="en-US" altLang="en-US"/>
              <a:t>Avoiding structural and data hazards</a:t>
            </a:r>
          </a:p>
          <a:p>
            <a:pPr eaLnBrk="1" hangingPunct="1"/>
            <a:r>
              <a:rPr lang="en-US" altLang="en-US"/>
              <a:t>Avoids the need for compiler scheduling</a:t>
            </a:r>
          </a:p>
          <a:p>
            <a:pPr lvl="1" eaLnBrk="1" hangingPunct="1"/>
            <a:r>
              <a:rPr lang="en-US" altLang="en-US"/>
              <a:t>Though it may still help</a:t>
            </a:r>
          </a:p>
          <a:p>
            <a:pPr lvl="1" eaLnBrk="1" hangingPunct="1"/>
            <a:r>
              <a:rPr lang="en-US" altLang="en-US"/>
              <a:t>Code semantics ensured by the CPU</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114</a:t>
            </a:fld>
            <a:endParaRPr lang="en-US" dirty="0"/>
          </a:p>
        </p:txBody>
      </p:sp>
    </p:spTree>
    <p:extLst>
      <p:ext uri="{BB962C8B-B14F-4D97-AF65-F5344CB8AC3E}">
        <p14:creationId xmlns:p14="http://schemas.microsoft.com/office/powerpoint/2010/main" val="8722480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p:txBody>
          <a:bodyPr/>
          <a:lstStyle/>
          <a:p>
            <a:pPr eaLnBrk="1" hangingPunct="1"/>
            <a:r>
              <a:rPr lang="en-US" altLang="en-US"/>
              <a:t>Dynamic Pipeline Scheduling</a:t>
            </a:r>
            <a:endParaRPr lang="en-AU" altLang="en-US"/>
          </a:p>
        </p:txBody>
      </p:sp>
      <p:sp>
        <p:nvSpPr>
          <p:cNvPr id="124932" name="Rectangle 3"/>
          <p:cNvSpPr>
            <a:spLocks noGrp="1" noChangeArrowheads="1"/>
          </p:cNvSpPr>
          <p:nvPr>
            <p:ph type="body" idx="1"/>
          </p:nvPr>
        </p:nvSpPr>
        <p:spPr/>
        <p:txBody>
          <a:bodyPr/>
          <a:lstStyle/>
          <a:p>
            <a:pPr eaLnBrk="1" hangingPunct="1"/>
            <a:r>
              <a:rPr lang="en-US" altLang="en-US" dirty="0"/>
              <a:t>Allow the CPU to execute instructions out of order to avoid stalls</a:t>
            </a:r>
          </a:p>
          <a:p>
            <a:pPr lvl="1" eaLnBrk="1" hangingPunct="1"/>
            <a:r>
              <a:rPr lang="en-US" altLang="en-US" dirty="0"/>
              <a:t>But commit result to registers in order</a:t>
            </a:r>
          </a:p>
          <a:p>
            <a:pPr eaLnBrk="1" hangingPunct="1"/>
            <a:r>
              <a:rPr lang="en-US" altLang="en-US" dirty="0"/>
              <a:t>Example</a:t>
            </a:r>
          </a:p>
          <a:p>
            <a:pPr lvl="1" eaLnBrk="1" hangingPunct="1">
              <a:buFont typeface="Wingdings" charset="2"/>
              <a:buNone/>
            </a:pPr>
            <a:r>
              <a:rPr lang="en-US" altLang="en-US" dirty="0"/>
              <a:t>	</a:t>
            </a:r>
            <a:r>
              <a:rPr lang="fr-FR" altLang="en-US" dirty="0" err="1">
                <a:latin typeface="Lucida Console" charset="0"/>
              </a:rPr>
              <a:t>ld</a:t>
            </a:r>
            <a:r>
              <a:rPr lang="fr-FR" altLang="en-US" dirty="0">
                <a:latin typeface="Lucida Console" charset="0"/>
              </a:rPr>
              <a:t>    </a:t>
            </a:r>
            <a:r>
              <a:rPr lang="fr-FR" altLang="en-US" dirty="0">
                <a:solidFill>
                  <a:srgbClr val="FF0000"/>
                </a:solidFill>
                <a:latin typeface="Lucida Console" charset="0"/>
              </a:rPr>
              <a:t>x31</a:t>
            </a:r>
            <a:r>
              <a:rPr lang="fr-FR" altLang="en-US" dirty="0">
                <a:latin typeface="Lucida Console" charset="0"/>
              </a:rPr>
              <a:t>, 0(x21)</a:t>
            </a:r>
            <a:br>
              <a:rPr lang="fr-FR" altLang="en-US" dirty="0">
                <a:latin typeface="Lucida Console" charset="0"/>
              </a:rPr>
            </a:br>
            <a:r>
              <a:rPr lang="fr-FR" altLang="en-US" dirty="0" err="1">
                <a:latin typeface="Lucida Console" charset="0"/>
              </a:rPr>
              <a:t>add</a:t>
            </a:r>
            <a:r>
              <a:rPr lang="fr-FR" altLang="en-US" dirty="0">
                <a:latin typeface="Lucida Console" charset="0"/>
              </a:rPr>
              <a:t>   x1, </a:t>
            </a:r>
            <a:r>
              <a:rPr lang="fr-FR" altLang="en-US" dirty="0">
                <a:solidFill>
                  <a:srgbClr val="FF0000"/>
                </a:solidFill>
                <a:latin typeface="Lucida Console" charset="0"/>
              </a:rPr>
              <a:t>x31</a:t>
            </a:r>
            <a:r>
              <a:rPr lang="fr-FR" altLang="en-US" dirty="0">
                <a:latin typeface="Lucida Console" charset="0"/>
              </a:rPr>
              <a:t>, x2</a:t>
            </a:r>
            <a:br>
              <a:rPr lang="fr-FR" altLang="en-US" dirty="0">
                <a:latin typeface="Lucida Console" charset="0"/>
              </a:rPr>
            </a:br>
            <a:r>
              <a:rPr lang="fr-FR" altLang="en-US" b="1" dirty="0" err="1">
                <a:latin typeface="Lucida Console" charset="0"/>
              </a:rPr>
              <a:t>sub</a:t>
            </a:r>
            <a:r>
              <a:rPr lang="fr-FR" altLang="en-US" b="1" dirty="0">
                <a:latin typeface="Lucida Console" charset="0"/>
              </a:rPr>
              <a:t>   x23,x23, x3</a:t>
            </a:r>
            <a:br>
              <a:rPr lang="fr-FR" altLang="en-US" dirty="0">
                <a:latin typeface="Lucida Console" charset="0"/>
              </a:rPr>
            </a:br>
            <a:r>
              <a:rPr lang="fr-FR" altLang="en-US" dirty="0" err="1">
                <a:latin typeface="Lucida Console" charset="0"/>
              </a:rPr>
              <a:t>andi</a:t>
            </a:r>
            <a:r>
              <a:rPr lang="fr-FR" altLang="en-US" dirty="0">
                <a:latin typeface="Lucida Console" charset="0"/>
              </a:rPr>
              <a:t>  x5, x23, 20</a:t>
            </a:r>
          </a:p>
          <a:p>
            <a:pPr lvl="1" eaLnBrk="1" hangingPunct="1"/>
            <a:r>
              <a:rPr lang="en-US" altLang="en-US" dirty="0"/>
              <a:t>Can start </a:t>
            </a:r>
            <a:r>
              <a:rPr lang="en-US" altLang="en-US" dirty="0">
                <a:latin typeface="Lucida Console" charset="0"/>
              </a:rPr>
              <a:t>sub</a:t>
            </a:r>
            <a:r>
              <a:rPr lang="en-US" altLang="en-US" dirty="0"/>
              <a:t> while </a:t>
            </a:r>
            <a:r>
              <a:rPr lang="en-US" altLang="en-US" dirty="0">
                <a:latin typeface="Lucida Console" charset="0"/>
              </a:rPr>
              <a:t>add</a:t>
            </a:r>
            <a:r>
              <a:rPr lang="en-US" altLang="en-US" dirty="0"/>
              <a:t> is waiting for </a:t>
            </a:r>
            <a:r>
              <a:rPr lang="en-US" altLang="en-US" dirty="0" err="1"/>
              <a:t>lw</a:t>
            </a:r>
            <a:endParaRPr lang="en-US"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115</a:t>
            </a:fld>
            <a:endParaRPr lang="en-US" dirty="0"/>
          </a:p>
        </p:txBody>
      </p:sp>
    </p:spTree>
    <p:extLst>
      <p:ext uri="{BB962C8B-B14F-4D97-AF65-F5344CB8AC3E}">
        <p14:creationId xmlns:p14="http://schemas.microsoft.com/office/powerpoint/2010/main" val="7185067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Freeform 9"/>
          <p:cNvSpPr>
            <a:spLocks/>
          </p:cNvSpPr>
          <p:nvPr/>
        </p:nvSpPr>
        <p:spPr bwMode="auto">
          <a:xfrm>
            <a:off x="5295900" y="3194050"/>
            <a:ext cx="1065213" cy="1362075"/>
          </a:xfrm>
          <a:custGeom>
            <a:avLst/>
            <a:gdLst>
              <a:gd name="T0" fmla="*/ 0 w 671"/>
              <a:gd name="T1" fmla="*/ 2147483647 h 858"/>
              <a:gd name="T2" fmla="*/ 2147483647 w 671"/>
              <a:gd name="T3" fmla="*/ 2147483647 h 858"/>
              <a:gd name="T4" fmla="*/ 2147483647 w 671"/>
              <a:gd name="T5" fmla="*/ 2147483647 h 858"/>
              <a:gd name="T6" fmla="*/ 2147483647 w 671"/>
              <a:gd name="T7" fmla="*/ 0 h 858"/>
              <a:gd name="T8" fmla="*/ 0 60000 65536"/>
              <a:gd name="T9" fmla="*/ 0 60000 65536"/>
              <a:gd name="T10" fmla="*/ 0 60000 65536"/>
              <a:gd name="T11" fmla="*/ 0 60000 65536"/>
              <a:gd name="T12" fmla="*/ 0 w 671"/>
              <a:gd name="T13" fmla="*/ 0 h 858"/>
              <a:gd name="T14" fmla="*/ 671 w 671"/>
              <a:gd name="T15" fmla="*/ 858 h 858"/>
            </a:gdLst>
            <a:ahLst/>
            <a:cxnLst>
              <a:cxn ang="T8">
                <a:pos x="T0" y="T1"/>
              </a:cxn>
              <a:cxn ang="T9">
                <a:pos x="T2" y="T3"/>
              </a:cxn>
              <a:cxn ang="T10">
                <a:pos x="T4" y="T5"/>
              </a:cxn>
              <a:cxn ang="T11">
                <a:pos x="T6" y="T7"/>
              </a:cxn>
            </a:cxnLst>
            <a:rect l="T12" t="T13" r="T14" b="T15"/>
            <a:pathLst>
              <a:path w="671" h="858">
                <a:moveTo>
                  <a:pt x="0" y="858"/>
                </a:moveTo>
                <a:cubicBezTo>
                  <a:pt x="95" y="838"/>
                  <a:pt x="469" y="850"/>
                  <a:pt x="570" y="738"/>
                </a:cubicBezTo>
                <a:cubicBezTo>
                  <a:pt x="671" y="626"/>
                  <a:pt x="652" y="309"/>
                  <a:pt x="606" y="186"/>
                </a:cubicBezTo>
                <a:cubicBezTo>
                  <a:pt x="560" y="63"/>
                  <a:pt x="359" y="39"/>
                  <a:pt x="294" y="0"/>
                </a:cubicBezTo>
              </a:path>
            </a:pathLst>
          </a:custGeom>
          <a:noFill/>
          <a:ln w="28575"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6" name="Freeform 13"/>
          <p:cNvSpPr>
            <a:spLocks/>
          </p:cNvSpPr>
          <p:nvPr/>
        </p:nvSpPr>
        <p:spPr bwMode="auto">
          <a:xfrm>
            <a:off x="4257675" y="3041650"/>
            <a:ext cx="2459038" cy="2152650"/>
          </a:xfrm>
          <a:custGeom>
            <a:avLst/>
            <a:gdLst>
              <a:gd name="T0" fmla="*/ 0 w 1549"/>
              <a:gd name="T1" fmla="*/ 2147483647 h 1356"/>
              <a:gd name="T2" fmla="*/ 2147483647 w 1549"/>
              <a:gd name="T3" fmla="*/ 2147483647 h 1356"/>
              <a:gd name="T4" fmla="*/ 2147483647 w 1549"/>
              <a:gd name="T5" fmla="*/ 2147483647 h 1356"/>
              <a:gd name="T6" fmla="*/ 2147483647 w 1549"/>
              <a:gd name="T7" fmla="*/ 0 h 1356"/>
              <a:gd name="T8" fmla="*/ 0 60000 65536"/>
              <a:gd name="T9" fmla="*/ 0 60000 65536"/>
              <a:gd name="T10" fmla="*/ 0 60000 65536"/>
              <a:gd name="T11" fmla="*/ 0 60000 65536"/>
              <a:gd name="T12" fmla="*/ 0 w 1549"/>
              <a:gd name="T13" fmla="*/ 0 h 1356"/>
              <a:gd name="T14" fmla="*/ 1549 w 1549"/>
              <a:gd name="T15" fmla="*/ 1356 h 1356"/>
            </a:gdLst>
            <a:ahLst/>
            <a:cxnLst>
              <a:cxn ang="T8">
                <a:pos x="T0" y="T1"/>
              </a:cxn>
              <a:cxn ang="T9">
                <a:pos x="T2" y="T3"/>
              </a:cxn>
              <a:cxn ang="T10">
                <a:pos x="T4" y="T5"/>
              </a:cxn>
              <a:cxn ang="T11">
                <a:pos x="T6" y="T7"/>
              </a:cxn>
            </a:cxnLst>
            <a:rect l="T12" t="T13" r="T14" b="T15"/>
            <a:pathLst>
              <a:path w="1549" h="1356">
                <a:moveTo>
                  <a:pt x="0" y="1356"/>
                </a:moveTo>
                <a:cubicBezTo>
                  <a:pt x="219" y="1298"/>
                  <a:pt x="1079" y="1198"/>
                  <a:pt x="1314" y="1008"/>
                </a:cubicBezTo>
                <a:cubicBezTo>
                  <a:pt x="1549" y="818"/>
                  <a:pt x="1466" y="384"/>
                  <a:pt x="1410" y="216"/>
                </a:cubicBezTo>
                <a:cubicBezTo>
                  <a:pt x="1354" y="48"/>
                  <a:pt x="1068" y="45"/>
                  <a:pt x="978" y="0"/>
                </a:cubicBezTo>
              </a:path>
            </a:pathLst>
          </a:custGeom>
          <a:noFill/>
          <a:ln w="28575" cmpd="sng">
            <a:solidFill>
              <a:schemeClr val="hlink"/>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7" name="Rectangle 14"/>
          <p:cNvSpPr>
            <a:spLocks noChangeArrowheads="1"/>
          </p:cNvSpPr>
          <p:nvPr/>
        </p:nvSpPr>
        <p:spPr bwMode="auto">
          <a:xfrm>
            <a:off x="5580063" y="3717925"/>
            <a:ext cx="1512887"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125958" name="Rectangle 2"/>
          <p:cNvSpPr>
            <a:spLocks noGrp="1" noChangeArrowheads="1"/>
          </p:cNvSpPr>
          <p:nvPr>
            <p:ph type="title"/>
          </p:nvPr>
        </p:nvSpPr>
        <p:spPr/>
        <p:txBody>
          <a:bodyPr/>
          <a:lstStyle/>
          <a:p>
            <a:pPr eaLnBrk="1" hangingPunct="1"/>
            <a:r>
              <a:rPr lang="en-US" altLang="en-US"/>
              <a:t>Dynamically Scheduled CPU</a:t>
            </a:r>
            <a:endParaRPr lang="en-AU" altLang="en-US"/>
          </a:p>
        </p:txBody>
      </p:sp>
      <p:pic>
        <p:nvPicPr>
          <p:cNvPr id="125959" name="Picture 4" descr="f04-72-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6550025"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AutoShape 11"/>
          <p:cNvSpPr>
            <a:spLocks/>
          </p:cNvSpPr>
          <p:nvPr/>
        </p:nvSpPr>
        <p:spPr bwMode="auto">
          <a:xfrm>
            <a:off x="7235825" y="4292600"/>
            <a:ext cx="1727200" cy="936625"/>
          </a:xfrm>
          <a:prstGeom prst="borderCallout1">
            <a:avLst>
              <a:gd name="adj1" fmla="val 12204"/>
              <a:gd name="adj2" fmla="val -4412"/>
              <a:gd name="adj3" fmla="val 6273"/>
              <a:gd name="adj4" fmla="val -55148"/>
            </a:avLst>
          </a:prstGeom>
          <a:solidFill>
            <a:schemeClr val="accent1"/>
          </a:solidFill>
          <a:ln w="9525">
            <a:solidFill>
              <a:schemeClr val="tx1"/>
            </a:solidFill>
            <a:miter lim="800000"/>
            <a:headEnd/>
            <a:tailEnd type="triangle" w="med" len="med"/>
          </a:ln>
        </p:spPr>
        <p:txBody>
          <a:bodyPr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400"/>
              <a:t>Results also sent to any waiting reservation stations</a:t>
            </a:r>
          </a:p>
        </p:txBody>
      </p:sp>
      <p:sp>
        <p:nvSpPr>
          <p:cNvPr id="125961" name="AutoShape 12"/>
          <p:cNvSpPr>
            <a:spLocks/>
          </p:cNvSpPr>
          <p:nvPr/>
        </p:nvSpPr>
        <p:spPr bwMode="auto">
          <a:xfrm>
            <a:off x="323850" y="5229225"/>
            <a:ext cx="1692275" cy="649288"/>
          </a:xfrm>
          <a:prstGeom prst="borderCallout1">
            <a:avLst>
              <a:gd name="adj1" fmla="val 17602"/>
              <a:gd name="adj2" fmla="val 104505"/>
              <a:gd name="adj3" fmla="val 12958"/>
              <a:gd name="adj4" fmla="val 131894"/>
            </a:avLst>
          </a:prstGeom>
          <a:solidFill>
            <a:schemeClr val="accent1"/>
          </a:solidFill>
          <a:ln w="9525">
            <a:solidFill>
              <a:schemeClr val="tx1"/>
            </a:solidFill>
            <a:miter lim="800000"/>
            <a:headEnd/>
            <a:tailEnd type="triangle" w="med" len="med"/>
          </a:ln>
        </p:spPr>
        <p:txBody>
          <a:bodyPr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400"/>
              <a:t>Reorders buffer for register writes</a:t>
            </a:r>
          </a:p>
        </p:txBody>
      </p:sp>
      <p:sp>
        <p:nvSpPr>
          <p:cNvPr id="125962" name="AutoShape 15"/>
          <p:cNvSpPr>
            <a:spLocks/>
          </p:cNvSpPr>
          <p:nvPr/>
        </p:nvSpPr>
        <p:spPr bwMode="auto">
          <a:xfrm>
            <a:off x="5003800" y="5589588"/>
            <a:ext cx="1692275" cy="792162"/>
          </a:xfrm>
          <a:prstGeom prst="borderCallout1">
            <a:avLst>
              <a:gd name="adj1" fmla="val 14431"/>
              <a:gd name="adj2" fmla="val -4505"/>
              <a:gd name="adj3" fmla="val -45292"/>
              <a:gd name="adj4" fmla="val -36208"/>
            </a:avLst>
          </a:prstGeom>
          <a:solidFill>
            <a:schemeClr val="accent1"/>
          </a:solidFill>
          <a:ln w="9525">
            <a:solidFill>
              <a:schemeClr val="tx1"/>
            </a:solidFill>
            <a:miter lim="800000"/>
            <a:headEnd/>
            <a:tailEnd type="triangle" w="med" len="med"/>
          </a:ln>
        </p:spPr>
        <p:txBody>
          <a:bodyPr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400"/>
              <a:t>Can supply operands for issued instructions</a:t>
            </a:r>
          </a:p>
        </p:txBody>
      </p:sp>
      <p:sp>
        <p:nvSpPr>
          <p:cNvPr id="125963" name="AutoShape 16"/>
          <p:cNvSpPr>
            <a:spLocks/>
          </p:cNvSpPr>
          <p:nvPr/>
        </p:nvSpPr>
        <p:spPr bwMode="auto">
          <a:xfrm>
            <a:off x="7235825" y="1268413"/>
            <a:ext cx="1404938" cy="649287"/>
          </a:xfrm>
          <a:prstGeom prst="borderCallout1">
            <a:avLst>
              <a:gd name="adj1" fmla="val 17602"/>
              <a:gd name="adj2" fmla="val -5426"/>
              <a:gd name="adj3" fmla="val 65769"/>
              <a:gd name="adj4" fmla="val -45875"/>
            </a:avLst>
          </a:prstGeom>
          <a:solidFill>
            <a:schemeClr val="accent1"/>
          </a:solidFill>
          <a:ln w="9525">
            <a:solidFill>
              <a:schemeClr val="tx1"/>
            </a:solidFill>
            <a:miter lim="800000"/>
            <a:headEnd/>
            <a:tailEnd type="triangle" w="med" len="med"/>
          </a:ln>
        </p:spPr>
        <p:txBody>
          <a:bodyPr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400"/>
              <a:t>Preserves dependencies</a:t>
            </a:r>
          </a:p>
        </p:txBody>
      </p:sp>
      <p:sp>
        <p:nvSpPr>
          <p:cNvPr id="125964" name="AutoShape 17"/>
          <p:cNvSpPr>
            <a:spLocks/>
          </p:cNvSpPr>
          <p:nvPr/>
        </p:nvSpPr>
        <p:spPr bwMode="auto">
          <a:xfrm>
            <a:off x="7235825" y="2565400"/>
            <a:ext cx="1404938" cy="649288"/>
          </a:xfrm>
          <a:prstGeom prst="borderCallout1">
            <a:avLst>
              <a:gd name="adj1" fmla="val 17602"/>
              <a:gd name="adj2" fmla="val -5426"/>
              <a:gd name="adj3" fmla="val 22736"/>
              <a:gd name="adj4" fmla="val -100676"/>
            </a:avLst>
          </a:prstGeom>
          <a:solidFill>
            <a:schemeClr val="accent1"/>
          </a:solidFill>
          <a:ln w="9525">
            <a:solidFill>
              <a:schemeClr val="tx1"/>
            </a:solidFill>
            <a:miter lim="800000"/>
            <a:headEnd/>
            <a:tailEnd type="triangle" w="med" len="med"/>
          </a:ln>
        </p:spPr>
        <p:txBody>
          <a:bodyPr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400"/>
              <a:t>Hold pending operands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116</a:t>
            </a:fld>
            <a:endParaRPr lang="en-US" dirty="0"/>
          </a:p>
        </p:txBody>
      </p:sp>
    </p:spTree>
    <p:extLst>
      <p:ext uri="{BB962C8B-B14F-4D97-AF65-F5344CB8AC3E}">
        <p14:creationId xmlns:p14="http://schemas.microsoft.com/office/powerpoint/2010/main" val="938101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9" name="Rectangle 2"/>
          <p:cNvSpPr>
            <a:spLocks noGrp="1" noChangeArrowheads="1"/>
          </p:cNvSpPr>
          <p:nvPr>
            <p:ph type="title"/>
          </p:nvPr>
        </p:nvSpPr>
        <p:spPr/>
        <p:txBody>
          <a:bodyPr/>
          <a:lstStyle/>
          <a:p>
            <a:pPr eaLnBrk="1" hangingPunct="1"/>
            <a:r>
              <a:rPr lang="en-US" altLang="en-US"/>
              <a:t>Register Renaming</a:t>
            </a:r>
            <a:endParaRPr lang="en-AU" altLang="en-US"/>
          </a:p>
        </p:txBody>
      </p:sp>
      <p:sp>
        <p:nvSpPr>
          <p:cNvPr id="126980" name="Rectangle 3"/>
          <p:cNvSpPr>
            <a:spLocks noGrp="1" noChangeArrowheads="1"/>
          </p:cNvSpPr>
          <p:nvPr>
            <p:ph type="body" idx="1"/>
          </p:nvPr>
        </p:nvSpPr>
        <p:spPr/>
        <p:txBody>
          <a:bodyPr/>
          <a:lstStyle/>
          <a:p>
            <a:pPr eaLnBrk="1" hangingPunct="1">
              <a:lnSpc>
                <a:spcPct val="90000"/>
              </a:lnSpc>
            </a:pPr>
            <a:r>
              <a:rPr lang="en-US" altLang="en-US"/>
              <a:t>Reservation stations and reorder buffer effectively provide register renaming</a:t>
            </a:r>
          </a:p>
          <a:p>
            <a:pPr eaLnBrk="1" hangingPunct="1">
              <a:lnSpc>
                <a:spcPct val="90000"/>
              </a:lnSpc>
            </a:pPr>
            <a:r>
              <a:rPr lang="en-US" altLang="en-US"/>
              <a:t>On instruction issue to reservation station</a:t>
            </a:r>
          </a:p>
          <a:p>
            <a:pPr lvl="1" eaLnBrk="1" hangingPunct="1">
              <a:lnSpc>
                <a:spcPct val="90000"/>
              </a:lnSpc>
            </a:pPr>
            <a:r>
              <a:rPr lang="en-US" altLang="en-US"/>
              <a:t>If operand is available in register file or reorder buffer</a:t>
            </a:r>
          </a:p>
          <a:p>
            <a:pPr lvl="2" eaLnBrk="1" hangingPunct="1">
              <a:lnSpc>
                <a:spcPct val="90000"/>
              </a:lnSpc>
            </a:pPr>
            <a:r>
              <a:rPr lang="en-US" altLang="en-US"/>
              <a:t>Copied to reservation station</a:t>
            </a:r>
          </a:p>
          <a:p>
            <a:pPr lvl="2" eaLnBrk="1" hangingPunct="1">
              <a:lnSpc>
                <a:spcPct val="90000"/>
              </a:lnSpc>
            </a:pPr>
            <a:r>
              <a:rPr lang="en-US" altLang="en-US"/>
              <a:t>No longer required in the register; can be overwritten</a:t>
            </a:r>
          </a:p>
          <a:p>
            <a:pPr lvl="1" eaLnBrk="1" hangingPunct="1">
              <a:lnSpc>
                <a:spcPct val="90000"/>
              </a:lnSpc>
            </a:pPr>
            <a:r>
              <a:rPr lang="en-US" altLang="en-US"/>
              <a:t>If operand is not yet available</a:t>
            </a:r>
          </a:p>
          <a:p>
            <a:pPr lvl="2" eaLnBrk="1" hangingPunct="1">
              <a:lnSpc>
                <a:spcPct val="90000"/>
              </a:lnSpc>
            </a:pPr>
            <a:r>
              <a:rPr lang="en-US" altLang="en-US"/>
              <a:t>It will be provided to the reservation station by a function unit</a:t>
            </a:r>
          </a:p>
          <a:p>
            <a:pPr lvl="2" eaLnBrk="1" hangingPunct="1">
              <a:lnSpc>
                <a:spcPct val="90000"/>
              </a:lnSpc>
            </a:pPr>
            <a:r>
              <a:rPr lang="en-US" altLang="en-US"/>
              <a:t>Register update may not be required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117</a:t>
            </a:fld>
            <a:endParaRPr lang="en-US" dirty="0"/>
          </a:p>
        </p:txBody>
      </p:sp>
    </p:spTree>
    <p:extLst>
      <p:ext uri="{BB962C8B-B14F-4D97-AF65-F5344CB8AC3E}">
        <p14:creationId xmlns:p14="http://schemas.microsoft.com/office/powerpoint/2010/main" val="10120701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ChangeArrowheads="1"/>
          </p:cNvSpPr>
          <p:nvPr>
            <p:ph type="title"/>
          </p:nvPr>
        </p:nvSpPr>
        <p:spPr/>
        <p:txBody>
          <a:bodyPr/>
          <a:lstStyle/>
          <a:p>
            <a:pPr eaLnBrk="1" hangingPunct="1"/>
            <a:r>
              <a:rPr lang="en-US" altLang="en-US"/>
              <a:t>Why Do Dynamic Scheduling?</a:t>
            </a:r>
            <a:endParaRPr lang="en-AU" altLang="en-US"/>
          </a:p>
        </p:txBody>
      </p:sp>
      <p:sp>
        <p:nvSpPr>
          <p:cNvPr id="129028" name="Rectangle 3"/>
          <p:cNvSpPr>
            <a:spLocks noGrp="1" noChangeArrowheads="1"/>
          </p:cNvSpPr>
          <p:nvPr>
            <p:ph type="body" idx="1"/>
          </p:nvPr>
        </p:nvSpPr>
        <p:spPr/>
        <p:txBody>
          <a:bodyPr/>
          <a:lstStyle/>
          <a:p>
            <a:pPr eaLnBrk="1" hangingPunct="1"/>
            <a:r>
              <a:rPr lang="en-US" altLang="en-US"/>
              <a:t>Why not just let the compiler schedule code?</a:t>
            </a:r>
          </a:p>
          <a:p>
            <a:pPr eaLnBrk="1" hangingPunct="1"/>
            <a:r>
              <a:rPr lang="en-US" altLang="en-US"/>
              <a:t>Not all stalls are predicable</a:t>
            </a:r>
          </a:p>
          <a:p>
            <a:pPr lvl="1" eaLnBrk="1" hangingPunct="1"/>
            <a:r>
              <a:rPr lang="en-US" altLang="en-US"/>
              <a:t>e.g., cache misses</a:t>
            </a:r>
          </a:p>
          <a:p>
            <a:pPr eaLnBrk="1" hangingPunct="1"/>
            <a:r>
              <a:rPr lang="en-US" altLang="en-US"/>
              <a:t>Can’t always schedule around branches</a:t>
            </a:r>
          </a:p>
          <a:p>
            <a:pPr lvl="1" eaLnBrk="1" hangingPunct="1"/>
            <a:r>
              <a:rPr lang="en-US" altLang="en-US"/>
              <a:t>Branch outcome is dynamically determined</a:t>
            </a:r>
          </a:p>
          <a:p>
            <a:pPr eaLnBrk="1" hangingPunct="1"/>
            <a:r>
              <a:rPr lang="en-US" altLang="en-US"/>
              <a:t>Different implementations of an ISA have different latencies and hazards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118</a:t>
            </a:fld>
            <a:endParaRPr lang="en-US" dirty="0"/>
          </a:p>
        </p:txBody>
      </p:sp>
    </p:spTree>
    <p:extLst>
      <p:ext uri="{BB962C8B-B14F-4D97-AF65-F5344CB8AC3E}">
        <p14:creationId xmlns:p14="http://schemas.microsoft.com/office/powerpoint/2010/main" val="2261847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p:txBody>
          <a:bodyPr/>
          <a:lstStyle/>
          <a:p>
            <a:pPr eaLnBrk="1" hangingPunct="1"/>
            <a:r>
              <a:rPr lang="en-US" altLang="en-US"/>
              <a:t>Does Multiple Issue Work?</a:t>
            </a:r>
            <a:endParaRPr lang="en-AU" altLang="en-US"/>
          </a:p>
        </p:txBody>
      </p:sp>
      <p:sp>
        <p:nvSpPr>
          <p:cNvPr id="130052" name="Rectangle 3"/>
          <p:cNvSpPr>
            <a:spLocks noGrp="1" noChangeArrowheads="1"/>
          </p:cNvSpPr>
          <p:nvPr>
            <p:ph idx="1"/>
          </p:nvPr>
        </p:nvSpPr>
        <p:spPr>
          <a:xfrm>
            <a:off x="228600" y="1981200"/>
            <a:ext cx="8763000" cy="4375150"/>
          </a:xfrm>
        </p:spPr>
        <p:txBody>
          <a:bodyPr/>
          <a:lstStyle/>
          <a:p>
            <a:pPr eaLnBrk="1" hangingPunct="1"/>
            <a:r>
              <a:rPr lang="en-US" altLang="en-US" sz="2800" dirty="0"/>
              <a:t>Yes, but not as much as we’d like</a:t>
            </a:r>
          </a:p>
          <a:p>
            <a:pPr eaLnBrk="1" hangingPunct="1"/>
            <a:r>
              <a:rPr lang="en-US" altLang="en-US" sz="2800" dirty="0"/>
              <a:t>Programs have real dependencies that limit ILP</a:t>
            </a:r>
          </a:p>
          <a:p>
            <a:pPr eaLnBrk="1" hangingPunct="1"/>
            <a:r>
              <a:rPr lang="en-US" altLang="en-US" sz="2800" dirty="0"/>
              <a:t>Some dependencies are hard to eliminate</a:t>
            </a:r>
          </a:p>
          <a:p>
            <a:pPr lvl="1" eaLnBrk="1" hangingPunct="1"/>
            <a:r>
              <a:rPr lang="en-US" altLang="en-US" sz="2400" dirty="0"/>
              <a:t>e.g., pointer aliasing</a:t>
            </a:r>
          </a:p>
          <a:p>
            <a:pPr eaLnBrk="1" hangingPunct="1"/>
            <a:r>
              <a:rPr lang="en-US" altLang="en-US" sz="2800" dirty="0"/>
              <a:t>Some parallelism is hard to expose</a:t>
            </a:r>
          </a:p>
          <a:p>
            <a:pPr lvl="1" eaLnBrk="1" hangingPunct="1"/>
            <a:r>
              <a:rPr lang="en-US" altLang="en-US" sz="2400" dirty="0"/>
              <a:t>Limited window size during instruction issue</a:t>
            </a:r>
          </a:p>
          <a:p>
            <a:pPr eaLnBrk="1" hangingPunct="1"/>
            <a:r>
              <a:rPr lang="en-US" altLang="en-US" sz="2800" dirty="0"/>
              <a:t>Memory delays and limited bandwidth</a:t>
            </a:r>
          </a:p>
          <a:p>
            <a:pPr lvl="1" eaLnBrk="1" hangingPunct="1"/>
            <a:r>
              <a:rPr lang="en-US" altLang="en-US" sz="2400" dirty="0"/>
              <a:t>Hard to keep pipelines full</a:t>
            </a:r>
          </a:p>
          <a:p>
            <a:pPr eaLnBrk="1" hangingPunct="1"/>
            <a:r>
              <a:rPr lang="en-AU" altLang="en-US" sz="2800" dirty="0"/>
              <a:t>Speculation can help if done well</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119</a:t>
            </a:fld>
            <a:endParaRPr lang="en-US" dirty="0"/>
          </a:p>
        </p:txBody>
      </p:sp>
      <p:sp>
        <p:nvSpPr>
          <p:cNvPr id="130053" name="Text Box 4"/>
          <p:cNvSpPr txBox="1">
            <a:spLocks noChangeArrowheads="1"/>
          </p:cNvSpPr>
          <p:nvPr/>
        </p:nvSpPr>
        <p:spPr bwMode="auto">
          <a:xfrm>
            <a:off x="684213" y="1258888"/>
            <a:ext cx="28257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2400" b="1">
                <a:solidFill>
                  <a:schemeClr val="folHlink"/>
                </a:solidFill>
                <a:latin typeface="Arial Black" charset="0"/>
              </a:rPr>
              <a:t>The BIG Picture</a:t>
            </a:r>
          </a:p>
        </p:txBody>
      </p:sp>
    </p:spTree>
    <p:extLst>
      <p:ext uri="{BB962C8B-B14F-4D97-AF65-F5344CB8AC3E}">
        <p14:creationId xmlns:p14="http://schemas.microsoft.com/office/powerpoint/2010/main" val="1807385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A50CDBFE-D292-CE48-84CF-FA670B79BAE0}"/>
              </a:ext>
            </a:extLst>
          </p:cNvPr>
          <p:cNvSpPr/>
          <p:nvPr/>
        </p:nvSpPr>
        <p:spPr>
          <a:xfrm>
            <a:off x="5873087" y="1617692"/>
            <a:ext cx="1600200" cy="820707"/>
          </a:xfrm>
          <a:prstGeom prst="roundRect">
            <a:avLst>
              <a:gd name="adj" fmla="val 3957"/>
            </a:avLst>
          </a:prstGeom>
          <a:solidFill>
            <a:srgbClr val="66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D86D06D8-7E59-814E-96F7-095B842FC007}"/>
              </a:ext>
            </a:extLst>
          </p:cNvPr>
          <p:cNvSpPr/>
          <p:nvPr/>
        </p:nvSpPr>
        <p:spPr>
          <a:xfrm>
            <a:off x="4810283" y="1600200"/>
            <a:ext cx="999905" cy="1295400"/>
          </a:xfrm>
          <a:prstGeom prst="roundRect">
            <a:avLst>
              <a:gd name="adj" fmla="val 3957"/>
            </a:avLst>
          </a:prstGeom>
          <a:solidFill>
            <a:srgbClr val="FF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2A92B9C0-9C93-AE4B-BD6A-0FD5DD555792}"/>
              </a:ext>
            </a:extLst>
          </p:cNvPr>
          <p:cNvSpPr/>
          <p:nvPr/>
        </p:nvSpPr>
        <p:spPr>
          <a:xfrm>
            <a:off x="7526833" y="1617692"/>
            <a:ext cx="1289065" cy="1430308"/>
          </a:xfrm>
          <a:prstGeom prst="roundRect">
            <a:avLst>
              <a:gd name="adj" fmla="val 3957"/>
            </a:avLst>
          </a:prstGeom>
          <a:solidFill>
            <a:srgbClr val="00B05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67" name="Rectangle 2"/>
          <p:cNvSpPr>
            <a:spLocks noGrp="1" noChangeArrowheads="1"/>
          </p:cNvSpPr>
          <p:nvPr>
            <p:ph type="title"/>
          </p:nvPr>
        </p:nvSpPr>
        <p:spPr/>
        <p:txBody>
          <a:bodyPr/>
          <a:lstStyle/>
          <a:p>
            <a:pPr eaLnBrk="1" hangingPunct="1"/>
            <a:r>
              <a:rPr lang="en-US" altLang="en-US" dirty="0"/>
              <a:t>Translating Loop Statement</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12</a:t>
            </a:fld>
            <a:endParaRPr lang="en-US" dirty="0"/>
          </a:p>
        </p:txBody>
      </p:sp>
      <p:sp>
        <p:nvSpPr>
          <p:cNvPr id="5" name="Rectangle 4">
            <a:extLst>
              <a:ext uri="{FF2B5EF4-FFF2-40B4-BE49-F238E27FC236}">
                <a16:creationId xmlns:a16="http://schemas.microsoft.com/office/drawing/2014/main" id="{EE529363-9FDD-3E45-8301-8E8E8AA961A0}"/>
              </a:ext>
            </a:extLst>
          </p:cNvPr>
          <p:cNvSpPr/>
          <p:nvPr/>
        </p:nvSpPr>
        <p:spPr>
          <a:xfrm>
            <a:off x="91986" y="5931848"/>
            <a:ext cx="9036228" cy="923330"/>
          </a:xfrm>
          <a:prstGeom prst="rect">
            <a:avLst/>
          </a:prstGeom>
        </p:spPr>
        <p:txBody>
          <a:bodyPr wrap="square">
            <a:spAutoFit/>
          </a:bodyPr>
          <a:lstStyle/>
          <a:p>
            <a:pPr marL="457200" indent="-457200">
              <a:buFont typeface="+mj-lt"/>
              <a:buAutoNum type="arabicPeriod"/>
            </a:pPr>
            <a:r>
              <a:rPr lang="en-AU" altLang="en-US" b="1" dirty="0">
                <a:cs typeface="Arial" panose="020B0604020202020204" pitchFamily="34" charset="0"/>
              </a:rPr>
              <a:t>Using </a:t>
            </a:r>
            <a:r>
              <a:rPr lang="en-AU" altLang="en-US" b="1" dirty="0" err="1">
                <a:cs typeface="Arial" panose="020B0604020202020204" pitchFamily="34" charset="0"/>
              </a:rPr>
              <a:t>bge</a:t>
            </a:r>
            <a:r>
              <a:rPr lang="en-AU" altLang="en-US" b="1" dirty="0">
                <a:cs typeface="Arial" panose="020B0604020202020204" pitchFamily="34" charset="0"/>
              </a:rPr>
              <a:t> for (&lt;) to branch to the false/exit path, which breaks the loop</a:t>
            </a:r>
          </a:p>
          <a:p>
            <a:pPr marL="457200" indent="-457200">
              <a:buFont typeface="+mj-lt"/>
              <a:buAutoNum type="arabicPeriod"/>
            </a:pPr>
            <a:r>
              <a:rPr lang="en-AU" altLang="en-US" b="1" dirty="0">
                <a:cs typeface="Arial" panose="020B0604020202020204" pitchFamily="34" charset="0"/>
              </a:rPr>
              <a:t>The instruction(s) following </a:t>
            </a:r>
            <a:r>
              <a:rPr lang="en-AU" altLang="en-US" b="1" dirty="0" err="1">
                <a:cs typeface="Arial" panose="020B0604020202020204" pitchFamily="34" charset="0"/>
              </a:rPr>
              <a:t>bge</a:t>
            </a:r>
            <a:r>
              <a:rPr lang="en-AU" altLang="en-US" b="1" dirty="0">
                <a:cs typeface="Arial" panose="020B0604020202020204" pitchFamily="34" charset="0"/>
              </a:rPr>
              <a:t> are for the true path, which are for the loop body.</a:t>
            </a:r>
          </a:p>
          <a:p>
            <a:pPr marL="457200" indent="-457200">
              <a:buFont typeface="+mj-lt"/>
              <a:buAutoNum type="arabicPeriod"/>
            </a:pPr>
            <a:r>
              <a:rPr lang="en-AU" altLang="en-US" b="1" dirty="0" err="1">
                <a:cs typeface="Arial" panose="020B0604020202020204" pitchFamily="34" charset="0"/>
              </a:rPr>
              <a:t>beq</a:t>
            </a:r>
            <a:r>
              <a:rPr lang="en-AU" altLang="en-US" b="1" dirty="0">
                <a:cs typeface="Arial" panose="020B0604020202020204" pitchFamily="34" charset="0"/>
              </a:rPr>
              <a:t> to jumping back to the beginning of the loop</a:t>
            </a:r>
          </a:p>
        </p:txBody>
      </p:sp>
      <p:grpSp>
        <p:nvGrpSpPr>
          <p:cNvPr id="27" name="Group 26">
            <a:extLst>
              <a:ext uri="{FF2B5EF4-FFF2-40B4-BE49-F238E27FC236}">
                <a16:creationId xmlns:a16="http://schemas.microsoft.com/office/drawing/2014/main" id="{8840C4FE-03F6-824C-BCDF-BFAA2A24D1DC}"/>
              </a:ext>
            </a:extLst>
          </p:cNvPr>
          <p:cNvGrpSpPr/>
          <p:nvPr/>
        </p:nvGrpSpPr>
        <p:grpSpPr>
          <a:xfrm>
            <a:off x="4555033" y="1600200"/>
            <a:ext cx="4207967" cy="1295400"/>
            <a:chOff x="4845327" y="120947"/>
            <a:chExt cx="4207967" cy="1295400"/>
          </a:xfrm>
        </p:grpSpPr>
        <p:sp>
          <p:nvSpPr>
            <p:cNvPr id="3" name="Diamond 2">
              <a:extLst>
                <a:ext uri="{FF2B5EF4-FFF2-40B4-BE49-F238E27FC236}">
                  <a16:creationId xmlns:a16="http://schemas.microsoft.com/office/drawing/2014/main" id="{DACFAB8C-821A-9048-B122-94949E841CBA}"/>
                </a:ext>
              </a:extLst>
            </p:cNvPr>
            <p:cNvSpPr/>
            <p:nvPr/>
          </p:nvSpPr>
          <p:spPr>
            <a:xfrm>
              <a:off x="5957047" y="182562"/>
              <a:ext cx="1981005" cy="6858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i</a:t>
              </a:r>
              <a:r>
                <a:rPr lang="en-US" dirty="0">
                  <a:solidFill>
                    <a:schemeClr val="tx1"/>
                  </a:solidFill>
                </a:rPr>
                <a:t> &lt; 100 ?</a:t>
              </a:r>
            </a:p>
          </p:txBody>
        </p:sp>
        <p:sp>
          <p:nvSpPr>
            <p:cNvPr id="4" name="Rectangle 3">
              <a:extLst>
                <a:ext uri="{FF2B5EF4-FFF2-40B4-BE49-F238E27FC236}">
                  <a16:creationId xmlns:a16="http://schemas.microsoft.com/office/drawing/2014/main" id="{7EFF36F4-62A9-C040-BE70-FA2FBD180828}"/>
                </a:ext>
              </a:extLst>
            </p:cNvPr>
            <p:cNvSpPr/>
            <p:nvPr/>
          </p:nvSpPr>
          <p:spPr>
            <a:xfrm>
              <a:off x="7986494" y="1077157"/>
              <a:ext cx="1066800" cy="339189"/>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i</a:t>
              </a:r>
              <a:r>
                <a:rPr lang="en-US" dirty="0">
                  <a:solidFill>
                    <a:schemeClr val="tx1"/>
                  </a:solidFill>
                </a:rPr>
                <a:t> ++</a:t>
              </a:r>
            </a:p>
          </p:txBody>
        </p:sp>
        <p:sp>
          <p:nvSpPr>
            <p:cNvPr id="8" name="Rectangle 7">
              <a:extLst>
                <a:ext uri="{FF2B5EF4-FFF2-40B4-BE49-F238E27FC236}">
                  <a16:creationId xmlns:a16="http://schemas.microsoft.com/office/drawing/2014/main" id="{D7B5E46C-7ED7-6E45-BF06-A7F0E72C33D8}"/>
                </a:ext>
              </a:extLst>
            </p:cNvPr>
            <p:cNvSpPr/>
            <p:nvPr/>
          </p:nvSpPr>
          <p:spPr>
            <a:xfrm>
              <a:off x="4845327" y="959147"/>
              <a:ext cx="10668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Exit</a:t>
              </a:r>
            </a:p>
          </p:txBody>
        </p:sp>
        <p:cxnSp>
          <p:nvCxnSpPr>
            <p:cNvPr id="10" name="Elbow Connector 9">
              <a:extLst>
                <a:ext uri="{FF2B5EF4-FFF2-40B4-BE49-F238E27FC236}">
                  <a16:creationId xmlns:a16="http://schemas.microsoft.com/office/drawing/2014/main" id="{0E06C570-6864-0A49-AE8D-CB1DCE6A08B1}"/>
                </a:ext>
              </a:extLst>
            </p:cNvPr>
            <p:cNvCxnSpPr>
              <a:cxnSpLocks/>
              <a:stCxn id="3" idx="3"/>
              <a:endCxn id="20" idx="0"/>
            </p:cNvCxnSpPr>
            <p:nvPr/>
          </p:nvCxnSpPr>
          <p:spPr>
            <a:xfrm>
              <a:off x="7938052" y="525462"/>
              <a:ext cx="581842" cy="94495"/>
            </a:xfrm>
            <a:prstGeom prst="bent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E13691C-A07B-D04A-82CB-D3770F82DAA2}"/>
                </a:ext>
              </a:extLst>
            </p:cNvPr>
            <p:cNvSpPr/>
            <p:nvPr/>
          </p:nvSpPr>
          <p:spPr>
            <a:xfrm>
              <a:off x="7624482" y="120947"/>
              <a:ext cx="10668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True</a:t>
              </a:r>
            </a:p>
          </p:txBody>
        </p:sp>
        <p:cxnSp>
          <p:nvCxnSpPr>
            <p:cNvPr id="21" name="Elbow Connector 20">
              <a:extLst>
                <a:ext uri="{FF2B5EF4-FFF2-40B4-BE49-F238E27FC236}">
                  <a16:creationId xmlns:a16="http://schemas.microsoft.com/office/drawing/2014/main" id="{C6CF2F47-97E0-1D46-9EA1-53EEA3712DE0}"/>
                </a:ext>
              </a:extLst>
            </p:cNvPr>
            <p:cNvCxnSpPr>
              <a:cxnSpLocks/>
              <a:stCxn id="3" idx="1"/>
              <a:endCxn id="8" idx="0"/>
            </p:cNvCxnSpPr>
            <p:nvPr/>
          </p:nvCxnSpPr>
          <p:spPr>
            <a:xfrm rot="10800000" flipV="1">
              <a:off x="5378727" y="525461"/>
              <a:ext cx="578320" cy="433685"/>
            </a:xfrm>
            <a:prstGeom prst="bent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8D8F96D-447D-294D-B662-7A973DCB57BE}"/>
                </a:ext>
              </a:extLst>
            </p:cNvPr>
            <p:cNvSpPr/>
            <p:nvPr/>
          </p:nvSpPr>
          <p:spPr>
            <a:xfrm>
              <a:off x="5134487" y="139184"/>
              <a:ext cx="10668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False</a:t>
              </a:r>
            </a:p>
          </p:txBody>
        </p:sp>
      </p:grpSp>
      <p:cxnSp>
        <p:nvCxnSpPr>
          <p:cNvPr id="36" name="Elbow Connector 35">
            <a:extLst>
              <a:ext uri="{FF2B5EF4-FFF2-40B4-BE49-F238E27FC236}">
                <a16:creationId xmlns:a16="http://schemas.microsoft.com/office/drawing/2014/main" id="{D20D59B5-AB60-BB4B-AFA5-B7B628B4B826}"/>
              </a:ext>
            </a:extLst>
          </p:cNvPr>
          <p:cNvCxnSpPr>
            <a:cxnSpLocks/>
          </p:cNvCxnSpPr>
          <p:nvPr/>
        </p:nvCxnSpPr>
        <p:spPr>
          <a:xfrm rot="5400000" flipH="1">
            <a:off x="6842608" y="1500534"/>
            <a:ext cx="1233785" cy="1591332"/>
          </a:xfrm>
          <a:prstGeom prst="bentConnector5">
            <a:avLst>
              <a:gd name="adj1" fmla="val -18528"/>
              <a:gd name="adj2" fmla="val -42949"/>
              <a:gd name="adj3" fmla="val 118528"/>
            </a:avLst>
          </a:prstGeom>
          <a:ln w="508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3DCA417A-044C-CE4C-76B1-E24227878082}"/>
              </a:ext>
            </a:extLst>
          </p:cNvPr>
          <p:cNvSpPr/>
          <p:nvPr/>
        </p:nvSpPr>
        <p:spPr>
          <a:xfrm>
            <a:off x="6135111" y="892814"/>
            <a:ext cx="1066800" cy="457200"/>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i</a:t>
            </a:r>
            <a:r>
              <a:rPr lang="en-US" dirty="0">
                <a:solidFill>
                  <a:schemeClr val="tx1"/>
                </a:solidFill>
              </a:rPr>
              <a:t> = 0;</a:t>
            </a:r>
          </a:p>
        </p:txBody>
      </p:sp>
      <p:cxnSp>
        <p:nvCxnSpPr>
          <p:cNvPr id="11" name="Elbow Connector 10">
            <a:extLst>
              <a:ext uri="{FF2B5EF4-FFF2-40B4-BE49-F238E27FC236}">
                <a16:creationId xmlns:a16="http://schemas.microsoft.com/office/drawing/2014/main" id="{0A9180A5-63BF-A239-EC1E-607F110BA22F}"/>
              </a:ext>
            </a:extLst>
          </p:cNvPr>
          <p:cNvCxnSpPr>
            <a:cxnSpLocks/>
            <a:stCxn id="6" idx="2"/>
          </p:cNvCxnSpPr>
          <p:nvPr/>
        </p:nvCxnSpPr>
        <p:spPr>
          <a:xfrm rot="16200000" flipH="1">
            <a:off x="6533530" y="1484995"/>
            <a:ext cx="274638" cy="4676"/>
          </a:xfrm>
          <a:prstGeom prst="bent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01ADE26-B4E1-9F93-F47C-C926520DA08E}"/>
              </a:ext>
            </a:extLst>
          </p:cNvPr>
          <p:cNvSpPr/>
          <p:nvPr/>
        </p:nvSpPr>
        <p:spPr>
          <a:xfrm>
            <a:off x="7696200" y="2099210"/>
            <a:ext cx="1066800" cy="339189"/>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p>
        </p:txBody>
      </p:sp>
      <p:cxnSp>
        <p:nvCxnSpPr>
          <p:cNvPr id="23" name="Elbow Connector 22">
            <a:extLst>
              <a:ext uri="{FF2B5EF4-FFF2-40B4-BE49-F238E27FC236}">
                <a16:creationId xmlns:a16="http://schemas.microsoft.com/office/drawing/2014/main" id="{21AC0021-F8E6-8466-0861-E54F3C2C0DEE}"/>
              </a:ext>
            </a:extLst>
          </p:cNvPr>
          <p:cNvCxnSpPr>
            <a:cxnSpLocks/>
            <a:stCxn id="20" idx="2"/>
            <a:endCxn id="4" idx="0"/>
          </p:cNvCxnSpPr>
          <p:nvPr/>
        </p:nvCxnSpPr>
        <p:spPr>
          <a:xfrm rot="5400000">
            <a:off x="8170595" y="2497404"/>
            <a:ext cx="118011" cy="12700"/>
          </a:xfrm>
          <a:prstGeom prst="bent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A22DC2FD-AB53-57DF-2D03-94E01CD8105C}"/>
              </a:ext>
            </a:extLst>
          </p:cNvPr>
          <p:cNvSpPr/>
          <p:nvPr/>
        </p:nvSpPr>
        <p:spPr>
          <a:xfrm>
            <a:off x="5957078" y="718680"/>
            <a:ext cx="1377110" cy="760951"/>
          </a:xfrm>
          <a:prstGeom prst="roundRect">
            <a:avLst>
              <a:gd name="adj" fmla="val 3957"/>
            </a:avLst>
          </a:prstGeom>
          <a:solidFill>
            <a:srgbClr val="FFFF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0D1C48D-7AE6-596C-284C-6EED51FEEC73}"/>
              </a:ext>
            </a:extLst>
          </p:cNvPr>
          <p:cNvSpPr>
            <a:spLocks noGrp="1"/>
          </p:cNvSpPr>
          <p:nvPr>
            <p:ph idx="1"/>
          </p:nvPr>
        </p:nvSpPr>
        <p:spPr>
          <a:xfrm>
            <a:off x="228600" y="1143000"/>
            <a:ext cx="5433477" cy="5213350"/>
          </a:xfrm>
        </p:spPr>
        <p:txBody>
          <a:bodyPr>
            <a:normAutofit/>
          </a:bodyPr>
          <a:lstStyle/>
          <a:p>
            <a:pPr marL="0" indent="0">
              <a:buNone/>
            </a:pPr>
            <a:r>
              <a:rPr lang="en-US" altLang="en-US" sz="2400" dirty="0">
                <a:highlight>
                  <a:srgbClr val="C0C0C0"/>
                </a:highlight>
                <a:latin typeface="Arial" panose="020B0604020202020204" pitchFamily="34" charset="0"/>
                <a:cs typeface="Arial" panose="020B0604020202020204" pitchFamily="34" charset="0"/>
              </a:rPr>
              <a:t>for</a:t>
            </a:r>
            <a:r>
              <a:rPr lang="en-US" altLang="en-US" sz="2400" dirty="0">
                <a:latin typeface="Arial" panose="020B0604020202020204" pitchFamily="34" charset="0"/>
                <a:cs typeface="Arial" panose="020B0604020202020204" pitchFamily="34" charset="0"/>
              </a:rPr>
              <a:t> (</a:t>
            </a:r>
            <a:r>
              <a:rPr lang="en-US" altLang="en-US" sz="2400" dirty="0" err="1">
                <a:highlight>
                  <a:srgbClr val="FFFF00"/>
                </a:highlight>
                <a:latin typeface="Arial" panose="020B0604020202020204" pitchFamily="34" charset="0"/>
                <a:cs typeface="Arial" panose="020B0604020202020204" pitchFamily="34" charset="0"/>
              </a:rPr>
              <a:t>i</a:t>
            </a:r>
            <a:r>
              <a:rPr lang="en-US" altLang="en-US" sz="2400" dirty="0">
                <a:highlight>
                  <a:srgbClr val="FFFF00"/>
                </a:highlight>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t>
            </a:r>
            <a:r>
              <a:rPr lang="en-US" altLang="en-US" sz="2400" dirty="0" err="1">
                <a:highlight>
                  <a:srgbClr val="00FFFF"/>
                </a:highlight>
                <a:latin typeface="Arial" panose="020B0604020202020204" pitchFamily="34" charset="0"/>
                <a:cs typeface="Arial" panose="020B0604020202020204" pitchFamily="34" charset="0"/>
              </a:rPr>
              <a:t>i</a:t>
            </a:r>
            <a:r>
              <a:rPr lang="en-US" altLang="en-US" sz="2400" dirty="0">
                <a:highlight>
                  <a:srgbClr val="00FFFF"/>
                </a:highlight>
                <a:latin typeface="Arial" panose="020B0604020202020204" pitchFamily="34" charset="0"/>
                <a:cs typeface="Arial" panose="020B0604020202020204" pitchFamily="34" charset="0"/>
              </a:rPr>
              <a:t>&lt;100</a:t>
            </a:r>
            <a:r>
              <a:rPr lang="en-US" altLang="en-US" sz="2400" dirty="0">
                <a:latin typeface="Arial" panose="020B0604020202020204" pitchFamily="34" charset="0"/>
                <a:cs typeface="Arial" panose="020B0604020202020204" pitchFamily="34" charset="0"/>
              </a:rPr>
              <a:t>; </a:t>
            </a:r>
            <a:r>
              <a:rPr lang="en-US" altLang="en-US" sz="2400" dirty="0" err="1">
                <a:highlight>
                  <a:srgbClr val="00FF00"/>
                </a:highlight>
                <a:latin typeface="Arial" panose="020B0604020202020204" pitchFamily="34" charset="0"/>
                <a:cs typeface="Arial" panose="020B0604020202020204" pitchFamily="34" charset="0"/>
              </a:rPr>
              <a:t>i</a:t>
            </a:r>
            <a:r>
              <a:rPr lang="en-US" altLang="en-US" sz="2400" dirty="0">
                <a:highlight>
                  <a:srgbClr val="00FF00"/>
                </a:highlight>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 </a:t>
            </a:r>
            <a:r>
              <a:rPr lang="en-US" altLang="en-US" sz="2400" dirty="0">
                <a:highlight>
                  <a:srgbClr val="008000"/>
                </a:highlight>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p>
          <a:p>
            <a:pPr marL="932498" lvl="4" indent="0">
              <a:buNone/>
            </a:pPr>
            <a:endParaRPr lang="en-US" altLang="en-US" sz="1800" dirty="0">
              <a:latin typeface="Arial" panose="020B0604020202020204" pitchFamily="34" charset="0"/>
              <a:cs typeface="Arial" panose="020B0604020202020204" pitchFamily="34" charset="0"/>
            </a:endParaRPr>
          </a:p>
          <a:p>
            <a:pPr marL="0" indent="0">
              <a:buNone/>
            </a:pPr>
            <a:r>
              <a:rPr lang="en-US" altLang="en-US" sz="2400" dirty="0">
                <a:highlight>
                  <a:srgbClr val="C0C0C0"/>
                </a:highlight>
                <a:latin typeface="Arial" panose="020B0604020202020204" pitchFamily="34" charset="0"/>
                <a:cs typeface="Arial" panose="020B0604020202020204" pitchFamily="34" charset="0"/>
              </a:rPr>
              <a:t>while</a:t>
            </a:r>
            <a:r>
              <a:rPr lang="en-US" altLang="en-US" sz="2400" dirty="0">
                <a:latin typeface="Arial" panose="020B0604020202020204" pitchFamily="34" charset="0"/>
                <a:cs typeface="Arial" panose="020B0604020202020204" pitchFamily="34" charset="0"/>
              </a:rPr>
              <a:t> (</a:t>
            </a:r>
            <a:r>
              <a:rPr lang="en-US" altLang="en-US" sz="2400" dirty="0" err="1">
                <a:highlight>
                  <a:srgbClr val="00FFFF"/>
                </a:highlight>
                <a:latin typeface="Arial" panose="020B0604020202020204" pitchFamily="34" charset="0"/>
                <a:cs typeface="Arial" panose="020B0604020202020204" pitchFamily="34" charset="0"/>
              </a:rPr>
              <a:t>i</a:t>
            </a:r>
            <a:r>
              <a:rPr lang="en-US" altLang="en-US" sz="2400" dirty="0">
                <a:highlight>
                  <a:srgbClr val="00FFFF"/>
                </a:highlight>
                <a:latin typeface="Arial" panose="020B0604020202020204" pitchFamily="34" charset="0"/>
                <a:cs typeface="Arial" panose="020B0604020202020204" pitchFamily="34" charset="0"/>
              </a:rPr>
              <a:t>&lt;100</a:t>
            </a:r>
            <a:r>
              <a:rPr lang="en-US" altLang="en-US" sz="2400" dirty="0">
                <a:latin typeface="Arial" panose="020B0604020202020204" pitchFamily="34" charset="0"/>
                <a:cs typeface="Arial" panose="020B0604020202020204" pitchFamily="34" charset="0"/>
              </a:rPr>
              <a:t>) { </a:t>
            </a:r>
            <a:r>
              <a:rPr lang="en-US" altLang="en-US" sz="2400" dirty="0">
                <a:highlight>
                  <a:srgbClr val="008000"/>
                </a:highlight>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r>
              <a:rPr lang="en-US" altLang="en-US" sz="2400" dirty="0" err="1">
                <a:highlight>
                  <a:srgbClr val="00FF00"/>
                </a:highlight>
                <a:latin typeface="Arial" panose="020B0604020202020204" pitchFamily="34" charset="0"/>
                <a:cs typeface="Arial" panose="020B0604020202020204" pitchFamily="34" charset="0"/>
              </a:rPr>
              <a:t>i</a:t>
            </a:r>
            <a:r>
              <a:rPr lang="en-US" altLang="en-US" sz="2400" dirty="0">
                <a:highlight>
                  <a:srgbClr val="00FF00"/>
                </a:highlight>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endParaRPr lang="en-US" dirty="0"/>
          </a:p>
          <a:p>
            <a:pPr lvl="3"/>
            <a:endParaRPr lang="en-US" dirty="0"/>
          </a:p>
          <a:p>
            <a:r>
              <a:rPr lang="en-US" dirty="0"/>
              <a:t>Do the loop structure first</a:t>
            </a:r>
          </a:p>
          <a:p>
            <a:pPr lvl="1"/>
            <a:r>
              <a:rPr lang="en-US" dirty="0"/>
              <a:t>Init condition</a:t>
            </a:r>
          </a:p>
          <a:p>
            <a:pPr lvl="1"/>
            <a:r>
              <a:rPr lang="en-US" dirty="0"/>
              <a:t>Loop condition (using reverse relationship for branch </a:t>
            </a:r>
            <a:r>
              <a:rPr lang="en-US" dirty="0" err="1"/>
              <a:t>instr</a:t>
            </a:r>
            <a:r>
              <a:rPr lang="en-US" dirty="0"/>
              <a:t>)</a:t>
            </a:r>
          </a:p>
          <a:p>
            <a:pPr lvl="1"/>
            <a:r>
              <a:rPr lang="en-US" dirty="0"/>
              <a:t>True path (the loop body)</a:t>
            </a:r>
          </a:p>
          <a:p>
            <a:pPr lvl="1"/>
            <a:r>
              <a:rPr lang="en-US" dirty="0"/>
              <a:t>Loop back</a:t>
            </a:r>
          </a:p>
          <a:p>
            <a:pPr lvl="1"/>
            <a:r>
              <a:rPr lang="en-US" dirty="0"/>
              <a:t>False path (break the loop)</a:t>
            </a:r>
          </a:p>
          <a:p>
            <a:r>
              <a:rPr lang="en-US" dirty="0"/>
              <a:t>Then translate the loop body</a:t>
            </a:r>
          </a:p>
        </p:txBody>
      </p:sp>
      <p:sp>
        <p:nvSpPr>
          <p:cNvPr id="13" name="TextBox 12">
            <a:extLst>
              <a:ext uri="{FF2B5EF4-FFF2-40B4-BE49-F238E27FC236}">
                <a16:creationId xmlns:a16="http://schemas.microsoft.com/office/drawing/2014/main" id="{9662FE7D-7EA8-87BC-5CDE-11577B693FB7}"/>
              </a:ext>
            </a:extLst>
          </p:cNvPr>
          <p:cNvSpPr txBox="1"/>
          <p:nvPr/>
        </p:nvSpPr>
        <p:spPr>
          <a:xfrm>
            <a:off x="5372459" y="3221008"/>
            <a:ext cx="4572000"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highlight>
                  <a:srgbClr val="B3B3B3"/>
                </a:highlight>
              </a:rPr>
              <a:t>Loop: </a:t>
            </a:r>
            <a:r>
              <a:rPr lang="en-US" sz="2400" dirty="0" err="1">
                <a:highlight>
                  <a:srgbClr val="00FFFF"/>
                </a:highlight>
              </a:rPr>
              <a:t>beq</a:t>
            </a:r>
            <a:r>
              <a:rPr lang="en-US" sz="2400" dirty="0">
                <a:highlight>
                  <a:srgbClr val="00FFFF"/>
                </a:highlight>
              </a:rPr>
              <a:t>/</a:t>
            </a:r>
            <a:r>
              <a:rPr lang="en-US" sz="2400" dirty="0" err="1">
                <a:highlight>
                  <a:srgbClr val="00FFFF"/>
                </a:highlight>
              </a:rPr>
              <a:t>bge</a:t>
            </a:r>
            <a:r>
              <a:rPr lang="en-US" sz="2400" dirty="0">
                <a:highlight>
                  <a:srgbClr val="00FFFF"/>
                </a:highlight>
              </a:rPr>
              <a:t> x22, x23, </a:t>
            </a:r>
            <a:r>
              <a:rPr lang="en-US" sz="2400" dirty="0">
                <a:highlight>
                  <a:srgbClr val="FF0000"/>
                </a:highlight>
              </a:rPr>
              <a:t>Exit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           </a:t>
            </a:r>
            <a:r>
              <a:rPr lang="en-US" sz="2400" dirty="0">
                <a:highlight>
                  <a:srgbClr val="008000"/>
                </a:highlight>
              </a:rPr>
              <a:t>…  # loop body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highlight>
                  <a:srgbClr val="B3B3B3"/>
                </a:highlight>
              </a:rPr>
              <a:t>            </a:t>
            </a:r>
            <a:r>
              <a:rPr lang="en-US" sz="2400" dirty="0" err="1">
                <a:highlight>
                  <a:srgbClr val="00FF00"/>
                </a:highlight>
              </a:rPr>
              <a:t>addi</a:t>
            </a:r>
            <a:r>
              <a:rPr lang="en-US" sz="2400" dirty="0">
                <a:highlight>
                  <a:srgbClr val="00FF00"/>
                </a:highlight>
              </a:rPr>
              <a:t>, x22, x22,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highlight>
                  <a:srgbClr val="B3B3B3"/>
                </a:highlight>
              </a:rPr>
              <a:t>            </a:t>
            </a:r>
            <a:r>
              <a:rPr lang="en-US" sz="2400" dirty="0" err="1">
                <a:highlight>
                  <a:srgbClr val="B3B3B3"/>
                </a:highlight>
              </a:rPr>
              <a:t>beq</a:t>
            </a:r>
            <a:r>
              <a:rPr lang="en-US" sz="2400" dirty="0">
                <a:highlight>
                  <a:srgbClr val="B3B3B3"/>
                </a:highlight>
              </a:rPr>
              <a:t> x0, x0, loop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highlight>
                  <a:srgbClr val="FF0000"/>
                </a:highlight>
              </a:rPr>
              <a:t>Exit: </a:t>
            </a:r>
          </a:p>
        </p:txBody>
      </p:sp>
    </p:spTree>
    <p:extLst>
      <p:ext uri="{BB962C8B-B14F-4D97-AF65-F5344CB8AC3E}">
        <p14:creationId xmlns:p14="http://schemas.microsoft.com/office/powerpoint/2010/main" val="13457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4" grpId="0" animBg="1"/>
      <p:bldP spid="33" grpId="0" animBg="1"/>
      <p:bldP spid="2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p:txBody>
          <a:bodyPr/>
          <a:lstStyle/>
          <a:p>
            <a:pPr eaLnBrk="1" hangingPunct="1"/>
            <a:r>
              <a:rPr lang="en-AU" altLang="en-US"/>
              <a:t>Power Efficiency</a:t>
            </a:r>
          </a:p>
        </p:txBody>
      </p:sp>
      <p:sp>
        <p:nvSpPr>
          <p:cNvPr id="131076" name="Rectangle 3"/>
          <p:cNvSpPr>
            <a:spLocks noGrp="1" noChangeArrowheads="1"/>
          </p:cNvSpPr>
          <p:nvPr>
            <p:ph idx="1"/>
          </p:nvPr>
        </p:nvSpPr>
        <p:spPr/>
        <p:txBody>
          <a:bodyPr/>
          <a:lstStyle/>
          <a:p>
            <a:pPr eaLnBrk="1" hangingPunct="1"/>
            <a:r>
              <a:rPr lang="en-AU" altLang="en-US"/>
              <a:t>Complexity of dynamic scheduling and speculations requires power</a:t>
            </a:r>
          </a:p>
          <a:p>
            <a:pPr eaLnBrk="1" hangingPunct="1"/>
            <a:r>
              <a:rPr lang="en-AU" altLang="en-US"/>
              <a:t>Multiple simpler cores may be better</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120</a:t>
            </a:fld>
            <a:endParaRPr lang="en-US" dirty="0"/>
          </a:p>
        </p:txBody>
      </p:sp>
      <p:pic>
        <p:nvPicPr>
          <p:cNvPr id="4" name="Picture 3">
            <a:extLst>
              <a:ext uri="{FF2B5EF4-FFF2-40B4-BE49-F238E27FC236}">
                <a16:creationId xmlns:a16="http://schemas.microsoft.com/office/drawing/2014/main" id="{7575F025-3A52-7546-8F20-327E1F8F1492}"/>
              </a:ext>
            </a:extLst>
          </p:cNvPr>
          <p:cNvPicPr>
            <a:picLocks noChangeAspect="1"/>
          </p:cNvPicPr>
          <p:nvPr/>
        </p:nvPicPr>
        <p:blipFill>
          <a:blip r:embed="rId3"/>
          <a:stretch>
            <a:fillRect/>
          </a:stretch>
        </p:blipFill>
        <p:spPr>
          <a:xfrm>
            <a:off x="228600" y="2711450"/>
            <a:ext cx="8642238" cy="2165350"/>
          </a:xfrm>
          <a:prstGeom prst="rect">
            <a:avLst/>
          </a:prstGeom>
        </p:spPr>
      </p:pic>
      <p:sp>
        <p:nvSpPr>
          <p:cNvPr id="8" name="Rounded Rectangle 7">
            <a:extLst>
              <a:ext uri="{FF2B5EF4-FFF2-40B4-BE49-F238E27FC236}">
                <a16:creationId xmlns:a16="http://schemas.microsoft.com/office/drawing/2014/main" id="{6F4F5F1E-6AC0-6D40-9DAE-C137496A3C0D}"/>
              </a:ext>
            </a:extLst>
          </p:cNvPr>
          <p:cNvSpPr/>
          <p:nvPr/>
        </p:nvSpPr>
        <p:spPr>
          <a:xfrm>
            <a:off x="7938052" y="2711450"/>
            <a:ext cx="932786" cy="2165350"/>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0F91D28-B91D-E84E-AF81-01C074183D80}"/>
              </a:ext>
            </a:extLst>
          </p:cNvPr>
          <p:cNvSpPr/>
          <p:nvPr/>
        </p:nvSpPr>
        <p:spPr>
          <a:xfrm>
            <a:off x="4267200" y="2711450"/>
            <a:ext cx="1600200" cy="2165350"/>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8552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a:extLst>
              <a:ext uri="{FF2B5EF4-FFF2-40B4-BE49-F238E27FC236}">
                <a16:creationId xmlns:a16="http://schemas.microsoft.com/office/drawing/2014/main" id="{6508A48B-4068-1640-98B5-45609E1FB802}"/>
              </a:ext>
            </a:extLst>
          </p:cNvPr>
          <p:cNvSpPr>
            <a:spLocks noGrp="1"/>
          </p:cNvSpPr>
          <p:nvPr>
            <p:ph type="title"/>
          </p:nvPr>
        </p:nvSpPr>
        <p:spPr/>
        <p:txBody>
          <a:bodyPr/>
          <a:lstStyle/>
          <a:p>
            <a:r>
              <a:rPr lang="en-US" altLang="en-US"/>
              <a:t>Cortex A53 and Intel i7</a:t>
            </a:r>
          </a:p>
        </p:txBody>
      </p:sp>
      <p:graphicFrame>
        <p:nvGraphicFramePr>
          <p:cNvPr id="6" name="Content Placeholder 5">
            <a:extLst>
              <a:ext uri="{FF2B5EF4-FFF2-40B4-BE49-F238E27FC236}">
                <a16:creationId xmlns:a16="http://schemas.microsoft.com/office/drawing/2014/main" id="{8B0B6F2A-37FF-474B-B577-6AE345852D27}"/>
              </a:ext>
            </a:extLst>
          </p:cNvPr>
          <p:cNvGraphicFramePr>
            <a:graphicFrameLocks noGrp="1"/>
          </p:cNvGraphicFramePr>
          <p:nvPr>
            <p:ph idx="1"/>
            <p:extLst>
              <p:ext uri="{D42A27DB-BD31-4B8C-83A1-F6EECF244321}">
                <p14:modId xmlns:p14="http://schemas.microsoft.com/office/powerpoint/2010/main" val="887196269"/>
              </p:ext>
            </p:extLst>
          </p:nvPr>
        </p:nvGraphicFramePr>
        <p:xfrm>
          <a:off x="755650" y="1117600"/>
          <a:ext cx="7629525" cy="5218113"/>
        </p:xfrm>
        <a:graphic>
          <a:graphicData uri="http://schemas.openxmlformats.org/drawingml/2006/table">
            <a:tbl>
              <a:tblPr firstRow="1" bandRow="1">
                <a:tableStyleId>{073A0DAA-6AF3-43AB-8588-CEC1D06C72B9}</a:tableStyleId>
              </a:tblPr>
              <a:tblGrid>
                <a:gridCol w="2824278">
                  <a:extLst>
                    <a:ext uri="{9D8B030D-6E8A-4147-A177-3AD203B41FA5}">
                      <a16:colId xmlns:a16="http://schemas.microsoft.com/office/drawing/2014/main" val="20000"/>
                    </a:ext>
                  </a:extLst>
                </a:gridCol>
                <a:gridCol w="2453154">
                  <a:extLst>
                    <a:ext uri="{9D8B030D-6E8A-4147-A177-3AD203B41FA5}">
                      <a16:colId xmlns:a16="http://schemas.microsoft.com/office/drawing/2014/main" val="20001"/>
                    </a:ext>
                  </a:extLst>
                </a:gridCol>
                <a:gridCol w="2352093">
                  <a:extLst>
                    <a:ext uri="{9D8B030D-6E8A-4147-A177-3AD203B41FA5}">
                      <a16:colId xmlns:a16="http://schemas.microsoft.com/office/drawing/2014/main" val="20002"/>
                    </a:ext>
                  </a:extLst>
                </a:gridCol>
              </a:tblGrid>
              <a:tr h="370847">
                <a:tc>
                  <a:txBody>
                    <a:bodyPr/>
                    <a:lstStyle/>
                    <a:p>
                      <a:pPr algn="ctr"/>
                      <a:r>
                        <a:rPr lang="en-US" sz="1600" dirty="0"/>
                        <a:t>Processor</a:t>
                      </a:r>
                    </a:p>
                  </a:txBody>
                  <a:tcPr marL="91434" marR="91434" marT="45721" marB="45721"/>
                </a:tc>
                <a:tc>
                  <a:txBody>
                    <a:bodyPr/>
                    <a:lstStyle/>
                    <a:p>
                      <a:pPr algn="ctr"/>
                      <a:r>
                        <a:rPr lang="en-US" sz="1600"/>
                        <a:t>ARM A53</a:t>
                      </a:r>
                      <a:endParaRPr lang="en-US" sz="1600" dirty="0"/>
                    </a:p>
                  </a:txBody>
                  <a:tcPr marL="91434" marR="91434" marT="45721" marB="45721"/>
                </a:tc>
                <a:tc>
                  <a:txBody>
                    <a:bodyPr/>
                    <a:lstStyle/>
                    <a:p>
                      <a:pPr algn="ctr"/>
                      <a:r>
                        <a:rPr lang="en-US" sz="1600" dirty="0"/>
                        <a:t>Intel Core i7 920</a:t>
                      </a:r>
                    </a:p>
                  </a:txBody>
                  <a:tcPr marL="91434" marR="91434" marT="45721" marB="45721"/>
                </a:tc>
                <a:extLst>
                  <a:ext uri="{0D108BD9-81ED-4DB2-BD59-A6C34878D82A}">
                    <a16:rowId xmlns:a16="http://schemas.microsoft.com/office/drawing/2014/main" val="10000"/>
                  </a:ext>
                </a:extLst>
              </a:tr>
              <a:tr h="335348">
                <a:tc>
                  <a:txBody>
                    <a:bodyPr/>
                    <a:lstStyle/>
                    <a:p>
                      <a:r>
                        <a:rPr lang="en-US" sz="1600" dirty="0"/>
                        <a:t>Market</a:t>
                      </a:r>
                    </a:p>
                  </a:txBody>
                  <a:tcPr marL="91434" marR="91434" marT="45721" marB="45721"/>
                </a:tc>
                <a:tc>
                  <a:txBody>
                    <a:bodyPr/>
                    <a:lstStyle/>
                    <a:p>
                      <a:pPr algn="ctr"/>
                      <a:r>
                        <a:rPr lang="en-US" sz="1600" dirty="0"/>
                        <a:t>Personal</a:t>
                      </a:r>
                      <a:r>
                        <a:rPr lang="en-US" sz="1600" baseline="0" dirty="0"/>
                        <a:t> Mobile Device</a:t>
                      </a:r>
                      <a:endParaRPr lang="en-US" sz="1600" dirty="0"/>
                    </a:p>
                  </a:txBody>
                  <a:tcPr marL="91434" marR="91434" marT="45721" marB="45721"/>
                </a:tc>
                <a:tc>
                  <a:txBody>
                    <a:bodyPr/>
                    <a:lstStyle/>
                    <a:p>
                      <a:pPr algn="ctr"/>
                      <a:r>
                        <a:rPr lang="en-US" sz="1600" dirty="0"/>
                        <a:t>Server, cloud</a:t>
                      </a:r>
                    </a:p>
                  </a:txBody>
                  <a:tcPr marL="91434" marR="91434" marT="45721" marB="45721"/>
                </a:tc>
                <a:extLst>
                  <a:ext uri="{0D108BD9-81ED-4DB2-BD59-A6C34878D82A}">
                    <a16:rowId xmlns:a16="http://schemas.microsoft.com/office/drawing/2014/main" val="10001"/>
                  </a:ext>
                </a:extLst>
              </a:tr>
              <a:tr h="579184">
                <a:tc>
                  <a:txBody>
                    <a:bodyPr/>
                    <a:lstStyle/>
                    <a:p>
                      <a:r>
                        <a:rPr lang="en-US" sz="1600" dirty="0"/>
                        <a:t>Thermal design</a:t>
                      </a:r>
                      <a:r>
                        <a:rPr lang="en-US" sz="1600" baseline="0" dirty="0"/>
                        <a:t> power</a:t>
                      </a:r>
                      <a:endParaRPr lang="en-US" sz="1600" dirty="0"/>
                    </a:p>
                  </a:txBody>
                  <a:tcPr marL="91434" marR="91434" marT="45721" marB="45721"/>
                </a:tc>
                <a:tc>
                  <a:txBody>
                    <a:bodyPr/>
                    <a:lstStyle/>
                    <a:p>
                      <a:pPr algn="ctr"/>
                      <a:r>
                        <a:rPr lang="en-US" sz="1600"/>
                        <a:t>100 milliWatts</a:t>
                      </a:r>
                    </a:p>
                    <a:p>
                      <a:pPr algn="ctr"/>
                      <a:r>
                        <a:rPr lang="en-US" sz="1600"/>
                        <a:t>(1 core @ 1 GHz)</a:t>
                      </a:r>
                      <a:endParaRPr lang="en-US" sz="1600" dirty="0"/>
                    </a:p>
                  </a:txBody>
                  <a:tcPr marL="91434" marR="91434" marT="45721" marB="45721"/>
                </a:tc>
                <a:tc>
                  <a:txBody>
                    <a:bodyPr/>
                    <a:lstStyle/>
                    <a:p>
                      <a:pPr algn="ctr"/>
                      <a:r>
                        <a:rPr lang="en-US" sz="1600" dirty="0"/>
                        <a:t>130 Watts</a:t>
                      </a:r>
                    </a:p>
                  </a:txBody>
                  <a:tcPr marL="91434" marR="91434" marT="45721" marB="45721"/>
                </a:tc>
                <a:extLst>
                  <a:ext uri="{0D108BD9-81ED-4DB2-BD59-A6C34878D82A}">
                    <a16:rowId xmlns:a16="http://schemas.microsoft.com/office/drawing/2014/main" val="10002"/>
                  </a:ext>
                </a:extLst>
              </a:tr>
              <a:tr h="335348">
                <a:tc>
                  <a:txBody>
                    <a:bodyPr/>
                    <a:lstStyle/>
                    <a:p>
                      <a:r>
                        <a:rPr lang="en-US" sz="1600" dirty="0"/>
                        <a:t>Clock rate</a:t>
                      </a:r>
                    </a:p>
                  </a:txBody>
                  <a:tcPr marL="91434" marR="91434" marT="45721" marB="45721"/>
                </a:tc>
                <a:tc>
                  <a:txBody>
                    <a:bodyPr/>
                    <a:lstStyle/>
                    <a:p>
                      <a:pPr algn="ctr"/>
                      <a:r>
                        <a:rPr lang="en-US" sz="1600"/>
                        <a:t>1.5 </a:t>
                      </a:r>
                      <a:r>
                        <a:rPr lang="en-US" sz="1600" dirty="0"/>
                        <a:t>GHz</a:t>
                      </a:r>
                    </a:p>
                  </a:txBody>
                  <a:tcPr marL="91434" marR="91434" marT="45721" marB="45721"/>
                </a:tc>
                <a:tc>
                  <a:txBody>
                    <a:bodyPr/>
                    <a:lstStyle/>
                    <a:p>
                      <a:pPr algn="ctr"/>
                      <a:r>
                        <a:rPr lang="en-US" sz="1600" dirty="0"/>
                        <a:t>2.66 GHz</a:t>
                      </a:r>
                    </a:p>
                  </a:txBody>
                  <a:tcPr marL="91434" marR="91434" marT="45721" marB="45721"/>
                </a:tc>
                <a:extLst>
                  <a:ext uri="{0D108BD9-81ED-4DB2-BD59-A6C34878D82A}">
                    <a16:rowId xmlns:a16="http://schemas.microsoft.com/office/drawing/2014/main" val="10003"/>
                  </a:ext>
                </a:extLst>
              </a:tr>
              <a:tr h="335348">
                <a:tc>
                  <a:txBody>
                    <a:bodyPr/>
                    <a:lstStyle/>
                    <a:p>
                      <a:r>
                        <a:rPr lang="en-US" sz="1600" dirty="0"/>
                        <a:t>Cores/Chip</a:t>
                      </a:r>
                    </a:p>
                  </a:txBody>
                  <a:tcPr marL="91434" marR="91434" marT="45721" marB="45721"/>
                </a:tc>
                <a:tc>
                  <a:txBody>
                    <a:bodyPr/>
                    <a:lstStyle/>
                    <a:p>
                      <a:pPr algn="ctr"/>
                      <a:r>
                        <a:rPr lang="en-US" sz="1600"/>
                        <a:t>4</a:t>
                      </a:r>
                      <a:r>
                        <a:rPr lang="en-US" sz="1600" baseline="0"/>
                        <a:t> (configurable)</a:t>
                      </a:r>
                      <a:endParaRPr lang="en-US" sz="1600" dirty="0"/>
                    </a:p>
                  </a:txBody>
                  <a:tcPr marL="91434" marR="91434" marT="45721" marB="45721"/>
                </a:tc>
                <a:tc>
                  <a:txBody>
                    <a:bodyPr/>
                    <a:lstStyle/>
                    <a:p>
                      <a:pPr algn="ctr"/>
                      <a:r>
                        <a:rPr lang="en-US" sz="1600" dirty="0"/>
                        <a:t>4</a:t>
                      </a:r>
                    </a:p>
                  </a:txBody>
                  <a:tcPr marL="91434" marR="91434" marT="45721" marB="45721"/>
                </a:tc>
                <a:extLst>
                  <a:ext uri="{0D108BD9-81ED-4DB2-BD59-A6C34878D82A}">
                    <a16:rowId xmlns:a16="http://schemas.microsoft.com/office/drawing/2014/main" val="10004"/>
                  </a:ext>
                </a:extLst>
              </a:tr>
              <a:tr h="335348">
                <a:tc>
                  <a:txBody>
                    <a:bodyPr/>
                    <a:lstStyle/>
                    <a:p>
                      <a:r>
                        <a:rPr lang="en-US" sz="1600" dirty="0"/>
                        <a:t>Floating point?</a:t>
                      </a:r>
                    </a:p>
                  </a:txBody>
                  <a:tcPr marL="91434" marR="91434" marT="45721" marB="45721"/>
                </a:tc>
                <a:tc>
                  <a:txBody>
                    <a:bodyPr/>
                    <a:lstStyle/>
                    <a:p>
                      <a:pPr algn="ctr"/>
                      <a:r>
                        <a:rPr lang="en-US" sz="1600"/>
                        <a:t>Yes</a:t>
                      </a:r>
                      <a:endParaRPr lang="en-US" sz="1600" dirty="0"/>
                    </a:p>
                  </a:txBody>
                  <a:tcPr marL="91434" marR="91434" marT="45721" marB="45721"/>
                </a:tc>
                <a:tc>
                  <a:txBody>
                    <a:bodyPr/>
                    <a:lstStyle/>
                    <a:p>
                      <a:pPr algn="ctr"/>
                      <a:r>
                        <a:rPr lang="en-US" sz="1600" dirty="0"/>
                        <a:t>Yes</a:t>
                      </a:r>
                    </a:p>
                  </a:txBody>
                  <a:tcPr marL="91434" marR="91434" marT="45721" marB="45721"/>
                </a:tc>
                <a:extLst>
                  <a:ext uri="{0D108BD9-81ED-4DB2-BD59-A6C34878D82A}">
                    <a16:rowId xmlns:a16="http://schemas.microsoft.com/office/drawing/2014/main" val="10005"/>
                  </a:ext>
                </a:extLst>
              </a:tr>
              <a:tr h="335348">
                <a:tc>
                  <a:txBody>
                    <a:bodyPr/>
                    <a:lstStyle/>
                    <a:p>
                      <a:r>
                        <a:rPr lang="en-US" sz="1600" dirty="0"/>
                        <a:t>Multiple issue?</a:t>
                      </a:r>
                    </a:p>
                  </a:txBody>
                  <a:tcPr marL="91434" marR="91434" marT="45721" marB="45721"/>
                </a:tc>
                <a:tc>
                  <a:txBody>
                    <a:bodyPr/>
                    <a:lstStyle/>
                    <a:p>
                      <a:pPr algn="ctr"/>
                      <a:r>
                        <a:rPr lang="en-US" sz="1600" dirty="0"/>
                        <a:t>Dynamic</a:t>
                      </a:r>
                    </a:p>
                  </a:txBody>
                  <a:tcPr marL="91434" marR="91434" marT="45721" marB="45721"/>
                </a:tc>
                <a:tc>
                  <a:txBody>
                    <a:bodyPr/>
                    <a:lstStyle/>
                    <a:p>
                      <a:pPr algn="ctr"/>
                      <a:r>
                        <a:rPr lang="en-US" sz="1600" dirty="0"/>
                        <a:t>Dynamic</a:t>
                      </a:r>
                    </a:p>
                  </a:txBody>
                  <a:tcPr marL="91434" marR="91434" marT="45721" marB="45721"/>
                </a:tc>
                <a:extLst>
                  <a:ext uri="{0D108BD9-81ED-4DB2-BD59-A6C34878D82A}">
                    <a16:rowId xmlns:a16="http://schemas.microsoft.com/office/drawing/2014/main" val="10006"/>
                  </a:ext>
                </a:extLst>
              </a:tr>
              <a:tr h="335348">
                <a:tc>
                  <a:txBody>
                    <a:bodyPr/>
                    <a:lstStyle/>
                    <a:p>
                      <a:r>
                        <a:rPr lang="en-US" sz="1600" dirty="0"/>
                        <a:t>Peak</a:t>
                      </a:r>
                      <a:r>
                        <a:rPr lang="en-US" sz="1600" baseline="0" dirty="0"/>
                        <a:t> instructions/clock cycle</a:t>
                      </a:r>
                      <a:endParaRPr lang="en-US" sz="1600" dirty="0"/>
                    </a:p>
                  </a:txBody>
                  <a:tcPr marL="91434" marR="91434" marT="45721" marB="45721"/>
                </a:tc>
                <a:tc>
                  <a:txBody>
                    <a:bodyPr/>
                    <a:lstStyle/>
                    <a:p>
                      <a:pPr algn="ctr"/>
                      <a:r>
                        <a:rPr lang="en-US" sz="1600" dirty="0"/>
                        <a:t>2</a:t>
                      </a:r>
                    </a:p>
                  </a:txBody>
                  <a:tcPr marL="91434" marR="91434" marT="45721" marB="45721"/>
                </a:tc>
                <a:tc>
                  <a:txBody>
                    <a:bodyPr/>
                    <a:lstStyle/>
                    <a:p>
                      <a:pPr algn="ctr"/>
                      <a:r>
                        <a:rPr lang="en-US" sz="1600" dirty="0"/>
                        <a:t>4</a:t>
                      </a:r>
                    </a:p>
                  </a:txBody>
                  <a:tcPr marL="91434" marR="91434" marT="45721" marB="45721"/>
                </a:tc>
                <a:extLst>
                  <a:ext uri="{0D108BD9-81ED-4DB2-BD59-A6C34878D82A}">
                    <a16:rowId xmlns:a16="http://schemas.microsoft.com/office/drawing/2014/main" val="10007"/>
                  </a:ext>
                </a:extLst>
              </a:tr>
              <a:tr h="335348">
                <a:tc>
                  <a:txBody>
                    <a:bodyPr/>
                    <a:lstStyle/>
                    <a:p>
                      <a:r>
                        <a:rPr lang="en-US" sz="1600" dirty="0"/>
                        <a:t>Pipeline</a:t>
                      </a:r>
                      <a:r>
                        <a:rPr lang="en-US" sz="1600" baseline="0" dirty="0"/>
                        <a:t> stages</a:t>
                      </a:r>
                      <a:endParaRPr lang="en-US" sz="1600" dirty="0"/>
                    </a:p>
                  </a:txBody>
                  <a:tcPr marL="91434" marR="91434" marT="45721" marB="45721"/>
                </a:tc>
                <a:tc>
                  <a:txBody>
                    <a:bodyPr/>
                    <a:lstStyle/>
                    <a:p>
                      <a:pPr algn="ctr"/>
                      <a:r>
                        <a:rPr lang="en-US" sz="1600"/>
                        <a:t>8</a:t>
                      </a:r>
                      <a:endParaRPr lang="en-US" sz="1600" dirty="0"/>
                    </a:p>
                  </a:txBody>
                  <a:tcPr marL="91434" marR="91434" marT="45721" marB="45721"/>
                </a:tc>
                <a:tc>
                  <a:txBody>
                    <a:bodyPr/>
                    <a:lstStyle/>
                    <a:p>
                      <a:pPr algn="ctr"/>
                      <a:r>
                        <a:rPr lang="en-US" sz="1600" dirty="0"/>
                        <a:t>14</a:t>
                      </a:r>
                    </a:p>
                  </a:txBody>
                  <a:tcPr marL="91434" marR="91434" marT="45721" marB="45721"/>
                </a:tc>
                <a:extLst>
                  <a:ext uri="{0D108BD9-81ED-4DB2-BD59-A6C34878D82A}">
                    <a16:rowId xmlns:a16="http://schemas.microsoft.com/office/drawing/2014/main" val="10008"/>
                  </a:ext>
                </a:extLst>
              </a:tr>
              <a:tr h="579254">
                <a:tc>
                  <a:txBody>
                    <a:bodyPr/>
                    <a:lstStyle/>
                    <a:p>
                      <a:r>
                        <a:rPr lang="en-US" sz="1600" dirty="0"/>
                        <a:t>Pipeline schedule</a:t>
                      </a:r>
                    </a:p>
                  </a:txBody>
                  <a:tcPr marL="91434" marR="91434" marT="45721" marB="45721"/>
                </a:tc>
                <a:tc>
                  <a:txBody>
                    <a:bodyPr/>
                    <a:lstStyle/>
                    <a:p>
                      <a:pPr algn="ctr"/>
                      <a:r>
                        <a:rPr lang="en-US" sz="1600" dirty="0"/>
                        <a:t>Static in-order</a:t>
                      </a:r>
                    </a:p>
                  </a:txBody>
                  <a:tcPr marL="91434" marR="91434" marT="45721" marB="45721"/>
                </a:tc>
                <a:tc>
                  <a:txBody>
                    <a:bodyPr/>
                    <a:lstStyle/>
                    <a:p>
                      <a:pPr algn="ctr"/>
                      <a:r>
                        <a:rPr lang="en-US" sz="1600" dirty="0"/>
                        <a:t>Dynamic</a:t>
                      </a:r>
                      <a:r>
                        <a:rPr lang="en-US" sz="1600" baseline="0" dirty="0"/>
                        <a:t> out-of-order with speculation</a:t>
                      </a:r>
                      <a:endParaRPr lang="en-US" sz="1600" dirty="0"/>
                    </a:p>
                  </a:txBody>
                  <a:tcPr marL="91434" marR="91434" marT="45721" marB="45721"/>
                </a:tc>
                <a:extLst>
                  <a:ext uri="{0D108BD9-81ED-4DB2-BD59-A6C34878D82A}">
                    <a16:rowId xmlns:a16="http://schemas.microsoft.com/office/drawing/2014/main" val="10009"/>
                  </a:ext>
                </a:extLst>
              </a:tr>
              <a:tr h="335348">
                <a:tc>
                  <a:txBody>
                    <a:bodyPr/>
                    <a:lstStyle/>
                    <a:p>
                      <a:r>
                        <a:rPr lang="en-US" sz="1600" dirty="0"/>
                        <a:t>Branch</a:t>
                      </a:r>
                      <a:r>
                        <a:rPr lang="en-US" sz="1600" baseline="0" dirty="0"/>
                        <a:t> prediction</a:t>
                      </a:r>
                      <a:endParaRPr lang="en-US" sz="1600" dirty="0"/>
                    </a:p>
                  </a:txBody>
                  <a:tcPr marL="91434" marR="91434" marT="45721" marB="45721"/>
                </a:tc>
                <a:tc>
                  <a:txBody>
                    <a:bodyPr/>
                    <a:lstStyle/>
                    <a:p>
                      <a:pPr algn="ctr"/>
                      <a:r>
                        <a:rPr lang="en-US" sz="1600"/>
                        <a:t>Hybrid</a:t>
                      </a:r>
                      <a:endParaRPr lang="en-US" sz="1600" dirty="0"/>
                    </a:p>
                  </a:txBody>
                  <a:tcPr marL="91434" marR="91434" marT="45721" marB="45721"/>
                </a:tc>
                <a:tc>
                  <a:txBody>
                    <a:bodyPr/>
                    <a:lstStyle/>
                    <a:p>
                      <a:pPr algn="ctr"/>
                      <a:r>
                        <a:rPr lang="en-US" sz="1600" dirty="0"/>
                        <a:t>2-level</a:t>
                      </a:r>
                    </a:p>
                  </a:txBody>
                  <a:tcPr marL="91434" marR="91434" marT="45721" marB="45721"/>
                </a:tc>
                <a:extLst>
                  <a:ext uri="{0D108BD9-81ED-4DB2-BD59-A6C34878D82A}">
                    <a16:rowId xmlns:a16="http://schemas.microsoft.com/office/drawing/2014/main" val="10010"/>
                  </a:ext>
                </a:extLst>
              </a:tr>
              <a:tr h="335348">
                <a:tc>
                  <a:txBody>
                    <a:bodyPr/>
                    <a:lstStyle/>
                    <a:p>
                      <a:r>
                        <a:rPr lang="en-US" sz="1600" dirty="0"/>
                        <a:t>1</a:t>
                      </a:r>
                      <a:r>
                        <a:rPr lang="en-US" sz="1600" baseline="30000" dirty="0"/>
                        <a:t>st</a:t>
                      </a:r>
                      <a:r>
                        <a:rPr lang="en-US" sz="1600" dirty="0"/>
                        <a:t> level caches/core</a:t>
                      </a:r>
                    </a:p>
                  </a:txBody>
                  <a:tcPr marL="91434" marR="91434" marT="45721" marB="45721"/>
                </a:tc>
                <a:tc>
                  <a:txBody>
                    <a:bodyPr/>
                    <a:lstStyle/>
                    <a:p>
                      <a:pPr algn="ctr"/>
                      <a:r>
                        <a:rPr lang="en-US" sz="1600"/>
                        <a:t>16-64 KiB I, 16-64 </a:t>
                      </a:r>
                      <a:r>
                        <a:rPr lang="en-US" sz="1600" dirty="0" err="1"/>
                        <a:t>KiB</a:t>
                      </a:r>
                      <a:r>
                        <a:rPr lang="en-US" sz="1600" dirty="0"/>
                        <a:t> D</a:t>
                      </a:r>
                    </a:p>
                  </a:txBody>
                  <a:tcPr marL="91434" marR="91434" marT="45721" marB="45721"/>
                </a:tc>
                <a:tc>
                  <a:txBody>
                    <a:bodyPr/>
                    <a:lstStyle/>
                    <a:p>
                      <a:pPr algn="ctr"/>
                      <a:r>
                        <a:rPr lang="en-US" sz="1600" dirty="0"/>
                        <a:t>32</a:t>
                      </a:r>
                      <a:r>
                        <a:rPr lang="en-US" sz="1600" baseline="0" dirty="0"/>
                        <a:t> </a:t>
                      </a:r>
                      <a:r>
                        <a:rPr lang="en-US" sz="1600" baseline="0" dirty="0" err="1"/>
                        <a:t>KiB</a:t>
                      </a:r>
                      <a:r>
                        <a:rPr lang="en-US" sz="1600" baseline="0" dirty="0"/>
                        <a:t> I, 32 </a:t>
                      </a:r>
                      <a:r>
                        <a:rPr lang="en-US" sz="1600" baseline="0" dirty="0" err="1"/>
                        <a:t>KiB</a:t>
                      </a:r>
                      <a:r>
                        <a:rPr lang="en-US" sz="1600" baseline="0" dirty="0"/>
                        <a:t> D</a:t>
                      </a:r>
                      <a:endParaRPr lang="en-US" sz="1600" dirty="0"/>
                    </a:p>
                  </a:txBody>
                  <a:tcPr marL="91434" marR="91434" marT="45721" marB="45721"/>
                </a:tc>
                <a:extLst>
                  <a:ext uri="{0D108BD9-81ED-4DB2-BD59-A6C34878D82A}">
                    <a16:rowId xmlns:a16="http://schemas.microsoft.com/office/drawing/2014/main" val="10011"/>
                  </a:ext>
                </a:extLst>
              </a:tr>
              <a:tr h="335348">
                <a:tc>
                  <a:txBody>
                    <a:bodyPr/>
                    <a:lstStyle/>
                    <a:p>
                      <a:r>
                        <a:rPr lang="en-US" sz="1600" dirty="0"/>
                        <a:t>2</a:t>
                      </a:r>
                      <a:r>
                        <a:rPr lang="en-US" sz="1600" baseline="30000" dirty="0"/>
                        <a:t>nd</a:t>
                      </a:r>
                      <a:r>
                        <a:rPr lang="en-US" sz="1600" dirty="0"/>
                        <a:t> level caches/core</a:t>
                      </a:r>
                    </a:p>
                  </a:txBody>
                  <a:tcPr marL="91434" marR="91434" marT="45721" marB="45721"/>
                </a:tc>
                <a:tc>
                  <a:txBody>
                    <a:bodyPr/>
                    <a:lstStyle/>
                    <a:p>
                      <a:pPr algn="ctr"/>
                      <a:r>
                        <a:rPr lang="en-US" sz="1600"/>
                        <a:t>128-2048 </a:t>
                      </a:r>
                      <a:r>
                        <a:rPr lang="en-US" sz="1600" dirty="0" err="1"/>
                        <a:t>KiB</a:t>
                      </a:r>
                      <a:endParaRPr lang="en-US" sz="1600" dirty="0"/>
                    </a:p>
                  </a:txBody>
                  <a:tcPr marL="91434" marR="91434" marT="45721" marB="45721"/>
                </a:tc>
                <a:tc>
                  <a:txBody>
                    <a:bodyPr/>
                    <a:lstStyle/>
                    <a:p>
                      <a:pPr algn="ctr"/>
                      <a:r>
                        <a:rPr lang="en-US" sz="1600"/>
                        <a:t>256 KiB (per core)</a:t>
                      </a:r>
                      <a:endParaRPr lang="en-US" sz="1600" dirty="0"/>
                    </a:p>
                  </a:txBody>
                  <a:tcPr marL="91434" marR="91434" marT="45721" marB="45721"/>
                </a:tc>
                <a:extLst>
                  <a:ext uri="{0D108BD9-81ED-4DB2-BD59-A6C34878D82A}">
                    <a16:rowId xmlns:a16="http://schemas.microsoft.com/office/drawing/2014/main" val="10012"/>
                  </a:ext>
                </a:extLst>
              </a:tr>
              <a:tr h="335348">
                <a:tc>
                  <a:txBody>
                    <a:bodyPr/>
                    <a:lstStyle/>
                    <a:p>
                      <a:r>
                        <a:rPr lang="en-US" sz="1600" dirty="0"/>
                        <a:t>3</a:t>
                      </a:r>
                      <a:r>
                        <a:rPr lang="en-US" sz="1600" baseline="30000" dirty="0"/>
                        <a:t>rd</a:t>
                      </a:r>
                      <a:r>
                        <a:rPr lang="en-US" sz="1600" dirty="0"/>
                        <a:t> level caches</a:t>
                      </a:r>
                      <a:r>
                        <a:rPr lang="en-US" sz="1600" baseline="0" dirty="0"/>
                        <a:t> (shared)</a:t>
                      </a:r>
                      <a:endParaRPr lang="en-US" sz="1600" dirty="0"/>
                    </a:p>
                  </a:txBody>
                  <a:tcPr marL="91434" marR="91434" marT="45721" marB="45721"/>
                </a:tc>
                <a:tc>
                  <a:txBody>
                    <a:bodyPr/>
                    <a:lstStyle/>
                    <a:p>
                      <a:pPr algn="ctr"/>
                      <a:r>
                        <a:rPr lang="en-US" sz="1600"/>
                        <a:t>(platform</a:t>
                      </a:r>
                      <a:r>
                        <a:rPr lang="en-US" sz="1600" baseline="0"/>
                        <a:t> dependent)</a:t>
                      </a:r>
                      <a:endParaRPr lang="en-US" sz="1600" dirty="0"/>
                    </a:p>
                  </a:txBody>
                  <a:tcPr marL="91434" marR="91434" marT="45721" marB="45721"/>
                </a:tc>
                <a:tc>
                  <a:txBody>
                    <a:bodyPr/>
                    <a:lstStyle/>
                    <a:p>
                      <a:pPr algn="ctr"/>
                      <a:r>
                        <a:rPr lang="en-US" sz="1600" dirty="0"/>
                        <a:t>2-8 MB</a:t>
                      </a:r>
                    </a:p>
                  </a:txBody>
                  <a:tcPr marL="91434" marR="91434" marT="45721" marB="45721"/>
                </a:tc>
                <a:extLst>
                  <a:ext uri="{0D108BD9-81ED-4DB2-BD59-A6C34878D82A}">
                    <a16:rowId xmlns:a16="http://schemas.microsoft.com/office/drawing/2014/main" val="10013"/>
                  </a:ext>
                </a:extLst>
              </a:tr>
            </a:tbl>
          </a:graphicData>
        </a:graphic>
      </p:graphicFrame>
      <p:sp>
        <p:nvSpPr>
          <p:cNvPr id="246850" name="Text Box 3">
            <a:extLst>
              <a:ext uri="{FF2B5EF4-FFF2-40B4-BE49-F238E27FC236}">
                <a16:creationId xmlns:a16="http://schemas.microsoft.com/office/drawing/2014/main" id="{95C2C4D2-472B-5246-B791-4AE6F0C75218}"/>
              </a:ext>
            </a:extLst>
          </p:cNvPr>
          <p:cNvSpPr txBox="1">
            <a:spLocks noChangeArrowheads="1"/>
          </p:cNvSpPr>
          <p:nvPr/>
        </p:nvSpPr>
        <p:spPr bwMode="auto">
          <a:xfrm rot="5400000">
            <a:off x="5514181" y="3193256"/>
            <a:ext cx="6892926"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spcBef>
                <a:spcPct val="0"/>
              </a:spcBef>
              <a:buClrTx/>
              <a:buSzTx/>
              <a:buFontTx/>
              <a:buNone/>
            </a:pPr>
            <a:r>
              <a:rPr lang="en-US" altLang="en-US" sz="1800">
                <a:solidFill>
                  <a:schemeClr val="folHlink"/>
                </a:solidFill>
              </a:rPr>
              <a:t>§4.11 Real Stuff: The ARM Cortex-A53 and Intel Core i7 Pipelines</a:t>
            </a:r>
          </a:p>
        </p:txBody>
      </p:sp>
      <p:sp>
        <p:nvSpPr>
          <p:cNvPr id="2" name="Slide Number Placeholder 1">
            <a:extLst>
              <a:ext uri="{FF2B5EF4-FFF2-40B4-BE49-F238E27FC236}">
                <a16:creationId xmlns:a16="http://schemas.microsoft.com/office/drawing/2014/main" id="{3C1E687A-900E-4C4F-BCBD-C89FB705046A}"/>
              </a:ext>
            </a:extLst>
          </p:cNvPr>
          <p:cNvSpPr>
            <a:spLocks noGrp="1"/>
          </p:cNvSpPr>
          <p:nvPr>
            <p:ph type="sldNum" sz="quarter" idx="12"/>
          </p:nvPr>
        </p:nvSpPr>
        <p:spPr/>
        <p:txBody>
          <a:bodyPr/>
          <a:lstStyle/>
          <a:p>
            <a:fld id="{7B14E791-165F-344E-BF0E-59CD826800BF}" type="slidenum">
              <a:rPr lang="en-US" smtClean="0"/>
              <a:pPr/>
              <a:t>121</a:t>
            </a:fld>
            <a:endParaRPr lang="en-US" dirty="0"/>
          </a:p>
        </p:txBody>
      </p:sp>
    </p:spTree>
    <p:extLst>
      <p:ext uri="{BB962C8B-B14F-4D97-AF65-F5344CB8AC3E}">
        <p14:creationId xmlns:p14="http://schemas.microsoft.com/office/powerpoint/2010/main" val="2763610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a:extLst>
              <a:ext uri="{FF2B5EF4-FFF2-40B4-BE49-F238E27FC236}">
                <a16:creationId xmlns:a16="http://schemas.microsoft.com/office/drawing/2014/main" id="{80D908F5-75AD-2840-90DE-758AEBE15537}"/>
              </a:ext>
            </a:extLst>
          </p:cNvPr>
          <p:cNvSpPr>
            <a:spLocks noGrp="1"/>
          </p:cNvSpPr>
          <p:nvPr>
            <p:ph type="title"/>
          </p:nvPr>
        </p:nvSpPr>
        <p:spPr/>
        <p:txBody>
          <a:bodyPr/>
          <a:lstStyle/>
          <a:p>
            <a:r>
              <a:rPr lang="en-US" altLang="en-US"/>
              <a:t>ARM Cortex-A53 Pipeline</a:t>
            </a:r>
          </a:p>
        </p:txBody>
      </p:sp>
      <p:sp>
        <p:nvSpPr>
          <p:cNvPr id="4" name="Content Placeholder 3">
            <a:extLst>
              <a:ext uri="{FF2B5EF4-FFF2-40B4-BE49-F238E27FC236}">
                <a16:creationId xmlns:a16="http://schemas.microsoft.com/office/drawing/2014/main" id="{BE20240D-B871-AA41-9791-7F84971B05BD}"/>
              </a:ext>
            </a:extLst>
          </p:cNvPr>
          <p:cNvSpPr>
            <a:spLocks noGrp="1"/>
          </p:cNvSpPr>
          <p:nvPr>
            <p:ph idx="1"/>
          </p:nvPr>
        </p:nvSpPr>
        <p:spPr/>
        <p:txBody>
          <a:bodyPr/>
          <a:lstStyle/>
          <a:p>
            <a:r>
              <a:rPr lang="en-US" dirty="0"/>
              <a:t>Used as the basis for several tablets and cell phones</a:t>
            </a:r>
          </a:p>
          <a:p>
            <a:pPr lvl="1"/>
            <a:r>
              <a:rPr lang="en-US" dirty="0"/>
              <a:t>Dual-issue, statically scheduled superscalar with dynamic issue detection </a:t>
            </a:r>
            <a:r>
              <a:rPr lang="en-US" dirty="0">
                <a:sym typeface="Wingdings"/>
              </a:rPr>
              <a:t> 0.5 CPI ideally</a:t>
            </a:r>
            <a:endParaRPr lang="en-US" dirty="0"/>
          </a:p>
          <a:p>
            <a:endParaRPr lang="en-US" dirty="0"/>
          </a:p>
        </p:txBody>
      </p:sp>
      <p:sp>
        <p:nvSpPr>
          <p:cNvPr id="3" name="Slide Number Placeholder 2">
            <a:extLst>
              <a:ext uri="{FF2B5EF4-FFF2-40B4-BE49-F238E27FC236}">
                <a16:creationId xmlns:a16="http://schemas.microsoft.com/office/drawing/2014/main" id="{EA2D592F-2B22-E74B-AB59-0E17A6B478A9}"/>
              </a:ext>
            </a:extLst>
          </p:cNvPr>
          <p:cNvSpPr>
            <a:spLocks noGrp="1"/>
          </p:cNvSpPr>
          <p:nvPr>
            <p:ph type="sldNum" sz="quarter" idx="12"/>
          </p:nvPr>
        </p:nvSpPr>
        <p:spPr/>
        <p:txBody>
          <a:bodyPr/>
          <a:lstStyle/>
          <a:p>
            <a:fld id="{7B14E791-165F-344E-BF0E-59CD826800BF}" type="slidenum">
              <a:rPr lang="en-US" smtClean="0"/>
              <a:pPr/>
              <a:t>122</a:t>
            </a:fld>
            <a:endParaRPr lang="en-US" dirty="0"/>
          </a:p>
        </p:txBody>
      </p:sp>
      <p:pic>
        <p:nvPicPr>
          <p:cNvPr id="247812" name="Picture 1">
            <a:extLst>
              <a:ext uri="{FF2B5EF4-FFF2-40B4-BE49-F238E27FC236}">
                <a16:creationId xmlns:a16="http://schemas.microsoft.com/office/drawing/2014/main" id="{A5ED02B3-C3D7-8C40-A2D8-5875E2AD9E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55625"/>
            <a:ext cx="5715000" cy="330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4A53FC-08F5-804C-BA27-BDBD194F950F}"/>
              </a:ext>
            </a:extLst>
          </p:cNvPr>
          <p:cNvSpPr/>
          <p:nvPr/>
        </p:nvSpPr>
        <p:spPr>
          <a:xfrm>
            <a:off x="6400800" y="5757747"/>
            <a:ext cx="1228413" cy="369332"/>
          </a:xfrm>
          <a:prstGeom prst="rect">
            <a:avLst/>
          </a:prstGeom>
        </p:spPr>
        <p:txBody>
          <a:bodyPr wrap="none">
            <a:spAutoFit/>
          </a:bodyPr>
          <a:lstStyle/>
          <a:p>
            <a:r>
              <a:rPr lang="en-US" dirty="0"/>
              <a:t>Figure 4.72</a:t>
            </a:r>
          </a:p>
        </p:txBody>
      </p:sp>
      <p:pic>
        <p:nvPicPr>
          <p:cNvPr id="8" name="Picture 7">
            <a:extLst>
              <a:ext uri="{FF2B5EF4-FFF2-40B4-BE49-F238E27FC236}">
                <a16:creationId xmlns:a16="http://schemas.microsoft.com/office/drawing/2014/main" id="{92B49D02-D436-5847-A3D3-1928D0491E7C}"/>
              </a:ext>
            </a:extLst>
          </p:cNvPr>
          <p:cNvPicPr>
            <a:picLocks noChangeAspect="1"/>
          </p:cNvPicPr>
          <p:nvPr/>
        </p:nvPicPr>
        <p:blipFill rotWithShape="1">
          <a:blip r:embed="rId4"/>
          <a:srcRect r="35608"/>
          <a:stretch/>
        </p:blipFill>
        <p:spPr>
          <a:xfrm>
            <a:off x="0" y="3396343"/>
            <a:ext cx="3126799" cy="2040493"/>
          </a:xfrm>
          <a:prstGeom prst="rect">
            <a:avLst/>
          </a:prstGeom>
        </p:spPr>
      </p:pic>
    </p:spTree>
    <p:extLst>
      <p:ext uri="{BB962C8B-B14F-4D97-AF65-F5344CB8AC3E}">
        <p14:creationId xmlns:p14="http://schemas.microsoft.com/office/powerpoint/2010/main" val="29124288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7B7F0E21-96AA-9441-AB71-2CA1C41FE2CF}"/>
              </a:ext>
            </a:extLst>
          </p:cNvPr>
          <p:cNvSpPr>
            <a:spLocks noGrp="1"/>
          </p:cNvSpPr>
          <p:nvPr>
            <p:ph type="title"/>
          </p:nvPr>
        </p:nvSpPr>
        <p:spPr/>
        <p:txBody>
          <a:bodyPr>
            <a:normAutofit fontScale="90000"/>
          </a:bodyPr>
          <a:lstStyle/>
          <a:p>
            <a:r>
              <a:rPr lang="en-US" altLang="en-US" dirty="0"/>
              <a:t>ARM Cortex-A53 Performance using SPEC2006</a:t>
            </a:r>
          </a:p>
        </p:txBody>
      </p:sp>
      <p:sp>
        <p:nvSpPr>
          <p:cNvPr id="4" name="Content Placeholder 3">
            <a:extLst>
              <a:ext uri="{FF2B5EF4-FFF2-40B4-BE49-F238E27FC236}">
                <a16:creationId xmlns:a16="http://schemas.microsoft.com/office/drawing/2014/main" id="{F4181ADA-BD19-7A45-B4EB-EF96CD8209A7}"/>
              </a:ext>
            </a:extLst>
          </p:cNvPr>
          <p:cNvSpPr>
            <a:spLocks noGrp="1"/>
          </p:cNvSpPr>
          <p:nvPr>
            <p:ph idx="1"/>
          </p:nvPr>
        </p:nvSpPr>
        <p:spPr/>
        <p:txBody>
          <a:bodyPr/>
          <a:lstStyle/>
          <a:p>
            <a:r>
              <a:rPr lang="en-US" dirty="0"/>
              <a:t>Ideal CPI: 0.5 since it is 2-way multi-issue (IPC=2)</a:t>
            </a:r>
          </a:p>
          <a:p>
            <a:pPr lvl="1"/>
            <a:r>
              <a:rPr lang="en-US" dirty="0"/>
              <a:t>Best case 1.0, median case 1.3, worst 8.6</a:t>
            </a:r>
          </a:p>
          <a:p>
            <a:pPr lvl="1"/>
            <a:r>
              <a:rPr lang="en-US" dirty="0"/>
              <a:t>60% stalls due to pipelining hazards</a:t>
            </a:r>
          </a:p>
          <a:p>
            <a:pPr lvl="1"/>
            <a:r>
              <a:rPr lang="en-US" dirty="0"/>
              <a:t>40% stalls due to the memory hierarchy</a:t>
            </a:r>
          </a:p>
          <a:p>
            <a:pPr lvl="1"/>
            <a:endParaRPr lang="en-US" dirty="0"/>
          </a:p>
        </p:txBody>
      </p:sp>
      <p:sp>
        <p:nvSpPr>
          <p:cNvPr id="2" name="Slide Number Placeholder 1">
            <a:extLst>
              <a:ext uri="{FF2B5EF4-FFF2-40B4-BE49-F238E27FC236}">
                <a16:creationId xmlns:a16="http://schemas.microsoft.com/office/drawing/2014/main" id="{2A3FC9D2-0C4D-8B40-B8C4-7A8EFD83D22D}"/>
              </a:ext>
            </a:extLst>
          </p:cNvPr>
          <p:cNvSpPr>
            <a:spLocks noGrp="1"/>
          </p:cNvSpPr>
          <p:nvPr>
            <p:ph type="sldNum" sz="quarter" idx="12"/>
          </p:nvPr>
        </p:nvSpPr>
        <p:spPr/>
        <p:txBody>
          <a:bodyPr/>
          <a:lstStyle/>
          <a:p>
            <a:fld id="{7B14E791-165F-344E-BF0E-59CD826800BF}" type="slidenum">
              <a:rPr lang="en-US" smtClean="0"/>
              <a:pPr/>
              <a:t>123</a:t>
            </a:fld>
            <a:endParaRPr lang="en-US" dirty="0"/>
          </a:p>
        </p:txBody>
      </p:sp>
      <p:pic>
        <p:nvPicPr>
          <p:cNvPr id="248836" name="Picture 1">
            <a:extLst>
              <a:ext uri="{FF2B5EF4-FFF2-40B4-BE49-F238E27FC236}">
                <a16:creationId xmlns:a16="http://schemas.microsoft.com/office/drawing/2014/main" id="{DF127BD0-585C-864E-9C05-E88F18B820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26738"/>
            <a:ext cx="6248400" cy="40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4AEB2F5-89E6-434B-872E-258D966171D8}"/>
              </a:ext>
            </a:extLst>
          </p:cNvPr>
          <p:cNvSpPr/>
          <p:nvPr/>
        </p:nvSpPr>
        <p:spPr>
          <a:xfrm>
            <a:off x="7686987" y="4876800"/>
            <a:ext cx="1228413" cy="369332"/>
          </a:xfrm>
          <a:prstGeom prst="rect">
            <a:avLst/>
          </a:prstGeom>
        </p:spPr>
        <p:txBody>
          <a:bodyPr wrap="none">
            <a:spAutoFit/>
          </a:bodyPr>
          <a:lstStyle/>
          <a:p>
            <a:r>
              <a:rPr lang="en-US" dirty="0"/>
              <a:t>Figure 4.73</a:t>
            </a:r>
          </a:p>
        </p:txBody>
      </p:sp>
    </p:spTree>
    <p:extLst>
      <p:ext uri="{BB962C8B-B14F-4D97-AF65-F5344CB8AC3E}">
        <p14:creationId xmlns:p14="http://schemas.microsoft.com/office/powerpoint/2010/main" val="38141775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21953" y="1134291"/>
            <a:ext cx="4897582" cy="5334000"/>
          </a:xfrm>
          <a:prstGeom prst="rect">
            <a:avLst/>
          </a:prstGeom>
        </p:spPr>
      </p:pic>
      <p:sp>
        <p:nvSpPr>
          <p:cNvPr id="2" name="Title 1"/>
          <p:cNvSpPr>
            <a:spLocks noGrp="1"/>
          </p:cNvSpPr>
          <p:nvPr>
            <p:ph type="title"/>
          </p:nvPr>
        </p:nvSpPr>
        <p:spPr/>
        <p:txBody>
          <a:bodyPr/>
          <a:lstStyle/>
          <a:p>
            <a:r>
              <a:rPr lang="en-US" dirty="0"/>
              <a:t>Intel Core i7</a:t>
            </a:r>
          </a:p>
        </p:txBody>
      </p:sp>
      <p:sp>
        <p:nvSpPr>
          <p:cNvPr id="3" name="Content Placeholder 2"/>
          <p:cNvSpPr>
            <a:spLocks noGrp="1"/>
          </p:cNvSpPr>
          <p:nvPr>
            <p:ph idx="1"/>
          </p:nvPr>
        </p:nvSpPr>
        <p:spPr>
          <a:xfrm>
            <a:off x="228600" y="1143000"/>
            <a:ext cx="4191000" cy="3048000"/>
          </a:xfrm>
        </p:spPr>
        <p:txBody>
          <a:bodyPr>
            <a:normAutofit fontScale="85000" lnSpcReduction="10000"/>
          </a:bodyPr>
          <a:lstStyle/>
          <a:p>
            <a:r>
              <a:rPr lang="en-US" dirty="0"/>
              <a:t>Aggressive out-of-order speculative </a:t>
            </a:r>
          </a:p>
          <a:p>
            <a:r>
              <a:rPr lang="en-US" dirty="0"/>
              <a:t>14 stages pipeline,</a:t>
            </a:r>
          </a:p>
          <a:p>
            <a:r>
              <a:rPr lang="en-US" dirty="0"/>
              <a:t>Branch </a:t>
            </a:r>
            <a:r>
              <a:rPr lang="en-US" dirty="0" err="1"/>
              <a:t>mispredictions</a:t>
            </a:r>
            <a:r>
              <a:rPr lang="en-US" dirty="0"/>
              <a:t> costing 17 cycles.</a:t>
            </a:r>
          </a:p>
          <a:p>
            <a:r>
              <a:rPr lang="en-US" dirty="0"/>
              <a:t>48 load and 32 store buffers. </a:t>
            </a:r>
          </a:p>
          <a:p>
            <a:r>
              <a:rPr lang="en-US" dirty="0"/>
              <a:t>Six independent functional units</a:t>
            </a:r>
          </a:p>
          <a:p>
            <a:pPr lvl="1"/>
            <a:r>
              <a:rPr lang="en-US" dirty="0"/>
              <a:t>6-wide superscalar</a:t>
            </a:r>
          </a:p>
        </p:txBody>
      </p:sp>
      <p:pic>
        <p:nvPicPr>
          <p:cNvPr id="6" name="Picture 5">
            <a:extLst>
              <a:ext uri="{FF2B5EF4-FFF2-40B4-BE49-F238E27FC236}">
                <a16:creationId xmlns:a16="http://schemas.microsoft.com/office/drawing/2014/main" id="{1D450BED-F52F-6040-B204-56243E2BDB24}"/>
              </a:ext>
            </a:extLst>
          </p:cNvPr>
          <p:cNvPicPr>
            <a:picLocks noChangeAspect="1"/>
          </p:cNvPicPr>
          <p:nvPr/>
        </p:nvPicPr>
        <p:blipFill rotWithShape="1">
          <a:blip r:embed="rId3"/>
          <a:srcRect l="63697"/>
          <a:stretch/>
        </p:blipFill>
        <p:spPr>
          <a:xfrm>
            <a:off x="2033101" y="4419600"/>
            <a:ext cx="1974936" cy="2286000"/>
          </a:xfrm>
          <a:prstGeom prst="rect">
            <a:avLst/>
          </a:prstGeom>
        </p:spPr>
      </p:pic>
      <p:pic>
        <p:nvPicPr>
          <p:cNvPr id="7" name="Picture 6">
            <a:extLst>
              <a:ext uri="{FF2B5EF4-FFF2-40B4-BE49-F238E27FC236}">
                <a16:creationId xmlns:a16="http://schemas.microsoft.com/office/drawing/2014/main" id="{863FBB22-1DF6-3042-ABD8-701169433B95}"/>
              </a:ext>
            </a:extLst>
          </p:cNvPr>
          <p:cNvPicPr>
            <a:picLocks noChangeAspect="1"/>
          </p:cNvPicPr>
          <p:nvPr/>
        </p:nvPicPr>
        <p:blipFill rotWithShape="1">
          <a:blip r:embed="rId3"/>
          <a:srcRect r="68953"/>
          <a:stretch/>
        </p:blipFill>
        <p:spPr>
          <a:xfrm>
            <a:off x="335363" y="4407763"/>
            <a:ext cx="1697738" cy="2297837"/>
          </a:xfrm>
          <a:prstGeom prst="rect">
            <a:avLst/>
          </a:prstGeom>
        </p:spPr>
      </p:pic>
      <p:sp>
        <p:nvSpPr>
          <p:cNvPr id="4" name="Slide Number Placeholder 3">
            <a:extLst>
              <a:ext uri="{FF2B5EF4-FFF2-40B4-BE49-F238E27FC236}">
                <a16:creationId xmlns:a16="http://schemas.microsoft.com/office/drawing/2014/main" id="{1F8037FE-01DF-1F40-8EDD-D4DD819CA865}"/>
              </a:ext>
            </a:extLst>
          </p:cNvPr>
          <p:cNvSpPr>
            <a:spLocks noGrp="1"/>
          </p:cNvSpPr>
          <p:nvPr>
            <p:ph type="sldNum" sz="quarter" idx="12"/>
          </p:nvPr>
        </p:nvSpPr>
        <p:spPr/>
        <p:txBody>
          <a:bodyPr/>
          <a:lstStyle/>
          <a:p>
            <a:fld id="{7B14E791-165F-344E-BF0E-59CD826800BF}" type="slidenum">
              <a:rPr lang="en-US" smtClean="0"/>
              <a:pPr/>
              <a:t>124</a:t>
            </a:fld>
            <a:endParaRPr lang="en-US" dirty="0"/>
          </a:p>
        </p:txBody>
      </p:sp>
    </p:spTree>
    <p:extLst>
      <p:ext uri="{BB962C8B-B14F-4D97-AF65-F5344CB8AC3E}">
        <p14:creationId xmlns:p14="http://schemas.microsoft.com/office/powerpoint/2010/main" val="2194783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Core i7 Pipeline: IF</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Instruction fetch – Fetch 16 bytes from the I cache</a:t>
            </a:r>
          </a:p>
          <a:p>
            <a:pPr lvl="1"/>
            <a:r>
              <a:rPr lang="en-US" dirty="0"/>
              <a:t>A multilevel branch target buffer to achieve a balance between speed and prediction accuracy.</a:t>
            </a:r>
          </a:p>
          <a:p>
            <a:pPr lvl="1"/>
            <a:r>
              <a:rPr lang="en-US" dirty="0"/>
              <a:t>A return address stack to speed up function return.</a:t>
            </a:r>
          </a:p>
          <a:p>
            <a:pPr lvl="1"/>
            <a:r>
              <a:rPr lang="en-US" dirty="0" err="1"/>
              <a:t>Mispredictions</a:t>
            </a:r>
            <a:r>
              <a:rPr lang="en-US" dirty="0"/>
              <a:t> cause a penalty of about 15 cycles. </a:t>
            </a:r>
          </a:p>
          <a:p>
            <a:pPr lvl="1"/>
            <a:endParaRPr lang="en-US" dirty="0"/>
          </a:p>
          <a:p>
            <a:pPr lvl="1"/>
            <a:endParaRPr lang="en-US" dirty="0"/>
          </a:p>
          <a:p>
            <a:endParaRPr lang="en-US" dirty="0"/>
          </a:p>
        </p:txBody>
      </p:sp>
      <p:pic>
        <p:nvPicPr>
          <p:cNvPr id="4" name="Picture 3"/>
          <p:cNvPicPr>
            <a:picLocks noChangeAspect="1"/>
          </p:cNvPicPr>
          <p:nvPr/>
        </p:nvPicPr>
        <p:blipFill rotWithShape="1">
          <a:blip r:embed="rId2"/>
          <a:srcRect l="7180" r="23777" b="77631"/>
          <a:stretch/>
        </p:blipFill>
        <p:spPr>
          <a:xfrm>
            <a:off x="4164402" y="1164771"/>
            <a:ext cx="4750998" cy="1676400"/>
          </a:xfrm>
          <a:prstGeom prst="rect">
            <a:avLst/>
          </a:prstGeom>
        </p:spPr>
      </p:pic>
      <p:sp>
        <p:nvSpPr>
          <p:cNvPr id="5" name="Slide Number Placeholder 4">
            <a:extLst>
              <a:ext uri="{FF2B5EF4-FFF2-40B4-BE49-F238E27FC236}">
                <a16:creationId xmlns:a16="http://schemas.microsoft.com/office/drawing/2014/main" id="{8F61F658-5E62-E743-968F-2E7C8B394236}"/>
              </a:ext>
            </a:extLst>
          </p:cNvPr>
          <p:cNvSpPr>
            <a:spLocks noGrp="1"/>
          </p:cNvSpPr>
          <p:nvPr>
            <p:ph type="sldNum" sz="quarter" idx="12"/>
          </p:nvPr>
        </p:nvSpPr>
        <p:spPr/>
        <p:txBody>
          <a:bodyPr/>
          <a:lstStyle/>
          <a:p>
            <a:fld id="{7B14E791-165F-344E-BF0E-59CD826800BF}" type="slidenum">
              <a:rPr lang="en-US" smtClean="0"/>
              <a:pPr/>
              <a:t>125</a:t>
            </a:fld>
            <a:endParaRPr lang="en-US" dirty="0"/>
          </a:p>
        </p:txBody>
      </p:sp>
    </p:spTree>
    <p:extLst>
      <p:ext uri="{BB962C8B-B14F-4D97-AF65-F5344CB8AC3E}">
        <p14:creationId xmlns:p14="http://schemas.microsoft.com/office/powerpoint/2010/main" val="10959733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i7 Pipeline: </a:t>
            </a:r>
            <a:r>
              <a:rPr lang="en-US" dirty="0" err="1"/>
              <a:t>Predecode</a:t>
            </a:r>
            <a:endParaRPr lang="en-US" dirty="0"/>
          </a:p>
        </p:txBody>
      </p:sp>
      <p:sp>
        <p:nvSpPr>
          <p:cNvPr id="3" name="Content Placeholder 2"/>
          <p:cNvSpPr>
            <a:spLocks noGrp="1"/>
          </p:cNvSpPr>
          <p:nvPr>
            <p:ph idx="1"/>
          </p:nvPr>
        </p:nvSpPr>
        <p:spPr/>
        <p:txBody>
          <a:bodyPr>
            <a:normAutofit fontScale="92500"/>
          </a:bodyPr>
          <a:lstStyle/>
          <a:p>
            <a:pPr lvl="1"/>
            <a:endParaRPr lang="en-US" dirty="0"/>
          </a:p>
          <a:p>
            <a:pPr lvl="1"/>
            <a:endParaRPr lang="en-US" dirty="0"/>
          </a:p>
          <a:p>
            <a:pPr lvl="1"/>
            <a:endParaRPr lang="en-US" dirty="0"/>
          </a:p>
          <a:p>
            <a:pPr lvl="1"/>
            <a:endParaRPr lang="en-US" dirty="0"/>
          </a:p>
          <a:p>
            <a:pPr lvl="1"/>
            <a:endParaRPr lang="en-US" dirty="0"/>
          </a:p>
          <a:p>
            <a:r>
              <a:rPr lang="en-US" dirty="0" err="1"/>
              <a:t>Predecode</a:t>
            </a:r>
            <a:r>
              <a:rPr lang="en-US" dirty="0"/>
              <a:t> –16 bytes </a:t>
            </a:r>
            <a:r>
              <a:rPr lang="en-US" dirty="0" err="1"/>
              <a:t>instr</a:t>
            </a:r>
            <a:r>
              <a:rPr lang="en-US" dirty="0"/>
              <a:t> in the </a:t>
            </a:r>
            <a:r>
              <a:rPr lang="en-US" dirty="0" err="1"/>
              <a:t>predecode</a:t>
            </a:r>
            <a:r>
              <a:rPr lang="en-US" dirty="0"/>
              <a:t> I buffer</a:t>
            </a:r>
          </a:p>
          <a:p>
            <a:pPr lvl="1"/>
            <a:r>
              <a:rPr lang="en-US" i="1" dirty="0"/>
              <a:t>Macro-op fusion: </a:t>
            </a:r>
            <a:r>
              <a:rPr lang="en-US" dirty="0"/>
              <a:t>Fuse </a:t>
            </a:r>
            <a:r>
              <a:rPr lang="en-US" dirty="0" err="1"/>
              <a:t>instr</a:t>
            </a:r>
            <a:r>
              <a:rPr lang="en-US" dirty="0"/>
              <a:t> combinations such as compare followed by a branch into a single operation. </a:t>
            </a:r>
          </a:p>
          <a:p>
            <a:pPr lvl="1"/>
            <a:r>
              <a:rPr lang="en-US" dirty="0" err="1"/>
              <a:t>Instr</a:t>
            </a:r>
            <a:r>
              <a:rPr lang="en-US" dirty="0"/>
              <a:t> break down: breaks the 16 bytes into individual x86 instructions.</a:t>
            </a:r>
          </a:p>
          <a:p>
            <a:pPr lvl="2"/>
            <a:r>
              <a:rPr lang="en-US" dirty="0"/>
              <a:t>nontrivial since the length of an x86 instruction can be from 1 to 17 bytes and the </a:t>
            </a:r>
            <a:r>
              <a:rPr lang="en-US" dirty="0" err="1"/>
              <a:t>predecoder</a:t>
            </a:r>
            <a:r>
              <a:rPr lang="en-US" dirty="0"/>
              <a:t> must look through a number of bytes before it knows the instruction length.</a:t>
            </a:r>
          </a:p>
          <a:p>
            <a:pPr lvl="1"/>
            <a:r>
              <a:rPr lang="en-US" dirty="0"/>
              <a:t>Individual x86 instructions (including some fused instructions) are placed into the 18-entry instruction queue. </a:t>
            </a:r>
          </a:p>
          <a:p>
            <a:pPr lvl="1"/>
            <a:endParaRPr lang="en-US" dirty="0"/>
          </a:p>
          <a:p>
            <a:endParaRPr lang="en-US" dirty="0"/>
          </a:p>
        </p:txBody>
      </p:sp>
      <p:pic>
        <p:nvPicPr>
          <p:cNvPr id="5" name="Picture 4"/>
          <p:cNvPicPr>
            <a:picLocks noChangeAspect="1"/>
          </p:cNvPicPr>
          <p:nvPr/>
        </p:nvPicPr>
        <p:blipFill rotWithShape="1">
          <a:blip r:embed="rId2"/>
          <a:srcRect l="7180" r="23777" b="77631"/>
          <a:stretch/>
        </p:blipFill>
        <p:spPr>
          <a:xfrm>
            <a:off x="4164402" y="1219200"/>
            <a:ext cx="4750998" cy="1676400"/>
          </a:xfrm>
          <a:prstGeom prst="rect">
            <a:avLst/>
          </a:prstGeom>
        </p:spPr>
      </p:pic>
      <p:sp>
        <p:nvSpPr>
          <p:cNvPr id="4" name="Slide Number Placeholder 3">
            <a:extLst>
              <a:ext uri="{FF2B5EF4-FFF2-40B4-BE49-F238E27FC236}">
                <a16:creationId xmlns:a16="http://schemas.microsoft.com/office/drawing/2014/main" id="{9B02B0A8-B50C-8C42-88F4-46BD8B19E80D}"/>
              </a:ext>
            </a:extLst>
          </p:cNvPr>
          <p:cNvSpPr>
            <a:spLocks noGrp="1"/>
          </p:cNvSpPr>
          <p:nvPr>
            <p:ph type="sldNum" sz="quarter" idx="12"/>
          </p:nvPr>
        </p:nvSpPr>
        <p:spPr/>
        <p:txBody>
          <a:bodyPr/>
          <a:lstStyle/>
          <a:p>
            <a:fld id="{7B14E791-165F-344E-BF0E-59CD826800BF}" type="slidenum">
              <a:rPr lang="en-US" smtClean="0"/>
              <a:pPr/>
              <a:t>126</a:t>
            </a:fld>
            <a:endParaRPr lang="en-US" dirty="0"/>
          </a:p>
        </p:txBody>
      </p:sp>
    </p:spTree>
    <p:extLst>
      <p:ext uri="{BB962C8B-B14F-4D97-AF65-F5344CB8AC3E}">
        <p14:creationId xmlns:p14="http://schemas.microsoft.com/office/powerpoint/2010/main" val="17482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Core i7 Pipeline:</a:t>
            </a:r>
            <a:br>
              <a:rPr lang="en-US" dirty="0"/>
            </a:br>
            <a:r>
              <a:rPr lang="en-US" dirty="0"/>
              <a:t>Micro-op decode </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pPr marL="0" indent="0">
              <a:buNone/>
            </a:pPr>
            <a:endParaRPr lang="en-US" dirty="0"/>
          </a:p>
          <a:p>
            <a:r>
              <a:rPr lang="en-US" dirty="0"/>
              <a:t>Micro-op decode – Translate Individual x86 instructions into micro-ops. </a:t>
            </a:r>
          </a:p>
          <a:p>
            <a:pPr lvl="1"/>
            <a:r>
              <a:rPr lang="en-US" dirty="0"/>
              <a:t>Micro-ops are simple MIPS-like instructions that can be executed directly by the pipeline (RISC style)</a:t>
            </a:r>
          </a:p>
          <a:p>
            <a:pPr lvl="2"/>
            <a:r>
              <a:rPr lang="en-US" dirty="0"/>
              <a:t>introduced in the Pentium Pro in 1997 and has been used since. </a:t>
            </a:r>
          </a:p>
          <a:p>
            <a:pPr lvl="1"/>
            <a:r>
              <a:rPr lang="en-US" dirty="0"/>
              <a:t>Three simple micro-op decoders handle x86 instructions that translate directly into one micro-op. </a:t>
            </a:r>
          </a:p>
          <a:p>
            <a:pPr lvl="1"/>
            <a:r>
              <a:rPr lang="en-US" dirty="0"/>
              <a:t>One complex micro-op decoder produce the micro-op sequence of complex x86 </a:t>
            </a:r>
            <a:r>
              <a:rPr lang="en-US" dirty="0" err="1"/>
              <a:t>instr</a:t>
            </a:r>
            <a:r>
              <a:rPr lang="en-US" dirty="0"/>
              <a:t>; </a:t>
            </a:r>
          </a:p>
          <a:p>
            <a:pPr lvl="2"/>
            <a:r>
              <a:rPr lang="en-US" dirty="0"/>
              <a:t>produce up to four micro-ops every cycle</a:t>
            </a:r>
          </a:p>
          <a:p>
            <a:pPr lvl="1"/>
            <a:r>
              <a:rPr lang="en-US" dirty="0"/>
              <a:t>The micro-ops are placed according to the order of the x86 instructions in the 28- entry micro-op buffer. </a:t>
            </a:r>
          </a:p>
          <a:p>
            <a:endParaRPr lang="en-US" dirty="0"/>
          </a:p>
        </p:txBody>
      </p:sp>
      <p:pic>
        <p:nvPicPr>
          <p:cNvPr id="4" name="Picture 3"/>
          <p:cNvPicPr>
            <a:picLocks noChangeAspect="1"/>
          </p:cNvPicPr>
          <p:nvPr/>
        </p:nvPicPr>
        <p:blipFill rotWithShape="1">
          <a:blip r:embed="rId2"/>
          <a:srcRect l="6761" t="1074" r="17075" b="61148"/>
          <a:stretch/>
        </p:blipFill>
        <p:spPr>
          <a:xfrm>
            <a:off x="4495800" y="0"/>
            <a:ext cx="4114800" cy="2222853"/>
          </a:xfrm>
          <a:prstGeom prst="rect">
            <a:avLst/>
          </a:prstGeom>
        </p:spPr>
      </p:pic>
      <p:sp>
        <p:nvSpPr>
          <p:cNvPr id="5" name="Slide Number Placeholder 4">
            <a:extLst>
              <a:ext uri="{FF2B5EF4-FFF2-40B4-BE49-F238E27FC236}">
                <a16:creationId xmlns:a16="http://schemas.microsoft.com/office/drawing/2014/main" id="{EE167176-ECFE-5D47-B5E9-4F7A264B0ECD}"/>
              </a:ext>
            </a:extLst>
          </p:cNvPr>
          <p:cNvSpPr>
            <a:spLocks noGrp="1"/>
          </p:cNvSpPr>
          <p:nvPr>
            <p:ph type="sldNum" sz="quarter" idx="12"/>
          </p:nvPr>
        </p:nvSpPr>
        <p:spPr/>
        <p:txBody>
          <a:bodyPr/>
          <a:lstStyle/>
          <a:p>
            <a:fld id="{7B14E791-165F-344E-BF0E-59CD826800BF}" type="slidenum">
              <a:rPr lang="en-US" smtClean="0"/>
              <a:pPr/>
              <a:t>127</a:t>
            </a:fld>
            <a:endParaRPr lang="en-US" dirty="0"/>
          </a:p>
        </p:txBody>
      </p:sp>
    </p:spTree>
    <p:extLst>
      <p:ext uri="{BB962C8B-B14F-4D97-AF65-F5344CB8AC3E}">
        <p14:creationId xmlns:p14="http://schemas.microsoft.com/office/powerpoint/2010/main" val="2866916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609600"/>
          </a:xfrm>
        </p:spPr>
        <p:txBody>
          <a:bodyPr>
            <a:normAutofit fontScale="90000"/>
          </a:bodyPr>
          <a:lstStyle/>
          <a:p>
            <a:pPr algn="l"/>
            <a:r>
              <a:rPr lang="en-US" dirty="0"/>
              <a:t>Core i7 Pipeline:</a:t>
            </a:r>
            <a:br>
              <a:rPr lang="en-US" dirty="0"/>
            </a:br>
            <a:r>
              <a:rPr lang="en-US" dirty="0"/>
              <a:t>loop stream detection </a:t>
            </a:r>
            <a:br>
              <a:rPr lang="en-US" dirty="0"/>
            </a:br>
            <a:r>
              <a:rPr lang="en-US" dirty="0"/>
              <a:t>and </a:t>
            </a:r>
            <a:r>
              <a:rPr lang="en-US" dirty="0" err="1"/>
              <a:t>microfusion</a:t>
            </a:r>
            <a:r>
              <a:rPr lang="en-US" dirty="0"/>
              <a:t> </a:t>
            </a:r>
          </a:p>
        </p:txBody>
      </p:sp>
      <p:sp>
        <p:nvSpPr>
          <p:cNvPr id="3" name="Content Placeholder 2"/>
          <p:cNvSpPr>
            <a:spLocks noGrp="1"/>
          </p:cNvSpPr>
          <p:nvPr>
            <p:ph idx="1"/>
          </p:nvPr>
        </p:nvSpPr>
        <p:spPr/>
        <p:txBody>
          <a:bodyPr>
            <a:normAutofit fontScale="92500" lnSpcReduction="20000"/>
          </a:bodyPr>
          <a:lstStyle/>
          <a:p>
            <a:endParaRPr lang="en-US" i="1" dirty="0"/>
          </a:p>
          <a:p>
            <a:endParaRPr lang="en-US" i="1" dirty="0"/>
          </a:p>
          <a:p>
            <a:endParaRPr lang="en-US" i="1" dirty="0"/>
          </a:p>
          <a:p>
            <a:r>
              <a:rPr lang="en-US" i="1" dirty="0"/>
              <a:t>loop stream detection </a:t>
            </a:r>
            <a:r>
              <a:rPr lang="en-US" dirty="0"/>
              <a:t>and </a:t>
            </a:r>
            <a:r>
              <a:rPr lang="en-US" i="1" dirty="0" err="1"/>
              <a:t>microfusion</a:t>
            </a:r>
            <a:r>
              <a:rPr lang="en-US" i="1" dirty="0"/>
              <a:t> by </a:t>
            </a:r>
            <a:r>
              <a:rPr lang="en-US" dirty="0"/>
              <a:t>the micro-op buffer preforms</a:t>
            </a:r>
          </a:p>
          <a:p>
            <a:pPr lvl="1"/>
            <a:r>
              <a:rPr lang="en-US" dirty="0"/>
              <a:t>If there is a sequence of instructions (less than 28 </a:t>
            </a:r>
            <a:r>
              <a:rPr lang="en-US" dirty="0" err="1"/>
              <a:t>instrs</a:t>
            </a:r>
            <a:r>
              <a:rPr lang="en-US" dirty="0"/>
              <a:t> or 256 bytes in length) that comprises a loop, the loop stream detector will find the loop and directly issue the micro-ops from the buffer</a:t>
            </a:r>
          </a:p>
          <a:p>
            <a:pPr lvl="2"/>
            <a:r>
              <a:rPr lang="en-US" dirty="0"/>
              <a:t>eliminating the need for the instruction fetch and instruction decode stages to be activated. </a:t>
            </a:r>
          </a:p>
          <a:p>
            <a:pPr lvl="1"/>
            <a:r>
              <a:rPr lang="en-US" dirty="0" err="1"/>
              <a:t>Microfusion</a:t>
            </a:r>
            <a:r>
              <a:rPr lang="en-US" dirty="0"/>
              <a:t> combines </a:t>
            </a:r>
            <a:r>
              <a:rPr lang="en-US" dirty="0" err="1"/>
              <a:t>instr</a:t>
            </a:r>
            <a:r>
              <a:rPr lang="en-US" dirty="0"/>
              <a:t> pairs such as load/ALU operation and ALU operation/store and issues them to a single reservation station, thus increasing the usage of the buffer. </a:t>
            </a:r>
          </a:p>
          <a:p>
            <a:pPr lvl="2"/>
            <a:r>
              <a:rPr lang="en-US" dirty="0"/>
              <a:t>Study comparing the </a:t>
            </a:r>
            <a:r>
              <a:rPr lang="en-US" dirty="0" err="1"/>
              <a:t>microfusion</a:t>
            </a:r>
            <a:r>
              <a:rPr lang="en-US" dirty="0"/>
              <a:t> and </a:t>
            </a:r>
            <a:r>
              <a:rPr lang="en-US" dirty="0" err="1"/>
              <a:t>macrofusion</a:t>
            </a:r>
            <a:r>
              <a:rPr lang="en-US" dirty="0"/>
              <a:t> by Bird et al. [2007] discovered that </a:t>
            </a:r>
            <a:r>
              <a:rPr lang="en-US" dirty="0" err="1"/>
              <a:t>microfusion</a:t>
            </a:r>
            <a:r>
              <a:rPr lang="en-US" dirty="0"/>
              <a:t> had little impact on per- </a:t>
            </a:r>
            <a:r>
              <a:rPr lang="en-US" dirty="0" err="1"/>
              <a:t>formance</a:t>
            </a:r>
            <a:r>
              <a:rPr lang="en-US" dirty="0"/>
              <a:t>, while </a:t>
            </a:r>
            <a:r>
              <a:rPr lang="en-US" dirty="0" err="1"/>
              <a:t>macrofusion</a:t>
            </a:r>
            <a:r>
              <a:rPr lang="en-US" dirty="0"/>
              <a:t> appears to have a modest positive impact on integer performance and little impact on FP. </a:t>
            </a:r>
          </a:p>
          <a:p>
            <a:endParaRPr lang="en-US" dirty="0"/>
          </a:p>
        </p:txBody>
      </p:sp>
      <p:pic>
        <p:nvPicPr>
          <p:cNvPr id="4" name="Picture 3"/>
          <p:cNvPicPr>
            <a:picLocks noChangeAspect="1"/>
          </p:cNvPicPr>
          <p:nvPr/>
        </p:nvPicPr>
        <p:blipFill rotWithShape="1">
          <a:blip r:embed="rId2"/>
          <a:srcRect l="6761" t="1074" r="17075" b="61148"/>
          <a:stretch/>
        </p:blipFill>
        <p:spPr>
          <a:xfrm>
            <a:off x="5011271" y="-11590"/>
            <a:ext cx="4114800" cy="2222853"/>
          </a:xfrm>
          <a:prstGeom prst="rect">
            <a:avLst/>
          </a:prstGeom>
        </p:spPr>
      </p:pic>
      <p:sp>
        <p:nvSpPr>
          <p:cNvPr id="5" name="Slide Number Placeholder 4">
            <a:extLst>
              <a:ext uri="{FF2B5EF4-FFF2-40B4-BE49-F238E27FC236}">
                <a16:creationId xmlns:a16="http://schemas.microsoft.com/office/drawing/2014/main" id="{F65F6B1F-E50F-1E49-B913-2430D67B8770}"/>
              </a:ext>
            </a:extLst>
          </p:cNvPr>
          <p:cNvSpPr>
            <a:spLocks noGrp="1"/>
          </p:cNvSpPr>
          <p:nvPr>
            <p:ph type="sldNum" sz="quarter" idx="12"/>
          </p:nvPr>
        </p:nvSpPr>
        <p:spPr/>
        <p:txBody>
          <a:bodyPr/>
          <a:lstStyle/>
          <a:p>
            <a:fld id="{7B14E791-165F-344E-BF0E-59CD826800BF}" type="slidenum">
              <a:rPr lang="en-US" smtClean="0"/>
              <a:pPr/>
              <a:t>128</a:t>
            </a:fld>
            <a:endParaRPr lang="en-US" dirty="0"/>
          </a:p>
        </p:txBody>
      </p:sp>
    </p:spTree>
    <p:extLst>
      <p:ext uri="{BB962C8B-B14F-4D97-AF65-F5344CB8AC3E}">
        <p14:creationId xmlns:p14="http://schemas.microsoft.com/office/powerpoint/2010/main" val="435424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Core i7 Pipeline: Issue</a:t>
            </a:r>
          </a:p>
        </p:txBody>
      </p:sp>
      <p:sp>
        <p:nvSpPr>
          <p:cNvPr id="3" name="Content Placeholder 2"/>
          <p:cNvSpPr>
            <a:spLocks noGrp="1"/>
          </p:cNvSpPr>
          <p:nvPr>
            <p:ph idx="1"/>
          </p:nvPr>
        </p:nvSpPr>
        <p:spPr/>
        <p:txBody>
          <a:bodyPr/>
          <a:lstStyle/>
          <a:p>
            <a:r>
              <a:rPr lang="en-US" dirty="0"/>
              <a:t>Basic instruction issue</a:t>
            </a:r>
          </a:p>
          <a:p>
            <a:pPr lvl="1"/>
            <a:r>
              <a:rPr lang="en-US" dirty="0"/>
              <a:t>Looking up the register location in </a:t>
            </a:r>
          </a:p>
          <a:p>
            <a:pPr marL="457200" lvl="1" indent="0">
              <a:buNone/>
            </a:pPr>
            <a:r>
              <a:rPr lang="en-US" dirty="0"/>
              <a:t>   the register tables</a:t>
            </a:r>
          </a:p>
          <a:p>
            <a:pPr lvl="1"/>
            <a:r>
              <a:rPr lang="en-US" dirty="0"/>
              <a:t>renaming the registers</a:t>
            </a:r>
          </a:p>
          <a:p>
            <a:pPr lvl="1"/>
            <a:r>
              <a:rPr lang="en-US" dirty="0"/>
              <a:t>allocating a reorder buffer entry</a:t>
            </a:r>
          </a:p>
          <a:p>
            <a:pPr lvl="1"/>
            <a:r>
              <a:rPr lang="en-US" dirty="0"/>
              <a:t>fetching any results from the </a:t>
            </a:r>
          </a:p>
          <a:p>
            <a:pPr marL="457200" lvl="1" indent="0">
              <a:buNone/>
            </a:pPr>
            <a:r>
              <a:rPr lang="en-US" dirty="0"/>
              <a:t>registers or reorder buffer before sending the micro-ops to the reservation stations. </a:t>
            </a:r>
          </a:p>
          <a:p>
            <a:r>
              <a:rPr lang="en-US" dirty="0"/>
              <a:t>36-entry centralized reservation station shared by six functional units</a:t>
            </a:r>
          </a:p>
          <a:p>
            <a:pPr marL="457200" lvl="1" indent="0">
              <a:buNone/>
            </a:pPr>
            <a:r>
              <a:rPr lang="en-US" dirty="0"/>
              <a:t>Up to six micro-ops may be dispatched to the functional units every clock cycle. </a:t>
            </a:r>
          </a:p>
        </p:txBody>
      </p:sp>
      <p:pic>
        <p:nvPicPr>
          <p:cNvPr id="4" name="Picture 3"/>
          <p:cNvPicPr>
            <a:picLocks noChangeAspect="1"/>
          </p:cNvPicPr>
          <p:nvPr/>
        </p:nvPicPr>
        <p:blipFill>
          <a:blip r:embed="rId2"/>
          <a:stretch>
            <a:fillRect/>
          </a:stretch>
        </p:blipFill>
        <p:spPr>
          <a:xfrm>
            <a:off x="5658356" y="132806"/>
            <a:ext cx="3257044" cy="3505200"/>
          </a:xfrm>
          <a:prstGeom prst="rect">
            <a:avLst/>
          </a:prstGeom>
        </p:spPr>
      </p:pic>
      <p:sp>
        <p:nvSpPr>
          <p:cNvPr id="5" name="Slide Number Placeholder 4">
            <a:extLst>
              <a:ext uri="{FF2B5EF4-FFF2-40B4-BE49-F238E27FC236}">
                <a16:creationId xmlns:a16="http://schemas.microsoft.com/office/drawing/2014/main" id="{87310083-904A-F149-81A5-BED01FD0426D}"/>
              </a:ext>
            </a:extLst>
          </p:cNvPr>
          <p:cNvSpPr>
            <a:spLocks noGrp="1"/>
          </p:cNvSpPr>
          <p:nvPr>
            <p:ph type="sldNum" sz="quarter" idx="12"/>
          </p:nvPr>
        </p:nvSpPr>
        <p:spPr/>
        <p:txBody>
          <a:bodyPr/>
          <a:lstStyle/>
          <a:p>
            <a:fld id="{7B14E791-165F-344E-BF0E-59CD826800BF}" type="slidenum">
              <a:rPr lang="en-US" smtClean="0"/>
              <a:pPr/>
              <a:t>129</a:t>
            </a:fld>
            <a:endParaRPr lang="en-US" dirty="0"/>
          </a:p>
        </p:txBody>
      </p:sp>
    </p:spTree>
    <p:extLst>
      <p:ext uri="{BB962C8B-B14F-4D97-AF65-F5344CB8AC3E}">
        <p14:creationId xmlns:p14="http://schemas.microsoft.com/office/powerpoint/2010/main" val="1849696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A50CDBFE-D292-CE48-84CF-FA670B79BAE0}"/>
              </a:ext>
            </a:extLst>
          </p:cNvPr>
          <p:cNvSpPr/>
          <p:nvPr/>
        </p:nvSpPr>
        <p:spPr>
          <a:xfrm>
            <a:off x="5873087" y="1617692"/>
            <a:ext cx="1600200" cy="820707"/>
          </a:xfrm>
          <a:prstGeom prst="roundRect">
            <a:avLst>
              <a:gd name="adj" fmla="val 3957"/>
            </a:avLst>
          </a:prstGeom>
          <a:solidFill>
            <a:srgbClr val="66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D86D06D8-7E59-814E-96F7-095B842FC007}"/>
              </a:ext>
            </a:extLst>
          </p:cNvPr>
          <p:cNvSpPr/>
          <p:nvPr/>
        </p:nvSpPr>
        <p:spPr>
          <a:xfrm>
            <a:off x="4810283" y="1600200"/>
            <a:ext cx="999905" cy="1295400"/>
          </a:xfrm>
          <a:prstGeom prst="roundRect">
            <a:avLst>
              <a:gd name="adj" fmla="val 3957"/>
            </a:avLst>
          </a:prstGeom>
          <a:solidFill>
            <a:srgbClr val="FF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2A92B9C0-9C93-AE4B-BD6A-0FD5DD555792}"/>
              </a:ext>
            </a:extLst>
          </p:cNvPr>
          <p:cNvSpPr/>
          <p:nvPr/>
        </p:nvSpPr>
        <p:spPr>
          <a:xfrm>
            <a:off x="7526833" y="1617692"/>
            <a:ext cx="1289065" cy="1430308"/>
          </a:xfrm>
          <a:prstGeom prst="roundRect">
            <a:avLst>
              <a:gd name="adj" fmla="val 3957"/>
            </a:avLst>
          </a:prstGeom>
          <a:solidFill>
            <a:srgbClr val="00B05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67" name="Rectangle 2"/>
          <p:cNvSpPr>
            <a:spLocks noGrp="1" noChangeArrowheads="1"/>
          </p:cNvSpPr>
          <p:nvPr>
            <p:ph type="title"/>
          </p:nvPr>
        </p:nvSpPr>
        <p:spPr/>
        <p:txBody>
          <a:bodyPr/>
          <a:lstStyle/>
          <a:p>
            <a:r>
              <a:rPr lang="en-US" altLang="en-US" dirty="0"/>
              <a:t>Translating Loop Statement: for loop</a:t>
            </a:r>
            <a:endParaRPr lang="en-AU" altLang="en-US" dirty="0"/>
          </a:p>
        </p:txBody>
      </p:sp>
      <p:sp>
        <p:nvSpPr>
          <p:cNvPr id="36868" name="Rectangle 3"/>
          <p:cNvSpPr>
            <a:spLocks noGrp="1" noChangeArrowheads="1"/>
          </p:cNvSpPr>
          <p:nvPr>
            <p:ph type="body" idx="1"/>
          </p:nvPr>
        </p:nvSpPr>
        <p:spPr>
          <a:xfrm>
            <a:off x="228600" y="1143000"/>
            <a:ext cx="8807628" cy="5213350"/>
          </a:xfrm>
        </p:spPr>
        <p:txBody>
          <a:bodyPr>
            <a:normAutofit/>
          </a:bodyPr>
          <a:lstStyle/>
          <a:p>
            <a:pPr eaLnBrk="1" hangingPunct="1">
              <a:lnSpc>
                <a:spcPct val="80000"/>
              </a:lnSpc>
            </a:pPr>
            <a:r>
              <a:rPr lang="en-US" altLang="en-US" dirty="0"/>
              <a:t>C code:</a:t>
            </a:r>
          </a:p>
          <a:p>
            <a:pPr eaLnBrk="1" hangingPunct="1">
              <a:lnSpc>
                <a:spcPct val="80000"/>
              </a:lnSpc>
              <a:spcBef>
                <a:spcPct val="50000"/>
              </a:spcBef>
              <a:spcAft>
                <a:spcPct val="30000"/>
              </a:spcAft>
              <a:buFont typeface="Wingdings" charset="2"/>
              <a:buNone/>
            </a:pPr>
            <a:r>
              <a:rPr lang="en-US" altLang="en-US" sz="2800" dirty="0">
                <a:latin typeface="Arial" panose="020B0604020202020204" pitchFamily="34" charset="0"/>
                <a:cs typeface="Arial" panose="020B0604020202020204" pitchFamily="34" charset="0"/>
              </a:rPr>
              <a:t>	</a:t>
            </a:r>
            <a:r>
              <a:rPr lang="en-US" altLang="en-US" sz="2800" dirty="0">
                <a:highlight>
                  <a:srgbClr val="C0C0C0"/>
                </a:highlight>
                <a:latin typeface="Arial" panose="020B0604020202020204" pitchFamily="34" charset="0"/>
                <a:cs typeface="Arial" panose="020B0604020202020204" pitchFamily="34" charset="0"/>
              </a:rPr>
              <a:t>for</a:t>
            </a:r>
            <a:r>
              <a:rPr lang="en-US" altLang="en-US" sz="2800" dirty="0">
                <a:latin typeface="Arial" panose="020B0604020202020204" pitchFamily="34" charset="0"/>
                <a:cs typeface="Arial" panose="020B0604020202020204" pitchFamily="34" charset="0"/>
              </a:rPr>
              <a:t> (</a:t>
            </a:r>
            <a:r>
              <a:rPr lang="en-US" altLang="en-US" sz="2800" dirty="0" err="1">
                <a:highlight>
                  <a:srgbClr val="FFFF00"/>
                </a:highlight>
                <a:latin typeface="Arial" panose="020B0604020202020204" pitchFamily="34" charset="0"/>
                <a:cs typeface="Arial" panose="020B0604020202020204" pitchFamily="34" charset="0"/>
              </a:rPr>
              <a:t>i</a:t>
            </a:r>
            <a:r>
              <a:rPr lang="en-US" altLang="en-US" sz="2800" dirty="0">
                <a:highlight>
                  <a:srgbClr val="FFFF00"/>
                </a:highlight>
                <a:latin typeface="Arial" panose="020B0604020202020204" pitchFamily="34" charset="0"/>
                <a:cs typeface="Arial" panose="020B0604020202020204" pitchFamily="34" charset="0"/>
              </a:rPr>
              <a:t>=0</a:t>
            </a:r>
            <a:r>
              <a:rPr lang="en-US" altLang="en-US" sz="2800" dirty="0">
                <a:latin typeface="Arial" panose="020B0604020202020204" pitchFamily="34" charset="0"/>
                <a:cs typeface="Arial" panose="020B0604020202020204" pitchFamily="34" charset="0"/>
              </a:rPr>
              <a:t>; </a:t>
            </a:r>
            <a:r>
              <a:rPr lang="en-US" altLang="en-US" sz="2800" dirty="0" err="1">
                <a:highlight>
                  <a:srgbClr val="00FFFF"/>
                </a:highlight>
                <a:latin typeface="Arial" panose="020B0604020202020204" pitchFamily="34" charset="0"/>
                <a:cs typeface="Arial" panose="020B0604020202020204" pitchFamily="34" charset="0"/>
              </a:rPr>
              <a:t>i</a:t>
            </a:r>
            <a:r>
              <a:rPr lang="en-US" altLang="en-US" sz="2800" dirty="0">
                <a:highlight>
                  <a:srgbClr val="00FFFF"/>
                </a:highlight>
                <a:latin typeface="Arial" panose="020B0604020202020204" pitchFamily="34" charset="0"/>
                <a:cs typeface="Arial" panose="020B0604020202020204" pitchFamily="34" charset="0"/>
              </a:rPr>
              <a:t>&lt;100</a:t>
            </a:r>
            <a:r>
              <a:rPr lang="en-US" altLang="en-US" sz="2800" dirty="0">
                <a:latin typeface="Arial" panose="020B0604020202020204" pitchFamily="34" charset="0"/>
                <a:cs typeface="Arial" panose="020B0604020202020204" pitchFamily="34" charset="0"/>
              </a:rPr>
              <a:t>; </a:t>
            </a:r>
            <a:r>
              <a:rPr lang="en-US" altLang="en-US" sz="2800" dirty="0" err="1">
                <a:highlight>
                  <a:srgbClr val="00FF00"/>
                </a:highlight>
                <a:latin typeface="Arial" panose="020B0604020202020204" pitchFamily="34" charset="0"/>
                <a:cs typeface="Arial" panose="020B0604020202020204" pitchFamily="34" charset="0"/>
              </a:rPr>
              <a:t>i</a:t>
            </a:r>
            <a:r>
              <a:rPr lang="en-US" altLang="en-US" sz="2800" dirty="0">
                <a:highlight>
                  <a:srgbClr val="00FF00"/>
                </a:highlight>
                <a:latin typeface="Arial" panose="020B0604020202020204" pitchFamily="34" charset="0"/>
                <a:cs typeface="Arial" panose="020B0604020202020204" pitchFamily="34" charset="0"/>
              </a:rPr>
              <a:t>++</a:t>
            </a:r>
            <a:r>
              <a:rPr lang="en-US" altLang="en-US" sz="2800" dirty="0">
                <a:latin typeface="Arial" panose="020B0604020202020204" pitchFamily="34" charset="0"/>
                <a:cs typeface="Arial" panose="020B0604020202020204" pitchFamily="34" charset="0"/>
              </a:rPr>
              <a:t>) </a:t>
            </a:r>
            <a:r>
              <a:rPr lang="en-US" altLang="en-US" sz="2800" dirty="0">
                <a:highlight>
                  <a:srgbClr val="008000"/>
                </a:highlight>
                <a:latin typeface="Arial" panose="020B0604020202020204" pitchFamily="34" charset="0"/>
                <a:cs typeface="Arial" panose="020B0604020202020204" pitchFamily="34" charset="0"/>
              </a:rPr>
              <a:t>…</a:t>
            </a:r>
          </a:p>
          <a:p>
            <a:pPr lvl="1" eaLnBrk="1" hangingPunct="1">
              <a:lnSpc>
                <a:spcPct val="80000"/>
              </a:lnSpc>
            </a:pPr>
            <a:r>
              <a:rPr lang="en-US" altLang="en-US" dirty="0" err="1"/>
              <a:t>i</a:t>
            </a:r>
            <a:r>
              <a:rPr lang="en-US" altLang="en-US" dirty="0"/>
              <a:t> in x22</a:t>
            </a:r>
          </a:p>
          <a:p>
            <a:pPr eaLnBrk="1" hangingPunct="1">
              <a:lnSpc>
                <a:spcPct val="80000"/>
              </a:lnSpc>
            </a:pPr>
            <a:r>
              <a:rPr lang="en-US" altLang="en-US" dirty="0"/>
              <a:t>RISC-V code: </a:t>
            </a:r>
          </a:p>
          <a:p>
            <a:pPr marL="0" indent="0" eaLnBrk="1" hangingPunct="1">
              <a:lnSpc>
                <a:spcPct val="80000"/>
              </a:lnSpc>
              <a:buNone/>
            </a:pPr>
            <a:r>
              <a:rPr lang="en-US" altLang="en-US" dirty="0"/>
              <a:t>			   </a:t>
            </a:r>
            <a:r>
              <a:rPr lang="en-US" altLang="en-US" dirty="0" err="1">
                <a:highlight>
                  <a:srgbClr val="FFFF00"/>
                </a:highlight>
                <a:latin typeface="Lucida Console" panose="020B0609040504020204" pitchFamily="49" charset="0"/>
              </a:rPr>
              <a:t>addi</a:t>
            </a:r>
            <a:r>
              <a:rPr lang="en-US" altLang="en-US" dirty="0">
                <a:highlight>
                  <a:srgbClr val="FFFF00"/>
                </a:highlight>
                <a:latin typeface="Lucida Console" panose="020B0609040504020204" pitchFamily="49" charset="0"/>
              </a:rPr>
              <a:t> x22, x0, 0</a:t>
            </a:r>
          </a:p>
          <a:p>
            <a:pPr marL="0" indent="0" eaLnBrk="1" hangingPunct="1">
              <a:lnSpc>
                <a:spcPct val="80000"/>
              </a:lnSpc>
              <a:buNone/>
            </a:pPr>
            <a:r>
              <a:rPr lang="en-US" altLang="en-US" dirty="0">
                <a:latin typeface="Lucida Console" panose="020B0609040504020204" pitchFamily="49" charset="0"/>
              </a:rPr>
              <a:t>			 </a:t>
            </a:r>
            <a:r>
              <a:rPr lang="en-US" altLang="en-US" dirty="0">
                <a:highlight>
                  <a:srgbClr val="FFFF00"/>
                </a:highlight>
                <a:latin typeface="Lucida Console" panose="020B0609040504020204" pitchFamily="49" charset="0"/>
              </a:rPr>
              <a:t>li x23, 100</a:t>
            </a:r>
          </a:p>
          <a:p>
            <a:pPr eaLnBrk="1" hangingPunct="1">
              <a:lnSpc>
                <a:spcPct val="80000"/>
              </a:lnSpc>
              <a:spcBef>
                <a:spcPct val="50000"/>
              </a:spcBef>
              <a:spcAft>
                <a:spcPct val="30000"/>
              </a:spcAft>
              <a:buFont typeface="Wingdings" charset="2"/>
              <a:buNone/>
            </a:pPr>
            <a:r>
              <a:rPr lang="en-US" altLang="en-US" sz="2800" dirty="0">
                <a:latin typeface="Lucida Console" charset="0"/>
              </a:rPr>
              <a:t>	</a:t>
            </a:r>
            <a:r>
              <a:rPr lang="en-US" altLang="en-US" sz="2800" dirty="0">
                <a:highlight>
                  <a:srgbClr val="C0C0C0"/>
                </a:highlight>
                <a:latin typeface="Lucida Console" charset="0"/>
              </a:rPr>
              <a:t>Loop:</a:t>
            </a:r>
            <a:r>
              <a:rPr lang="en-US" altLang="en-US" sz="2800" dirty="0">
                <a:latin typeface="Lucida Console" charset="0"/>
              </a:rPr>
              <a:t> </a:t>
            </a:r>
            <a:r>
              <a:rPr lang="en-US" altLang="en-US" sz="2800" dirty="0" err="1">
                <a:highlight>
                  <a:srgbClr val="00FFFF"/>
                </a:highlight>
                <a:latin typeface="Lucida Console" charset="0"/>
              </a:rPr>
              <a:t>bge</a:t>
            </a:r>
            <a:r>
              <a:rPr lang="en-US" altLang="en-US" sz="2800" dirty="0">
                <a:highlight>
                  <a:srgbClr val="00FFFF"/>
                </a:highlight>
                <a:latin typeface="Lucida Console" charset="0"/>
              </a:rPr>
              <a:t> x22, x23, Exit //</a:t>
            </a:r>
            <a:r>
              <a:rPr lang="en-US" altLang="en-US" sz="2800" dirty="0" err="1">
                <a:highlight>
                  <a:srgbClr val="00FFFF"/>
                </a:highlight>
                <a:latin typeface="Lucida Console" charset="0"/>
              </a:rPr>
              <a:t>beq</a:t>
            </a:r>
            <a:r>
              <a:rPr lang="en-US" altLang="en-US" sz="2800" dirty="0">
                <a:highlight>
                  <a:srgbClr val="00FFFF"/>
                </a:highlight>
                <a:latin typeface="Lucida Console" charset="0"/>
              </a:rPr>
              <a:t> works</a:t>
            </a:r>
            <a:br>
              <a:rPr lang="en-US" altLang="en-US" sz="2800" dirty="0">
                <a:highlight>
                  <a:srgbClr val="00FFFF"/>
                </a:highlight>
                <a:latin typeface="Lucida Console" charset="0"/>
              </a:rPr>
            </a:br>
            <a:r>
              <a:rPr lang="en-US" altLang="en-US" sz="2800" dirty="0">
                <a:highlight>
                  <a:srgbClr val="00FFFF"/>
                </a:highlight>
                <a:latin typeface="Lucida Console" charset="0"/>
              </a:rPr>
              <a:t>      … …</a:t>
            </a:r>
            <a:br>
              <a:rPr lang="en-US" altLang="en-US" sz="2800" dirty="0">
                <a:highlight>
                  <a:srgbClr val="C0C0C0"/>
                </a:highlight>
                <a:latin typeface="Lucida Console" charset="0"/>
              </a:rPr>
            </a:br>
            <a:r>
              <a:rPr lang="en-US" altLang="en-US" sz="2800" dirty="0">
                <a:latin typeface="Lucida Console" charset="0"/>
              </a:rPr>
              <a:t>      </a:t>
            </a:r>
            <a:r>
              <a:rPr lang="en-US" altLang="en-US" sz="2800" dirty="0" err="1">
                <a:highlight>
                  <a:srgbClr val="00FF00"/>
                </a:highlight>
                <a:latin typeface="Lucida Console" charset="0"/>
              </a:rPr>
              <a:t>addi</a:t>
            </a:r>
            <a:r>
              <a:rPr lang="en-US" altLang="en-US" sz="2800" dirty="0">
                <a:highlight>
                  <a:srgbClr val="00FF00"/>
                </a:highlight>
                <a:latin typeface="Lucida Console" charset="0"/>
              </a:rPr>
              <a:t> x22, x22, 1 </a:t>
            </a:r>
            <a:r>
              <a:rPr lang="en-US" altLang="en-US" sz="1600" dirty="0">
                <a:highlight>
                  <a:srgbClr val="00FF00"/>
                </a:highlight>
                <a:latin typeface="Lucida Console" charset="0"/>
              </a:rPr>
              <a:t>//</a:t>
            </a:r>
            <a:r>
              <a:rPr lang="en-US" altLang="en-US" sz="2000" dirty="0" err="1">
                <a:highlight>
                  <a:srgbClr val="00FF00"/>
                </a:highlight>
                <a:latin typeface="Lucida Console" charset="0"/>
              </a:rPr>
              <a:t>true,</a:t>
            </a:r>
            <a:r>
              <a:rPr lang="en-US" altLang="en-US" sz="1600" dirty="0" err="1">
                <a:highlight>
                  <a:srgbClr val="00FF00"/>
                </a:highlight>
                <a:latin typeface="Lucida Console" charset="0"/>
              </a:rPr>
              <a:t>the</a:t>
            </a:r>
            <a:r>
              <a:rPr lang="en-US" altLang="en-US" sz="1600" dirty="0">
                <a:highlight>
                  <a:srgbClr val="00FF00"/>
                </a:highlight>
                <a:latin typeface="Lucida Console" charset="0"/>
              </a:rPr>
              <a:t> loop </a:t>
            </a:r>
            <a:r>
              <a:rPr lang="en-US" altLang="en-US" sz="1600" dirty="0" err="1">
                <a:highlight>
                  <a:srgbClr val="00FF00"/>
                </a:highlight>
                <a:latin typeface="Lucida Console" charset="0"/>
              </a:rPr>
              <a:t>body,i</a:t>
            </a:r>
            <a:r>
              <a:rPr lang="en-US" altLang="en-US" sz="1600" dirty="0">
                <a:highlight>
                  <a:srgbClr val="00FF00"/>
                </a:highlight>
                <a:latin typeface="Lucida Console" charset="0"/>
              </a:rPr>
              <a:t>++</a:t>
            </a:r>
            <a:br>
              <a:rPr lang="en-US" altLang="en-US" sz="2800" dirty="0">
                <a:highlight>
                  <a:srgbClr val="00FF00"/>
                </a:highlight>
                <a:latin typeface="Lucida Console" charset="0"/>
              </a:rPr>
            </a:br>
            <a:r>
              <a:rPr lang="en-US" altLang="en-US" sz="2800" dirty="0">
                <a:latin typeface="Lucida Console" charset="0"/>
              </a:rPr>
              <a:t>      </a:t>
            </a:r>
            <a:r>
              <a:rPr lang="en-US" altLang="en-US" sz="2800" dirty="0" err="1">
                <a:highlight>
                  <a:srgbClr val="C0C0C0"/>
                </a:highlight>
                <a:latin typeface="Lucida Console" charset="0"/>
              </a:rPr>
              <a:t>beq</a:t>
            </a:r>
            <a:r>
              <a:rPr lang="en-US" altLang="en-US" sz="2800" dirty="0">
                <a:highlight>
                  <a:srgbClr val="C0C0C0"/>
                </a:highlight>
                <a:latin typeface="Lucida Console" charset="0"/>
              </a:rPr>
              <a:t>  x0,  x0,  Loop</a:t>
            </a:r>
            <a:br>
              <a:rPr lang="en-US" altLang="en-US" sz="2800" dirty="0">
                <a:highlight>
                  <a:srgbClr val="C0C0C0"/>
                </a:highlight>
                <a:latin typeface="Lucida Console" charset="0"/>
              </a:rPr>
            </a:br>
            <a:r>
              <a:rPr lang="en-US" altLang="en-US" sz="2800" dirty="0">
                <a:highlight>
                  <a:srgbClr val="FF0000"/>
                </a:highlight>
                <a:latin typeface="Lucida Console" charset="0"/>
              </a:rPr>
              <a:t>Exit: …</a:t>
            </a:r>
            <a:endParaRPr lang="en-AU" altLang="en-US" sz="2800" dirty="0">
              <a:highlight>
                <a:srgbClr val="FF0000"/>
              </a:highlight>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13</a:t>
            </a:fld>
            <a:endParaRPr lang="en-US" dirty="0"/>
          </a:p>
        </p:txBody>
      </p:sp>
      <p:sp>
        <p:nvSpPr>
          <p:cNvPr id="5" name="Rectangle 4">
            <a:extLst>
              <a:ext uri="{FF2B5EF4-FFF2-40B4-BE49-F238E27FC236}">
                <a16:creationId xmlns:a16="http://schemas.microsoft.com/office/drawing/2014/main" id="{EE529363-9FDD-3E45-8301-8E8E8AA961A0}"/>
              </a:ext>
            </a:extLst>
          </p:cNvPr>
          <p:cNvSpPr/>
          <p:nvPr/>
        </p:nvSpPr>
        <p:spPr>
          <a:xfrm>
            <a:off x="107772" y="5857339"/>
            <a:ext cx="9036228" cy="923330"/>
          </a:xfrm>
          <a:prstGeom prst="rect">
            <a:avLst/>
          </a:prstGeom>
        </p:spPr>
        <p:txBody>
          <a:bodyPr wrap="square">
            <a:spAutoFit/>
          </a:bodyPr>
          <a:lstStyle/>
          <a:p>
            <a:pPr marL="457200" indent="-457200">
              <a:buFont typeface="+mj-lt"/>
              <a:buAutoNum type="arabicPeriod"/>
            </a:pPr>
            <a:r>
              <a:rPr lang="en-AU" altLang="en-US" b="1" dirty="0">
                <a:cs typeface="Arial" panose="020B0604020202020204" pitchFamily="34" charset="0"/>
              </a:rPr>
              <a:t>Using </a:t>
            </a:r>
            <a:r>
              <a:rPr lang="en-AU" altLang="en-US" b="1" dirty="0" err="1">
                <a:cs typeface="Arial" panose="020B0604020202020204" pitchFamily="34" charset="0"/>
              </a:rPr>
              <a:t>bge</a:t>
            </a:r>
            <a:r>
              <a:rPr lang="en-AU" altLang="en-US" b="1" dirty="0">
                <a:cs typeface="Arial" panose="020B0604020202020204" pitchFamily="34" charset="0"/>
              </a:rPr>
              <a:t> for (&lt;) to branch to the false/exit path, which breaks the loop</a:t>
            </a:r>
          </a:p>
          <a:p>
            <a:pPr marL="457200" indent="-457200">
              <a:buFont typeface="+mj-lt"/>
              <a:buAutoNum type="arabicPeriod"/>
            </a:pPr>
            <a:r>
              <a:rPr lang="en-AU" altLang="en-US" b="1" dirty="0">
                <a:cs typeface="Arial" panose="020B0604020202020204" pitchFamily="34" charset="0"/>
              </a:rPr>
              <a:t>The instruction(s) following </a:t>
            </a:r>
            <a:r>
              <a:rPr lang="en-AU" altLang="en-US" b="1" dirty="0" err="1">
                <a:cs typeface="Arial" panose="020B0604020202020204" pitchFamily="34" charset="0"/>
              </a:rPr>
              <a:t>bge</a:t>
            </a:r>
            <a:r>
              <a:rPr lang="en-AU" altLang="en-US" b="1" dirty="0">
                <a:cs typeface="Arial" panose="020B0604020202020204" pitchFamily="34" charset="0"/>
              </a:rPr>
              <a:t> are for the true path, which are for the loop body.</a:t>
            </a:r>
          </a:p>
          <a:p>
            <a:pPr marL="457200" indent="-457200">
              <a:buFont typeface="+mj-lt"/>
              <a:buAutoNum type="arabicPeriod"/>
            </a:pPr>
            <a:r>
              <a:rPr lang="en-AU" altLang="en-US" b="1" dirty="0" err="1">
                <a:cs typeface="Arial" panose="020B0604020202020204" pitchFamily="34" charset="0"/>
              </a:rPr>
              <a:t>beq</a:t>
            </a:r>
            <a:r>
              <a:rPr lang="en-AU" altLang="en-US" b="1" dirty="0">
                <a:cs typeface="Arial" panose="020B0604020202020204" pitchFamily="34" charset="0"/>
              </a:rPr>
              <a:t> to jumping back to the beginning of the loop</a:t>
            </a:r>
          </a:p>
        </p:txBody>
      </p:sp>
      <p:grpSp>
        <p:nvGrpSpPr>
          <p:cNvPr id="27" name="Group 26">
            <a:extLst>
              <a:ext uri="{FF2B5EF4-FFF2-40B4-BE49-F238E27FC236}">
                <a16:creationId xmlns:a16="http://schemas.microsoft.com/office/drawing/2014/main" id="{8840C4FE-03F6-824C-BCDF-BFAA2A24D1DC}"/>
              </a:ext>
            </a:extLst>
          </p:cNvPr>
          <p:cNvGrpSpPr/>
          <p:nvPr/>
        </p:nvGrpSpPr>
        <p:grpSpPr>
          <a:xfrm>
            <a:off x="4555033" y="1600200"/>
            <a:ext cx="4207967" cy="1295400"/>
            <a:chOff x="4845327" y="120947"/>
            <a:chExt cx="4207967" cy="1295400"/>
          </a:xfrm>
        </p:grpSpPr>
        <p:sp>
          <p:nvSpPr>
            <p:cNvPr id="3" name="Diamond 2">
              <a:extLst>
                <a:ext uri="{FF2B5EF4-FFF2-40B4-BE49-F238E27FC236}">
                  <a16:creationId xmlns:a16="http://schemas.microsoft.com/office/drawing/2014/main" id="{DACFAB8C-821A-9048-B122-94949E841CBA}"/>
                </a:ext>
              </a:extLst>
            </p:cNvPr>
            <p:cNvSpPr/>
            <p:nvPr/>
          </p:nvSpPr>
          <p:spPr>
            <a:xfrm>
              <a:off x="5957047" y="182562"/>
              <a:ext cx="1981005" cy="6858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i</a:t>
              </a:r>
              <a:r>
                <a:rPr lang="en-US" dirty="0">
                  <a:solidFill>
                    <a:schemeClr val="tx1"/>
                  </a:solidFill>
                </a:rPr>
                <a:t> &lt; 100 ?</a:t>
              </a:r>
            </a:p>
          </p:txBody>
        </p:sp>
        <p:sp>
          <p:nvSpPr>
            <p:cNvPr id="4" name="Rectangle 3">
              <a:extLst>
                <a:ext uri="{FF2B5EF4-FFF2-40B4-BE49-F238E27FC236}">
                  <a16:creationId xmlns:a16="http://schemas.microsoft.com/office/drawing/2014/main" id="{7EFF36F4-62A9-C040-BE70-FA2FBD180828}"/>
                </a:ext>
              </a:extLst>
            </p:cNvPr>
            <p:cNvSpPr/>
            <p:nvPr/>
          </p:nvSpPr>
          <p:spPr>
            <a:xfrm>
              <a:off x="7986494" y="1077157"/>
              <a:ext cx="1066800" cy="339189"/>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i</a:t>
              </a:r>
              <a:r>
                <a:rPr lang="en-US" dirty="0">
                  <a:solidFill>
                    <a:schemeClr val="tx1"/>
                  </a:solidFill>
                </a:rPr>
                <a:t> ++</a:t>
              </a:r>
            </a:p>
          </p:txBody>
        </p:sp>
        <p:sp>
          <p:nvSpPr>
            <p:cNvPr id="8" name="Rectangle 7">
              <a:extLst>
                <a:ext uri="{FF2B5EF4-FFF2-40B4-BE49-F238E27FC236}">
                  <a16:creationId xmlns:a16="http://schemas.microsoft.com/office/drawing/2014/main" id="{D7B5E46C-7ED7-6E45-BF06-A7F0E72C33D8}"/>
                </a:ext>
              </a:extLst>
            </p:cNvPr>
            <p:cNvSpPr/>
            <p:nvPr/>
          </p:nvSpPr>
          <p:spPr>
            <a:xfrm>
              <a:off x="4845327" y="959147"/>
              <a:ext cx="10668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Exit</a:t>
              </a:r>
            </a:p>
          </p:txBody>
        </p:sp>
        <p:cxnSp>
          <p:nvCxnSpPr>
            <p:cNvPr id="10" name="Elbow Connector 9">
              <a:extLst>
                <a:ext uri="{FF2B5EF4-FFF2-40B4-BE49-F238E27FC236}">
                  <a16:creationId xmlns:a16="http://schemas.microsoft.com/office/drawing/2014/main" id="{0E06C570-6864-0A49-AE8D-CB1DCE6A08B1}"/>
                </a:ext>
              </a:extLst>
            </p:cNvPr>
            <p:cNvCxnSpPr>
              <a:cxnSpLocks/>
              <a:stCxn id="3" idx="3"/>
              <a:endCxn id="20" idx="0"/>
            </p:cNvCxnSpPr>
            <p:nvPr/>
          </p:nvCxnSpPr>
          <p:spPr>
            <a:xfrm>
              <a:off x="7938052" y="525462"/>
              <a:ext cx="581842" cy="94495"/>
            </a:xfrm>
            <a:prstGeom prst="bent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E13691C-A07B-D04A-82CB-D3770F82DAA2}"/>
                </a:ext>
              </a:extLst>
            </p:cNvPr>
            <p:cNvSpPr/>
            <p:nvPr/>
          </p:nvSpPr>
          <p:spPr>
            <a:xfrm>
              <a:off x="7624482" y="120947"/>
              <a:ext cx="10668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True</a:t>
              </a:r>
            </a:p>
          </p:txBody>
        </p:sp>
        <p:cxnSp>
          <p:nvCxnSpPr>
            <p:cNvPr id="21" name="Elbow Connector 20">
              <a:extLst>
                <a:ext uri="{FF2B5EF4-FFF2-40B4-BE49-F238E27FC236}">
                  <a16:creationId xmlns:a16="http://schemas.microsoft.com/office/drawing/2014/main" id="{C6CF2F47-97E0-1D46-9EA1-53EEA3712DE0}"/>
                </a:ext>
              </a:extLst>
            </p:cNvPr>
            <p:cNvCxnSpPr>
              <a:cxnSpLocks/>
              <a:stCxn id="3" idx="1"/>
              <a:endCxn id="8" idx="0"/>
            </p:cNvCxnSpPr>
            <p:nvPr/>
          </p:nvCxnSpPr>
          <p:spPr>
            <a:xfrm rot="10800000" flipV="1">
              <a:off x="5378727" y="525461"/>
              <a:ext cx="578320" cy="433685"/>
            </a:xfrm>
            <a:prstGeom prst="bentConnector2">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28D8F96D-447D-294D-B662-7A973DCB57BE}"/>
                </a:ext>
              </a:extLst>
            </p:cNvPr>
            <p:cNvSpPr/>
            <p:nvPr/>
          </p:nvSpPr>
          <p:spPr>
            <a:xfrm>
              <a:off x="5134487" y="139184"/>
              <a:ext cx="1066800" cy="457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False</a:t>
              </a:r>
            </a:p>
          </p:txBody>
        </p:sp>
      </p:grpSp>
      <p:cxnSp>
        <p:nvCxnSpPr>
          <p:cNvPr id="36" name="Elbow Connector 35">
            <a:extLst>
              <a:ext uri="{FF2B5EF4-FFF2-40B4-BE49-F238E27FC236}">
                <a16:creationId xmlns:a16="http://schemas.microsoft.com/office/drawing/2014/main" id="{D20D59B5-AB60-BB4B-AFA5-B7B628B4B826}"/>
              </a:ext>
            </a:extLst>
          </p:cNvPr>
          <p:cNvCxnSpPr>
            <a:cxnSpLocks/>
          </p:cNvCxnSpPr>
          <p:nvPr/>
        </p:nvCxnSpPr>
        <p:spPr>
          <a:xfrm rot="5400000" flipH="1">
            <a:off x="6842608" y="1500534"/>
            <a:ext cx="1233785" cy="1591332"/>
          </a:xfrm>
          <a:prstGeom prst="bentConnector5">
            <a:avLst>
              <a:gd name="adj1" fmla="val -18528"/>
              <a:gd name="adj2" fmla="val -42949"/>
              <a:gd name="adj3" fmla="val 118528"/>
            </a:avLst>
          </a:prstGeom>
          <a:ln w="508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3DCA417A-044C-CE4C-76B1-E24227878082}"/>
              </a:ext>
            </a:extLst>
          </p:cNvPr>
          <p:cNvSpPr/>
          <p:nvPr/>
        </p:nvSpPr>
        <p:spPr>
          <a:xfrm>
            <a:off x="6135111" y="892814"/>
            <a:ext cx="1066800" cy="457200"/>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i</a:t>
            </a:r>
            <a:r>
              <a:rPr lang="en-US" dirty="0">
                <a:solidFill>
                  <a:schemeClr val="tx1"/>
                </a:solidFill>
              </a:rPr>
              <a:t> = 0;</a:t>
            </a:r>
          </a:p>
        </p:txBody>
      </p:sp>
      <p:cxnSp>
        <p:nvCxnSpPr>
          <p:cNvPr id="11" name="Elbow Connector 10">
            <a:extLst>
              <a:ext uri="{FF2B5EF4-FFF2-40B4-BE49-F238E27FC236}">
                <a16:creationId xmlns:a16="http://schemas.microsoft.com/office/drawing/2014/main" id="{0A9180A5-63BF-A239-EC1E-607F110BA22F}"/>
              </a:ext>
            </a:extLst>
          </p:cNvPr>
          <p:cNvCxnSpPr>
            <a:cxnSpLocks/>
            <a:stCxn id="6" idx="2"/>
          </p:cNvCxnSpPr>
          <p:nvPr/>
        </p:nvCxnSpPr>
        <p:spPr>
          <a:xfrm rot="16200000" flipH="1">
            <a:off x="6533530" y="1484995"/>
            <a:ext cx="274638" cy="4676"/>
          </a:xfrm>
          <a:prstGeom prst="bent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01ADE26-B4E1-9F93-F47C-C926520DA08E}"/>
              </a:ext>
            </a:extLst>
          </p:cNvPr>
          <p:cNvSpPr/>
          <p:nvPr/>
        </p:nvSpPr>
        <p:spPr>
          <a:xfrm>
            <a:off x="7696200" y="2099210"/>
            <a:ext cx="1066800" cy="339189"/>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p>
        </p:txBody>
      </p:sp>
      <p:cxnSp>
        <p:nvCxnSpPr>
          <p:cNvPr id="23" name="Elbow Connector 22">
            <a:extLst>
              <a:ext uri="{FF2B5EF4-FFF2-40B4-BE49-F238E27FC236}">
                <a16:creationId xmlns:a16="http://schemas.microsoft.com/office/drawing/2014/main" id="{21AC0021-F8E6-8466-0861-E54F3C2C0DEE}"/>
              </a:ext>
            </a:extLst>
          </p:cNvPr>
          <p:cNvCxnSpPr>
            <a:cxnSpLocks/>
            <a:stCxn id="20" idx="2"/>
            <a:endCxn id="4" idx="0"/>
          </p:cNvCxnSpPr>
          <p:nvPr/>
        </p:nvCxnSpPr>
        <p:spPr>
          <a:xfrm rot="5400000">
            <a:off x="8170595" y="2497404"/>
            <a:ext cx="118011" cy="12700"/>
          </a:xfrm>
          <a:prstGeom prst="bentConnector3">
            <a:avLst>
              <a:gd name="adj1" fmla="val 50000"/>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A22DC2FD-AB53-57DF-2D03-94E01CD8105C}"/>
              </a:ext>
            </a:extLst>
          </p:cNvPr>
          <p:cNvSpPr/>
          <p:nvPr/>
        </p:nvSpPr>
        <p:spPr>
          <a:xfrm>
            <a:off x="5957078" y="718680"/>
            <a:ext cx="1377110" cy="760951"/>
          </a:xfrm>
          <a:prstGeom prst="roundRect">
            <a:avLst>
              <a:gd name="adj" fmla="val 3957"/>
            </a:avLst>
          </a:prstGeom>
          <a:solidFill>
            <a:srgbClr val="FFFF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57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4" grpId="0" animBg="1"/>
      <p:bldP spid="33" grpId="0" animBg="1"/>
      <p:bldP spid="2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Core i7 Pipeline: EXE</a:t>
            </a:r>
            <a:br>
              <a:rPr lang="en-US" dirty="0"/>
            </a:br>
            <a:r>
              <a:rPr lang="en-US" dirty="0"/>
              <a:t>and Retirement</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pPr marL="0" indent="0">
              <a:buNone/>
            </a:pPr>
            <a:endParaRPr lang="en-US" dirty="0"/>
          </a:p>
          <a:p>
            <a:r>
              <a:rPr lang="en-US" dirty="0"/>
              <a:t>Micro-ops are executed by the individual function units</a:t>
            </a:r>
          </a:p>
          <a:p>
            <a:pPr lvl="1"/>
            <a:r>
              <a:rPr lang="en-US" dirty="0"/>
              <a:t>results are sent back to any waiting reservation station as well as to the register retirement unit, where they will update the register state. The entry corresponding to the instruction in the reorder buffer is marked as complete. </a:t>
            </a:r>
          </a:p>
          <a:p>
            <a:r>
              <a:rPr lang="en-US" dirty="0"/>
              <a:t>Retirement</a:t>
            </a:r>
          </a:p>
          <a:p>
            <a:pPr lvl="1"/>
            <a:r>
              <a:rPr lang="en-US" dirty="0"/>
              <a:t>When one or more instructions at the head of the reorder buffer have been marked as complete, the pending writes in the register retirement unit are executed, and the instructions are removed from the reorder buffer. </a:t>
            </a:r>
          </a:p>
          <a:p>
            <a:endParaRPr lang="en-US" dirty="0"/>
          </a:p>
        </p:txBody>
      </p:sp>
      <p:pic>
        <p:nvPicPr>
          <p:cNvPr id="4" name="Picture 3"/>
          <p:cNvPicPr>
            <a:picLocks noChangeAspect="1"/>
          </p:cNvPicPr>
          <p:nvPr/>
        </p:nvPicPr>
        <p:blipFill>
          <a:blip r:embed="rId2"/>
          <a:stretch>
            <a:fillRect/>
          </a:stretch>
        </p:blipFill>
        <p:spPr>
          <a:xfrm>
            <a:off x="4648200" y="-2132874"/>
            <a:ext cx="4460060" cy="4799874"/>
          </a:xfrm>
          <a:prstGeom prst="rect">
            <a:avLst/>
          </a:prstGeom>
        </p:spPr>
      </p:pic>
      <p:sp>
        <p:nvSpPr>
          <p:cNvPr id="5" name="Slide Number Placeholder 4">
            <a:extLst>
              <a:ext uri="{FF2B5EF4-FFF2-40B4-BE49-F238E27FC236}">
                <a16:creationId xmlns:a16="http://schemas.microsoft.com/office/drawing/2014/main" id="{AD6C8D35-562E-6446-A871-02099D0A8E99}"/>
              </a:ext>
            </a:extLst>
          </p:cNvPr>
          <p:cNvSpPr>
            <a:spLocks noGrp="1"/>
          </p:cNvSpPr>
          <p:nvPr>
            <p:ph type="sldNum" sz="quarter" idx="12"/>
          </p:nvPr>
        </p:nvSpPr>
        <p:spPr/>
        <p:txBody>
          <a:bodyPr/>
          <a:lstStyle/>
          <a:p>
            <a:fld id="{7B14E791-165F-344E-BF0E-59CD826800BF}" type="slidenum">
              <a:rPr lang="en-US" smtClean="0"/>
              <a:pPr/>
              <a:t>130</a:t>
            </a:fld>
            <a:endParaRPr lang="en-US" dirty="0"/>
          </a:p>
        </p:txBody>
      </p:sp>
    </p:spTree>
    <p:extLst>
      <p:ext uri="{BB962C8B-B14F-4D97-AF65-F5344CB8AC3E}">
        <p14:creationId xmlns:p14="http://schemas.microsoft.com/office/powerpoint/2010/main" val="16143420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a:extLst>
              <a:ext uri="{FF2B5EF4-FFF2-40B4-BE49-F238E27FC236}">
                <a16:creationId xmlns:a16="http://schemas.microsoft.com/office/drawing/2014/main" id="{45ACCFBB-3F34-D542-AFFC-414EC9B4239C}"/>
              </a:ext>
            </a:extLst>
          </p:cNvPr>
          <p:cNvSpPr>
            <a:spLocks noGrp="1"/>
          </p:cNvSpPr>
          <p:nvPr>
            <p:ph type="title"/>
          </p:nvPr>
        </p:nvSpPr>
        <p:spPr/>
        <p:txBody>
          <a:bodyPr/>
          <a:lstStyle/>
          <a:p>
            <a:r>
              <a:rPr lang="en-US" altLang="en-US" dirty="0"/>
              <a:t>Core i7 Performance running SPEC2006 INT</a:t>
            </a:r>
          </a:p>
        </p:txBody>
      </p:sp>
      <p:sp>
        <p:nvSpPr>
          <p:cNvPr id="5" name="Content Placeholder 4">
            <a:extLst>
              <a:ext uri="{FF2B5EF4-FFF2-40B4-BE49-F238E27FC236}">
                <a16:creationId xmlns:a16="http://schemas.microsoft.com/office/drawing/2014/main" id="{3BBD5EF3-7044-A543-B927-48CCEEA457C0}"/>
              </a:ext>
            </a:extLst>
          </p:cNvPr>
          <p:cNvSpPr>
            <a:spLocks noGrp="1"/>
          </p:cNvSpPr>
          <p:nvPr>
            <p:ph idx="1"/>
          </p:nvPr>
        </p:nvSpPr>
        <p:spPr/>
        <p:txBody>
          <a:bodyPr/>
          <a:lstStyle/>
          <a:p>
            <a:r>
              <a:rPr lang="en-US" dirty="0"/>
              <a:t>Ideal CPI: 0.25</a:t>
            </a:r>
          </a:p>
          <a:p>
            <a:r>
              <a:rPr lang="en-US" dirty="0"/>
              <a:t>Best 0.44, median 0.79, worst 2.67;</a:t>
            </a:r>
          </a:p>
        </p:txBody>
      </p:sp>
      <p:sp>
        <p:nvSpPr>
          <p:cNvPr id="2" name="Slide Number Placeholder 1">
            <a:extLst>
              <a:ext uri="{FF2B5EF4-FFF2-40B4-BE49-F238E27FC236}">
                <a16:creationId xmlns:a16="http://schemas.microsoft.com/office/drawing/2014/main" id="{A4613165-2706-4643-96CD-626A7342A7E6}"/>
              </a:ext>
            </a:extLst>
          </p:cNvPr>
          <p:cNvSpPr>
            <a:spLocks noGrp="1"/>
          </p:cNvSpPr>
          <p:nvPr>
            <p:ph type="sldNum" sz="quarter" idx="12"/>
          </p:nvPr>
        </p:nvSpPr>
        <p:spPr/>
        <p:txBody>
          <a:bodyPr/>
          <a:lstStyle/>
          <a:p>
            <a:fld id="{7B14E791-165F-344E-BF0E-59CD826800BF}" type="slidenum">
              <a:rPr lang="en-US" smtClean="0"/>
              <a:pPr/>
              <a:t>131</a:t>
            </a:fld>
            <a:endParaRPr lang="en-US" dirty="0"/>
          </a:p>
        </p:txBody>
      </p:sp>
      <p:pic>
        <p:nvPicPr>
          <p:cNvPr id="9" name="Picture 6">
            <a:extLst>
              <a:ext uri="{FF2B5EF4-FFF2-40B4-BE49-F238E27FC236}">
                <a16:creationId xmlns:a16="http://schemas.microsoft.com/office/drawing/2014/main" id="{7662A2A6-19E3-A447-8DBC-62EB1AA9C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68" y="2286000"/>
            <a:ext cx="39433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7">
            <a:extLst>
              <a:ext uri="{FF2B5EF4-FFF2-40B4-BE49-F238E27FC236}">
                <a16:creationId xmlns:a16="http://schemas.microsoft.com/office/drawing/2014/main" id="{39D831AC-A7F1-0E41-94F2-FF0FFAF11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421" y="2707481"/>
            <a:ext cx="4422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7523318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a:extLst>
              <a:ext uri="{FF2B5EF4-FFF2-40B4-BE49-F238E27FC236}">
                <a16:creationId xmlns:a16="http://schemas.microsoft.com/office/drawing/2014/main" id="{C38BEE98-2B87-AC4F-B5F2-1F81FE7F17B6}"/>
              </a:ext>
            </a:extLst>
          </p:cNvPr>
          <p:cNvSpPr>
            <a:spLocks noGrp="1" noChangeArrowheads="1"/>
          </p:cNvSpPr>
          <p:nvPr>
            <p:ph type="title"/>
          </p:nvPr>
        </p:nvSpPr>
        <p:spPr/>
        <p:txBody>
          <a:bodyPr/>
          <a:lstStyle/>
          <a:p>
            <a:pPr eaLnBrk="1" hangingPunct="1"/>
            <a:r>
              <a:rPr lang="en-US" altLang="en-US"/>
              <a:t>Concluding Remarks</a:t>
            </a:r>
            <a:endParaRPr lang="en-AU" altLang="en-US"/>
          </a:p>
        </p:txBody>
      </p:sp>
      <p:sp>
        <p:nvSpPr>
          <p:cNvPr id="259076" name="Rectangle 3">
            <a:extLst>
              <a:ext uri="{FF2B5EF4-FFF2-40B4-BE49-F238E27FC236}">
                <a16:creationId xmlns:a16="http://schemas.microsoft.com/office/drawing/2014/main" id="{862FF1B5-81A2-0A4E-A660-991410E927B7}"/>
              </a:ext>
            </a:extLst>
          </p:cNvPr>
          <p:cNvSpPr>
            <a:spLocks noGrp="1" noChangeArrowheads="1"/>
          </p:cNvSpPr>
          <p:nvPr>
            <p:ph type="body" idx="1"/>
          </p:nvPr>
        </p:nvSpPr>
        <p:spPr/>
        <p:txBody>
          <a:bodyPr/>
          <a:lstStyle/>
          <a:p>
            <a:pPr eaLnBrk="1" hangingPunct="1"/>
            <a:r>
              <a:rPr lang="en-US" altLang="en-US" sz="2800"/>
              <a:t>ISA influences design of datapath and control</a:t>
            </a:r>
          </a:p>
          <a:p>
            <a:pPr eaLnBrk="1" hangingPunct="1"/>
            <a:r>
              <a:rPr lang="en-US" altLang="en-US" sz="2800"/>
              <a:t>Datapath and control influence design of ISA</a:t>
            </a:r>
          </a:p>
          <a:p>
            <a:pPr eaLnBrk="1" hangingPunct="1"/>
            <a:r>
              <a:rPr lang="en-US" altLang="en-US" sz="2800"/>
              <a:t>Pipelining improves instruction throughput</a:t>
            </a:r>
            <a:br>
              <a:rPr lang="en-US" altLang="en-US" sz="2800"/>
            </a:br>
            <a:r>
              <a:rPr lang="en-US" altLang="en-US" sz="2800"/>
              <a:t>using parallelism</a:t>
            </a:r>
          </a:p>
          <a:p>
            <a:pPr lvl="1" eaLnBrk="1" hangingPunct="1"/>
            <a:r>
              <a:rPr lang="en-US" altLang="en-US" sz="2400"/>
              <a:t>More instructions completed per second</a:t>
            </a:r>
          </a:p>
          <a:p>
            <a:pPr lvl="1" eaLnBrk="1" hangingPunct="1"/>
            <a:r>
              <a:rPr lang="en-US" altLang="en-US" sz="2400"/>
              <a:t>Latency for each instruction not reduced</a:t>
            </a:r>
          </a:p>
          <a:p>
            <a:pPr eaLnBrk="1" hangingPunct="1"/>
            <a:r>
              <a:rPr lang="en-US" altLang="en-US" sz="2800"/>
              <a:t>Hazards: structural, data, control</a:t>
            </a:r>
          </a:p>
          <a:p>
            <a:pPr eaLnBrk="1" hangingPunct="1"/>
            <a:r>
              <a:rPr lang="en-US" altLang="en-US" sz="2800"/>
              <a:t>Multiple issue and dynamic scheduling (ILP)</a:t>
            </a:r>
          </a:p>
          <a:p>
            <a:pPr lvl="1" eaLnBrk="1" hangingPunct="1"/>
            <a:r>
              <a:rPr lang="en-US" altLang="en-US" sz="2400"/>
              <a:t>Dependencies limit achievable parallelism</a:t>
            </a:r>
          </a:p>
          <a:p>
            <a:pPr lvl="1" eaLnBrk="1" hangingPunct="1"/>
            <a:r>
              <a:rPr lang="en-US" altLang="en-US" sz="2400"/>
              <a:t>Complexity leads to the power wall</a:t>
            </a:r>
          </a:p>
        </p:txBody>
      </p:sp>
      <p:sp>
        <p:nvSpPr>
          <p:cNvPr id="259077" name="Text Box 4">
            <a:extLst>
              <a:ext uri="{FF2B5EF4-FFF2-40B4-BE49-F238E27FC236}">
                <a16:creationId xmlns:a16="http://schemas.microsoft.com/office/drawing/2014/main" id="{6BBE9558-E987-FA4E-800E-1C281A3DE6CF}"/>
              </a:ext>
            </a:extLst>
          </p:cNvPr>
          <p:cNvSpPr txBox="1">
            <a:spLocks noChangeArrowheads="1"/>
          </p:cNvSpPr>
          <p:nvPr/>
        </p:nvSpPr>
        <p:spPr bwMode="auto">
          <a:xfrm rot="5400000">
            <a:off x="7490619" y="1286669"/>
            <a:ext cx="29400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spcBef>
                <a:spcPct val="0"/>
              </a:spcBef>
              <a:buClrTx/>
              <a:buSzTx/>
              <a:buFontTx/>
              <a:buNone/>
            </a:pPr>
            <a:r>
              <a:rPr lang="en-US" altLang="en-US" sz="1800">
                <a:solidFill>
                  <a:schemeClr val="folHlink"/>
                </a:solidFill>
              </a:rPr>
              <a:t>§4.14 Concluding Remarks</a:t>
            </a:r>
          </a:p>
        </p:txBody>
      </p:sp>
      <p:sp>
        <p:nvSpPr>
          <p:cNvPr id="2" name="Slide Number Placeholder 1">
            <a:extLst>
              <a:ext uri="{FF2B5EF4-FFF2-40B4-BE49-F238E27FC236}">
                <a16:creationId xmlns:a16="http://schemas.microsoft.com/office/drawing/2014/main" id="{7473028E-F908-E048-BDB6-3F3F8AAAF728}"/>
              </a:ext>
            </a:extLst>
          </p:cNvPr>
          <p:cNvSpPr>
            <a:spLocks noGrp="1"/>
          </p:cNvSpPr>
          <p:nvPr>
            <p:ph type="sldNum" sz="quarter" idx="12"/>
          </p:nvPr>
        </p:nvSpPr>
        <p:spPr/>
        <p:txBody>
          <a:bodyPr/>
          <a:lstStyle/>
          <a:p>
            <a:fld id="{7B14E791-165F-344E-BF0E-59CD826800BF}" type="slidenum">
              <a:rPr lang="en-US" smtClean="0"/>
              <a:pPr/>
              <a:t>132</a:t>
            </a:fld>
            <a:endParaRPr lang="en-US" dirty="0"/>
          </a:p>
        </p:txBody>
      </p:sp>
    </p:spTree>
    <p:extLst>
      <p:ext uri="{BB962C8B-B14F-4D97-AF65-F5344CB8AC3E}">
        <p14:creationId xmlns:p14="http://schemas.microsoft.com/office/powerpoint/2010/main" val="29999423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Slides and Chapter Sections that are not covered </a:t>
            </a:r>
            <a:r>
              <a:rPr lang="en-US"/>
              <a:t>for Fall </a:t>
            </a:r>
            <a:r>
              <a:rPr lang="en-US" dirty="0"/>
              <a:t>2020. </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7B14E791-165F-344E-BF0E-59CD826800BF}" type="slidenum">
              <a:rPr lang="en-US" smtClean="0"/>
              <a:pPr/>
              <a:t>133</a:t>
            </a:fld>
            <a:endParaRPr lang="en-US" dirty="0"/>
          </a:p>
        </p:txBody>
      </p:sp>
    </p:spTree>
    <p:extLst>
      <p:ext uri="{BB962C8B-B14F-4D97-AF65-F5344CB8AC3E}">
        <p14:creationId xmlns:p14="http://schemas.microsoft.com/office/powerpoint/2010/main" val="15204154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4: The Processor</a:t>
            </a:r>
          </a:p>
        </p:txBody>
      </p:sp>
      <p:sp>
        <p:nvSpPr>
          <p:cNvPr id="9" name="Content Placeholder 8"/>
          <p:cNvSpPr>
            <a:spLocks noGrp="1"/>
          </p:cNvSpPr>
          <p:nvPr>
            <p:ph idx="1"/>
          </p:nvPr>
        </p:nvSpPr>
        <p:spPr/>
        <p:txBody>
          <a:bodyPr>
            <a:normAutofit fontScale="62500" lnSpcReduction="20000"/>
          </a:bodyPr>
          <a:lstStyle/>
          <a:p>
            <a:r>
              <a:rPr lang="en-US" b="1" dirty="0"/>
              <a:t>Lecture</a:t>
            </a:r>
          </a:p>
          <a:p>
            <a:pPr lvl="1"/>
            <a:r>
              <a:rPr lang="en-US" b="1" dirty="0"/>
              <a:t>4.1  Introduction</a:t>
            </a:r>
          </a:p>
          <a:p>
            <a:pPr lvl="1"/>
            <a:r>
              <a:rPr lang="en-US" b="1" dirty="0"/>
              <a:t>4.2  Logic Design Conventions</a:t>
            </a:r>
          </a:p>
          <a:p>
            <a:pPr lvl="1"/>
            <a:r>
              <a:rPr lang="en-US" b="1" dirty="0"/>
              <a:t>4.3  Building a </a:t>
            </a:r>
            <a:r>
              <a:rPr lang="en-US" b="1" dirty="0" err="1"/>
              <a:t>Datapath</a:t>
            </a:r>
            <a:endParaRPr lang="en-US" b="1" dirty="0"/>
          </a:p>
          <a:p>
            <a:r>
              <a:rPr lang="en-US" b="1" dirty="0"/>
              <a:t>Lecture</a:t>
            </a:r>
          </a:p>
          <a:p>
            <a:pPr lvl="1"/>
            <a:r>
              <a:rPr lang="en-US" b="1" dirty="0"/>
              <a:t>4.4  A Simple Implementation Scheme</a:t>
            </a:r>
          </a:p>
          <a:p>
            <a:r>
              <a:rPr lang="en-US" b="1" dirty="0"/>
              <a:t>Lecture</a:t>
            </a:r>
          </a:p>
          <a:p>
            <a:pPr lvl="1"/>
            <a:r>
              <a:rPr lang="en-US" b="1" dirty="0"/>
              <a:t>4.5  An Overview of Pipelining</a:t>
            </a:r>
          </a:p>
          <a:p>
            <a:pPr lvl="0"/>
            <a:r>
              <a:rPr lang="en-US" b="1" dirty="0">
                <a:solidFill>
                  <a:schemeClr val="bg1">
                    <a:lumMod val="65000"/>
                  </a:schemeClr>
                </a:solidFill>
              </a:rPr>
              <a:t>Lecture (Pipeline implementation), will not be covered!</a:t>
            </a:r>
          </a:p>
          <a:p>
            <a:pPr lvl="1"/>
            <a:r>
              <a:rPr lang="en-US" dirty="0">
                <a:solidFill>
                  <a:srgbClr val="00B0F0"/>
                </a:solidFill>
              </a:rPr>
              <a:t>4.6  Pipelined Datapath and Control</a:t>
            </a:r>
          </a:p>
          <a:p>
            <a:pPr lvl="1"/>
            <a:r>
              <a:rPr lang="en-US" dirty="0">
                <a:solidFill>
                  <a:srgbClr val="00B0F0"/>
                </a:solidFill>
              </a:rPr>
              <a:t>4.7  Data Hazards: Forwarding versus Stalling</a:t>
            </a:r>
          </a:p>
          <a:p>
            <a:pPr lvl="1"/>
            <a:r>
              <a:rPr lang="en-US" dirty="0">
                <a:solidFill>
                  <a:srgbClr val="00B0F0"/>
                </a:solidFill>
              </a:rPr>
              <a:t>4.8  Control Hazards</a:t>
            </a:r>
          </a:p>
          <a:p>
            <a:pPr lvl="1"/>
            <a:r>
              <a:rPr lang="en-US" strike="sngStrike" dirty="0"/>
              <a:t>4.9  Exceptions</a:t>
            </a:r>
            <a:endParaRPr lang="en-US" dirty="0"/>
          </a:p>
          <a:p>
            <a:pPr lvl="1"/>
            <a:r>
              <a:rPr lang="en-US" strike="sngStrike" dirty="0"/>
              <a:t>4.13  Advanced Topic: An Introduction to Digital Design Using a Hardware Design Language to Describe and Model a Pipeline and More Pipelining Illustrations </a:t>
            </a:r>
            <a:endParaRPr lang="en-US" dirty="0"/>
          </a:p>
          <a:p>
            <a:r>
              <a:rPr lang="en-US" b="1" dirty="0"/>
              <a:t>Lecture (Advanced pipeline techniques and real-world CPU examples)</a:t>
            </a:r>
          </a:p>
          <a:p>
            <a:pPr lvl="1"/>
            <a:r>
              <a:rPr lang="en-US" b="1" dirty="0"/>
              <a:t>4.10  Parallelism via Instructions</a:t>
            </a:r>
          </a:p>
          <a:p>
            <a:pPr lvl="1"/>
            <a:r>
              <a:rPr lang="en-US" b="1" dirty="0"/>
              <a:t>4.11  Real Stuff: The ARM Cortex-A8 and Intel Core i7 Pipelines</a:t>
            </a:r>
          </a:p>
          <a:p>
            <a:pPr lvl="1"/>
            <a:r>
              <a:rPr lang="en-US" dirty="0">
                <a:solidFill>
                  <a:srgbClr val="00B0F0"/>
                </a:solidFill>
              </a:rPr>
              <a:t>4.12  Going Faster: Instruction-Level Parallelism and Matrix Multiply</a:t>
            </a:r>
          </a:p>
          <a:p>
            <a:pPr lvl="1"/>
            <a:r>
              <a:rPr lang="en-US" strike="sngStrike" dirty="0"/>
              <a:t>4.14  Fallacies and Pitfalls</a:t>
            </a:r>
          </a:p>
          <a:p>
            <a:pPr lvl="1"/>
            <a:r>
              <a:rPr lang="en-US" b="1" dirty="0"/>
              <a:t>4.15  Concluding Remarks</a:t>
            </a:r>
          </a:p>
          <a:p>
            <a:endParaRPr lang="en-US" dirty="0"/>
          </a:p>
          <a:p>
            <a:endParaRPr lang="en-US"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134</a:t>
            </a:fld>
            <a:endParaRPr lang="en-US" dirty="0"/>
          </a:p>
        </p:txBody>
      </p:sp>
      <p:sp>
        <p:nvSpPr>
          <p:cNvPr id="6" name="Rectangle 5"/>
          <p:cNvSpPr/>
          <p:nvPr/>
        </p:nvSpPr>
        <p:spPr>
          <a:xfrm>
            <a:off x="152400" y="2895600"/>
            <a:ext cx="646331" cy="646331"/>
          </a:xfrm>
          <a:prstGeom prst="rect">
            <a:avLst/>
          </a:prstGeom>
        </p:spPr>
        <p:txBody>
          <a:bodyPr wrap="none">
            <a:spAutoFit/>
          </a:bodyPr>
          <a:lstStyle/>
          <a:p>
            <a:r>
              <a:rPr lang="en-US" sz="3600" b="1" dirty="0"/>
              <a:t>☛</a:t>
            </a:r>
            <a:endParaRPr lang="en-US" sz="3600" dirty="0"/>
          </a:p>
        </p:txBody>
      </p:sp>
    </p:spTree>
    <p:extLst>
      <p:ext uri="{BB962C8B-B14F-4D97-AF65-F5344CB8AC3E}">
        <p14:creationId xmlns:p14="http://schemas.microsoft.com/office/powerpoint/2010/main" val="38666824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29EE85-5956-D043-83BB-81A9931E9934}"/>
              </a:ext>
            </a:extLst>
          </p:cNvPr>
          <p:cNvPicPr>
            <a:picLocks noChangeAspect="1"/>
          </p:cNvPicPr>
          <p:nvPr/>
        </p:nvPicPr>
        <p:blipFill>
          <a:blip r:embed="rId3"/>
          <a:stretch>
            <a:fillRect/>
          </a:stretch>
        </p:blipFill>
        <p:spPr>
          <a:xfrm>
            <a:off x="1692274" y="1868306"/>
            <a:ext cx="6714381" cy="4862694"/>
          </a:xfrm>
          <a:prstGeom prst="rect">
            <a:avLst/>
          </a:prstGeom>
        </p:spPr>
      </p:pic>
      <p:sp>
        <p:nvSpPr>
          <p:cNvPr id="52228" name="Rectangle 2"/>
          <p:cNvSpPr>
            <a:spLocks noGrp="1" noChangeArrowheads="1"/>
          </p:cNvSpPr>
          <p:nvPr>
            <p:ph type="title"/>
          </p:nvPr>
        </p:nvSpPr>
        <p:spPr>
          <a:xfrm>
            <a:off x="228600" y="152400"/>
            <a:ext cx="3200400" cy="715962"/>
          </a:xfrm>
        </p:spPr>
        <p:txBody>
          <a:bodyPr>
            <a:normAutofit fontScale="90000"/>
          </a:bodyPr>
          <a:lstStyle/>
          <a:p>
            <a:pPr algn="l" eaLnBrk="1" hangingPunct="1"/>
            <a:r>
              <a:rPr lang="en-US" altLang="en-US" dirty="0"/>
              <a:t>Pipelined Datapath</a:t>
            </a:r>
            <a:endParaRPr lang="en-AU" altLang="en-US" dirty="0"/>
          </a:p>
        </p:txBody>
      </p:sp>
      <p:sp>
        <p:nvSpPr>
          <p:cNvPr id="52229" name="Text Box 3"/>
          <p:cNvSpPr txBox="1">
            <a:spLocks noChangeArrowheads="1"/>
          </p:cNvSpPr>
          <p:nvPr/>
        </p:nvSpPr>
        <p:spPr bwMode="auto">
          <a:xfrm rot="5400000">
            <a:off x="7027069" y="1750219"/>
            <a:ext cx="38671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§4.6 Pipelined Datapath and Control</a:t>
            </a:r>
          </a:p>
        </p:txBody>
      </p:sp>
      <p:sp>
        <p:nvSpPr>
          <p:cNvPr id="52230" name="AutoShape 5"/>
          <p:cNvSpPr>
            <a:spLocks/>
          </p:cNvSpPr>
          <p:nvPr/>
        </p:nvSpPr>
        <p:spPr bwMode="auto">
          <a:xfrm>
            <a:off x="2124075" y="5561013"/>
            <a:ext cx="571500" cy="330200"/>
          </a:xfrm>
          <a:prstGeom prst="borderCallout1">
            <a:avLst>
              <a:gd name="adj1" fmla="val 34616"/>
              <a:gd name="adj2" fmla="val 113333"/>
              <a:gd name="adj3" fmla="val -26084"/>
              <a:gd name="adj4" fmla="val 282331"/>
            </a:avLst>
          </a:prstGeom>
          <a:solidFill>
            <a:schemeClr val="accent1"/>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dirty="0"/>
              <a:t>WB</a:t>
            </a:r>
            <a:endParaRPr lang="en-AU" altLang="en-US" sz="1400" dirty="0"/>
          </a:p>
        </p:txBody>
      </p:sp>
      <p:sp>
        <p:nvSpPr>
          <p:cNvPr id="52231" name="AutoShape 6"/>
          <p:cNvSpPr>
            <a:spLocks/>
          </p:cNvSpPr>
          <p:nvPr/>
        </p:nvSpPr>
        <p:spPr bwMode="auto">
          <a:xfrm>
            <a:off x="609121" y="4168190"/>
            <a:ext cx="650875" cy="330200"/>
          </a:xfrm>
          <a:prstGeom prst="borderCallout1">
            <a:avLst>
              <a:gd name="adj1" fmla="val 34616"/>
              <a:gd name="adj2" fmla="val 111708"/>
              <a:gd name="adj3" fmla="val -6432"/>
              <a:gd name="adj4" fmla="val 161601"/>
            </a:avLst>
          </a:prstGeom>
          <a:solidFill>
            <a:schemeClr val="accent1"/>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52232" name="Text Box 7"/>
          <p:cNvSpPr txBox="1">
            <a:spLocks noChangeArrowheads="1"/>
          </p:cNvSpPr>
          <p:nvPr/>
        </p:nvSpPr>
        <p:spPr bwMode="auto">
          <a:xfrm>
            <a:off x="199363" y="4800073"/>
            <a:ext cx="1512887" cy="925513"/>
          </a:xfrm>
          <a:prstGeom prst="rect">
            <a:avLst/>
          </a:prstGeom>
          <a:solidFill>
            <a:schemeClr val="accent1"/>
          </a:solidFill>
          <a:ln w="9525">
            <a:solidFill>
              <a:schemeClr val="tx1"/>
            </a:solidFill>
            <a:miter lim="800000"/>
            <a:headEnd/>
            <a:tailEnd/>
          </a:ln>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b="1" dirty="0"/>
              <a:t>Right-to-left flow leads to hazards</a:t>
            </a:r>
            <a:endParaRPr lang="en-AU" altLang="en-US" sz="1800" b="1"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135</a:t>
            </a:fld>
            <a:endParaRPr lang="en-US" dirty="0"/>
          </a:p>
        </p:txBody>
      </p:sp>
      <p:pic>
        <p:nvPicPr>
          <p:cNvPr id="3" name="Picture 2"/>
          <p:cNvPicPr>
            <a:picLocks noChangeAspect="1"/>
          </p:cNvPicPr>
          <p:nvPr/>
        </p:nvPicPr>
        <p:blipFill>
          <a:blip r:embed="rId4"/>
          <a:stretch>
            <a:fillRect/>
          </a:stretch>
        </p:blipFill>
        <p:spPr>
          <a:xfrm>
            <a:off x="2976563" y="127000"/>
            <a:ext cx="5507038" cy="1459697"/>
          </a:xfrm>
          <a:prstGeom prst="rect">
            <a:avLst/>
          </a:prstGeom>
        </p:spPr>
      </p:pic>
      <p:sp>
        <p:nvSpPr>
          <p:cNvPr id="4" name="Rectangle 3"/>
          <p:cNvSpPr/>
          <p:nvPr/>
        </p:nvSpPr>
        <p:spPr>
          <a:xfrm>
            <a:off x="6248400" y="304800"/>
            <a:ext cx="457200" cy="1219200"/>
          </a:xfrm>
          <a:prstGeom prst="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8283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pPr algn="l" eaLnBrk="1" hangingPunct="1"/>
            <a:r>
              <a:rPr lang="en-US" altLang="en-US" dirty="0"/>
              <a:t>Pipeline registers</a:t>
            </a:r>
            <a:endParaRPr lang="en-AU" altLang="en-US" dirty="0"/>
          </a:p>
        </p:txBody>
      </p:sp>
      <p:sp>
        <p:nvSpPr>
          <p:cNvPr id="53253" name="Rectangle 3"/>
          <p:cNvSpPr>
            <a:spLocks noGrp="1" noChangeArrowheads="1"/>
          </p:cNvSpPr>
          <p:nvPr>
            <p:ph type="body" idx="1"/>
          </p:nvPr>
        </p:nvSpPr>
        <p:spPr>
          <a:xfrm>
            <a:off x="25400" y="1249946"/>
            <a:ext cx="8746288" cy="1306512"/>
          </a:xfrm>
        </p:spPr>
        <p:txBody>
          <a:bodyPr>
            <a:normAutofit fontScale="85000" lnSpcReduction="10000"/>
          </a:bodyPr>
          <a:lstStyle/>
          <a:p>
            <a:pPr eaLnBrk="1" hangingPunct="1"/>
            <a:r>
              <a:rPr lang="en-US" altLang="en-US" sz="2400" dirty="0"/>
              <a:t>Registers between stages</a:t>
            </a:r>
          </a:p>
          <a:p>
            <a:pPr lvl="1" eaLnBrk="1" hangingPunct="1"/>
            <a:r>
              <a:rPr lang="en-US" altLang="en-US" sz="2000" dirty="0"/>
              <a:t>For each instruction, hold information produced in previous stage/cycle and pass on</a:t>
            </a:r>
          </a:p>
          <a:p>
            <a:pPr lvl="1" eaLnBrk="1" hangingPunct="1"/>
            <a:r>
              <a:rPr lang="en-US" altLang="en-US" sz="2000" dirty="0"/>
              <a:t>Each register set (IF/ID, ID/EX, EX/MEM, MEM/WB) has the information for each of the instructions that are in the pipeline</a:t>
            </a:r>
            <a:endParaRPr lang="en-AU" altLang="en-US" sz="2000"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136</a:t>
            </a:fld>
            <a:endParaRPr lang="en-US" dirty="0"/>
          </a:p>
        </p:txBody>
      </p:sp>
      <p:pic>
        <p:nvPicPr>
          <p:cNvPr id="6" name="Picture 5"/>
          <p:cNvPicPr>
            <a:picLocks noChangeAspect="1"/>
          </p:cNvPicPr>
          <p:nvPr/>
        </p:nvPicPr>
        <p:blipFill>
          <a:blip r:embed="rId3"/>
          <a:stretch>
            <a:fillRect/>
          </a:stretch>
        </p:blipFill>
        <p:spPr>
          <a:xfrm>
            <a:off x="3611562" y="93142"/>
            <a:ext cx="5507038" cy="1459697"/>
          </a:xfrm>
          <a:prstGeom prst="rect">
            <a:avLst/>
          </a:prstGeom>
        </p:spPr>
      </p:pic>
      <p:sp>
        <p:nvSpPr>
          <p:cNvPr id="7" name="Rectangle 6"/>
          <p:cNvSpPr/>
          <p:nvPr/>
        </p:nvSpPr>
        <p:spPr>
          <a:xfrm>
            <a:off x="6883399" y="270942"/>
            <a:ext cx="457200" cy="1219200"/>
          </a:xfrm>
          <a:prstGeom prst="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89A12E-7CF8-5945-84CA-23A8A5FCCF2E}"/>
              </a:ext>
            </a:extLst>
          </p:cNvPr>
          <p:cNvPicPr>
            <a:picLocks noChangeAspect="1"/>
          </p:cNvPicPr>
          <p:nvPr/>
        </p:nvPicPr>
        <p:blipFill>
          <a:blip r:embed="rId4"/>
          <a:stretch>
            <a:fillRect/>
          </a:stretch>
        </p:blipFill>
        <p:spPr>
          <a:xfrm>
            <a:off x="295354" y="2448757"/>
            <a:ext cx="8476334" cy="3917950"/>
          </a:xfrm>
          <a:prstGeom prst="rect">
            <a:avLst/>
          </a:prstGeom>
        </p:spPr>
      </p:pic>
    </p:spTree>
    <p:extLst>
      <p:ext uri="{BB962C8B-B14F-4D97-AF65-F5344CB8AC3E}">
        <p14:creationId xmlns:p14="http://schemas.microsoft.com/office/powerpoint/2010/main" val="3433411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en-US" altLang="en-US"/>
              <a:t>Pipeline Operation</a:t>
            </a:r>
            <a:endParaRPr lang="en-AU" altLang="en-US"/>
          </a:p>
        </p:txBody>
      </p:sp>
      <p:sp>
        <p:nvSpPr>
          <p:cNvPr id="54276" name="Rectangle 3"/>
          <p:cNvSpPr>
            <a:spLocks noGrp="1" noChangeArrowheads="1"/>
          </p:cNvSpPr>
          <p:nvPr>
            <p:ph type="body" idx="1"/>
          </p:nvPr>
        </p:nvSpPr>
        <p:spPr/>
        <p:txBody>
          <a:bodyPr/>
          <a:lstStyle/>
          <a:p>
            <a:pPr eaLnBrk="1" hangingPunct="1"/>
            <a:r>
              <a:rPr lang="en-US" altLang="en-US"/>
              <a:t>Cycle-by-cycle flow of instructions through the pipelined datapath</a:t>
            </a:r>
          </a:p>
          <a:p>
            <a:pPr lvl="1" eaLnBrk="1" hangingPunct="1"/>
            <a:r>
              <a:rPr lang="en-US" altLang="en-US"/>
              <a:t>“Single-clock-cycle” pipeline diagram</a:t>
            </a:r>
          </a:p>
          <a:p>
            <a:pPr lvl="2" eaLnBrk="1" hangingPunct="1"/>
            <a:r>
              <a:rPr lang="en-US" altLang="en-US"/>
              <a:t>Shows pipeline usage in a single cycle</a:t>
            </a:r>
          </a:p>
          <a:p>
            <a:pPr lvl="2" eaLnBrk="1" hangingPunct="1"/>
            <a:r>
              <a:rPr lang="en-US" altLang="en-US"/>
              <a:t>Highlight resources used</a:t>
            </a:r>
          </a:p>
          <a:p>
            <a:pPr lvl="1" eaLnBrk="1" hangingPunct="1"/>
            <a:r>
              <a:rPr lang="en-US" altLang="en-US"/>
              <a:t>c.f. “multi-clock-cycle” diagram</a:t>
            </a:r>
          </a:p>
          <a:p>
            <a:pPr lvl="2" eaLnBrk="1" hangingPunct="1"/>
            <a:r>
              <a:rPr lang="en-US" altLang="en-US"/>
              <a:t>Graph of operation over time</a:t>
            </a:r>
          </a:p>
          <a:p>
            <a:pPr eaLnBrk="1" hangingPunct="1"/>
            <a:r>
              <a:rPr lang="en-US" altLang="en-US"/>
              <a:t>We’ll look at “single-clock-cycle” diagrams for load &amp; store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137</a:t>
            </a:fld>
            <a:endParaRPr lang="en-US" dirty="0"/>
          </a:p>
        </p:txBody>
      </p:sp>
    </p:spTree>
    <p:extLst>
      <p:ext uri="{BB962C8B-B14F-4D97-AF65-F5344CB8AC3E}">
        <p14:creationId xmlns:p14="http://schemas.microsoft.com/office/powerpoint/2010/main" val="16459882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7" descr="f04-36-P374493-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5354"/>
            <a:ext cx="8794750" cy="472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p:cNvSpPr>
            <a:spLocks noGrp="1" noChangeArrowheads="1"/>
          </p:cNvSpPr>
          <p:nvPr>
            <p:ph type="title"/>
          </p:nvPr>
        </p:nvSpPr>
        <p:spPr/>
        <p:txBody>
          <a:bodyPr/>
          <a:lstStyle/>
          <a:p>
            <a:pPr eaLnBrk="1" hangingPunct="1"/>
            <a:r>
              <a:rPr lang="en-US" altLang="en-US"/>
              <a:t>IF for Load, Store, …</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138</a:t>
            </a:fld>
            <a:endParaRPr lang="en-US" dirty="0"/>
          </a:p>
        </p:txBody>
      </p:sp>
      <p:sp>
        <p:nvSpPr>
          <p:cNvPr id="3" name="Rectangle 2"/>
          <p:cNvSpPr/>
          <p:nvPr/>
        </p:nvSpPr>
        <p:spPr>
          <a:xfrm>
            <a:off x="228600" y="6258954"/>
            <a:ext cx="6781800" cy="400110"/>
          </a:xfrm>
          <a:prstGeom prst="rect">
            <a:avLst/>
          </a:prstGeom>
        </p:spPr>
        <p:txBody>
          <a:bodyPr wrap="square">
            <a:spAutoFit/>
          </a:bodyPr>
          <a:lstStyle/>
          <a:p>
            <a:r>
              <a:rPr lang="en-US" altLang="en-US" sz="2000" b="1">
                <a:solidFill>
                  <a:srgbClr val="C00000"/>
                </a:solidFill>
              </a:rPr>
              <a:t>Instruction word and PC+4 are in the IF/ID pipeline register</a:t>
            </a:r>
            <a:endParaRPr lang="en-US" altLang="en-US" sz="2000" b="1" dirty="0">
              <a:solidFill>
                <a:srgbClr val="C00000"/>
              </a:solidFill>
            </a:endParaRPr>
          </a:p>
        </p:txBody>
      </p:sp>
      <p:sp>
        <p:nvSpPr>
          <p:cNvPr id="4" name="Rectangle 3"/>
          <p:cNvSpPr/>
          <p:nvPr/>
        </p:nvSpPr>
        <p:spPr>
          <a:xfrm>
            <a:off x="6535175" y="1066800"/>
            <a:ext cx="2456425" cy="523220"/>
          </a:xfrm>
          <a:prstGeom prst="rect">
            <a:avLst/>
          </a:prstGeom>
        </p:spPr>
        <p:txBody>
          <a:bodyPr wrap="square">
            <a:spAutoFit/>
          </a:bodyPr>
          <a:lstStyle/>
          <a:p>
            <a:r>
              <a:rPr lang="en-US" altLang="en-US" sz="2800" b="1">
                <a:solidFill>
                  <a:srgbClr val="0432FF"/>
                </a:solidFill>
              </a:rPr>
              <a:t>LW $4, 32($5)</a:t>
            </a:r>
            <a:endParaRPr lang="en-US" altLang="en-US" sz="2800" b="1" dirty="0">
              <a:solidFill>
                <a:srgbClr val="0432FF"/>
              </a:solidFill>
            </a:endParaRPr>
          </a:p>
        </p:txBody>
      </p:sp>
    </p:spTree>
    <p:extLst>
      <p:ext uri="{BB962C8B-B14F-4D97-AF65-F5344CB8AC3E}">
        <p14:creationId xmlns:p14="http://schemas.microsoft.com/office/powerpoint/2010/main" val="19328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7" descr="f04-36-P374493-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08539"/>
            <a:ext cx="8639175" cy="46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p:cNvSpPr>
            <a:spLocks noGrp="1" noChangeArrowheads="1"/>
          </p:cNvSpPr>
          <p:nvPr>
            <p:ph type="title"/>
          </p:nvPr>
        </p:nvSpPr>
        <p:spPr/>
        <p:txBody>
          <a:bodyPr/>
          <a:lstStyle/>
          <a:p>
            <a:pPr eaLnBrk="1" hangingPunct="1"/>
            <a:r>
              <a:rPr lang="en-US" altLang="en-US"/>
              <a:t>ID for Load, Store, …</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139</a:t>
            </a:fld>
            <a:endParaRPr lang="en-US" dirty="0"/>
          </a:p>
        </p:txBody>
      </p:sp>
      <p:sp>
        <p:nvSpPr>
          <p:cNvPr id="6" name="Rectangle 5"/>
          <p:cNvSpPr/>
          <p:nvPr/>
        </p:nvSpPr>
        <p:spPr>
          <a:xfrm>
            <a:off x="6535175" y="1066800"/>
            <a:ext cx="2456425" cy="523220"/>
          </a:xfrm>
          <a:prstGeom prst="rect">
            <a:avLst/>
          </a:prstGeom>
        </p:spPr>
        <p:txBody>
          <a:bodyPr wrap="square">
            <a:spAutoFit/>
          </a:bodyPr>
          <a:lstStyle/>
          <a:p>
            <a:r>
              <a:rPr lang="en-US" altLang="en-US" sz="2800" b="1">
                <a:solidFill>
                  <a:srgbClr val="0432FF"/>
                </a:solidFill>
              </a:rPr>
              <a:t>LW $4, 32($5)</a:t>
            </a:r>
            <a:endParaRPr lang="en-US" altLang="en-US" sz="2800" b="1" dirty="0">
              <a:solidFill>
                <a:srgbClr val="0432FF"/>
              </a:solidFill>
            </a:endParaRPr>
          </a:p>
        </p:txBody>
      </p:sp>
      <p:sp>
        <p:nvSpPr>
          <p:cNvPr id="7" name="Rectangle 6"/>
          <p:cNvSpPr/>
          <p:nvPr/>
        </p:nvSpPr>
        <p:spPr>
          <a:xfrm>
            <a:off x="215900" y="6058039"/>
            <a:ext cx="6934200" cy="707886"/>
          </a:xfrm>
          <a:prstGeom prst="rect">
            <a:avLst/>
          </a:prstGeom>
        </p:spPr>
        <p:txBody>
          <a:bodyPr wrap="square">
            <a:spAutoFit/>
          </a:bodyPr>
          <a:lstStyle/>
          <a:p>
            <a:r>
              <a:rPr lang="en-US" altLang="en-US" sz="2000" b="1" dirty="0">
                <a:solidFill>
                  <a:srgbClr val="C00000"/>
                </a:solidFill>
              </a:rPr>
              <a:t>Value of $5, 32, and others are in ID|EX pipeline register</a:t>
            </a:r>
          </a:p>
          <a:p>
            <a:r>
              <a:rPr lang="en-US" altLang="en-US" sz="2000" b="1" dirty="0">
                <a:solidFill>
                  <a:srgbClr val="C00000"/>
                </a:solidFill>
              </a:rPr>
              <a:t>Similar info of the following instruction are now in IF|ID register</a:t>
            </a:r>
          </a:p>
        </p:txBody>
      </p:sp>
    </p:spTree>
    <p:extLst>
      <p:ext uri="{BB962C8B-B14F-4D97-AF65-F5344CB8AC3E}">
        <p14:creationId xmlns:p14="http://schemas.microsoft.com/office/powerpoint/2010/main" val="15163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Instruction and Data (1/2)</a:t>
            </a:r>
          </a:p>
        </p:txBody>
      </p:sp>
      <p:sp>
        <p:nvSpPr>
          <p:cNvPr id="5" name="Content Placeholder 4"/>
          <p:cNvSpPr>
            <a:spLocks noGrp="1"/>
          </p:cNvSpPr>
          <p:nvPr>
            <p:ph idx="1"/>
          </p:nvPr>
        </p:nvSpPr>
        <p:spPr/>
        <p:txBody>
          <a:bodyPr>
            <a:normAutofit lnSpcReduction="10000"/>
          </a:bodyPr>
          <a:lstStyle/>
          <a:p>
            <a:r>
              <a:rPr lang="en-US" b="1" dirty="0"/>
              <a:t>Are all numbers stored as binary format in memory</a:t>
            </a:r>
          </a:p>
          <a:p>
            <a:pPr lvl="1"/>
            <a:r>
              <a:rPr lang="en-US" b="1" dirty="0"/>
              <a:t>It is up to the CPU on how to interpret and do with them</a:t>
            </a:r>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r>
              <a:rPr lang="en-US" b="1" dirty="0"/>
              <a:t>Each instruction is encoded as 32-bit numbers</a:t>
            </a:r>
          </a:p>
        </p:txBody>
      </p:sp>
      <p:sp>
        <p:nvSpPr>
          <p:cNvPr id="3" name="Slide Number Placeholder 2"/>
          <p:cNvSpPr>
            <a:spLocks noGrp="1"/>
          </p:cNvSpPr>
          <p:nvPr>
            <p:ph type="sldNum" sz="quarter" idx="12"/>
          </p:nvPr>
        </p:nvSpPr>
        <p:spPr/>
        <p:txBody>
          <a:bodyPr/>
          <a:lstStyle/>
          <a:p>
            <a:fld id="{7B14E791-165F-344E-BF0E-59CD826800BF}" type="slidenum">
              <a:rPr lang="en-US" smtClean="0"/>
              <a:pPr/>
              <a:t>14</a:t>
            </a:fld>
            <a:endParaRPr lang="en-US" dirty="0"/>
          </a:p>
        </p:txBody>
      </p:sp>
      <p:pic>
        <p:nvPicPr>
          <p:cNvPr id="9" name="Picture 8">
            <a:extLst>
              <a:ext uri="{FF2B5EF4-FFF2-40B4-BE49-F238E27FC236}">
                <a16:creationId xmlns:a16="http://schemas.microsoft.com/office/drawing/2014/main" id="{4FFBB40F-1518-F742-9D24-D1736F28BA3A}"/>
              </a:ext>
            </a:extLst>
          </p:cNvPr>
          <p:cNvPicPr>
            <a:picLocks noChangeAspect="1"/>
          </p:cNvPicPr>
          <p:nvPr/>
        </p:nvPicPr>
        <p:blipFill>
          <a:blip r:embed="rId2"/>
          <a:stretch>
            <a:fillRect/>
          </a:stretch>
        </p:blipFill>
        <p:spPr>
          <a:xfrm>
            <a:off x="3934691" y="3241209"/>
            <a:ext cx="4953000" cy="2466864"/>
          </a:xfrm>
          <a:prstGeom prst="rect">
            <a:avLst/>
          </a:prstGeom>
        </p:spPr>
      </p:pic>
      <p:pic>
        <p:nvPicPr>
          <p:cNvPr id="7" name="Picture 6"/>
          <p:cNvPicPr>
            <a:picLocks noChangeAspect="1"/>
          </p:cNvPicPr>
          <p:nvPr/>
        </p:nvPicPr>
        <p:blipFill>
          <a:blip r:embed="rId3"/>
          <a:stretch>
            <a:fillRect/>
          </a:stretch>
        </p:blipFill>
        <p:spPr>
          <a:xfrm>
            <a:off x="135082" y="2057400"/>
            <a:ext cx="6553200" cy="2048613"/>
          </a:xfrm>
          <a:prstGeom prst="rect">
            <a:avLst/>
          </a:prstGeom>
        </p:spPr>
      </p:pic>
    </p:spTree>
    <p:extLst>
      <p:ext uri="{BB962C8B-B14F-4D97-AF65-F5344CB8AC3E}">
        <p14:creationId xmlns:p14="http://schemas.microsoft.com/office/powerpoint/2010/main" val="9934554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6" descr="f04-37-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19200"/>
            <a:ext cx="8664575" cy="475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2"/>
          <p:cNvSpPr>
            <a:spLocks noGrp="1" noChangeArrowheads="1"/>
          </p:cNvSpPr>
          <p:nvPr>
            <p:ph type="title"/>
          </p:nvPr>
        </p:nvSpPr>
        <p:spPr/>
        <p:txBody>
          <a:bodyPr/>
          <a:lstStyle/>
          <a:p>
            <a:pPr eaLnBrk="1" hangingPunct="1"/>
            <a:r>
              <a:rPr lang="en-US" altLang="en-US"/>
              <a:t>EX for Load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140</a:t>
            </a:fld>
            <a:endParaRPr lang="en-US" dirty="0"/>
          </a:p>
        </p:txBody>
      </p:sp>
      <p:sp>
        <p:nvSpPr>
          <p:cNvPr id="5" name="Rectangle 4"/>
          <p:cNvSpPr/>
          <p:nvPr/>
        </p:nvSpPr>
        <p:spPr>
          <a:xfrm>
            <a:off x="228600" y="6258954"/>
            <a:ext cx="6934200" cy="400110"/>
          </a:xfrm>
          <a:prstGeom prst="rect">
            <a:avLst/>
          </a:prstGeom>
        </p:spPr>
        <p:txBody>
          <a:bodyPr wrap="square">
            <a:spAutoFit/>
          </a:bodyPr>
          <a:lstStyle/>
          <a:p>
            <a:r>
              <a:rPr lang="en-US" altLang="en-US" sz="2000" b="1" dirty="0">
                <a:solidFill>
                  <a:srgbClr val="C00000"/>
                </a:solidFill>
              </a:rPr>
              <a:t>Value of $5+32, and others are in EX|MEM pipeline register</a:t>
            </a:r>
          </a:p>
        </p:txBody>
      </p:sp>
      <p:sp>
        <p:nvSpPr>
          <p:cNvPr id="6" name="Rectangle 5"/>
          <p:cNvSpPr/>
          <p:nvPr/>
        </p:nvSpPr>
        <p:spPr>
          <a:xfrm>
            <a:off x="6535175" y="1066800"/>
            <a:ext cx="2456425" cy="523220"/>
          </a:xfrm>
          <a:prstGeom prst="rect">
            <a:avLst/>
          </a:prstGeom>
        </p:spPr>
        <p:txBody>
          <a:bodyPr wrap="square">
            <a:spAutoFit/>
          </a:bodyPr>
          <a:lstStyle/>
          <a:p>
            <a:r>
              <a:rPr lang="en-US" altLang="en-US" sz="2800" b="1">
                <a:solidFill>
                  <a:srgbClr val="0432FF"/>
                </a:solidFill>
              </a:rPr>
              <a:t>LW $4, 32($5)</a:t>
            </a:r>
            <a:endParaRPr lang="en-US" altLang="en-US" sz="2800" b="1" dirty="0">
              <a:solidFill>
                <a:srgbClr val="0432FF"/>
              </a:solidFill>
            </a:endParaRPr>
          </a:p>
        </p:txBody>
      </p:sp>
    </p:spTree>
    <p:extLst>
      <p:ext uri="{BB962C8B-B14F-4D97-AF65-F5344CB8AC3E}">
        <p14:creationId xmlns:p14="http://schemas.microsoft.com/office/powerpoint/2010/main" val="12364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7" descr="f04-38-P374493-M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90020"/>
            <a:ext cx="8674100" cy="46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2"/>
          <p:cNvSpPr>
            <a:spLocks noGrp="1" noChangeArrowheads="1"/>
          </p:cNvSpPr>
          <p:nvPr>
            <p:ph type="title"/>
          </p:nvPr>
        </p:nvSpPr>
        <p:spPr/>
        <p:txBody>
          <a:bodyPr/>
          <a:lstStyle/>
          <a:p>
            <a:pPr eaLnBrk="1" hangingPunct="1"/>
            <a:r>
              <a:rPr lang="en-US" altLang="en-US"/>
              <a:t>MEM for Load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141</a:t>
            </a:fld>
            <a:endParaRPr lang="en-US" dirty="0"/>
          </a:p>
        </p:txBody>
      </p:sp>
      <p:sp>
        <p:nvSpPr>
          <p:cNvPr id="5" name="Rectangle 4"/>
          <p:cNvSpPr/>
          <p:nvPr/>
        </p:nvSpPr>
        <p:spPr>
          <a:xfrm>
            <a:off x="6535175" y="1066800"/>
            <a:ext cx="2456425" cy="523220"/>
          </a:xfrm>
          <a:prstGeom prst="rect">
            <a:avLst/>
          </a:prstGeom>
        </p:spPr>
        <p:txBody>
          <a:bodyPr wrap="square">
            <a:spAutoFit/>
          </a:bodyPr>
          <a:lstStyle/>
          <a:p>
            <a:r>
              <a:rPr lang="en-US" altLang="en-US" sz="2800" b="1">
                <a:solidFill>
                  <a:srgbClr val="0432FF"/>
                </a:solidFill>
              </a:rPr>
              <a:t>LW $4, 32($5)</a:t>
            </a:r>
            <a:endParaRPr lang="en-US" altLang="en-US" sz="2800" b="1" dirty="0">
              <a:solidFill>
                <a:srgbClr val="0432FF"/>
              </a:solidFill>
            </a:endParaRPr>
          </a:p>
        </p:txBody>
      </p:sp>
      <p:sp>
        <p:nvSpPr>
          <p:cNvPr id="6" name="Rectangle 5"/>
          <p:cNvSpPr/>
          <p:nvPr/>
        </p:nvSpPr>
        <p:spPr>
          <a:xfrm>
            <a:off x="228600" y="6258954"/>
            <a:ext cx="8743122" cy="400110"/>
          </a:xfrm>
          <a:prstGeom prst="rect">
            <a:avLst/>
          </a:prstGeom>
        </p:spPr>
        <p:txBody>
          <a:bodyPr wrap="square">
            <a:spAutoFit/>
          </a:bodyPr>
          <a:lstStyle/>
          <a:p>
            <a:r>
              <a:rPr lang="en-US" altLang="en-US" sz="2000" b="1" dirty="0">
                <a:solidFill>
                  <a:srgbClr val="C00000"/>
                </a:solidFill>
              </a:rPr>
              <a:t>Value of MEM[$5+32], and others are in MEM|WB </a:t>
            </a:r>
            <a:r>
              <a:rPr lang="en-US" altLang="en-US" sz="2000" b="1">
                <a:solidFill>
                  <a:srgbClr val="C00000"/>
                </a:solidFill>
              </a:rPr>
              <a:t>pipeline register for WB</a:t>
            </a:r>
            <a:endParaRPr lang="en-US" altLang="en-US" sz="2000" b="1" dirty="0">
              <a:solidFill>
                <a:srgbClr val="C00000"/>
              </a:solidFill>
            </a:endParaRPr>
          </a:p>
        </p:txBody>
      </p:sp>
    </p:spTree>
    <p:extLst>
      <p:ext uri="{BB962C8B-B14F-4D97-AF65-F5344CB8AC3E}">
        <p14:creationId xmlns:p14="http://schemas.microsoft.com/office/powerpoint/2010/main" val="13266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10" descr="f04-38-P374493-W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634834"/>
            <a:ext cx="8715375" cy="459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2"/>
          <p:cNvSpPr>
            <a:spLocks noGrp="1" noChangeArrowheads="1"/>
          </p:cNvSpPr>
          <p:nvPr>
            <p:ph type="title"/>
          </p:nvPr>
        </p:nvSpPr>
        <p:spPr/>
        <p:txBody>
          <a:bodyPr/>
          <a:lstStyle/>
          <a:p>
            <a:pPr eaLnBrk="1" hangingPunct="1"/>
            <a:r>
              <a:rPr lang="en-US" altLang="en-US"/>
              <a:t>WB for Load</a:t>
            </a:r>
            <a:endParaRPr lang="en-AU" altLang="en-US"/>
          </a:p>
        </p:txBody>
      </p:sp>
      <p:sp>
        <p:nvSpPr>
          <p:cNvPr id="374788" name="Oval 4"/>
          <p:cNvSpPr>
            <a:spLocks noChangeArrowheads="1"/>
          </p:cNvSpPr>
          <p:nvPr/>
        </p:nvSpPr>
        <p:spPr bwMode="auto">
          <a:xfrm>
            <a:off x="3048000" y="4495800"/>
            <a:ext cx="865187" cy="27939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374789" name="AutoShape 5"/>
          <p:cNvSpPr>
            <a:spLocks/>
          </p:cNvSpPr>
          <p:nvPr/>
        </p:nvSpPr>
        <p:spPr bwMode="auto">
          <a:xfrm>
            <a:off x="76200" y="4876802"/>
            <a:ext cx="2438400" cy="1330384"/>
          </a:xfrm>
          <a:prstGeom prst="borderCallout1">
            <a:avLst>
              <a:gd name="adj1" fmla="val 49046"/>
              <a:gd name="adj2" fmla="val 100391"/>
              <a:gd name="adj3" fmla="val -10625"/>
              <a:gd name="adj4" fmla="val 124968"/>
            </a:avLst>
          </a:prstGeom>
          <a:solidFill>
            <a:srgbClr val="FFFF00"/>
          </a:solidFill>
          <a:ln w="12700">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dirty="0"/>
              <a:t>Wrong</a:t>
            </a:r>
            <a:br>
              <a:rPr lang="en-US" altLang="en-US" dirty="0"/>
            </a:br>
            <a:r>
              <a:rPr lang="en-US" altLang="en-US" dirty="0"/>
              <a:t>register number, which is from one of the following instructions that is in the ID stage.</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142</a:t>
            </a:fld>
            <a:endParaRPr lang="en-US" dirty="0"/>
          </a:p>
        </p:txBody>
      </p:sp>
      <p:sp>
        <p:nvSpPr>
          <p:cNvPr id="7" name="Rectangle 6"/>
          <p:cNvSpPr/>
          <p:nvPr/>
        </p:nvSpPr>
        <p:spPr>
          <a:xfrm>
            <a:off x="6535175" y="1066800"/>
            <a:ext cx="2456425" cy="523220"/>
          </a:xfrm>
          <a:prstGeom prst="rect">
            <a:avLst/>
          </a:prstGeom>
        </p:spPr>
        <p:txBody>
          <a:bodyPr wrap="square">
            <a:spAutoFit/>
          </a:bodyPr>
          <a:lstStyle/>
          <a:p>
            <a:r>
              <a:rPr lang="en-US" altLang="en-US" sz="2800" b="1">
                <a:solidFill>
                  <a:srgbClr val="0432FF"/>
                </a:solidFill>
              </a:rPr>
              <a:t>LW $4, 32($5)</a:t>
            </a:r>
            <a:endParaRPr lang="en-US" altLang="en-US" sz="2800" b="1" dirty="0">
              <a:solidFill>
                <a:srgbClr val="0432FF"/>
              </a:solidFill>
            </a:endParaRPr>
          </a:p>
        </p:txBody>
      </p:sp>
      <p:sp>
        <p:nvSpPr>
          <p:cNvPr id="8" name="Rectangle 7"/>
          <p:cNvSpPr/>
          <p:nvPr/>
        </p:nvSpPr>
        <p:spPr>
          <a:xfrm>
            <a:off x="228600" y="6248400"/>
            <a:ext cx="8743122" cy="400110"/>
          </a:xfrm>
          <a:prstGeom prst="rect">
            <a:avLst/>
          </a:prstGeom>
        </p:spPr>
        <p:txBody>
          <a:bodyPr wrap="square">
            <a:spAutoFit/>
          </a:bodyPr>
          <a:lstStyle/>
          <a:p>
            <a:r>
              <a:rPr lang="en-US" altLang="en-US" sz="2000" b="1" dirty="0">
                <a:solidFill>
                  <a:srgbClr val="C00000"/>
                </a:solidFill>
              </a:rPr>
              <a:t>Value of MEM[$5+32], and others are in MEM|WB </a:t>
            </a:r>
            <a:r>
              <a:rPr lang="en-US" altLang="en-US" sz="2000" b="1">
                <a:solidFill>
                  <a:srgbClr val="C00000"/>
                </a:solidFill>
              </a:rPr>
              <a:t>pipeline register for WB</a:t>
            </a:r>
            <a:endParaRPr lang="en-US" altLang="en-US" sz="2000" b="1" dirty="0">
              <a:solidFill>
                <a:srgbClr val="C00000"/>
              </a:solidFill>
            </a:endParaRPr>
          </a:p>
        </p:txBody>
      </p:sp>
    </p:spTree>
    <p:extLst>
      <p:ext uri="{BB962C8B-B14F-4D97-AF65-F5344CB8AC3E}">
        <p14:creationId xmlns:p14="http://schemas.microsoft.com/office/powerpoint/2010/main" val="208516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4789"/>
                                        </p:tgtEl>
                                        <p:attrNameLst>
                                          <p:attrName>style.visibility</p:attrName>
                                        </p:attrNameLst>
                                      </p:cBhvr>
                                      <p:to>
                                        <p:strVal val="visible"/>
                                      </p:to>
                                    </p:set>
                                    <p:animEffect transition="in" filter="fade">
                                      <p:cBhvr>
                                        <p:cTn id="7" dur="1000"/>
                                        <p:tgtEl>
                                          <p:spTgt spid="3747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4788"/>
                                        </p:tgtEl>
                                        <p:attrNameLst>
                                          <p:attrName>style.visibility</p:attrName>
                                        </p:attrNameLst>
                                      </p:cBhvr>
                                      <p:to>
                                        <p:strVal val="visible"/>
                                      </p:to>
                                    </p:set>
                                    <p:animEffect transition="in" filter="fade">
                                      <p:cBhvr>
                                        <p:cTn id="10" dur="1000"/>
                                        <p:tgtEl>
                                          <p:spTgt spid="37478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8" grpId="0" animBg="1"/>
      <p:bldP spid="374789" grpId="0" animBg="1"/>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6" descr="f04-41-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0" y="1752600"/>
            <a:ext cx="884486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2"/>
          <p:cNvSpPr>
            <a:spLocks noGrp="1" noChangeArrowheads="1"/>
          </p:cNvSpPr>
          <p:nvPr>
            <p:ph type="title"/>
          </p:nvPr>
        </p:nvSpPr>
        <p:spPr/>
        <p:txBody>
          <a:bodyPr/>
          <a:lstStyle/>
          <a:p>
            <a:pPr eaLnBrk="1" hangingPunct="1"/>
            <a:r>
              <a:rPr lang="en-US" altLang="en-US"/>
              <a:t>Corrected Datapath for Load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143</a:t>
            </a:fld>
            <a:endParaRPr lang="en-US" dirty="0"/>
          </a:p>
        </p:txBody>
      </p:sp>
      <p:sp>
        <p:nvSpPr>
          <p:cNvPr id="5" name="Rectangle 4"/>
          <p:cNvSpPr/>
          <p:nvPr/>
        </p:nvSpPr>
        <p:spPr>
          <a:xfrm>
            <a:off x="6535175" y="1066800"/>
            <a:ext cx="2456425" cy="523220"/>
          </a:xfrm>
          <a:prstGeom prst="rect">
            <a:avLst/>
          </a:prstGeom>
        </p:spPr>
        <p:txBody>
          <a:bodyPr wrap="square">
            <a:spAutoFit/>
          </a:bodyPr>
          <a:lstStyle/>
          <a:p>
            <a:r>
              <a:rPr lang="en-US" altLang="en-US" sz="2800" b="1">
                <a:solidFill>
                  <a:srgbClr val="0432FF"/>
                </a:solidFill>
              </a:rPr>
              <a:t>LW $4, 32($5)</a:t>
            </a:r>
            <a:endParaRPr lang="en-US" altLang="en-US" sz="2800" b="1" dirty="0">
              <a:solidFill>
                <a:srgbClr val="0432FF"/>
              </a:solidFill>
            </a:endParaRPr>
          </a:p>
        </p:txBody>
      </p:sp>
      <p:sp>
        <p:nvSpPr>
          <p:cNvPr id="6" name="Rectangle 5"/>
          <p:cNvSpPr/>
          <p:nvPr/>
        </p:nvSpPr>
        <p:spPr>
          <a:xfrm>
            <a:off x="228600" y="6258954"/>
            <a:ext cx="8743122" cy="400110"/>
          </a:xfrm>
          <a:prstGeom prst="rect">
            <a:avLst/>
          </a:prstGeom>
        </p:spPr>
        <p:txBody>
          <a:bodyPr wrap="square">
            <a:spAutoFit/>
          </a:bodyPr>
          <a:lstStyle/>
          <a:p>
            <a:r>
              <a:rPr lang="en-US" altLang="en-US" sz="2000" b="1" dirty="0">
                <a:solidFill>
                  <a:srgbClr val="C00000"/>
                </a:solidFill>
              </a:rPr>
              <a:t>LW completes and exits from the pipeline.</a:t>
            </a:r>
          </a:p>
        </p:txBody>
      </p:sp>
    </p:spTree>
    <p:extLst>
      <p:ext uri="{BB962C8B-B14F-4D97-AF65-F5344CB8AC3E}">
        <p14:creationId xmlns:p14="http://schemas.microsoft.com/office/powerpoint/2010/main" val="46902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6" descr="f04-39-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588375" cy="471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2"/>
          <p:cNvSpPr>
            <a:spLocks noGrp="1" noChangeArrowheads="1"/>
          </p:cNvSpPr>
          <p:nvPr>
            <p:ph type="title"/>
          </p:nvPr>
        </p:nvSpPr>
        <p:spPr/>
        <p:txBody>
          <a:bodyPr/>
          <a:lstStyle/>
          <a:p>
            <a:pPr eaLnBrk="1" hangingPunct="1"/>
            <a:r>
              <a:rPr lang="en-US" altLang="en-US"/>
              <a:t>EX for Store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144</a:t>
            </a:fld>
            <a:endParaRPr lang="en-US" dirty="0"/>
          </a:p>
        </p:txBody>
      </p:sp>
      <p:sp>
        <p:nvSpPr>
          <p:cNvPr id="5" name="Rectangle 4"/>
          <p:cNvSpPr/>
          <p:nvPr/>
        </p:nvSpPr>
        <p:spPr>
          <a:xfrm>
            <a:off x="6812722" y="1033790"/>
            <a:ext cx="2456425" cy="523220"/>
          </a:xfrm>
          <a:prstGeom prst="rect">
            <a:avLst/>
          </a:prstGeom>
        </p:spPr>
        <p:txBody>
          <a:bodyPr wrap="square">
            <a:spAutoFit/>
          </a:bodyPr>
          <a:lstStyle/>
          <a:p>
            <a:r>
              <a:rPr lang="en-US" altLang="en-US" sz="2800" b="1" dirty="0">
                <a:solidFill>
                  <a:srgbClr val="0432FF"/>
                </a:solidFill>
              </a:rPr>
              <a:t>SW $6, 64($5)</a:t>
            </a:r>
          </a:p>
        </p:txBody>
      </p:sp>
      <p:sp>
        <p:nvSpPr>
          <p:cNvPr id="6" name="Rectangle 5"/>
          <p:cNvSpPr/>
          <p:nvPr/>
        </p:nvSpPr>
        <p:spPr>
          <a:xfrm>
            <a:off x="228600" y="6258954"/>
            <a:ext cx="8743122" cy="400110"/>
          </a:xfrm>
          <a:prstGeom prst="rect">
            <a:avLst/>
          </a:prstGeom>
        </p:spPr>
        <p:txBody>
          <a:bodyPr wrap="square">
            <a:spAutoFit/>
          </a:bodyPr>
          <a:lstStyle/>
          <a:p>
            <a:r>
              <a:rPr lang="en-US" altLang="en-US" sz="2000" b="1" dirty="0">
                <a:solidFill>
                  <a:srgbClr val="C00000"/>
                </a:solidFill>
              </a:rPr>
              <a:t>Value of $5+64 and $6 are in EX|MEM pipeline register</a:t>
            </a:r>
          </a:p>
        </p:txBody>
      </p:sp>
    </p:spTree>
    <p:extLst>
      <p:ext uri="{BB962C8B-B14F-4D97-AF65-F5344CB8AC3E}">
        <p14:creationId xmlns:p14="http://schemas.microsoft.com/office/powerpoint/2010/main" val="151035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6" descr="f04-40-P374493-M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559906"/>
            <a:ext cx="8710613" cy="471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2"/>
          <p:cNvSpPr>
            <a:spLocks noGrp="1" noChangeArrowheads="1"/>
          </p:cNvSpPr>
          <p:nvPr>
            <p:ph type="title"/>
          </p:nvPr>
        </p:nvSpPr>
        <p:spPr/>
        <p:txBody>
          <a:bodyPr/>
          <a:lstStyle/>
          <a:p>
            <a:pPr eaLnBrk="1" hangingPunct="1"/>
            <a:r>
              <a:rPr lang="en-US" altLang="en-US"/>
              <a:t>MEM for Store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145</a:t>
            </a:fld>
            <a:endParaRPr lang="en-US" dirty="0"/>
          </a:p>
        </p:txBody>
      </p:sp>
      <p:sp>
        <p:nvSpPr>
          <p:cNvPr id="5" name="Rectangle 4"/>
          <p:cNvSpPr/>
          <p:nvPr/>
        </p:nvSpPr>
        <p:spPr>
          <a:xfrm>
            <a:off x="228600" y="6258954"/>
            <a:ext cx="8743122" cy="400110"/>
          </a:xfrm>
          <a:prstGeom prst="rect">
            <a:avLst/>
          </a:prstGeom>
        </p:spPr>
        <p:txBody>
          <a:bodyPr wrap="square">
            <a:spAutoFit/>
          </a:bodyPr>
          <a:lstStyle/>
          <a:p>
            <a:r>
              <a:rPr lang="en-US" altLang="en-US" sz="2000" b="1" dirty="0">
                <a:solidFill>
                  <a:srgbClr val="C00000"/>
                </a:solidFill>
              </a:rPr>
              <a:t>$6 is written to MEM[$5+64]</a:t>
            </a:r>
          </a:p>
        </p:txBody>
      </p:sp>
      <p:sp>
        <p:nvSpPr>
          <p:cNvPr id="6" name="Rectangle 5"/>
          <p:cNvSpPr/>
          <p:nvPr/>
        </p:nvSpPr>
        <p:spPr>
          <a:xfrm>
            <a:off x="6812722" y="1033790"/>
            <a:ext cx="2456425" cy="523220"/>
          </a:xfrm>
          <a:prstGeom prst="rect">
            <a:avLst/>
          </a:prstGeom>
        </p:spPr>
        <p:txBody>
          <a:bodyPr wrap="square">
            <a:spAutoFit/>
          </a:bodyPr>
          <a:lstStyle/>
          <a:p>
            <a:r>
              <a:rPr lang="en-US" altLang="en-US" sz="2800" b="1" dirty="0">
                <a:solidFill>
                  <a:srgbClr val="0432FF"/>
                </a:solidFill>
              </a:rPr>
              <a:t>SW $6, 64($5)</a:t>
            </a:r>
          </a:p>
        </p:txBody>
      </p:sp>
    </p:spTree>
    <p:extLst>
      <p:ext uri="{BB962C8B-B14F-4D97-AF65-F5344CB8AC3E}">
        <p14:creationId xmlns:p14="http://schemas.microsoft.com/office/powerpoint/2010/main" val="191362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5" descr="f04-40-P374493-W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7010"/>
            <a:ext cx="8715375" cy="455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2"/>
          <p:cNvSpPr>
            <a:spLocks noGrp="1" noChangeArrowheads="1"/>
          </p:cNvSpPr>
          <p:nvPr>
            <p:ph type="title"/>
          </p:nvPr>
        </p:nvSpPr>
        <p:spPr/>
        <p:txBody>
          <a:bodyPr/>
          <a:lstStyle/>
          <a:p>
            <a:pPr eaLnBrk="1" hangingPunct="1"/>
            <a:r>
              <a:rPr lang="en-US" altLang="en-US"/>
              <a:t>WB for Store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146</a:t>
            </a:fld>
            <a:endParaRPr lang="en-US" dirty="0"/>
          </a:p>
        </p:txBody>
      </p:sp>
      <p:sp>
        <p:nvSpPr>
          <p:cNvPr id="5" name="Rectangle 4"/>
          <p:cNvSpPr/>
          <p:nvPr/>
        </p:nvSpPr>
        <p:spPr>
          <a:xfrm>
            <a:off x="228600" y="6258954"/>
            <a:ext cx="8743122" cy="400110"/>
          </a:xfrm>
          <a:prstGeom prst="rect">
            <a:avLst/>
          </a:prstGeom>
        </p:spPr>
        <p:txBody>
          <a:bodyPr wrap="square">
            <a:spAutoFit/>
          </a:bodyPr>
          <a:lstStyle/>
          <a:p>
            <a:r>
              <a:rPr lang="en-US" altLang="en-US" sz="2000" b="1" dirty="0">
                <a:solidFill>
                  <a:srgbClr val="C00000"/>
                </a:solidFill>
              </a:rPr>
              <a:t>Nothing to do for SW in WB stage and SW completes</a:t>
            </a:r>
          </a:p>
        </p:txBody>
      </p:sp>
      <p:sp>
        <p:nvSpPr>
          <p:cNvPr id="6" name="Rectangle 5"/>
          <p:cNvSpPr/>
          <p:nvPr/>
        </p:nvSpPr>
        <p:spPr>
          <a:xfrm>
            <a:off x="6812722" y="1033790"/>
            <a:ext cx="2456425" cy="523220"/>
          </a:xfrm>
          <a:prstGeom prst="rect">
            <a:avLst/>
          </a:prstGeom>
        </p:spPr>
        <p:txBody>
          <a:bodyPr wrap="square">
            <a:spAutoFit/>
          </a:bodyPr>
          <a:lstStyle/>
          <a:p>
            <a:r>
              <a:rPr lang="en-US" altLang="en-US" sz="2800" b="1" dirty="0">
                <a:solidFill>
                  <a:srgbClr val="0432FF"/>
                </a:solidFill>
              </a:rPr>
              <a:t>SW $6, 64($5)</a:t>
            </a:r>
          </a:p>
        </p:txBody>
      </p:sp>
    </p:spTree>
    <p:extLst>
      <p:ext uri="{BB962C8B-B14F-4D97-AF65-F5344CB8AC3E}">
        <p14:creationId xmlns:p14="http://schemas.microsoft.com/office/powerpoint/2010/main" val="177513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altLang="en-US"/>
              <a:t>Multi-Cycle Pipeline Diagram</a:t>
            </a:r>
            <a:endParaRPr lang="en-AU" altLang="en-US"/>
          </a:p>
        </p:txBody>
      </p:sp>
      <p:sp>
        <p:nvSpPr>
          <p:cNvPr id="65540" name="Rectangle 3"/>
          <p:cNvSpPr>
            <a:spLocks noGrp="1" noChangeArrowheads="1"/>
          </p:cNvSpPr>
          <p:nvPr>
            <p:ph idx="1"/>
          </p:nvPr>
        </p:nvSpPr>
        <p:spPr/>
        <p:txBody>
          <a:bodyPr/>
          <a:lstStyle/>
          <a:p>
            <a:pPr eaLnBrk="1" hangingPunct="1"/>
            <a:r>
              <a:rPr lang="en-US" altLang="en-US" dirty="0"/>
              <a:t>Traditional form</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147</a:t>
            </a:fld>
            <a:endParaRPr lang="en-US" dirty="0"/>
          </a:p>
        </p:txBody>
      </p:sp>
      <p:pic>
        <p:nvPicPr>
          <p:cNvPr id="65541" name="Picture 6" descr="f04-44-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96" y="2057400"/>
            <a:ext cx="87122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678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5" descr="f04-45-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5" y="1911350"/>
            <a:ext cx="792797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p:cNvSpPr>
            <a:spLocks noGrp="1" noChangeArrowheads="1"/>
          </p:cNvSpPr>
          <p:nvPr>
            <p:ph type="title"/>
          </p:nvPr>
        </p:nvSpPr>
        <p:spPr/>
        <p:txBody>
          <a:bodyPr/>
          <a:lstStyle/>
          <a:p>
            <a:pPr eaLnBrk="1" hangingPunct="1"/>
            <a:r>
              <a:rPr lang="en-AU" altLang="en-US"/>
              <a:t>Single-Cycle Pipeline Diagram</a:t>
            </a:r>
          </a:p>
        </p:txBody>
      </p:sp>
      <p:sp>
        <p:nvSpPr>
          <p:cNvPr id="66565" name="Rectangle 3"/>
          <p:cNvSpPr>
            <a:spLocks noGrp="1" noChangeArrowheads="1"/>
          </p:cNvSpPr>
          <p:nvPr>
            <p:ph type="body" idx="1"/>
          </p:nvPr>
        </p:nvSpPr>
        <p:spPr>
          <a:xfrm>
            <a:off x="684213" y="1125538"/>
            <a:ext cx="8270875" cy="647700"/>
          </a:xfrm>
        </p:spPr>
        <p:txBody>
          <a:bodyPr/>
          <a:lstStyle/>
          <a:p>
            <a:pPr eaLnBrk="1" hangingPunct="1"/>
            <a:r>
              <a:rPr lang="en-AU" altLang="en-US"/>
              <a:t>State of pipeline in a given cycle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148</a:t>
            </a:fld>
            <a:endParaRPr lang="en-US" dirty="0"/>
          </a:p>
        </p:txBody>
      </p:sp>
    </p:spTree>
    <p:extLst>
      <p:ext uri="{BB962C8B-B14F-4D97-AF65-F5344CB8AC3E}">
        <p14:creationId xmlns:p14="http://schemas.microsoft.com/office/powerpoint/2010/main" val="15427548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7" descr="f04-43-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39" y="1831644"/>
            <a:ext cx="6919913" cy="481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2"/>
          <p:cNvSpPr>
            <a:spLocks noGrp="1" noChangeArrowheads="1"/>
          </p:cNvSpPr>
          <p:nvPr>
            <p:ph type="title"/>
          </p:nvPr>
        </p:nvSpPr>
        <p:spPr/>
        <p:txBody>
          <a:bodyPr/>
          <a:lstStyle/>
          <a:p>
            <a:pPr eaLnBrk="1" hangingPunct="1"/>
            <a:r>
              <a:rPr lang="en-US" altLang="en-US"/>
              <a:t>Multi-Cycle Pipeline Diagram</a:t>
            </a:r>
            <a:endParaRPr lang="en-AU" altLang="en-US"/>
          </a:p>
        </p:txBody>
      </p:sp>
      <p:sp>
        <p:nvSpPr>
          <p:cNvPr id="64517" name="Rectangle 3"/>
          <p:cNvSpPr>
            <a:spLocks noGrp="1" noChangeArrowheads="1"/>
          </p:cNvSpPr>
          <p:nvPr>
            <p:ph idx="1"/>
          </p:nvPr>
        </p:nvSpPr>
        <p:spPr/>
        <p:txBody>
          <a:bodyPr/>
          <a:lstStyle/>
          <a:p>
            <a:pPr eaLnBrk="1" hangingPunct="1"/>
            <a:r>
              <a:rPr lang="en-US" altLang="en-US" dirty="0"/>
              <a:t>Form showing resource usage</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149</a:t>
            </a:fld>
            <a:endParaRPr lang="en-US" dirty="0"/>
          </a:p>
        </p:txBody>
      </p:sp>
      <p:sp>
        <p:nvSpPr>
          <p:cNvPr id="6" name="Rectangle 5"/>
          <p:cNvSpPr/>
          <p:nvPr/>
        </p:nvSpPr>
        <p:spPr>
          <a:xfrm>
            <a:off x="4876800" y="2985128"/>
            <a:ext cx="609600" cy="3645860"/>
          </a:xfrm>
          <a:prstGeom prst="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23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 and Data (2/2)</a:t>
            </a:r>
          </a:p>
        </p:txBody>
      </p:sp>
      <p:sp>
        <p:nvSpPr>
          <p:cNvPr id="7" name="Content Placeholder 4"/>
          <p:cNvSpPr>
            <a:spLocks noGrp="1"/>
          </p:cNvSpPr>
          <p:nvPr>
            <p:ph idx="1"/>
          </p:nvPr>
        </p:nvSpPr>
        <p:spPr/>
        <p:txBody>
          <a:bodyPr/>
          <a:lstStyle/>
          <a:p>
            <a:r>
              <a:rPr lang="en-US" b="1" dirty="0"/>
              <a:t>Are all numbers stored as binary format in memory</a:t>
            </a:r>
          </a:p>
          <a:p>
            <a:pPr lvl="1"/>
            <a:r>
              <a:rPr lang="en-US" b="1" dirty="0"/>
              <a:t>It is up to the CPU on how to interpret and do with them</a:t>
            </a:r>
          </a:p>
          <a:p>
            <a:r>
              <a:rPr lang="en-US" b="1" dirty="0"/>
              <a:t>Each byte/word has its memory address</a:t>
            </a:r>
          </a:p>
        </p:txBody>
      </p:sp>
      <p:sp>
        <p:nvSpPr>
          <p:cNvPr id="4" name="Slide Number Placeholder 3"/>
          <p:cNvSpPr>
            <a:spLocks noGrp="1"/>
          </p:cNvSpPr>
          <p:nvPr>
            <p:ph type="sldNum" sz="quarter" idx="12"/>
          </p:nvPr>
        </p:nvSpPr>
        <p:spPr/>
        <p:txBody>
          <a:bodyPr/>
          <a:lstStyle/>
          <a:p>
            <a:fld id="{7B14E791-165F-344E-BF0E-59CD826800BF}" type="slidenum">
              <a:rPr lang="en-US" smtClean="0"/>
              <a:pPr/>
              <a:t>15</a:t>
            </a:fld>
            <a:endParaRPr lang="en-US" dirty="0"/>
          </a:p>
        </p:txBody>
      </p:sp>
      <p:pic>
        <p:nvPicPr>
          <p:cNvPr id="6" name="Picture 5"/>
          <p:cNvPicPr>
            <a:picLocks noChangeAspect="1"/>
          </p:cNvPicPr>
          <p:nvPr/>
        </p:nvPicPr>
        <p:blipFill>
          <a:blip r:embed="rId2"/>
          <a:stretch>
            <a:fillRect/>
          </a:stretch>
        </p:blipFill>
        <p:spPr>
          <a:xfrm>
            <a:off x="38100" y="2514600"/>
            <a:ext cx="9144000" cy="3328098"/>
          </a:xfrm>
          <a:prstGeom prst="rect">
            <a:avLst/>
          </a:prstGeom>
        </p:spPr>
      </p:pic>
      <p:sp>
        <p:nvSpPr>
          <p:cNvPr id="8" name="Rounded Rectangle 7"/>
          <p:cNvSpPr/>
          <p:nvPr/>
        </p:nvSpPr>
        <p:spPr>
          <a:xfrm>
            <a:off x="207974" y="2822924"/>
            <a:ext cx="782626" cy="3019774"/>
          </a:xfrm>
          <a:prstGeom prst="roundRect">
            <a:avLst>
              <a:gd name="adj" fmla="val 133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0" u="none"/>
          </a:p>
        </p:txBody>
      </p:sp>
    </p:spTree>
    <p:extLst>
      <p:ext uri="{BB962C8B-B14F-4D97-AF65-F5344CB8AC3E}">
        <p14:creationId xmlns:p14="http://schemas.microsoft.com/office/powerpoint/2010/main" val="382039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f04-46-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618538" cy="48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2"/>
          <p:cNvSpPr>
            <a:spLocks noGrp="1" noChangeArrowheads="1"/>
          </p:cNvSpPr>
          <p:nvPr>
            <p:ph type="title"/>
          </p:nvPr>
        </p:nvSpPr>
        <p:spPr/>
        <p:txBody>
          <a:bodyPr/>
          <a:lstStyle/>
          <a:p>
            <a:pPr eaLnBrk="1" hangingPunct="1"/>
            <a:r>
              <a:rPr lang="en-US" altLang="en-US"/>
              <a:t>Pipelined Control (Simplified)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150</a:t>
            </a:fld>
            <a:endParaRPr lang="en-US" dirty="0"/>
          </a:p>
        </p:txBody>
      </p:sp>
    </p:spTree>
    <p:extLst>
      <p:ext uri="{BB962C8B-B14F-4D97-AF65-F5344CB8AC3E}">
        <p14:creationId xmlns:p14="http://schemas.microsoft.com/office/powerpoint/2010/main" val="4569082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6" descr="f04-50-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42707"/>
            <a:ext cx="6164263" cy="383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2"/>
          <p:cNvSpPr>
            <a:spLocks noGrp="1" noChangeArrowheads="1"/>
          </p:cNvSpPr>
          <p:nvPr>
            <p:ph type="title"/>
          </p:nvPr>
        </p:nvSpPr>
        <p:spPr/>
        <p:txBody>
          <a:bodyPr/>
          <a:lstStyle/>
          <a:p>
            <a:pPr eaLnBrk="1" hangingPunct="1"/>
            <a:r>
              <a:rPr lang="en-US" altLang="en-US"/>
              <a:t>Pipelined Control</a:t>
            </a:r>
            <a:endParaRPr lang="en-AU" altLang="en-US"/>
          </a:p>
        </p:txBody>
      </p:sp>
      <p:sp>
        <p:nvSpPr>
          <p:cNvPr id="68613" name="Rectangle 3"/>
          <p:cNvSpPr>
            <a:spLocks noGrp="1" noChangeArrowheads="1"/>
          </p:cNvSpPr>
          <p:nvPr>
            <p:ph idx="1"/>
          </p:nvPr>
        </p:nvSpPr>
        <p:spPr/>
        <p:txBody>
          <a:bodyPr/>
          <a:lstStyle/>
          <a:p>
            <a:pPr eaLnBrk="1" hangingPunct="1"/>
            <a:r>
              <a:rPr lang="en-US" altLang="en-US"/>
              <a:t>Control signals derived from instruction</a:t>
            </a:r>
          </a:p>
          <a:p>
            <a:pPr lvl="1" eaLnBrk="1" hangingPunct="1"/>
            <a:r>
              <a:rPr lang="en-AU" altLang="en-US"/>
              <a:t>As in single-cycle implementation</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151</a:t>
            </a:fld>
            <a:endParaRPr lang="en-US" dirty="0"/>
          </a:p>
        </p:txBody>
      </p:sp>
    </p:spTree>
    <p:extLst>
      <p:ext uri="{BB962C8B-B14F-4D97-AF65-F5344CB8AC3E}">
        <p14:creationId xmlns:p14="http://schemas.microsoft.com/office/powerpoint/2010/main" val="9286963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5" descr="f04-51-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77513"/>
            <a:ext cx="7958138" cy="565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2"/>
          <p:cNvSpPr>
            <a:spLocks noGrp="1" noChangeArrowheads="1"/>
          </p:cNvSpPr>
          <p:nvPr>
            <p:ph type="title"/>
          </p:nvPr>
        </p:nvSpPr>
        <p:spPr/>
        <p:txBody>
          <a:bodyPr/>
          <a:lstStyle/>
          <a:p>
            <a:pPr eaLnBrk="1" hangingPunct="1"/>
            <a:r>
              <a:rPr lang="en-US" altLang="en-US"/>
              <a:t>Pipelined Control</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152</a:t>
            </a:fld>
            <a:endParaRPr lang="en-US" dirty="0"/>
          </a:p>
        </p:txBody>
      </p:sp>
    </p:spTree>
    <p:extLst>
      <p:ext uri="{BB962C8B-B14F-4D97-AF65-F5344CB8AC3E}">
        <p14:creationId xmlns:p14="http://schemas.microsoft.com/office/powerpoint/2010/main" val="2830580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684213" y="236538"/>
            <a:ext cx="8259762" cy="671512"/>
          </a:xfrm>
        </p:spPr>
        <p:txBody>
          <a:bodyPr/>
          <a:lstStyle/>
          <a:p>
            <a:pPr eaLnBrk="1" hangingPunct="1"/>
            <a:r>
              <a:rPr lang="en-US" altLang="en-US" sz="3800"/>
              <a:t>Data Hazards in ALU Instructions</a:t>
            </a:r>
            <a:endParaRPr lang="en-AU" altLang="en-US" sz="3800"/>
          </a:p>
        </p:txBody>
      </p:sp>
      <p:sp>
        <p:nvSpPr>
          <p:cNvPr id="70660" name="Rectangle 3"/>
          <p:cNvSpPr>
            <a:spLocks noGrp="1" noChangeArrowheads="1"/>
          </p:cNvSpPr>
          <p:nvPr>
            <p:ph type="body" idx="1"/>
          </p:nvPr>
        </p:nvSpPr>
        <p:spPr/>
        <p:txBody>
          <a:bodyPr/>
          <a:lstStyle/>
          <a:p>
            <a:pPr eaLnBrk="1" hangingPunct="1"/>
            <a:r>
              <a:rPr lang="en-US" altLang="en-US" dirty="0"/>
              <a:t>Consider this sequence:</a:t>
            </a:r>
          </a:p>
          <a:p>
            <a:pPr lvl="1" eaLnBrk="1" hangingPunct="1">
              <a:buFont typeface="Wingdings" charset="2"/>
              <a:buNone/>
            </a:pPr>
            <a:r>
              <a:rPr lang="en-AU" altLang="en-US" dirty="0">
                <a:latin typeface="Lucida Console" charset="0"/>
              </a:rPr>
              <a:t>	</a:t>
            </a:r>
            <a:r>
              <a:rPr lang="en-AU" altLang="en-US" b="1" dirty="0">
                <a:latin typeface="Lucida Console" charset="0"/>
              </a:rPr>
              <a:t>sub </a:t>
            </a:r>
            <a:r>
              <a:rPr lang="en-AU" altLang="en-US" b="1" dirty="0">
                <a:solidFill>
                  <a:srgbClr val="FF0000"/>
                </a:solidFill>
                <a:latin typeface="Lucida Console" charset="0"/>
              </a:rPr>
              <a:t>$2</a:t>
            </a:r>
            <a:r>
              <a:rPr lang="en-AU" altLang="en-US" b="1" dirty="0">
                <a:latin typeface="Lucida Console" charset="0"/>
              </a:rPr>
              <a:t>, $1,$3</a:t>
            </a:r>
            <a:br>
              <a:rPr lang="en-AU" altLang="en-US" b="1" dirty="0">
                <a:latin typeface="Lucida Console" charset="0"/>
              </a:rPr>
            </a:br>
            <a:r>
              <a:rPr lang="en-AU" altLang="en-US" b="1" dirty="0">
                <a:latin typeface="Lucida Console" charset="0"/>
              </a:rPr>
              <a:t>and $12,</a:t>
            </a:r>
            <a:r>
              <a:rPr lang="en-AU" altLang="en-US" b="1" dirty="0">
                <a:solidFill>
                  <a:srgbClr val="FF0000"/>
                </a:solidFill>
                <a:latin typeface="Lucida Console" charset="0"/>
              </a:rPr>
              <a:t>$2</a:t>
            </a:r>
            <a:r>
              <a:rPr lang="en-AU" altLang="en-US" b="1" dirty="0">
                <a:latin typeface="Lucida Console" charset="0"/>
              </a:rPr>
              <a:t>,$5</a:t>
            </a:r>
            <a:br>
              <a:rPr lang="en-AU" altLang="en-US" b="1" dirty="0">
                <a:latin typeface="Lucida Console" charset="0"/>
              </a:rPr>
            </a:br>
            <a:r>
              <a:rPr lang="en-AU" altLang="en-US" b="1" dirty="0">
                <a:latin typeface="Lucida Console" charset="0"/>
              </a:rPr>
              <a:t>or  $13,$6,</a:t>
            </a:r>
            <a:r>
              <a:rPr lang="en-AU" altLang="en-US" b="1" dirty="0">
                <a:solidFill>
                  <a:srgbClr val="FF0000"/>
                </a:solidFill>
                <a:latin typeface="Lucida Console" charset="0"/>
              </a:rPr>
              <a:t>$2</a:t>
            </a:r>
            <a:br>
              <a:rPr lang="en-AU" altLang="en-US" b="1" dirty="0">
                <a:latin typeface="Lucida Console" charset="0"/>
              </a:rPr>
            </a:br>
            <a:r>
              <a:rPr lang="en-AU" altLang="en-US" b="1" dirty="0">
                <a:latin typeface="Lucida Console" charset="0"/>
              </a:rPr>
              <a:t>add $14,</a:t>
            </a:r>
            <a:r>
              <a:rPr lang="en-AU" altLang="en-US" b="1" dirty="0">
                <a:solidFill>
                  <a:schemeClr val="hlink"/>
                </a:solidFill>
                <a:latin typeface="Lucida Console" charset="0"/>
              </a:rPr>
              <a:t>$2</a:t>
            </a:r>
            <a:r>
              <a:rPr lang="en-AU" altLang="en-US" b="1" dirty="0">
                <a:latin typeface="Lucida Console" charset="0"/>
              </a:rPr>
              <a:t>,</a:t>
            </a:r>
            <a:r>
              <a:rPr lang="en-AU" altLang="en-US" b="1" dirty="0">
                <a:solidFill>
                  <a:srgbClr val="FF0000"/>
                </a:solidFill>
                <a:latin typeface="Lucida Console" charset="0"/>
              </a:rPr>
              <a:t>$2</a:t>
            </a:r>
            <a:br>
              <a:rPr lang="en-AU" altLang="en-US" b="1" dirty="0">
                <a:latin typeface="Lucida Console" charset="0"/>
              </a:rPr>
            </a:br>
            <a:r>
              <a:rPr lang="en-AU" altLang="en-US" b="1" dirty="0" err="1">
                <a:latin typeface="Lucida Console" charset="0"/>
              </a:rPr>
              <a:t>sw</a:t>
            </a:r>
            <a:r>
              <a:rPr lang="en-AU" altLang="en-US" b="1" dirty="0">
                <a:latin typeface="Lucida Console" charset="0"/>
              </a:rPr>
              <a:t>  $15,100(</a:t>
            </a:r>
            <a:r>
              <a:rPr lang="en-AU" altLang="en-US" b="1" dirty="0">
                <a:solidFill>
                  <a:srgbClr val="FF0000"/>
                </a:solidFill>
                <a:latin typeface="Lucida Console" charset="0"/>
              </a:rPr>
              <a:t>$2</a:t>
            </a:r>
            <a:r>
              <a:rPr lang="en-AU" altLang="en-US" b="1" dirty="0">
                <a:latin typeface="Lucida Console" charset="0"/>
              </a:rPr>
              <a:t>)</a:t>
            </a:r>
          </a:p>
          <a:p>
            <a:pPr eaLnBrk="1" hangingPunct="1"/>
            <a:r>
              <a:rPr lang="en-US" altLang="en-US" dirty="0"/>
              <a:t>Called Read After Write (RAW) hazards </a:t>
            </a:r>
          </a:p>
          <a:p>
            <a:pPr eaLnBrk="1" hangingPunct="1"/>
            <a:endParaRPr lang="en-US" altLang="en-US" dirty="0"/>
          </a:p>
          <a:p>
            <a:pPr eaLnBrk="1" hangingPunct="1"/>
            <a:r>
              <a:rPr lang="en-US" altLang="en-US" dirty="0"/>
              <a:t>We can resolve hazards with forwarding</a:t>
            </a:r>
          </a:p>
          <a:p>
            <a:pPr lvl="1" eaLnBrk="1" hangingPunct="1"/>
            <a:r>
              <a:rPr lang="en-US" altLang="en-US" dirty="0"/>
              <a:t>How do we detect when to forward?</a:t>
            </a:r>
          </a:p>
        </p:txBody>
      </p:sp>
      <p:sp>
        <p:nvSpPr>
          <p:cNvPr id="70661" name="Text Box 4"/>
          <p:cNvSpPr txBox="1">
            <a:spLocks noChangeArrowheads="1"/>
          </p:cNvSpPr>
          <p:nvPr/>
        </p:nvSpPr>
        <p:spPr bwMode="auto">
          <a:xfrm rot="5400000">
            <a:off x="6696869" y="2080419"/>
            <a:ext cx="45275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§4.7 Data Hazards: Forwarding vs. Stalling</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153</a:t>
            </a:fld>
            <a:endParaRPr lang="en-US" dirty="0"/>
          </a:p>
        </p:txBody>
      </p:sp>
    </p:spTree>
    <p:extLst>
      <p:ext uri="{BB962C8B-B14F-4D97-AF65-F5344CB8AC3E}">
        <p14:creationId xmlns:p14="http://schemas.microsoft.com/office/powerpoint/2010/main" val="8408927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Dependency </a:t>
            </a:r>
            <a:r>
              <a:rPr lang="en-US" dirty="0">
                <a:sym typeface="Wingdings"/>
              </a:rPr>
              <a:t> Data Hazards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B14E791-165F-344E-BF0E-59CD826800BF}" type="slidenum">
              <a:rPr lang="en-US" smtClean="0"/>
              <a:pPr/>
              <a:t>154</a:t>
            </a:fld>
            <a:endParaRPr lang="en-US" dirty="0"/>
          </a:p>
        </p:txBody>
      </p:sp>
      <p:pic>
        <p:nvPicPr>
          <p:cNvPr id="5" name="Picture 4"/>
          <p:cNvPicPr>
            <a:picLocks noChangeAspect="1"/>
          </p:cNvPicPr>
          <p:nvPr/>
        </p:nvPicPr>
        <p:blipFill>
          <a:blip r:embed="rId2"/>
          <a:stretch>
            <a:fillRect/>
          </a:stretch>
        </p:blipFill>
        <p:spPr>
          <a:xfrm>
            <a:off x="990600" y="1061579"/>
            <a:ext cx="8001000" cy="5621782"/>
          </a:xfrm>
          <a:prstGeom prst="rect">
            <a:avLst/>
          </a:prstGeom>
        </p:spPr>
      </p:pic>
      <p:sp>
        <p:nvSpPr>
          <p:cNvPr id="6" name="Text Box 171"/>
          <p:cNvSpPr txBox="1">
            <a:spLocks noChangeArrowheads="1"/>
          </p:cNvSpPr>
          <p:nvPr/>
        </p:nvSpPr>
        <p:spPr bwMode="auto">
          <a:xfrm>
            <a:off x="381000" y="3581400"/>
            <a:ext cx="3886200" cy="1446550"/>
          </a:xfrm>
          <a:prstGeom prst="rect">
            <a:avLst/>
          </a:prstGeom>
          <a:noFill/>
          <a:ln>
            <a:solidFill>
              <a:srgbClr val="FF0000"/>
            </a:solidFill>
            <a:prstDash val="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endParaRPr lang="en-US" altLang="zh-TW" sz="1600" b="1" i="0" u="none" dirty="0">
              <a:solidFill>
                <a:srgbClr val="FC0128"/>
              </a:solidFill>
              <a:latin typeface="Arial" charset="0"/>
            </a:endParaRPr>
          </a:p>
          <a:p>
            <a:pPr>
              <a:spcBef>
                <a:spcPct val="50000"/>
              </a:spcBef>
            </a:pPr>
            <a:r>
              <a:rPr lang="en-US" altLang="zh-TW" sz="1600" b="1" i="0" u="none" dirty="0">
                <a:solidFill>
                  <a:srgbClr val="FC0128"/>
                </a:solidFill>
                <a:latin typeface="Arial" charset="0"/>
              </a:rPr>
              <a:t>                            </a:t>
            </a:r>
          </a:p>
          <a:p>
            <a:pPr>
              <a:spcBef>
                <a:spcPct val="50000"/>
              </a:spcBef>
            </a:pPr>
            <a:endParaRPr lang="en-US" altLang="zh-TW" sz="1600" b="1" i="0" u="none" dirty="0">
              <a:solidFill>
                <a:srgbClr val="FC0128"/>
              </a:solidFill>
              <a:latin typeface="Arial" charset="0"/>
            </a:endParaRPr>
          </a:p>
          <a:p>
            <a:pPr>
              <a:spcBef>
                <a:spcPct val="50000"/>
              </a:spcBef>
            </a:pPr>
            <a:r>
              <a:rPr lang="en-US" altLang="zh-TW" sz="1600" b="1" u="none" dirty="0">
                <a:solidFill>
                  <a:srgbClr val="FC0128"/>
                </a:solidFill>
                <a:latin typeface="Arial" charset="0"/>
              </a:rPr>
              <a:t>Read old value of $2 from register file</a:t>
            </a:r>
          </a:p>
        </p:txBody>
      </p:sp>
    </p:spTree>
    <p:extLst>
      <p:ext uri="{BB962C8B-B14F-4D97-AF65-F5344CB8AC3E}">
        <p14:creationId xmlns:p14="http://schemas.microsoft.com/office/powerpoint/2010/main" val="10626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90600" y="1061579"/>
            <a:ext cx="8001000" cy="5621782"/>
          </a:xfrm>
          <a:prstGeom prst="rect">
            <a:avLst/>
          </a:prstGeom>
        </p:spPr>
      </p:pic>
      <p:sp>
        <p:nvSpPr>
          <p:cNvPr id="71684" name="Rectangle 2"/>
          <p:cNvSpPr>
            <a:spLocks noGrp="1" noChangeArrowheads="1"/>
          </p:cNvSpPr>
          <p:nvPr>
            <p:ph type="title"/>
          </p:nvPr>
        </p:nvSpPr>
        <p:spPr/>
        <p:txBody>
          <a:bodyPr>
            <a:normAutofit fontScale="90000"/>
          </a:bodyPr>
          <a:lstStyle/>
          <a:p>
            <a:pPr eaLnBrk="1" hangingPunct="1"/>
            <a:r>
              <a:rPr lang="en-US" altLang="en-US" dirty="0"/>
              <a:t>Solution #1: Handling RAW Hazards by Forwarding</a:t>
            </a:r>
            <a:endParaRPr lang="en-AU" altLang="en-US" dirty="0"/>
          </a:p>
        </p:txBody>
      </p:sp>
      <p:sp>
        <p:nvSpPr>
          <p:cNvPr id="71685" name="Line 4"/>
          <p:cNvSpPr>
            <a:spLocks noChangeShapeType="1"/>
          </p:cNvSpPr>
          <p:nvPr/>
        </p:nvSpPr>
        <p:spPr bwMode="auto">
          <a:xfrm>
            <a:off x="4724400" y="2971800"/>
            <a:ext cx="76200" cy="685800"/>
          </a:xfrm>
          <a:prstGeom prst="line">
            <a:avLst/>
          </a:prstGeom>
          <a:noFill/>
          <a:ln w="63500">
            <a:solidFill>
              <a:srgbClr val="0432FF"/>
            </a:solidFill>
            <a:round/>
            <a:headEnd/>
            <a:tailEnd type="triangle"/>
          </a:ln>
          <a:extLst>
            <a:ext uri="{909E8E84-426E-40DD-AFC4-6F175D3DCCD1}">
              <a14:hiddenFill xmlns:a14="http://schemas.microsoft.com/office/drawing/2010/main">
                <a:noFill/>
              </a14:hiddenFill>
            </a:ext>
          </a:extLst>
        </p:spPr>
        <p:txBody>
          <a:bodyPr/>
          <a:lstStyle/>
          <a:p>
            <a:endParaRPr lang="en-US"/>
          </a:p>
        </p:txBody>
      </p:sp>
      <p:sp>
        <p:nvSpPr>
          <p:cNvPr id="71686" name="Line 5"/>
          <p:cNvSpPr>
            <a:spLocks noChangeShapeType="1"/>
          </p:cNvSpPr>
          <p:nvPr/>
        </p:nvSpPr>
        <p:spPr bwMode="auto">
          <a:xfrm>
            <a:off x="5486400" y="3009900"/>
            <a:ext cx="0" cy="1714500"/>
          </a:xfrm>
          <a:prstGeom prst="line">
            <a:avLst/>
          </a:prstGeom>
          <a:noFill/>
          <a:ln w="63500">
            <a:solidFill>
              <a:srgbClr val="00B050"/>
            </a:solidFill>
            <a:round/>
            <a:headEnd/>
            <a:tailEnd type="triangle"/>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155</a:t>
            </a:fld>
            <a:endParaRPr lang="en-US" dirty="0"/>
          </a:p>
        </p:txBody>
      </p:sp>
      <p:sp>
        <p:nvSpPr>
          <p:cNvPr id="8" name="Text Box 171"/>
          <p:cNvSpPr txBox="1">
            <a:spLocks noChangeArrowheads="1"/>
          </p:cNvSpPr>
          <p:nvPr/>
        </p:nvSpPr>
        <p:spPr bwMode="auto">
          <a:xfrm>
            <a:off x="381000" y="3581400"/>
            <a:ext cx="3886200" cy="1446550"/>
          </a:xfrm>
          <a:prstGeom prst="rect">
            <a:avLst/>
          </a:prstGeom>
          <a:noFill/>
          <a:ln>
            <a:solidFill>
              <a:srgbClr val="FF0000"/>
            </a:solidFill>
            <a:prstDash val="dash"/>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endParaRPr lang="en-US" altLang="zh-TW" sz="1600" b="1" i="0" u="none" dirty="0">
              <a:solidFill>
                <a:srgbClr val="FC0128"/>
              </a:solidFill>
              <a:latin typeface="Arial" charset="0"/>
            </a:endParaRPr>
          </a:p>
          <a:p>
            <a:pPr>
              <a:spcBef>
                <a:spcPct val="50000"/>
              </a:spcBef>
            </a:pPr>
            <a:r>
              <a:rPr lang="en-US" altLang="zh-TW" sz="1600" b="1" i="0" u="none" dirty="0">
                <a:solidFill>
                  <a:srgbClr val="FC0128"/>
                </a:solidFill>
                <a:latin typeface="Arial" charset="0"/>
              </a:rPr>
              <a:t>                            </a:t>
            </a:r>
          </a:p>
          <a:p>
            <a:pPr>
              <a:spcBef>
                <a:spcPct val="50000"/>
              </a:spcBef>
            </a:pPr>
            <a:endParaRPr lang="en-US" altLang="zh-TW" sz="1600" b="1" i="0" u="none" dirty="0">
              <a:solidFill>
                <a:srgbClr val="FC0128"/>
              </a:solidFill>
              <a:latin typeface="Arial" charset="0"/>
            </a:endParaRPr>
          </a:p>
          <a:p>
            <a:pPr>
              <a:spcBef>
                <a:spcPct val="50000"/>
              </a:spcBef>
            </a:pPr>
            <a:r>
              <a:rPr lang="en-US" altLang="zh-TW" sz="1600" b="1" u="none" dirty="0">
                <a:solidFill>
                  <a:srgbClr val="FC0128"/>
                </a:solidFill>
                <a:latin typeface="Arial" charset="0"/>
              </a:rPr>
              <a:t>Forward the latest $2 via data path</a:t>
            </a:r>
          </a:p>
        </p:txBody>
      </p:sp>
    </p:spTree>
    <p:extLst>
      <p:ext uri="{BB962C8B-B14F-4D97-AF65-F5344CB8AC3E}">
        <p14:creationId xmlns:p14="http://schemas.microsoft.com/office/powerpoint/2010/main" val="10271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Line 100"/>
          <p:cNvSpPr>
            <a:spLocks noChangeAspect="1" noChangeShapeType="1"/>
          </p:cNvSpPr>
          <p:nvPr/>
        </p:nvSpPr>
        <p:spPr bwMode="auto">
          <a:xfrm>
            <a:off x="4997896" y="3368595"/>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2" name="Line 100"/>
          <p:cNvSpPr>
            <a:spLocks noChangeAspect="1" noChangeShapeType="1"/>
          </p:cNvSpPr>
          <p:nvPr/>
        </p:nvSpPr>
        <p:spPr bwMode="auto">
          <a:xfrm>
            <a:off x="4969499" y="3158942"/>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2" name="Line 100"/>
          <p:cNvSpPr>
            <a:spLocks noChangeAspect="1" noChangeShapeType="1"/>
          </p:cNvSpPr>
          <p:nvPr/>
        </p:nvSpPr>
        <p:spPr bwMode="auto">
          <a:xfrm>
            <a:off x="4224197" y="3381192"/>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3" name="Line 101"/>
          <p:cNvSpPr>
            <a:spLocks noChangeAspect="1" noChangeShapeType="1"/>
          </p:cNvSpPr>
          <p:nvPr/>
        </p:nvSpPr>
        <p:spPr bwMode="auto">
          <a:xfrm>
            <a:off x="4173957" y="3158942"/>
            <a:ext cx="43374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54" name="Group 82"/>
          <p:cNvGrpSpPr>
            <a:grpSpLocks noChangeAspect="1"/>
          </p:cNvGrpSpPr>
          <p:nvPr/>
        </p:nvGrpSpPr>
        <p:grpSpPr bwMode="auto">
          <a:xfrm>
            <a:off x="4594300" y="3084330"/>
            <a:ext cx="403596" cy="369887"/>
            <a:chOff x="1355" y="528"/>
            <a:chExt cx="522" cy="432"/>
          </a:xfrm>
        </p:grpSpPr>
        <p:grpSp>
          <p:nvGrpSpPr>
            <p:cNvPr id="255" name="Group 83"/>
            <p:cNvGrpSpPr>
              <a:grpSpLocks noChangeAspect="1"/>
            </p:cNvGrpSpPr>
            <p:nvPr/>
          </p:nvGrpSpPr>
          <p:grpSpPr bwMode="auto">
            <a:xfrm>
              <a:off x="1374" y="528"/>
              <a:ext cx="480" cy="432"/>
              <a:chOff x="1392" y="528"/>
              <a:chExt cx="480" cy="432"/>
            </a:xfrm>
          </p:grpSpPr>
          <p:sp>
            <p:nvSpPr>
              <p:cNvPr id="257" name="Rectangle 8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58" name="Rectangle 8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56" name="Text Box 86"/>
            <p:cNvSpPr txBox="1">
              <a:spLocks noChangeAspect="1" noChangeArrowheads="1"/>
            </p:cNvSpPr>
            <p:nvPr/>
          </p:nvSpPr>
          <p:spPr bwMode="auto">
            <a:xfrm>
              <a:off x="1355"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Reg</a:t>
              </a:r>
              <a:endParaRPr lang="en-US" altLang="zh-TW" sz="1000" b="1" i="0" u="none" dirty="0">
                <a:solidFill>
                  <a:srgbClr val="000000"/>
                </a:solidFill>
                <a:latin typeface="Comic Sans MS" charset="0"/>
              </a:endParaRPr>
            </a:p>
          </p:txBody>
        </p:sp>
      </p:grpSp>
      <p:grpSp>
        <p:nvGrpSpPr>
          <p:cNvPr id="259" name="Group 102"/>
          <p:cNvGrpSpPr>
            <a:grpSpLocks noChangeAspect="1"/>
          </p:cNvGrpSpPr>
          <p:nvPr/>
        </p:nvGrpSpPr>
        <p:grpSpPr bwMode="auto">
          <a:xfrm>
            <a:off x="3777060" y="3085917"/>
            <a:ext cx="589485" cy="368300"/>
            <a:chOff x="1058" y="576"/>
            <a:chExt cx="760" cy="480"/>
          </a:xfrm>
        </p:grpSpPr>
        <p:sp>
          <p:nvSpPr>
            <p:cNvPr id="260" name="Rectangle 103"/>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61" name="Text Box 104"/>
            <p:cNvSpPr txBox="1">
              <a:spLocks noChangeAspect="1" noChangeArrowheads="1"/>
            </p:cNvSpPr>
            <p:nvPr/>
          </p:nvSpPr>
          <p:spPr bwMode="auto">
            <a:xfrm>
              <a:off x="1058" y="628"/>
              <a:ext cx="76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sp>
        <p:nvSpPr>
          <p:cNvPr id="239" name="Line 100"/>
          <p:cNvSpPr>
            <a:spLocks noChangeAspect="1" noChangeShapeType="1"/>
          </p:cNvSpPr>
          <p:nvPr/>
        </p:nvSpPr>
        <p:spPr bwMode="auto">
          <a:xfrm>
            <a:off x="4247447" y="2447925"/>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0"/>
          <p:cNvSpPr>
            <a:spLocks noChangeAspect="1" noChangeShapeType="1"/>
          </p:cNvSpPr>
          <p:nvPr/>
        </p:nvSpPr>
        <p:spPr bwMode="auto">
          <a:xfrm>
            <a:off x="4234747" y="2647950"/>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00"/>
          <p:cNvSpPr>
            <a:spLocks noChangeAspect="1" noChangeShapeType="1"/>
          </p:cNvSpPr>
          <p:nvPr/>
        </p:nvSpPr>
        <p:spPr bwMode="auto">
          <a:xfrm>
            <a:off x="3487085" y="2670175"/>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01"/>
          <p:cNvSpPr>
            <a:spLocks noChangeAspect="1" noChangeShapeType="1"/>
          </p:cNvSpPr>
          <p:nvPr/>
        </p:nvSpPr>
        <p:spPr bwMode="auto">
          <a:xfrm>
            <a:off x="3436845" y="2447925"/>
            <a:ext cx="43374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28" name="Group 82"/>
          <p:cNvGrpSpPr>
            <a:grpSpLocks noChangeAspect="1"/>
          </p:cNvGrpSpPr>
          <p:nvPr/>
        </p:nvGrpSpPr>
        <p:grpSpPr bwMode="auto">
          <a:xfrm>
            <a:off x="3857188" y="2373313"/>
            <a:ext cx="403596" cy="369887"/>
            <a:chOff x="1355" y="528"/>
            <a:chExt cx="522" cy="432"/>
          </a:xfrm>
        </p:grpSpPr>
        <p:grpSp>
          <p:nvGrpSpPr>
            <p:cNvPr id="229" name="Group 83"/>
            <p:cNvGrpSpPr>
              <a:grpSpLocks noChangeAspect="1"/>
            </p:cNvGrpSpPr>
            <p:nvPr/>
          </p:nvGrpSpPr>
          <p:grpSpPr bwMode="auto">
            <a:xfrm>
              <a:off x="1374" y="528"/>
              <a:ext cx="480" cy="432"/>
              <a:chOff x="1392" y="528"/>
              <a:chExt cx="480" cy="432"/>
            </a:xfrm>
          </p:grpSpPr>
          <p:sp>
            <p:nvSpPr>
              <p:cNvPr id="231" name="Rectangle 8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32" name="Rectangle 8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30" name="Text Box 86"/>
            <p:cNvSpPr txBox="1">
              <a:spLocks noChangeAspect="1" noChangeArrowheads="1"/>
            </p:cNvSpPr>
            <p:nvPr/>
          </p:nvSpPr>
          <p:spPr bwMode="auto">
            <a:xfrm>
              <a:off x="1355"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Reg</a:t>
              </a:r>
              <a:endParaRPr lang="en-US" altLang="zh-TW" sz="1000" b="1" i="0" u="none" dirty="0">
                <a:solidFill>
                  <a:srgbClr val="000000"/>
                </a:solidFill>
                <a:latin typeface="Comic Sans MS" charset="0"/>
              </a:endParaRPr>
            </a:p>
          </p:txBody>
        </p:sp>
      </p:grpSp>
      <p:sp>
        <p:nvSpPr>
          <p:cNvPr id="197" name="AutoShape 162"/>
          <p:cNvSpPr>
            <a:spLocks noChangeArrowheads="1"/>
          </p:cNvSpPr>
          <p:nvPr/>
        </p:nvSpPr>
        <p:spPr bwMode="auto">
          <a:xfrm>
            <a:off x="4423944" y="2265535"/>
            <a:ext cx="704011" cy="609600"/>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200" b="1" i="0" u="none">
                <a:solidFill>
                  <a:srgbClr val="000000"/>
                </a:solidFill>
                <a:latin typeface="Comic Sans MS" charset="0"/>
              </a:rPr>
              <a:t>Bubble</a:t>
            </a:r>
          </a:p>
        </p:txBody>
      </p:sp>
      <p:sp>
        <p:nvSpPr>
          <p:cNvPr id="198" name="AutoShape 163"/>
          <p:cNvSpPr>
            <a:spLocks noChangeArrowheads="1"/>
          </p:cNvSpPr>
          <p:nvPr/>
        </p:nvSpPr>
        <p:spPr bwMode="auto">
          <a:xfrm>
            <a:off x="5151579" y="2277987"/>
            <a:ext cx="704011" cy="609600"/>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200" b="1" i="0" u="none" dirty="0">
                <a:solidFill>
                  <a:srgbClr val="000000"/>
                </a:solidFill>
                <a:latin typeface="Comic Sans MS" charset="0"/>
              </a:rPr>
              <a:t>Bubble</a:t>
            </a:r>
          </a:p>
        </p:txBody>
      </p:sp>
      <p:sp>
        <p:nvSpPr>
          <p:cNvPr id="199" name="AutoShape 164"/>
          <p:cNvSpPr>
            <a:spLocks noChangeArrowheads="1"/>
          </p:cNvSpPr>
          <p:nvPr/>
        </p:nvSpPr>
        <p:spPr bwMode="auto">
          <a:xfrm>
            <a:off x="5841861" y="2253083"/>
            <a:ext cx="704011" cy="609600"/>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200" b="1" i="0" u="none" dirty="0">
                <a:solidFill>
                  <a:srgbClr val="000000"/>
                </a:solidFill>
                <a:latin typeface="Comic Sans MS" charset="0"/>
              </a:rPr>
              <a:t>Bubble</a:t>
            </a:r>
          </a:p>
        </p:txBody>
      </p:sp>
      <p:grpSp>
        <p:nvGrpSpPr>
          <p:cNvPr id="201" name="Group 166"/>
          <p:cNvGrpSpPr>
            <a:grpSpLocks/>
          </p:cNvGrpSpPr>
          <p:nvPr/>
        </p:nvGrpSpPr>
        <p:grpSpPr bwMode="auto">
          <a:xfrm>
            <a:off x="3678255" y="2201787"/>
            <a:ext cx="2204035" cy="700087"/>
            <a:chOff x="2112" y="528"/>
            <a:chExt cx="2088" cy="681"/>
          </a:xfrm>
        </p:grpSpPr>
        <p:sp>
          <p:nvSpPr>
            <p:cNvPr id="202" name="Rectangle 167"/>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03" name="Rectangle 168"/>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04" name="Rectangle 169"/>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05" name="Rectangle 170"/>
            <p:cNvSpPr>
              <a:spLocks noChangeAspect="1" noChangeArrowheads="1"/>
            </p:cNvSpPr>
            <p:nvPr/>
          </p:nvSpPr>
          <p:spPr bwMode="auto">
            <a:xfrm>
              <a:off x="3456" y="533"/>
              <a:ext cx="71"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grpSp>
      <p:sp>
        <p:nvSpPr>
          <p:cNvPr id="208" name="AutoShape 162"/>
          <p:cNvSpPr>
            <a:spLocks noChangeArrowheads="1"/>
          </p:cNvSpPr>
          <p:nvPr/>
        </p:nvSpPr>
        <p:spPr bwMode="auto">
          <a:xfrm>
            <a:off x="5124188" y="2953371"/>
            <a:ext cx="704011" cy="609600"/>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200" b="1" i="0" u="none">
                <a:solidFill>
                  <a:srgbClr val="000000"/>
                </a:solidFill>
                <a:latin typeface="Comic Sans MS" charset="0"/>
              </a:rPr>
              <a:t>Bubble</a:t>
            </a:r>
          </a:p>
        </p:txBody>
      </p:sp>
      <p:sp>
        <p:nvSpPr>
          <p:cNvPr id="209" name="AutoShape 163"/>
          <p:cNvSpPr>
            <a:spLocks noChangeArrowheads="1"/>
          </p:cNvSpPr>
          <p:nvPr/>
        </p:nvSpPr>
        <p:spPr bwMode="auto">
          <a:xfrm>
            <a:off x="5851823" y="2965823"/>
            <a:ext cx="704011" cy="609600"/>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200" b="1" i="0" u="none" dirty="0">
                <a:solidFill>
                  <a:srgbClr val="000000"/>
                </a:solidFill>
                <a:latin typeface="Comic Sans MS" charset="0"/>
              </a:rPr>
              <a:t>Bubble</a:t>
            </a:r>
          </a:p>
        </p:txBody>
      </p:sp>
      <p:sp>
        <p:nvSpPr>
          <p:cNvPr id="210" name="AutoShape 164"/>
          <p:cNvSpPr>
            <a:spLocks noChangeArrowheads="1"/>
          </p:cNvSpPr>
          <p:nvPr/>
        </p:nvSpPr>
        <p:spPr bwMode="auto">
          <a:xfrm>
            <a:off x="6542105" y="2940919"/>
            <a:ext cx="704011" cy="609600"/>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200" b="1" i="0" u="none" dirty="0">
                <a:solidFill>
                  <a:srgbClr val="000000"/>
                </a:solidFill>
                <a:latin typeface="Comic Sans MS" charset="0"/>
              </a:rPr>
              <a:t>Bubble</a:t>
            </a:r>
          </a:p>
        </p:txBody>
      </p:sp>
      <p:grpSp>
        <p:nvGrpSpPr>
          <p:cNvPr id="212" name="Group 166"/>
          <p:cNvGrpSpPr>
            <a:grpSpLocks/>
          </p:cNvGrpSpPr>
          <p:nvPr/>
        </p:nvGrpSpPr>
        <p:grpSpPr bwMode="auto">
          <a:xfrm>
            <a:off x="4378499" y="2889623"/>
            <a:ext cx="2204035" cy="700087"/>
            <a:chOff x="2112" y="528"/>
            <a:chExt cx="2088" cy="681"/>
          </a:xfrm>
        </p:grpSpPr>
        <p:sp>
          <p:nvSpPr>
            <p:cNvPr id="213" name="Rectangle 167"/>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200" b="1" i="0" u="none">
                <a:solidFill>
                  <a:srgbClr val="FC0128"/>
                </a:solidFill>
                <a:latin typeface="Arial" charset="0"/>
              </a:endParaRPr>
            </a:p>
          </p:txBody>
        </p:sp>
        <p:sp>
          <p:nvSpPr>
            <p:cNvPr id="214" name="Rectangle 168"/>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200" b="1" i="0" u="none">
                <a:solidFill>
                  <a:srgbClr val="FC0128"/>
                </a:solidFill>
                <a:latin typeface="Arial" charset="0"/>
              </a:endParaRPr>
            </a:p>
          </p:txBody>
        </p:sp>
        <p:sp>
          <p:nvSpPr>
            <p:cNvPr id="215" name="Rectangle 169"/>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200" b="1" i="0" u="none">
                <a:solidFill>
                  <a:srgbClr val="FC0128"/>
                </a:solidFill>
                <a:latin typeface="Arial" charset="0"/>
              </a:endParaRPr>
            </a:p>
          </p:txBody>
        </p:sp>
        <p:sp>
          <p:nvSpPr>
            <p:cNvPr id="216" name="Rectangle 170"/>
            <p:cNvSpPr>
              <a:spLocks noChangeAspect="1" noChangeArrowheads="1"/>
            </p:cNvSpPr>
            <p:nvPr/>
          </p:nvSpPr>
          <p:spPr bwMode="auto">
            <a:xfrm>
              <a:off x="3456" y="533"/>
              <a:ext cx="71"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200" b="1" i="0" u="none">
                <a:solidFill>
                  <a:srgbClr val="FC0128"/>
                </a:solidFill>
                <a:latin typeface="Arial" charset="0"/>
              </a:endParaRPr>
            </a:p>
          </p:txBody>
        </p:sp>
      </p:grpSp>
      <p:sp>
        <p:nvSpPr>
          <p:cNvPr id="31746" name="標題 1"/>
          <p:cNvSpPr>
            <a:spLocks noGrp="1"/>
          </p:cNvSpPr>
          <p:nvPr>
            <p:ph type="title"/>
          </p:nvPr>
        </p:nvSpPr>
        <p:spPr/>
        <p:txBody>
          <a:bodyPr/>
          <a:lstStyle/>
          <a:p>
            <a:r>
              <a:rPr lang="en-US" dirty="0"/>
              <a:t>Solution #2: Insert stalls</a:t>
            </a:r>
            <a:endParaRPr lang="zh-TW" altLang="en-US" dirty="0">
              <a:latin typeface="Book Antiqua" charset="0"/>
              <a:ea typeface="新細明體" charset="0"/>
            </a:endParaRPr>
          </a:p>
        </p:txBody>
      </p:sp>
      <p:grpSp>
        <p:nvGrpSpPr>
          <p:cNvPr id="31768" name="Group 13"/>
          <p:cNvGrpSpPr>
            <a:grpSpLocks/>
          </p:cNvGrpSpPr>
          <p:nvPr/>
        </p:nvGrpSpPr>
        <p:grpSpPr bwMode="auto">
          <a:xfrm>
            <a:off x="5183150" y="4412260"/>
            <a:ext cx="3267285" cy="700087"/>
            <a:chOff x="1933" y="1200"/>
            <a:chExt cx="1951" cy="441"/>
          </a:xfrm>
        </p:grpSpPr>
        <p:grpSp>
          <p:nvGrpSpPr>
            <p:cNvPr id="31905" name="Group 14"/>
            <p:cNvGrpSpPr>
              <a:grpSpLocks noChangeAspect="1"/>
            </p:cNvGrpSpPr>
            <p:nvPr/>
          </p:nvGrpSpPr>
          <p:grpSpPr bwMode="auto">
            <a:xfrm>
              <a:off x="2421" y="1304"/>
              <a:ext cx="241" cy="233"/>
              <a:chOff x="1357" y="528"/>
              <a:chExt cx="522" cy="432"/>
            </a:xfrm>
          </p:grpSpPr>
          <p:grpSp>
            <p:nvGrpSpPr>
              <p:cNvPr id="31934" name="Group 15"/>
              <p:cNvGrpSpPr>
                <a:grpSpLocks noChangeAspect="1"/>
              </p:cNvGrpSpPr>
              <p:nvPr/>
            </p:nvGrpSpPr>
            <p:grpSpPr bwMode="auto">
              <a:xfrm>
                <a:off x="1374" y="528"/>
                <a:ext cx="480" cy="432"/>
                <a:chOff x="1392" y="528"/>
                <a:chExt cx="480" cy="432"/>
              </a:xfrm>
            </p:grpSpPr>
            <p:sp>
              <p:nvSpPr>
                <p:cNvPr id="31936" name="Rectangle 16"/>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37" name="Rectangle 17"/>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935" name="Text Box 18"/>
              <p:cNvSpPr txBox="1">
                <a:spLocks noChangeAspect="1" noChangeArrowheads="1"/>
              </p:cNvSpPr>
              <p:nvPr/>
            </p:nvSpPr>
            <p:spPr bwMode="auto">
              <a:xfrm>
                <a:off x="1357"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31906" name="Line 19"/>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907" name="Line 20"/>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908" name="Group 21"/>
            <p:cNvGrpSpPr>
              <a:grpSpLocks noChangeAspect="1"/>
            </p:cNvGrpSpPr>
            <p:nvPr/>
          </p:nvGrpSpPr>
          <p:grpSpPr bwMode="auto">
            <a:xfrm>
              <a:off x="2851" y="1235"/>
              <a:ext cx="206" cy="371"/>
              <a:chOff x="2991" y="411"/>
              <a:chExt cx="371" cy="768"/>
            </a:xfrm>
          </p:grpSpPr>
          <p:sp>
            <p:nvSpPr>
              <p:cNvPr id="31930" name="AutoShape 22"/>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31931" name="AutoShape 23"/>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32" name="Freeform 24"/>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33" name="Text Box 25"/>
              <p:cNvSpPr txBox="1">
                <a:spLocks noChangeAspect="1" noChangeArrowheads="1"/>
              </p:cNvSpPr>
              <p:nvPr/>
            </p:nvSpPr>
            <p:spPr bwMode="auto">
              <a:xfrm rot="-5400000">
                <a:off x="2943" y="619"/>
                <a:ext cx="575"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31909" name="Line 26"/>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910" name="Line 27"/>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911" name="Group 28"/>
            <p:cNvGrpSpPr>
              <a:grpSpLocks noChangeAspect="1"/>
            </p:cNvGrpSpPr>
            <p:nvPr/>
          </p:nvGrpSpPr>
          <p:grpSpPr bwMode="auto">
            <a:xfrm>
              <a:off x="3181" y="1305"/>
              <a:ext cx="334" cy="232"/>
              <a:chOff x="3792" y="576"/>
              <a:chExt cx="723" cy="480"/>
            </a:xfrm>
          </p:grpSpPr>
          <p:sp>
            <p:nvSpPr>
              <p:cNvPr id="31928" name="Rectangle 29"/>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929" name="Text Box 30"/>
              <p:cNvSpPr txBox="1">
                <a:spLocks noChangeAspect="1" noChangeArrowheads="1"/>
              </p:cNvSpPr>
              <p:nvPr/>
            </p:nvSpPr>
            <p:spPr bwMode="auto">
              <a:xfrm>
                <a:off x="3792" y="628"/>
                <a:ext cx="723"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31912" name="Freeform 31"/>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13" name="Line 32"/>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914" name="Line 33"/>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915" name="Group 34"/>
            <p:cNvGrpSpPr>
              <a:grpSpLocks noChangeAspect="1"/>
            </p:cNvGrpSpPr>
            <p:nvPr/>
          </p:nvGrpSpPr>
          <p:grpSpPr bwMode="auto">
            <a:xfrm>
              <a:off x="1933" y="1305"/>
              <a:ext cx="352" cy="232"/>
              <a:chOff x="1061" y="576"/>
              <a:chExt cx="760" cy="480"/>
            </a:xfrm>
          </p:grpSpPr>
          <p:sp>
            <p:nvSpPr>
              <p:cNvPr id="31926" name="Rectangle 35"/>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927" name="Text Box 36"/>
              <p:cNvSpPr txBox="1">
                <a:spLocks noChangeAspect="1" noChangeArrowheads="1"/>
              </p:cNvSpPr>
              <p:nvPr/>
            </p:nvSpPr>
            <p:spPr bwMode="auto">
              <a:xfrm>
                <a:off x="1061" y="628"/>
                <a:ext cx="76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31916" name="Group 37"/>
            <p:cNvGrpSpPr>
              <a:grpSpLocks/>
            </p:cNvGrpSpPr>
            <p:nvPr/>
          </p:nvGrpSpPr>
          <p:grpSpPr bwMode="auto">
            <a:xfrm>
              <a:off x="2296" y="1200"/>
              <a:ext cx="1305" cy="441"/>
              <a:chOff x="2112" y="528"/>
              <a:chExt cx="2088" cy="681"/>
            </a:xfrm>
          </p:grpSpPr>
          <p:sp>
            <p:nvSpPr>
              <p:cNvPr id="31922" name="Rectangle 38"/>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23" name="Rectangle 39"/>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24" name="Rectangle 40"/>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25" name="Rectangle 41"/>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31917" name="Group 42"/>
            <p:cNvGrpSpPr>
              <a:grpSpLocks noChangeAspect="1"/>
            </p:cNvGrpSpPr>
            <p:nvPr/>
          </p:nvGrpSpPr>
          <p:grpSpPr bwMode="auto">
            <a:xfrm flipH="1">
              <a:off x="3643" y="1296"/>
              <a:ext cx="241" cy="233"/>
              <a:chOff x="1362" y="528"/>
              <a:chExt cx="518" cy="432"/>
            </a:xfrm>
          </p:grpSpPr>
          <p:grpSp>
            <p:nvGrpSpPr>
              <p:cNvPr id="31918" name="Group 43"/>
              <p:cNvGrpSpPr>
                <a:grpSpLocks noChangeAspect="1"/>
              </p:cNvGrpSpPr>
              <p:nvPr/>
            </p:nvGrpSpPr>
            <p:grpSpPr bwMode="auto">
              <a:xfrm>
                <a:off x="1374" y="528"/>
                <a:ext cx="480" cy="432"/>
                <a:chOff x="1392" y="528"/>
                <a:chExt cx="480" cy="432"/>
              </a:xfrm>
            </p:grpSpPr>
            <p:sp>
              <p:nvSpPr>
                <p:cNvPr id="31920" name="Rectangle 4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21" name="Rectangle 4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919" name="Text Box 46"/>
              <p:cNvSpPr txBox="1">
                <a:spLocks noChangeAspect="1" noChangeArrowheads="1"/>
              </p:cNvSpPr>
              <p:nvPr/>
            </p:nvSpPr>
            <p:spPr bwMode="auto">
              <a:xfrm>
                <a:off x="1362" y="574"/>
                <a:ext cx="51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31769" name="Group 47"/>
          <p:cNvGrpSpPr>
            <a:grpSpLocks/>
          </p:cNvGrpSpPr>
          <p:nvPr/>
        </p:nvGrpSpPr>
        <p:grpSpPr bwMode="auto">
          <a:xfrm>
            <a:off x="4481462" y="3561360"/>
            <a:ext cx="3267285" cy="700087"/>
            <a:chOff x="1934" y="1200"/>
            <a:chExt cx="1951" cy="441"/>
          </a:xfrm>
        </p:grpSpPr>
        <p:grpSp>
          <p:nvGrpSpPr>
            <p:cNvPr id="31872" name="Group 48"/>
            <p:cNvGrpSpPr>
              <a:grpSpLocks noChangeAspect="1"/>
            </p:cNvGrpSpPr>
            <p:nvPr/>
          </p:nvGrpSpPr>
          <p:grpSpPr bwMode="auto">
            <a:xfrm>
              <a:off x="2421" y="1304"/>
              <a:ext cx="241" cy="233"/>
              <a:chOff x="1357" y="528"/>
              <a:chExt cx="522" cy="432"/>
            </a:xfrm>
          </p:grpSpPr>
          <p:grpSp>
            <p:nvGrpSpPr>
              <p:cNvPr id="31901" name="Group 49"/>
              <p:cNvGrpSpPr>
                <a:grpSpLocks noChangeAspect="1"/>
              </p:cNvGrpSpPr>
              <p:nvPr/>
            </p:nvGrpSpPr>
            <p:grpSpPr bwMode="auto">
              <a:xfrm>
                <a:off x="1374" y="528"/>
                <a:ext cx="480" cy="432"/>
                <a:chOff x="1392" y="528"/>
                <a:chExt cx="480" cy="432"/>
              </a:xfrm>
            </p:grpSpPr>
            <p:sp>
              <p:nvSpPr>
                <p:cNvPr id="31903" name="Rectangle 50"/>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04" name="Rectangle 51"/>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902" name="Text Box 52"/>
              <p:cNvSpPr txBox="1">
                <a:spLocks noChangeAspect="1" noChangeArrowheads="1"/>
              </p:cNvSpPr>
              <p:nvPr/>
            </p:nvSpPr>
            <p:spPr bwMode="auto">
              <a:xfrm>
                <a:off x="1357"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31873" name="Line 53"/>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74" name="Line 54"/>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75" name="Group 55"/>
            <p:cNvGrpSpPr>
              <a:grpSpLocks noChangeAspect="1"/>
            </p:cNvGrpSpPr>
            <p:nvPr/>
          </p:nvGrpSpPr>
          <p:grpSpPr bwMode="auto">
            <a:xfrm>
              <a:off x="2851" y="1235"/>
              <a:ext cx="206" cy="371"/>
              <a:chOff x="2991" y="411"/>
              <a:chExt cx="371" cy="768"/>
            </a:xfrm>
          </p:grpSpPr>
          <p:sp>
            <p:nvSpPr>
              <p:cNvPr id="31897" name="AutoShape 56"/>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31898" name="AutoShape 57"/>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99" name="Freeform 58"/>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900" name="Text Box 59"/>
              <p:cNvSpPr txBox="1">
                <a:spLocks noChangeAspect="1" noChangeArrowheads="1"/>
              </p:cNvSpPr>
              <p:nvPr/>
            </p:nvSpPr>
            <p:spPr bwMode="auto">
              <a:xfrm rot="-5400000">
                <a:off x="2943" y="621"/>
                <a:ext cx="575"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31876" name="Line 60"/>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77" name="Line 61"/>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78" name="Group 62"/>
            <p:cNvGrpSpPr>
              <a:grpSpLocks noChangeAspect="1"/>
            </p:cNvGrpSpPr>
            <p:nvPr/>
          </p:nvGrpSpPr>
          <p:grpSpPr bwMode="auto">
            <a:xfrm>
              <a:off x="3181" y="1305"/>
              <a:ext cx="334" cy="232"/>
              <a:chOff x="3792" y="576"/>
              <a:chExt cx="723" cy="480"/>
            </a:xfrm>
          </p:grpSpPr>
          <p:sp>
            <p:nvSpPr>
              <p:cNvPr id="31895" name="Rectangle 63"/>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896" name="Text Box 64"/>
              <p:cNvSpPr txBox="1">
                <a:spLocks noChangeAspect="1" noChangeArrowheads="1"/>
              </p:cNvSpPr>
              <p:nvPr/>
            </p:nvSpPr>
            <p:spPr bwMode="auto">
              <a:xfrm>
                <a:off x="3792" y="628"/>
                <a:ext cx="723"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31879" name="Freeform 65"/>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80" name="Line 66"/>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81" name="Line 67"/>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82" name="Group 68"/>
            <p:cNvGrpSpPr>
              <a:grpSpLocks noChangeAspect="1"/>
            </p:cNvGrpSpPr>
            <p:nvPr/>
          </p:nvGrpSpPr>
          <p:grpSpPr bwMode="auto">
            <a:xfrm>
              <a:off x="1934" y="1305"/>
              <a:ext cx="353" cy="232"/>
              <a:chOff x="1061" y="576"/>
              <a:chExt cx="759" cy="480"/>
            </a:xfrm>
          </p:grpSpPr>
          <p:sp>
            <p:nvSpPr>
              <p:cNvPr id="31893" name="Rectangle 69"/>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894" name="Text Box 70"/>
              <p:cNvSpPr txBox="1">
                <a:spLocks noChangeAspect="1" noChangeArrowheads="1"/>
              </p:cNvSpPr>
              <p:nvPr/>
            </p:nvSpPr>
            <p:spPr bwMode="auto">
              <a:xfrm>
                <a:off x="1061" y="628"/>
                <a:ext cx="759"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Ifetch</a:t>
                </a:r>
                <a:endParaRPr lang="en-US" altLang="zh-TW" sz="1000" b="1" i="0" u="none" dirty="0">
                  <a:solidFill>
                    <a:srgbClr val="000000"/>
                  </a:solidFill>
                  <a:latin typeface="Comic Sans MS" charset="0"/>
                </a:endParaRPr>
              </a:p>
            </p:txBody>
          </p:sp>
        </p:grpSp>
        <p:grpSp>
          <p:nvGrpSpPr>
            <p:cNvPr id="31883" name="Group 71"/>
            <p:cNvGrpSpPr>
              <a:grpSpLocks/>
            </p:cNvGrpSpPr>
            <p:nvPr/>
          </p:nvGrpSpPr>
          <p:grpSpPr bwMode="auto">
            <a:xfrm>
              <a:off x="2296" y="1200"/>
              <a:ext cx="1305" cy="441"/>
              <a:chOff x="2112" y="528"/>
              <a:chExt cx="2088" cy="681"/>
            </a:xfrm>
          </p:grpSpPr>
          <p:sp>
            <p:nvSpPr>
              <p:cNvPr id="31889" name="Rectangle 72"/>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90" name="Rectangle 73"/>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91" name="Rectangle 74"/>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92" name="Rectangle 75"/>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31884" name="Group 76"/>
            <p:cNvGrpSpPr>
              <a:grpSpLocks noChangeAspect="1"/>
            </p:cNvGrpSpPr>
            <p:nvPr/>
          </p:nvGrpSpPr>
          <p:grpSpPr bwMode="auto">
            <a:xfrm flipH="1">
              <a:off x="3644" y="1296"/>
              <a:ext cx="241" cy="233"/>
              <a:chOff x="1364" y="528"/>
              <a:chExt cx="518" cy="432"/>
            </a:xfrm>
          </p:grpSpPr>
          <p:grpSp>
            <p:nvGrpSpPr>
              <p:cNvPr id="31885" name="Group 77"/>
              <p:cNvGrpSpPr>
                <a:grpSpLocks noChangeAspect="1"/>
              </p:cNvGrpSpPr>
              <p:nvPr/>
            </p:nvGrpSpPr>
            <p:grpSpPr bwMode="auto">
              <a:xfrm>
                <a:off x="1374" y="528"/>
                <a:ext cx="480" cy="432"/>
                <a:chOff x="1392" y="528"/>
                <a:chExt cx="480" cy="432"/>
              </a:xfrm>
            </p:grpSpPr>
            <p:sp>
              <p:nvSpPr>
                <p:cNvPr id="31887" name="Rectangle 78"/>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88" name="Rectangle 79"/>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886" name="Text Box 80"/>
              <p:cNvSpPr txBox="1">
                <a:spLocks noChangeAspect="1" noChangeArrowheads="1"/>
              </p:cNvSpPr>
              <p:nvPr/>
            </p:nvSpPr>
            <p:spPr bwMode="auto">
              <a:xfrm>
                <a:off x="1364" y="574"/>
                <a:ext cx="51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11" name="Group 10"/>
          <p:cNvGrpSpPr/>
          <p:nvPr/>
        </p:nvGrpSpPr>
        <p:grpSpPr>
          <a:xfrm>
            <a:off x="2367059" y="1503112"/>
            <a:ext cx="3267285" cy="700087"/>
            <a:chOff x="2367059" y="1503112"/>
            <a:chExt cx="3267285" cy="700087"/>
          </a:xfrm>
        </p:grpSpPr>
        <p:grpSp>
          <p:nvGrpSpPr>
            <p:cNvPr id="31839" name="Group 82"/>
            <p:cNvGrpSpPr>
              <a:grpSpLocks noChangeAspect="1"/>
            </p:cNvGrpSpPr>
            <p:nvPr/>
          </p:nvGrpSpPr>
          <p:grpSpPr bwMode="auto">
            <a:xfrm>
              <a:off x="3184299" y="1668212"/>
              <a:ext cx="403596" cy="369887"/>
              <a:chOff x="1355" y="528"/>
              <a:chExt cx="522" cy="432"/>
            </a:xfrm>
          </p:grpSpPr>
          <p:grpSp>
            <p:nvGrpSpPr>
              <p:cNvPr id="31868" name="Group 83"/>
              <p:cNvGrpSpPr>
                <a:grpSpLocks noChangeAspect="1"/>
              </p:cNvGrpSpPr>
              <p:nvPr/>
            </p:nvGrpSpPr>
            <p:grpSpPr bwMode="auto">
              <a:xfrm>
                <a:off x="1374" y="528"/>
                <a:ext cx="480" cy="432"/>
                <a:chOff x="1392" y="528"/>
                <a:chExt cx="480" cy="432"/>
              </a:xfrm>
            </p:grpSpPr>
            <p:sp>
              <p:nvSpPr>
                <p:cNvPr id="31870" name="Rectangle 8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71" name="Rectangle 8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869" name="Text Box 86"/>
              <p:cNvSpPr txBox="1">
                <a:spLocks noChangeAspect="1" noChangeArrowheads="1"/>
              </p:cNvSpPr>
              <p:nvPr/>
            </p:nvSpPr>
            <p:spPr bwMode="auto">
              <a:xfrm>
                <a:off x="1355"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Reg</a:t>
                </a:r>
                <a:endParaRPr lang="en-US" altLang="zh-TW" sz="1000" b="1" i="0" u="none" dirty="0">
                  <a:solidFill>
                    <a:srgbClr val="000000"/>
                  </a:solidFill>
                  <a:latin typeface="Comic Sans MS" charset="0"/>
                </a:endParaRPr>
              </a:p>
            </p:txBody>
          </p:sp>
        </p:grpSp>
        <p:sp>
          <p:nvSpPr>
            <p:cNvPr id="31840" name="Line 87"/>
            <p:cNvSpPr>
              <a:spLocks noChangeAspect="1" noChangeShapeType="1"/>
            </p:cNvSpPr>
            <p:nvPr/>
          </p:nvSpPr>
          <p:spPr bwMode="auto">
            <a:xfrm>
              <a:off x="3571148" y="1742824"/>
              <a:ext cx="40862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41" name="Line 88"/>
            <p:cNvSpPr>
              <a:spLocks noChangeAspect="1" noChangeShapeType="1"/>
            </p:cNvSpPr>
            <p:nvPr/>
          </p:nvSpPr>
          <p:spPr bwMode="auto">
            <a:xfrm>
              <a:off x="3571148" y="1963487"/>
              <a:ext cx="40862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42" name="Group 89"/>
            <p:cNvGrpSpPr>
              <a:grpSpLocks noChangeAspect="1"/>
            </p:cNvGrpSpPr>
            <p:nvPr/>
          </p:nvGrpSpPr>
          <p:grpSpPr bwMode="auto">
            <a:xfrm>
              <a:off x="3906083" y="1558674"/>
              <a:ext cx="344982" cy="588962"/>
              <a:chOff x="2991" y="411"/>
              <a:chExt cx="371" cy="768"/>
            </a:xfrm>
          </p:grpSpPr>
          <p:sp>
            <p:nvSpPr>
              <p:cNvPr id="31864" name="AutoShape 90"/>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31865" name="AutoShape 91"/>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66" name="Freeform 92"/>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67" name="Text Box 93"/>
              <p:cNvSpPr txBox="1">
                <a:spLocks noChangeAspect="1" noChangeArrowheads="1"/>
              </p:cNvSpPr>
              <p:nvPr/>
            </p:nvSpPr>
            <p:spPr bwMode="auto">
              <a:xfrm rot="-5400000">
                <a:off x="2943" y="621"/>
                <a:ext cx="575"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a:solidFill>
                      <a:srgbClr val="000000"/>
                    </a:solidFill>
                    <a:latin typeface="Comic Sans MS" charset="0"/>
                  </a:rPr>
                  <a:t>ALU</a:t>
                </a:r>
              </a:p>
            </p:txBody>
          </p:sp>
        </p:grpSp>
        <p:sp>
          <p:nvSpPr>
            <p:cNvPr id="31843" name="Line 94"/>
            <p:cNvSpPr>
              <a:spLocks noChangeAspect="1" noChangeShapeType="1"/>
            </p:cNvSpPr>
            <p:nvPr/>
          </p:nvSpPr>
          <p:spPr bwMode="auto">
            <a:xfrm>
              <a:off x="4242692" y="1853949"/>
              <a:ext cx="41029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44" name="Line 95"/>
            <p:cNvSpPr>
              <a:spLocks noChangeAspect="1" noChangeShapeType="1"/>
            </p:cNvSpPr>
            <p:nvPr/>
          </p:nvSpPr>
          <p:spPr bwMode="auto">
            <a:xfrm>
              <a:off x="4951078" y="1853949"/>
              <a:ext cx="41029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45" name="Group 96"/>
            <p:cNvGrpSpPr>
              <a:grpSpLocks noChangeAspect="1"/>
            </p:cNvGrpSpPr>
            <p:nvPr/>
          </p:nvGrpSpPr>
          <p:grpSpPr bwMode="auto">
            <a:xfrm>
              <a:off x="4457050" y="1669799"/>
              <a:ext cx="559340" cy="368300"/>
              <a:chOff x="3790" y="576"/>
              <a:chExt cx="722" cy="480"/>
            </a:xfrm>
          </p:grpSpPr>
          <p:sp>
            <p:nvSpPr>
              <p:cNvPr id="31862" name="Rectangle 97"/>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863" name="Text Box 98"/>
              <p:cNvSpPr txBox="1">
                <a:spLocks noChangeAspect="1" noChangeArrowheads="1"/>
              </p:cNvSpPr>
              <p:nvPr/>
            </p:nvSpPr>
            <p:spPr bwMode="auto">
              <a:xfrm>
                <a:off x="3790" y="628"/>
                <a:ext cx="722"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31846" name="Freeform 99"/>
            <p:cNvSpPr>
              <a:spLocks noChangeAspect="1"/>
            </p:cNvSpPr>
            <p:nvPr/>
          </p:nvSpPr>
          <p:spPr bwMode="auto">
            <a:xfrm>
              <a:off x="4503940" y="1853949"/>
              <a:ext cx="555991" cy="293687"/>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47" name="Line 100"/>
            <p:cNvSpPr>
              <a:spLocks noChangeAspect="1" noChangeShapeType="1"/>
            </p:cNvSpPr>
            <p:nvPr/>
          </p:nvSpPr>
          <p:spPr bwMode="auto">
            <a:xfrm>
              <a:off x="2814196" y="1965074"/>
              <a:ext cx="38517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48" name="Line 101"/>
            <p:cNvSpPr>
              <a:spLocks noChangeAspect="1" noChangeShapeType="1"/>
            </p:cNvSpPr>
            <p:nvPr/>
          </p:nvSpPr>
          <p:spPr bwMode="auto">
            <a:xfrm>
              <a:off x="2763956" y="1742824"/>
              <a:ext cx="43374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49" name="Group 102"/>
            <p:cNvGrpSpPr>
              <a:grpSpLocks noChangeAspect="1"/>
            </p:cNvGrpSpPr>
            <p:nvPr/>
          </p:nvGrpSpPr>
          <p:grpSpPr bwMode="auto">
            <a:xfrm>
              <a:off x="2367059" y="1669799"/>
              <a:ext cx="589485" cy="368300"/>
              <a:chOff x="1058" y="576"/>
              <a:chExt cx="760" cy="480"/>
            </a:xfrm>
          </p:grpSpPr>
          <p:sp>
            <p:nvSpPr>
              <p:cNvPr id="31860" name="Rectangle 103"/>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861" name="Text Box 104"/>
              <p:cNvSpPr txBox="1">
                <a:spLocks noChangeAspect="1" noChangeArrowheads="1"/>
              </p:cNvSpPr>
              <p:nvPr/>
            </p:nvSpPr>
            <p:spPr bwMode="auto">
              <a:xfrm>
                <a:off x="1058" y="628"/>
                <a:ext cx="76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31850" name="Group 105"/>
            <p:cNvGrpSpPr>
              <a:grpSpLocks/>
            </p:cNvGrpSpPr>
            <p:nvPr/>
          </p:nvGrpSpPr>
          <p:grpSpPr bwMode="auto">
            <a:xfrm>
              <a:off x="2976640" y="1503112"/>
              <a:ext cx="2185447" cy="700087"/>
              <a:chOff x="2112" y="528"/>
              <a:chExt cx="2088" cy="681"/>
            </a:xfrm>
          </p:grpSpPr>
          <p:sp>
            <p:nvSpPr>
              <p:cNvPr id="31856" name="Rectangle 106"/>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57" name="Rectangle 107"/>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58" name="Rectangle 108"/>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59" name="Rectangle 109"/>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31851" name="Group 110"/>
            <p:cNvGrpSpPr>
              <a:grpSpLocks noChangeAspect="1"/>
            </p:cNvGrpSpPr>
            <p:nvPr/>
          </p:nvGrpSpPr>
          <p:grpSpPr bwMode="auto">
            <a:xfrm flipH="1">
              <a:off x="5230748" y="1655512"/>
              <a:ext cx="403596" cy="369887"/>
              <a:chOff x="1360" y="528"/>
              <a:chExt cx="518" cy="432"/>
            </a:xfrm>
          </p:grpSpPr>
          <p:grpSp>
            <p:nvGrpSpPr>
              <p:cNvPr id="31852" name="Group 111"/>
              <p:cNvGrpSpPr>
                <a:grpSpLocks noChangeAspect="1"/>
              </p:cNvGrpSpPr>
              <p:nvPr/>
            </p:nvGrpSpPr>
            <p:grpSpPr bwMode="auto">
              <a:xfrm>
                <a:off x="1374" y="528"/>
                <a:ext cx="480" cy="432"/>
                <a:chOff x="1392" y="528"/>
                <a:chExt cx="480" cy="432"/>
              </a:xfrm>
            </p:grpSpPr>
            <p:sp>
              <p:nvSpPr>
                <p:cNvPr id="31854" name="Rectangle 112"/>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55" name="Rectangle 113"/>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853" name="Text Box 114"/>
              <p:cNvSpPr txBox="1">
                <a:spLocks noChangeAspect="1" noChangeArrowheads="1"/>
              </p:cNvSpPr>
              <p:nvPr/>
            </p:nvSpPr>
            <p:spPr bwMode="auto">
              <a:xfrm>
                <a:off x="1360" y="574"/>
                <a:ext cx="51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31771" name="Group 115"/>
          <p:cNvGrpSpPr>
            <a:grpSpLocks/>
          </p:cNvGrpSpPr>
          <p:nvPr/>
        </p:nvGrpSpPr>
        <p:grpSpPr bwMode="auto">
          <a:xfrm>
            <a:off x="5888187" y="5250460"/>
            <a:ext cx="3263936" cy="700087"/>
            <a:chOff x="1934" y="1200"/>
            <a:chExt cx="1949" cy="441"/>
          </a:xfrm>
        </p:grpSpPr>
        <p:grpSp>
          <p:nvGrpSpPr>
            <p:cNvPr id="31806" name="Group 116"/>
            <p:cNvGrpSpPr>
              <a:grpSpLocks noChangeAspect="1"/>
            </p:cNvGrpSpPr>
            <p:nvPr/>
          </p:nvGrpSpPr>
          <p:grpSpPr bwMode="auto">
            <a:xfrm>
              <a:off x="2418" y="1304"/>
              <a:ext cx="241" cy="233"/>
              <a:chOff x="1351" y="528"/>
              <a:chExt cx="522" cy="432"/>
            </a:xfrm>
          </p:grpSpPr>
          <p:grpSp>
            <p:nvGrpSpPr>
              <p:cNvPr id="31835" name="Group 117"/>
              <p:cNvGrpSpPr>
                <a:grpSpLocks noChangeAspect="1"/>
              </p:cNvGrpSpPr>
              <p:nvPr/>
            </p:nvGrpSpPr>
            <p:grpSpPr bwMode="auto">
              <a:xfrm>
                <a:off x="1374" y="528"/>
                <a:ext cx="480" cy="432"/>
                <a:chOff x="1392" y="528"/>
                <a:chExt cx="480" cy="432"/>
              </a:xfrm>
            </p:grpSpPr>
            <p:sp>
              <p:nvSpPr>
                <p:cNvPr id="31837" name="Rectangle 118"/>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38" name="Rectangle 119"/>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836" name="Text Box 120"/>
              <p:cNvSpPr txBox="1">
                <a:spLocks noChangeAspect="1" noChangeArrowheads="1"/>
              </p:cNvSpPr>
              <p:nvPr/>
            </p:nvSpPr>
            <p:spPr bwMode="auto">
              <a:xfrm>
                <a:off x="1351"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31807" name="Line 121"/>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08" name="Line 122"/>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09" name="Group 123"/>
            <p:cNvGrpSpPr>
              <a:grpSpLocks noChangeAspect="1"/>
            </p:cNvGrpSpPr>
            <p:nvPr/>
          </p:nvGrpSpPr>
          <p:grpSpPr bwMode="auto">
            <a:xfrm>
              <a:off x="2851" y="1235"/>
              <a:ext cx="206" cy="371"/>
              <a:chOff x="2991" y="411"/>
              <a:chExt cx="371" cy="768"/>
            </a:xfrm>
          </p:grpSpPr>
          <p:sp>
            <p:nvSpPr>
              <p:cNvPr id="31831" name="AutoShape 124"/>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31832" name="AutoShape 125"/>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33" name="Freeform 126"/>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34" name="Text Box 127"/>
              <p:cNvSpPr txBox="1">
                <a:spLocks noChangeAspect="1" noChangeArrowheads="1"/>
              </p:cNvSpPr>
              <p:nvPr/>
            </p:nvSpPr>
            <p:spPr bwMode="auto">
              <a:xfrm rot="-5400000">
                <a:off x="2943" y="621"/>
                <a:ext cx="575"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31810" name="Line 128"/>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11" name="Line 129"/>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12" name="Group 130"/>
            <p:cNvGrpSpPr>
              <a:grpSpLocks noChangeAspect="1"/>
            </p:cNvGrpSpPr>
            <p:nvPr/>
          </p:nvGrpSpPr>
          <p:grpSpPr bwMode="auto">
            <a:xfrm>
              <a:off x="3180" y="1305"/>
              <a:ext cx="334" cy="232"/>
              <a:chOff x="3790" y="576"/>
              <a:chExt cx="722" cy="480"/>
            </a:xfrm>
          </p:grpSpPr>
          <p:sp>
            <p:nvSpPr>
              <p:cNvPr id="31829" name="Rectangle 131"/>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830" name="Text Box 132"/>
              <p:cNvSpPr txBox="1">
                <a:spLocks noChangeAspect="1" noChangeArrowheads="1"/>
              </p:cNvSpPr>
              <p:nvPr/>
            </p:nvSpPr>
            <p:spPr bwMode="auto">
              <a:xfrm>
                <a:off x="3790" y="628"/>
                <a:ext cx="722"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31813" name="Freeform 133"/>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14" name="Line 134"/>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815" name="Line 135"/>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816" name="Group 136"/>
            <p:cNvGrpSpPr>
              <a:grpSpLocks noChangeAspect="1"/>
            </p:cNvGrpSpPr>
            <p:nvPr/>
          </p:nvGrpSpPr>
          <p:grpSpPr bwMode="auto">
            <a:xfrm>
              <a:off x="1934" y="1305"/>
              <a:ext cx="353" cy="232"/>
              <a:chOff x="1061" y="576"/>
              <a:chExt cx="759" cy="480"/>
            </a:xfrm>
          </p:grpSpPr>
          <p:sp>
            <p:nvSpPr>
              <p:cNvPr id="31827" name="Rectangle 137"/>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828" name="Text Box 138"/>
              <p:cNvSpPr txBox="1">
                <a:spLocks noChangeAspect="1" noChangeArrowheads="1"/>
              </p:cNvSpPr>
              <p:nvPr/>
            </p:nvSpPr>
            <p:spPr bwMode="auto">
              <a:xfrm>
                <a:off x="1061" y="628"/>
                <a:ext cx="759"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31817" name="Group 139"/>
            <p:cNvGrpSpPr>
              <a:grpSpLocks/>
            </p:cNvGrpSpPr>
            <p:nvPr/>
          </p:nvGrpSpPr>
          <p:grpSpPr bwMode="auto">
            <a:xfrm>
              <a:off x="2296" y="1200"/>
              <a:ext cx="1305" cy="441"/>
              <a:chOff x="2112" y="528"/>
              <a:chExt cx="2088" cy="681"/>
            </a:xfrm>
          </p:grpSpPr>
          <p:sp>
            <p:nvSpPr>
              <p:cNvPr id="31823" name="Rectangle 140"/>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24" name="Rectangle 141"/>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25" name="Rectangle 142"/>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26" name="Rectangle 143"/>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31818" name="Group 144"/>
            <p:cNvGrpSpPr>
              <a:grpSpLocks noChangeAspect="1"/>
            </p:cNvGrpSpPr>
            <p:nvPr/>
          </p:nvGrpSpPr>
          <p:grpSpPr bwMode="auto">
            <a:xfrm flipH="1">
              <a:off x="3642" y="1296"/>
              <a:ext cx="241" cy="233"/>
              <a:chOff x="1360" y="528"/>
              <a:chExt cx="518" cy="432"/>
            </a:xfrm>
          </p:grpSpPr>
          <p:grpSp>
            <p:nvGrpSpPr>
              <p:cNvPr id="31819" name="Group 145"/>
              <p:cNvGrpSpPr>
                <a:grpSpLocks noChangeAspect="1"/>
              </p:cNvGrpSpPr>
              <p:nvPr/>
            </p:nvGrpSpPr>
            <p:grpSpPr bwMode="auto">
              <a:xfrm>
                <a:off x="1374" y="528"/>
                <a:ext cx="480" cy="432"/>
                <a:chOff x="1392" y="528"/>
                <a:chExt cx="480" cy="432"/>
              </a:xfrm>
            </p:grpSpPr>
            <p:sp>
              <p:nvSpPr>
                <p:cNvPr id="31821" name="Rectangle 146"/>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22" name="Rectangle 147"/>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820" name="Text Box 148"/>
              <p:cNvSpPr txBox="1">
                <a:spLocks noChangeAspect="1" noChangeArrowheads="1"/>
              </p:cNvSpPr>
              <p:nvPr/>
            </p:nvSpPr>
            <p:spPr bwMode="auto">
              <a:xfrm>
                <a:off x="1360" y="574"/>
                <a:ext cx="51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31772" name="Group 149"/>
          <p:cNvGrpSpPr>
            <a:grpSpLocks/>
          </p:cNvGrpSpPr>
          <p:nvPr/>
        </p:nvGrpSpPr>
        <p:grpSpPr bwMode="auto">
          <a:xfrm>
            <a:off x="6589874" y="6063260"/>
            <a:ext cx="3265611" cy="700087"/>
            <a:chOff x="1933" y="1200"/>
            <a:chExt cx="1950" cy="441"/>
          </a:xfrm>
        </p:grpSpPr>
        <p:grpSp>
          <p:nvGrpSpPr>
            <p:cNvPr id="31773" name="Group 150"/>
            <p:cNvGrpSpPr>
              <a:grpSpLocks noChangeAspect="1"/>
            </p:cNvGrpSpPr>
            <p:nvPr/>
          </p:nvGrpSpPr>
          <p:grpSpPr bwMode="auto">
            <a:xfrm>
              <a:off x="2423" y="1304"/>
              <a:ext cx="241" cy="233"/>
              <a:chOff x="1355" y="528"/>
              <a:chExt cx="520" cy="432"/>
            </a:xfrm>
          </p:grpSpPr>
          <p:grpSp>
            <p:nvGrpSpPr>
              <p:cNvPr id="31802" name="Group 151"/>
              <p:cNvGrpSpPr>
                <a:grpSpLocks noChangeAspect="1"/>
              </p:cNvGrpSpPr>
              <p:nvPr/>
            </p:nvGrpSpPr>
            <p:grpSpPr bwMode="auto">
              <a:xfrm>
                <a:off x="1374" y="528"/>
                <a:ext cx="480" cy="432"/>
                <a:chOff x="1392" y="528"/>
                <a:chExt cx="480" cy="432"/>
              </a:xfrm>
            </p:grpSpPr>
            <p:sp>
              <p:nvSpPr>
                <p:cNvPr id="31804" name="Rectangle 152"/>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05" name="Rectangle 153"/>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803" name="Text Box 154"/>
              <p:cNvSpPr txBox="1">
                <a:spLocks noChangeAspect="1" noChangeArrowheads="1"/>
              </p:cNvSpPr>
              <p:nvPr/>
            </p:nvSpPr>
            <p:spPr bwMode="auto">
              <a:xfrm>
                <a:off x="1355" y="574"/>
                <a:ext cx="520"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31774" name="Line 155"/>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5" name="Line 156"/>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776" name="Group 157"/>
            <p:cNvGrpSpPr>
              <a:grpSpLocks noChangeAspect="1"/>
            </p:cNvGrpSpPr>
            <p:nvPr/>
          </p:nvGrpSpPr>
          <p:grpSpPr bwMode="auto">
            <a:xfrm>
              <a:off x="2851" y="1235"/>
              <a:ext cx="206" cy="371"/>
              <a:chOff x="2991" y="411"/>
              <a:chExt cx="371" cy="768"/>
            </a:xfrm>
          </p:grpSpPr>
          <p:sp>
            <p:nvSpPr>
              <p:cNvPr id="31798" name="AutoShape 158"/>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31799" name="AutoShape 159"/>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00" name="Freeform 160"/>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801" name="Text Box 161"/>
              <p:cNvSpPr txBox="1">
                <a:spLocks noChangeAspect="1" noChangeArrowheads="1"/>
              </p:cNvSpPr>
              <p:nvPr/>
            </p:nvSpPr>
            <p:spPr bwMode="auto">
              <a:xfrm rot="-5400000">
                <a:off x="2943" y="621"/>
                <a:ext cx="575"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31777" name="Line 162"/>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8" name="Line 163"/>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779" name="Group 164"/>
            <p:cNvGrpSpPr>
              <a:grpSpLocks noChangeAspect="1"/>
            </p:cNvGrpSpPr>
            <p:nvPr/>
          </p:nvGrpSpPr>
          <p:grpSpPr bwMode="auto">
            <a:xfrm>
              <a:off x="3180" y="1305"/>
              <a:ext cx="334" cy="232"/>
              <a:chOff x="3790" y="576"/>
              <a:chExt cx="722" cy="480"/>
            </a:xfrm>
          </p:grpSpPr>
          <p:sp>
            <p:nvSpPr>
              <p:cNvPr id="31796" name="Rectangle 165"/>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797" name="Text Box 166"/>
              <p:cNvSpPr txBox="1">
                <a:spLocks noChangeAspect="1" noChangeArrowheads="1"/>
              </p:cNvSpPr>
              <p:nvPr/>
            </p:nvSpPr>
            <p:spPr bwMode="auto">
              <a:xfrm>
                <a:off x="3790" y="628"/>
                <a:ext cx="722"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31780" name="Freeform 167"/>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781" name="Line 168"/>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82" name="Line 169"/>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1783" name="Group 170"/>
            <p:cNvGrpSpPr>
              <a:grpSpLocks noChangeAspect="1"/>
            </p:cNvGrpSpPr>
            <p:nvPr/>
          </p:nvGrpSpPr>
          <p:grpSpPr bwMode="auto">
            <a:xfrm>
              <a:off x="1933" y="1305"/>
              <a:ext cx="352" cy="232"/>
              <a:chOff x="1061" y="576"/>
              <a:chExt cx="760" cy="480"/>
            </a:xfrm>
          </p:grpSpPr>
          <p:sp>
            <p:nvSpPr>
              <p:cNvPr id="31794" name="Rectangle 171"/>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1795" name="Text Box 172"/>
              <p:cNvSpPr txBox="1">
                <a:spLocks noChangeAspect="1" noChangeArrowheads="1"/>
              </p:cNvSpPr>
              <p:nvPr/>
            </p:nvSpPr>
            <p:spPr bwMode="auto">
              <a:xfrm>
                <a:off x="1061" y="628"/>
                <a:ext cx="76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31784" name="Group 173"/>
            <p:cNvGrpSpPr>
              <a:grpSpLocks/>
            </p:cNvGrpSpPr>
            <p:nvPr/>
          </p:nvGrpSpPr>
          <p:grpSpPr bwMode="auto">
            <a:xfrm>
              <a:off x="2296" y="1200"/>
              <a:ext cx="1305" cy="441"/>
              <a:chOff x="2112" y="528"/>
              <a:chExt cx="2088" cy="681"/>
            </a:xfrm>
          </p:grpSpPr>
          <p:sp>
            <p:nvSpPr>
              <p:cNvPr id="31790" name="Rectangle 174"/>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791" name="Rectangle 175"/>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792" name="Rectangle 176"/>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793" name="Rectangle 177"/>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31785" name="Group 178"/>
            <p:cNvGrpSpPr>
              <a:grpSpLocks noChangeAspect="1"/>
            </p:cNvGrpSpPr>
            <p:nvPr/>
          </p:nvGrpSpPr>
          <p:grpSpPr bwMode="auto">
            <a:xfrm flipH="1">
              <a:off x="3642" y="1296"/>
              <a:ext cx="241" cy="233"/>
              <a:chOff x="1360" y="528"/>
              <a:chExt cx="518" cy="432"/>
            </a:xfrm>
          </p:grpSpPr>
          <p:grpSp>
            <p:nvGrpSpPr>
              <p:cNvPr id="31786" name="Group 179"/>
              <p:cNvGrpSpPr>
                <a:grpSpLocks noChangeAspect="1"/>
              </p:cNvGrpSpPr>
              <p:nvPr/>
            </p:nvGrpSpPr>
            <p:grpSpPr bwMode="auto">
              <a:xfrm>
                <a:off x="1374" y="528"/>
                <a:ext cx="480" cy="432"/>
                <a:chOff x="1392" y="528"/>
                <a:chExt cx="480" cy="432"/>
              </a:xfrm>
            </p:grpSpPr>
            <p:sp>
              <p:nvSpPr>
                <p:cNvPr id="31788" name="Rectangle 180"/>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789" name="Rectangle 181"/>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1787" name="Text Box 182"/>
              <p:cNvSpPr txBox="1">
                <a:spLocks noChangeAspect="1" noChangeArrowheads="1"/>
              </p:cNvSpPr>
              <p:nvPr/>
            </p:nvSpPr>
            <p:spPr bwMode="auto">
              <a:xfrm>
                <a:off x="1360" y="574"/>
                <a:ext cx="51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sp>
        <p:nvSpPr>
          <p:cNvPr id="31756" name="Line 184"/>
          <p:cNvSpPr>
            <a:spLocks noChangeShapeType="1"/>
          </p:cNvSpPr>
          <p:nvPr/>
        </p:nvSpPr>
        <p:spPr bwMode="auto">
          <a:xfrm>
            <a:off x="1004888" y="1101425"/>
            <a:ext cx="7594600" cy="6350"/>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1757" name="Rectangle 185"/>
          <p:cNvSpPr>
            <a:spLocks noChangeArrowheads="1"/>
          </p:cNvSpPr>
          <p:nvPr/>
        </p:nvSpPr>
        <p:spPr bwMode="auto">
          <a:xfrm>
            <a:off x="928688" y="644225"/>
            <a:ext cx="215296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sz="2000" b="1" i="0" u="none">
                <a:solidFill>
                  <a:srgbClr val="000000"/>
                </a:solidFill>
              </a:rPr>
              <a:t>Time (clock cycles)</a:t>
            </a:r>
          </a:p>
        </p:txBody>
      </p:sp>
      <p:grpSp>
        <p:nvGrpSpPr>
          <p:cNvPr id="31758" name="Group 186"/>
          <p:cNvGrpSpPr>
            <a:grpSpLocks/>
          </p:cNvGrpSpPr>
          <p:nvPr/>
        </p:nvGrpSpPr>
        <p:grpSpPr bwMode="auto">
          <a:xfrm>
            <a:off x="2433736" y="1091951"/>
            <a:ext cx="3270254" cy="373063"/>
            <a:chOff x="2016" y="1148"/>
            <a:chExt cx="2060" cy="235"/>
          </a:xfrm>
        </p:grpSpPr>
        <p:sp>
          <p:nvSpPr>
            <p:cNvPr id="31763" name="Rectangle 187"/>
            <p:cNvSpPr>
              <a:spLocks noChangeArrowheads="1"/>
            </p:cNvSpPr>
            <p:nvPr/>
          </p:nvSpPr>
          <p:spPr bwMode="auto">
            <a:xfrm>
              <a:off x="2016" y="1152"/>
              <a:ext cx="22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a:solidFill>
                    <a:srgbClr val="000000"/>
                  </a:solidFill>
                </a:rPr>
                <a:t>IF</a:t>
              </a:r>
            </a:p>
          </p:txBody>
        </p:sp>
        <p:sp>
          <p:nvSpPr>
            <p:cNvPr id="31764" name="Rectangle 188"/>
            <p:cNvSpPr>
              <a:spLocks noChangeArrowheads="1"/>
            </p:cNvSpPr>
            <p:nvPr/>
          </p:nvSpPr>
          <p:spPr bwMode="auto">
            <a:xfrm>
              <a:off x="2402" y="1152"/>
              <a:ext cx="45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rPr>
                <a:t>ID/RF</a:t>
              </a:r>
            </a:p>
          </p:txBody>
        </p:sp>
        <p:sp>
          <p:nvSpPr>
            <p:cNvPr id="31765" name="Rectangle 189"/>
            <p:cNvSpPr>
              <a:spLocks noChangeArrowheads="1"/>
            </p:cNvSpPr>
            <p:nvPr/>
          </p:nvSpPr>
          <p:spPr bwMode="auto">
            <a:xfrm>
              <a:off x="2917" y="1148"/>
              <a:ext cx="26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rPr>
                <a:t>EX</a:t>
              </a:r>
            </a:p>
          </p:txBody>
        </p:sp>
        <p:sp>
          <p:nvSpPr>
            <p:cNvPr id="31766" name="Rectangle 190"/>
            <p:cNvSpPr>
              <a:spLocks noChangeArrowheads="1"/>
            </p:cNvSpPr>
            <p:nvPr/>
          </p:nvSpPr>
          <p:spPr bwMode="auto">
            <a:xfrm>
              <a:off x="3326" y="1150"/>
              <a:ext cx="44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rPr>
                <a:t>MEM</a:t>
              </a:r>
            </a:p>
          </p:txBody>
        </p:sp>
        <p:sp>
          <p:nvSpPr>
            <p:cNvPr id="31767" name="Rectangle 191"/>
            <p:cNvSpPr>
              <a:spLocks noChangeArrowheads="1"/>
            </p:cNvSpPr>
            <p:nvPr/>
          </p:nvSpPr>
          <p:spPr bwMode="auto">
            <a:xfrm>
              <a:off x="3747" y="1149"/>
              <a:ext cx="32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rPr>
                <a:t>WB</a:t>
              </a:r>
            </a:p>
          </p:txBody>
        </p:sp>
      </p:grpSp>
      <p:sp>
        <p:nvSpPr>
          <p:cNvPr id="31759" name="Line 192"/>
          <p:cNvSpPr>
            <a:spLocks noChangeShapeType="1"/>
          </p:cNvSpPr>
          <p:nvPr/>
        </p:nvSpPr>
        <p:spPr bwMode="auto">
          <a:xfrm>
            <a:off x="5481733" y="1853948"/>
            <a:ext cx="15803" cy="1981303"/>
          </a:xfrm>
          <a:prstGeom prst="line">
            <a:avLst/>
          </a:prstGeom>
          <a:noFill/>
          <a:ln w="7620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1760" name="Line 193"/>
          <p:cNvSpPr>
            <a:spLocks noChangeShapeType="1"/>
          </p:cNvSpPr>
          <p:nvPr/>
        </p:nvSpPr>
        <p:spPr bwMode="auto">
          <a:xfrm>
            <a:off x="5481733" y="1853949"/>
            <a:ext cx="775339" cy="2790690"/>
          </a:xfrm>
          <a:prstGeom prst="line">
            <a:avLst/>
          </a:prstGeom>
          <a:noFill/>
          <a:ln w="7620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1761" name="Line 194"/>
          <p:cNvSpPr>
            <a:spLocks noChangeShapeType="1"/>
          </p:cNvSpPr>
          <p:nvPr/>
        </p:nvSpPr>
        <p:spPr bwMode="auto">
          <a:xfrm>
            <a:off x="5557933" y="1853949"/>
            <a:ext cx="2068793" cy="4571342"/>
          </a:xfrm>
          <a:prstGeom prst="line">
            <a:avLst/>
          </a:prstGeom>
          <a:noFill/>
          <a:ln w="7620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1762" name="Line 195"/>
          <p:cNvSpPr>
            <a:spLocks noChangeShapeType="1"/>
          </p:cNvSpPr>
          <p:nvPr/>
        </p:nvSpPr>
        <p:spPr bwMode="auto">
          <a:xfrm>
            <a:off x="5505545" y="1834899"/>
            <a:ext cx="1448805" cy="3756100"/>
          </a:xfrm>
          <a:prstGeom prst="line">
            <a:avLst/>
          </a:prstGeom>
          <a:noFill/>
          <a:ln w="7620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Text Box 171"/>
          <p:cNvSpPr txBox="1">
            <a:spLocks noChangeArrowheads="1"/>
          </p:cNvSpPr>
          <p:nvPr/>
        </p:nvSpPr>
        <p:spPr bwMode="auto">
          <a:xfrm>
            <a:off x="6034201" y="1517728"/>
            <a:ext cx="32166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r>
              <a:rPr lang="en-US" altLang="zh-TW" sz="2800" b="1" i="0" u="none">
                <a:solidFill>
                  <a:srgbClr val="FC0128"/>
                </a:solidFill>
                <a:latin typeface="Arial" charset="0"/>
              </a:rPr>
              <a:t>Two cycles delay!</a:t>
            </a:r>
            <a:endParaRPr lang="en-US" altLang="zh-TW" sz="2800" b="1" i="0" u="none" dirty="0">
              <a:solidFill>
                <a:srgbClr val="FC0128"/>
              </a:solidFill>
              <a:latin typeface="Arial" charset="0"/>
            </a:endParaRPr>
          </a:p>
        </p:txBody>
      </p:sp>
      <p:grpSp>
        <p:nvGrpSpPr>
          <p:cNvPr id="10" name="Group 9"/>
          <p:cNvGrpSpPr/>
          <p:nvPr/>
        </p:nvGrpSpPr>
        <p:grpSpPr>
          <a:xfrm>
            <a:off x="-17748" y="1567477"/>
            <a:ext cx="2372037" cy="5179829"/>
            <a:chOff x="-17748" y="1567477"/>
            <a:chExt cx="2372037" cy="5179829"/>
          </a:xfrm>
        </p:grpSpPr>
        <p:pic>
          <p:nvPicPr>
            <p:cNvPr id="4" name="Picture 3"/>
            <p:cNvPicPr>
              <a:picLocks noChangeAspect="1"/>
            </p:cNvPicPr>
            <p:nvPr/>
          </p:nvPicPr>
          <p:blipFill>
            <a:blip r:embed="rId3"/>
            <a:stretch>
              <a:fillRect/>
            </a:stretch>
          </p:blipFill>
          <p:spPr>
            <a:xfrm>
              <a:off x="150813" y="3688997"/>
              <a:ext cx="2044700" cy="635000"/>
            </a:xfrm>
            <a:prstGeom prst="rect">
              <a:avLst/>
            </a:prstGeom>
          </p:spPr>
        </p:pic>
        <p:pic>
          <p:nvPicPr>
            <p:cNvPr id="5" name="Picture 4"/>
            <p:cNvPicPr>
              <a:picLocks noChangeAspect="1"/>
            </p:cNvPicPr>
            <p:nvPr/>
          </p:nvPicPr>
          <p:blipFill>
            <a:blip r:embed="rId4"/>
            <a:stretch>
              <a:fillRect/>
            </a:stretch>
          </p:blipFill>
          <p:spPr>
            <a:xfrm>
              <a:off x="150813" y="4548407"/>
              <a:ext cx="2044700" cy="558800"/>
            </a:xfrm>
            <a:prstGeom prst="rect">
              <a:avLst/>
            </a:prstGeom>
          </p:spPr>
        </p:pic>
        <p:pic>
          <p:nvPicPr>
            <p:cNvPr id="6" name="Picture 5"/>
            <p:cNvPicPr>
              <a:picLocks noChangeAspect="1"/>
            </p:cNvPicPr>
            <p:nvPr/>
          </p:nvPicPr>
          <p:blipFill>
            <a:blip r:embed="rId5"/>
            <a:stretch>
              <a:fillRect/>
            </a:stretch>
          </p:blipFill>
          <p:spPr>
            <a:xfrm>
              <a:off x="195289" y="5278935"/>
              <a:ext cx="2044700" cy="596900"/>
            </a:xfrm>
            <a:prstGeom prst="rect">
              <a:avLst/>
            </a:prstGeom>
          </p:spPr>
        </p:pic>
        <p:pic>
          <p:nvPicPr>
            <p:cNvPr id="7" name="Picture 6"/>
            <p:cNvPicPr>
              <a:picLocks noChangeAspect="1"/>
            </p:cNvPicPr>
            <p:nvPr/>
          </p:nvPicPr>
          <p:blipFill>
            <a:blip r:embed="rId6"/>
            <a:stretch>
              <a:fillRect/>
            </a:stretch>
          </p:blipFill>
          <p:spPr>
            <a:xfrm>
              <a:off x="195289" y="6100013"/>
              <a:ext cx="2159000" cy="596900"/>
            </a:xfrm>
            <a:prstGeom prst="rect">
              <a:avLst/>
            </a:prstGeom>
          </p:spPr>
        </p:pic>
        <p:pic>
          <p:nvPicPr>
            <p:cNvPr id="8" name="Picture 7"/>
            <p:cNvPicPr>
              <a:picLocks noChangeAspect="1"/>
            </p:cNvPicPr>
            <p:nvPr/>
          </p:nvPicPr>
          <p:blipFill>
            <a:blip r:embed="rId7"/>
            <a:stretch>
              <a:fillRect/>
            </a:stretch>
          </p:blipFill>
          <p:spPr>
            <a:xfrm>
              <a:off x="279485" y="1567477"/>
              <a:ext cx="1930400" cy="596900"/>
            </a:xfrm>
            <a:prstGeom prst="rect">
              <a:avLst/>
            </a:prstGeom>
          </p:spPr>
        </p:pic>
        <p:pic>
          <p:nvPicPr>
            <p:cNvPr id="9" name="Picture 8"/>
            <p:cNvPicPr>
              <a:picLocks noChangeAspect="1"/>
            </p:cNvPicPr>
            <p:nvPr/>
          </p:nvPicPr>
          <p:blipFill>
            <a:blip r:embed="rId8"/>
            <a:stretch>
              <a:fillRect/>
            </a:stretch>
          </p:blipFill>
          <p:spPr>
            <a:xfrm>
              <a:off x="-17748" y="1694897"/>
              <a:ext cx="240094" cy="5052409"/>
            </a:xfrm>
            <a:prstGeom prst="rect">
              <a:avLst/>
            </a:prstGeom>
          </p:spPr>
        </p:pic>
      </p:grpSp>
      <p:grpSp>
        <p:nvGrpSpPr>
          <p:cNvPr id="235" name="Group 102"/>
          <p:cNvGrpSpPr>
            <a:grpSpLocks noChangeAspect="1"/>
          </p:cNvGrpSpPr>
          <p:nvPr/>
        </p:nvGrpSpPr>
        <p:grpSpPr bwMode="auto">
          <a:xfrm>
            <a:off x="3039948" y="2374900"/>
            <a:ext cx="589485" cy="368300"/>
            <a:chOff x="1058" y="576"/>
            <a:chExt cx="760" cy="480"/>
          </a:xfrm>
        </p:grpSpPr>
        <p:sp>
          <p:nvSpPr>
            <p:cNvPr id="236" name="Rectangle 103"/>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37" name="Text Box 104"/>
            <p:cNvSpPr txBox="1">
              <a:spLocks noChangeAspect="1" noChangeArrowheads="1"/>
            </p:cNvSpPr>
            <p:nvPr/>
          </p:nvSpPr>
          <p:spPr bwMode="auto">
            <a:xfrm>
              <a:off x="1058" y="628"/>
              <a:ext cx="76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pic>
        <p:nvPicPr>
          <p:cNvPr id="240" name="Picture 239"/>
          <p:cNvPicPr>
            <a:picLocks noChangeAspect="1"/>
          </p:cNvPicPr>
          <p:nvPr/>
        </p:nvPicPr>
        <p:blipFill>
          <a:blip r:embed="rId3"/>
          <a:stretch>
            <a:fillRect/>
          </a:stretch>
        </p:blipFill>
        <p:spPr>
          <a:xfrm>
            <a:off x="150813" y="2305919"/>
            <a:ext cx="2044700" cy="635000"/>
          </a:xfrm>
          <a:prstGeom prst="rect">
            <a:avLst/>
          </a:prstGeom>
        </p:spPr>
      </p:pic>
      <p:pic>
        <p:nvPicPr>
          <p:cNvPr id="241" name="Picture 240"/>
          <p:cNvPicPr>
            <a:picLocks noChangeAspect="1"/>
          </p:cNvPicPr>
          <p:nvPr/>
        </p:nvPicPr>
        <p:blipFill>
          <a:blip r:embed="rId3"/>
          <a:stretch>
            <a:fillRect/>
          </a:stretch>
        </p:blipFill>
        <p:spPr>
          <a:xfrm>
            <a:off x="121683" y="3018389"/>
            <a:ext cx="2044700" cy="635000"/>
          </a:xfrm>
          <a:prstGeom prst="rect">
            <a:avLst/>
          </a:prstGeom>
        </p:spPr>
      </p:pic>
      <p:sp>
        <p:nvSpPr>
          <p:cNvPr id="264" name="Text Box 171"/>
          <p:cNvSpPr txBox="1">
            <a:spLocks noChangeArrowheads="1"/>
          </p:cNvSpPr>
          <p:nvPr/>
        </p:nvSpPr>
        <p:spPr bwMode="auto">
          <a:xfrm>
            <a:off x="152780" y="2258762"/>
            <a:ext cx="7473945" cy="1269084"/>
          </a:xfrm>
          <a:prstGeom prst="rect">
            <a:avLst/>
          </a:prstGeom>
          <a:noFill/>
          <a:ln w="38100">
            <a:solidFill>
              <a:srgbClr val="FF0000"/>
            </a:solidFill>
            <a:prstDash val="soli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o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endParaRPr lang="en-US" altLang="zh-TW" sz="1600" b="1" i="0" u="none" dirty="0">
              <a:solidFill>
                <a:srgbClr val="FC0128"/>
              </a:solidFill>
              <a:latin typeface="Arial" charset="0"/>
            </a:endParaRPr>
          </a:p>
          <a:p>
            <a:pPr>
              <a:spcBef>
                <a:spcPct val="50000"/>
              </a:spcBef>
            </a:pPr>
            <a:endParaRPr lang="en-US" altLang="zh-TW" sz="1600" b="1" i="0" u="none" dirty="0">
              <a:solidFill>
                <a:srgbClr val="FC0128"/>
              </a:solidFill>
              <a:latin typeface="Arial" charset="0"/>
            </a:endParaRPr>
          </a:p>
          <a:p>
            <a:pPr>
              <a:spcBef>
                <a:spcPct val="50000"/>
              </a:spcBef>
            </a:pPr>
            <a:endParaRPr lang="en-US" altLang="zh-TW" sz="1600" b="1" i="0" u="none" dirty="0">
              <a:solidFill>
                <a:srgbClr val="FC0128"/>
              </a:solidFill>
              <a:latin typeface="Arial" charset="0"/>
            </a:endParaRPr>
          </a:p>
          <a:p>
            <a:pPr>
              <a:spcBef>
                <a:spcPct val="50000"/>
              </a:spcBef>
            </a:pPr>
            <a:endParaRPr lang="en-US" altLang="zh-TW" sz="1600" b="1" i="0" u="none" dirty="0">
              <a:solidFill>
                <a:srgbClr val="FC0128"/>
              </a:solidFill>
              <a:latin typeface="Arial" charset="0"/>
            </a:endParaRPr>
          </a:p>
        </p:txBody>
      </p:sp>
      <p:sp>
        <p:nvSpPr>
          <p:cNvPr id="12" name="Slide Number Placeholder 11"/>
          <p:cNvSpPr>
            <a:spLocks noGrp="1"/>
          </p:cNvSpPr>
          <p:nvPr>
            <p:ph type="sldNum" sz="quarter" idx="12"/>
          </p:nvPr>
        </p:nvSpPr>
        <p:spPr/>
        <p:txBody>
          <a:bodyPr/>
          <a:lstStyle/>
          <a:p>
            <a:fld id="{7B14E791-165F-344E-BF0E-59CD826800BF}" type="slidenum">
              <a:rPr lang="en-US" smtClean="0"/>
              <a:pPr/>
              <a:t>156</a:t>
            </a:fld>
            <a:endParaRPr lang="en-US" dirty="0"/>
          </a:p>
        </p:txBody>
      </p:sp>
    </p:spTree>
    <p:extLst>
      <p:ext uri="{BB962C8B-B14F-4D97-AF65-F5344CB8AC3E}">
        <p14:creationId xmlns:p14="http://schemas.microsoft.com/office/powerpoint/2010/main" val="15813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264"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50" y="76918"/>
            <a:ext cx="8575675" cy="609600"/>
          </a:xfrm>
        </p:spPr>
        <p:txBody>
          <a:bodyPr vert="horz" wrap="square" lIns="91440" tIns="45720" rIns="91440" bIns="45720" numCol="1" anchorCtr="0" compatLnSpc="1">
            <a:prstTxWarp prst="textNoShape">
              <a:avLst/>
            </a:prstTxWarp>
            <a:normAutofit fontScale="90000"/>
          </a:bodyPr>
          <a:lstStyle/>
          <a:p>
            <a:r>
              <a:rPr lang="en-US" sz="3900" dirty="0" err="1">
                <a:effectLst>
                  <a:outerShdw blurRad="38100" dist="38100" dir="2700000" algn="tl">
                    <a:srgbClr val="DDDDDD"/>
                  </a:outerShdw>
                </a:effectLst>
              </a:rPr>
              <a:t>Datapath</a:t>
            </a:r>
            <a:r>
              <a:rPr lang="en-US" sz="3900" dirty="0">
                <a:effectLst>
                  <a:outerShdw blurRad="38100" dist="38100" dir="2700000" algn="tl">
                    <a:srgbClr val="DDDDDD"/>
                  </a:outerShdw>
                </a:effectLst>
              </a:rPr>
              <a:t> for Forwarding</a:t>
            </a:r>
          </a:p>
        </p:txBody>
      </p:sp>
      <p:sp>
        <p:nvSpPr>
          <p:cNvPr id="24" name="Content Placeholder 23"/>
          <p:cNvSpPr>
            <a:spLocks noGrp="1"/>
          </p:cNvSpPr>
          <p:nvPr>
            <p:ph idx="1"/>
          </p:nvPr>
        </p:nvSpPr>
        <p:spPr>
          <a:xfrm>
            <a:off x="4583575" y="1089204"/>
            <a:ext cx="4791919" cy="5284699"/>
          </a:xfrm>
        </p:spPr>
        <p:txBody>
          <a:bodyPr/>
          <a:lstStyle/>
          <a:p>
            <a:r>
              <a:rPr lang="en-US" dirty="0"/>
              <a:t>Forwarding happens in two consecutive cycles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Picture 6" descr="f04-56-P3744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1813195"/>
            <a:ext cx="864870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4704524" y="3892885"/>
            <a:ext cx="4242625" cy="2582821"/>
            <a:chOff x="4406074" y="3158222"/>
            <a:chExt cx="4242625" cy="2582821"/>
          </a:xfrm>
        </p:grpSpPr>
        <p:sp>
          <p:nvSpPr>
            <p:cNvPr id="7" name="Line 186"/>
            <p:cNvSpPr>
              <a:spLocks noChangeShapeType="1"/>
            </p:cNvSpPr>
            <p:nvPr/>
          </p:nvSpPr>
          <p:spPr bwMode="auto">
            <a:xfrm>
              <a:off x="8644820" y="3158222"/>
              <a:ext cx="3879" cy="2582821"/>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186"/>
            <p:cNvSpPr>
              <a:spLocks noChangeShapeType="1"/>
            </p:cNvSpPr>
            <p:nvPr/>
          </p:nvSpPr>
          <p:spPr bwMode="auto">
            <a:xfrm flipH="1" flipV="1">
              <a:off x="4409954" y="5741043"/>
              <a:ext cx="4234866" cy="0"/>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Line 186"/>
            <p:cNvSpPr>
              <a:spLocks noChangeShapeType="1"/>
            </p:cNvSpPr>
            <p:nvPr/>
          </p:nvSpPr>
          <p:spPr bwMode="auto">
            <a:xfrm flipH="1" flipV="1">
              <a:off x="4406074" y="3456337"/>
              <a:ext cx="1" cy="2284706"/>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Line 186"/>
            <p:cNvSpPr>
              <a:spLocks noChangeShapeType="1"/>
            </p:cNvSpPr>
            <p:nvPr/>
          </p:nvSpPr>
          <p:spPr bwMode="auto">
            <a:xfrm flipH="1" flipV="1">
              <a:off x="4406074" y="3484760"/>
              <a:ext cx="312517" cy="1"/>
            </a:xfrm>
            <a:prstGeom prst="line">
              <a:avLst/>
            </a:prstGeom>
            <a:noFill/>
            <a:ln w="50800">
              <a:solidFill>
                <a:srgbClr val="00B050"/>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 name="Group 12"/>
          <p:cNvGrpSpPr/>
          <p:nvPr/>
        </p:nvGrpSpPr>
        <p:grpSpPr>
          <a:xfrm>
            <a:off x="4833250" y="3451974"/>
            <a:ext cx="1988705" cy="2874531"/>
            <a:chOff x="6656112" y="2866512"/>
            <a:chExt cx="1988705" cy="2874531"/>
          </a:xfrm>
        </p:grpSpPr>
        <p:sp>
          <p:nvSpPr>
            <p:cNvPr id="14" name="Line 186"/>
            <p:cNvSpPr>
              <a:spLocks noChangeShapeType="1"/>
            </p:cNvSpPr>
            <p:nvPr/>
          </p:nvSpPr>
          <p:spPr bwMode="auto">
            <a:xfrm>
              <a:off x="8610095" y="3146647"/>
              <a:ext cx="3879" cy="2582821"/>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86"/>
            <p:cNvSpPr>
              <a:spLocks noChangeShapeType="1"/>
            </p:cNvSpPr>
            <p:nvPr/>
          </p:nvSpPr>
          <p:spPr bwMode="auto">
            <a:xfrm flipH="1">
              <a:off x="6687521" y="5741042"/>
              <a:ext cx="1957296" cy="1"/>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86"/>
            <p:cNvSpPr>
              <a:spLocks noChangeShapeType="1"/>
            </p:cNvSpPr>
            <p:nvPr/>
          </p:nvSpPr>
          <p:spPr bwMode="auto">
            <a:xfrm flipH="1" flipV="1">
              <a:off x="6656112" y="2866512"/>
              <a:ext cx="0" cy="2862955"/>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186"/>
            <p:cNvSpPr>
              <a:spLocks noChangeShapeType="1"/>
            </p:cNvSpPr>
            <p:nvPr/>
          </p:nvSpPr>
          <p:spPr bwMode="auto">
            <a:xfrm flipH="1" flipV="1">
              <a:off x="6687522" y="2878086"/>
              <a:ext cx="248857" cy="0"/>
            </a:xfrm>
            <a:prstGeom prst="line">
              <a:avLst/>
            </a:prstGeom>
            <a:noFill/>
            <a:ln w="50800">
              <a:solidFill>
                <a:srgbClr val="0000FF"/>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9" name="Rounded Rectangle 18"/>
          <p:cNvSpPr/>
          <p:nvPr/>
        </p:nvSpPr>
        <p:spPr bwMode="auto">
          <a:xfrm>
            <a:off x="5645954" y="5700202"/>
            <a:ext cx="671331" cy="451413"/>
          </a:xfrm>
          <a:prstGeom prst="roundRect">
            <a:avLst/>
          </a:prstGeom>
          <a:solidFill>
            <a:srgbClr val="0099FF">
              <a:alpha val="3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pic>
        <p:nvPicPr>
          <p:cNvPr id="18" name="Picture 17"/>
          <p:cNvPicPr>
            <a:picLocks noChangeAspect="1"/>
          </p:cNvPicPr>
          <p:nvPr/>
        </p:nvPicPr>
        <p:blipFill>
          <a:blip r:embed="rId3"/>
          <a:stretch>
            <a:fillRect/>
          </a:stretch>
        </p:blipFill>
        <p:spPr>
          <a:xfrm>
            <a:off x="12700" y="686518"/>
            <a:ext cx="3581400" cy="1372448"/>
          </a:xfrm>
          <a:prstGeom prst="rect">
            <a:avLst/>
          </a:prstGeom>
        </p:spPr>
      </p:pic>
      <p:sp>
        <p:nvSpPr>
          <p:cNvPr id="3" name="Slide Number Placeholder 2"/>
          <p:cNvSpPr>
            <a:spLocks noGrp="1"/>
          </p:cNvSpPr>
          <p:nvPr>
            <p:ph type="sldNum" sz="quarter" idx="12"/>
          </p:nvPr>
        </p:nvSpPr>
        <p:spPr/>
        <p:txBody>
          <a:bodyPr/>
          <a:lstStyle/>
          <a:p>
            <a:fld id="{7B14E791-165F-344E-BF0E-59CD826800BF}" type="slidenum">
              <a:rPr lang="en-US" smtClean="0"/>
              <a:pPr/>
              <a:t>157</a:t>
            </a:fld>
            <a:endParaRPr lang="en-US" dirty="0"/>
          </a:p>
        </p:txBody>
      </p:sp>
    </p:spTree>
    <p:extLst>
      <p:ext uri="{BB962C8B-B14F-4D97-AF65-F5344CB8AC3E}">
        <p14:creationId xmlns:p14="http://schemas.microsoft.com/office/powerpoint/2010/main" val="16653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326" b="927"/>
          <a:stretch/>
        </p:blipFill>
        <p:spPr>
          <a:xfrm>
            <a:off x="5468492" y="2362120"/>
            <a:ext cx="5336914" cy="3602835"/>
          </a:xfrm>
          <a:prstGeom prst="rect">
            <a:avLst/>
          </a:prstGeom>
        </p:spPr>
      </p:pic>
      <p:sp>
        <p:nvSpPr>
          <p:cNvPr id="401410" name="Rectangle 2"/>
          <p:cNvSpPr>
            <a:spLocks noGrp="1" noChangeArrowheads="1"/>
          </p:cNvSpPr>
          <p:nvPr>
            <p:ph type="title"/>
          </p:nvPr>
        </p:nvSpPr>
        <p:spPr/>
        <p:txBody>
          <a:bodyPr/>
          <a:lstStyle/>
          <a:p>
            <a:pPr>
              <a:defRPr/>
            </a:pPr>
            <a:r>
              <a:rPr lang="en-US" sz="4000" dirty="0">
                <a:ea typeface="+mj-ea"/>
              </a:rPr>
              <a:t>Detecting RAW Hazards</a:t>
            </a:r>
            <a:endParaRPr lang="en-AU" sz="4000" dirty="0">
              <a:ea typeface="+mj-ea"/>
            </a:endParaRPr>
          </a:p>
        </p:txBody>
      </p:sp>
      <p:sp>
        <p:nvSpPr>
          <p:cNvPr id="401411" name="Rectangle 3"/>
          <p:cNvSpPr>
            <a:spLocks noGrp="1" noChangeArrowheads="1"/>
          </p:cNvSpPr>
          <p:nvPr>
            <p:ph idx="1"/>
          </p:nvPr>
        </p:nvSpPr>
        <p:spPr/>
        <p:txBody>
          <a:bodyPr/>
          <a:lstStyle/>
          <a:p>
            <a:pPr>
              <a:spcBef>
                <a:spcPts val="0"/>
              </a:spcBef>
              <a:tabLst>
                <a:tab pos="1771650" algn="l"/>
                <a:tab pos="3943350" algn="l"/>
              </a:tabLst>
              <a:defRPr/>
            </a:pPr>
            <a:r>
              <a:rPr lang="en-US" dirty="0">
                <a:solidFill>
                  <a:srgbClr val="FF0000"/>
                </a:solidFill>
                <a:cs typeface="Gill Sans MT"/>
              </a:rPr>
              <a:t>Current </a:t>
            </a:r>
            <a:r>
              <a:rPr lang="en-US" dirty="0">
                <a:cs typeface="Gill Sans MT"/>
              </a:rPr>
              <a:t>instruction being executed in </a:t>
            </a:r>
            <a:r>
              <a:rPr lang="en-US" dirty="0">
                <a:solidFill>
                  <a:srgbClr val="FF0000"/>
                </a:solidFill>
                <a:cs typeface="Gill Sans MT"/>
              </a:rPr>
              <a:t>ID/EX</a:t>
            </a:r>
            <a:r>
              <a:rPr lang="en-US" dirty="0">
                <a:cs typeface="Gill Sans MT"/>
              </a:rPr>
              <a:t> register</a:t>
            </a:r>
          </a:p>
          <a:p>
            <a:pPr>
              <a:spcBef>
                <a:spcPts val="0"/>
              </a:spcBef>
              <a:tabLst>
                <a:tab pos="1771650" algn="l"/>
                <a:tab pos="3943350" algn="l"/>
              </a:tabLst>
              <a:defRPr/>
            </a:pPr>
            <a:r>
              <a:rPr lang="en-US" dirty="0">
                <a:solidFill>
                  <a:srgbClr val="FF0000"/>
                </a:solidFill>
                <a:cs typeface="Gill Sans MT"/>
              </a:rPr>
              <a:t>Previous </a:t>
            </a:r>
            <a:r>
              <a:rPr lang="en-US" dirty="0">
                <a:cs typeface="Gill Sans MT"/>
              </a:rPr>
              <a:t>instruction is in the </a:t>
            </a:r>
            <a:r>
              <a:rPr lang="en-US" dirty="0">
                <a:solidFill>
                  <a:srgbClr val="FF0000"/>
                </a:solidFill>
                <a:cs typeface="Gill Sans MT"/>
              </a:rPr>
              <a:t>EX/MEM</a:t>
            </a:r>
            <a:r>
              <a:rPr lang="en-US" dirty="0">
                <a:cs typeface="Gill Sans MT"/>
              </a:rPr>
              <a:t> register</a:t>
            </a:r>
            <a:endParaRPr lang="en-US" dirty="0">
              <a:solidFill>
                <a:srgbClr val="FF0000"/>
              </a:solidFill>
              <a:cs typeface="Gill Sans MT"/>
            </a:endParaRPr>
          </a:p>
          <a:p>
            <a:pPr>
              <a:spcBef>
                <a:spcPts val="0"/>
              </a:spcBef>
              <a:tabLst>
                <a:tab pos="1771650" algn="l"/>
                <a:tab pos="3943350" algn="l"/>
              </a:tabLst>
              <a:defRPr/>
            </a:pPr>
            <a:r>
              <a:rPr lang="en-US" dirty="0">
                <a:solidFill>
                  <a:srgbClr val="FF0000"/>
                </a:solidFill>
                <a:cs typeface="Gill Sans MT"/>
              </a:rPr>
              <a:t>2</a:t>
            </a:r>
            <a:r>
              <a:rPr lang="en-US" baseline="30000" dirty="0">
                <a:solidFill>
                  <a:srgbClr val="FF0000"/>
                </a:solidFill>
                <a:cs typeface="Gill Sans MT"/>
              </a:rPr>
              <a:t>nd</a:t>
            </a:r>
            <a:r>
              <a:rPr lang="en-US" dirty="0">
                <a:solidFill>
                  <a:srgbClr val="FF0000"/>
                </a:solidFill>
                <a:cs typeface="Gill Sans MT"/>
              </a:rPr>
              <a:t> Previous </a:t>
            </a:r>
            <a:r>
              <a:rPr lang="en-US" dirty="0">
                <a:cs typeface="Gill Sans MT"/>
              </a:rPr>
              <a:t>is in the </a:t>
            </a:r>
            <a:r>
              <a:rPr lang="en-US" dirty="0">
                <a:solidFill>
                  <a:srgbClr val="FF0000"/>
                </a:solidFill>
                <a:cs typeface="Gill Sans MT"/>
              </a:rPr>
              <a:t>MEM/WB</a:t>
            </a:r>
            <a:r>
              <a:rPr lang="en-US" dirty="0">
                <a:cs typeface="Gill Sans MT"/>
              </a:rPr>
              <a:t> register</a:t>
            </a: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endParaRPr lang="en-US" dirty="0">
              <a:cs typeface="Gill Sans MT"/>
            </a:endParaRPr>
          </a:p>
          <a:p>
            <a:pPr>
              <a:spcBef>
                <a:spcPts val="0"/>
              </a:spcBef>
              <a:tabLst>
                <a:tab pos="1771650" algn="l"/>
                <a:tab pos="3943350" algn="l"/>
              </a:tabLst>
              <a:defRPr/>
            </a:pPr>
            <a:r>
              <a:rPr lang="en-US" dirty="0">
                <a:cs typeface="Gill Sans MT"/>
              </a:rPr>
              <a:t>Forwarding happens in the same cycle</a:t>
            </a:r>
          </a:p>
          <a:p>
            <a:pPr>
              <a:spcBef>
                <a:spcPts val="0"/>
              </a:spcBef>
              <a:tabLst>
                <a:tab pos="1771650" algn="l"/>
                <a:tab pos="3943350" algn="l"/>
              </a:tabLst>
              <a:defRPr/>
            </a:pPr>
            <a:endParaRPr lang="en-US" dirty="0">
              <a:latin typeface="+mn-lt"/>
              <a:ea typeface="+mn-ea"/>
              <a:cs typeface="Gill Sans MT"/>
            </a:endParaRPr>
          </a:p>
        </p:txBody>
      </p:sp>
      <p:sp>
        <p:nvSpPr>
          <p:cNvPr id="10" name="Rectangle 9"/>
          <p:cNvSpPr/>
          <p:nvPr/>
        </p:nvSpPr>
        <p:spPr bwMode="auto">
          <a:xfrm>
            <a:off x="7835847" y="2494823"/>
            <a:ext cx="602202" cy="2155621"/>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13" name="內容版面配置區 2"/>
          <p:cNvSpPr txBox="1">
            <a:spLocks/>
          </p:cNvSpPr>
          <p:nvPr/>
        </p:nvSpPr>
        <p:spPr bwMode="auto">
          <a:xfrm>
            <a:off x="0" y="2537326"/>
            <a:ext cx="5652680" cy="1760611"/>
          </a:xfrm>
          <a:prstGeom prst="rect">
            <a:avLst/>
          </a:prstGeom>
          <a:noFill/>
          <a:ln w="12700">
            <a:noFill/>
            <a:miter lim="800000"/>
            <a:headEnd/>
            <a:tailEnd/>
          </a:ln>
        </p:spPr>
        <p:txBody>
          <a:bodyPr lIns="90488" tIns="44450" rIns="90488" bIns="44450"/>
          <a:lstStyle>
            <a:lvl1pPr marL="342900" indent="-342900"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11430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ADD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R2, R3 #</a:t>
            </a:r>
            <a:r>
              <a:rPr kumimoji="1" lang="en-US" altLang="zh-TW" sz="2000" b="1" i="0" u="none" dirty="0">
                <a:solidFill>
                  <a:srgbClr val="FF0000"/>
                </a:solidFill>
                <a:latin typeface="+mn-lt"/>
                <a:ea typeface="Courier New" charset="0"/>
                <a:cs typeface="Courier New" charset="0"/>
              </a:rPr>
              <a:t>2</a:t>
            </a:r>
            <a:r>
              <a:rPr kumimoji="1" lang="en-US" altLang="zh-TW" sz="2000" b="1" i="0" u="none" baseline="30000" dirty="0">
                <a:solidFill>
                  <a:srgbClr val="FF0000"/>
                </a:solidFill>
                <a:latin typeface="+mn-lt"/>
                <a:ea typeface="Courier New" charset="0"/>
                <a:cs typeface="Courier New" charset="0"/>
              </a:rPr>
              <a:t>nd</a:t>
            </a:r>
            <a:r>
              <a:rPr kumimoji="1" lang="en-US" altLang="zh-TW" sz="2000" b="1" i="0" u="none" dirty="0">
                <a:solidFill>
                  <a:srgbClr val="FF0000"/>
                </a:solidFill>
                <a:latin typeface="+mn-lt"/>
                <a:ea typeface="Courier New" charset="0"/>
                <a:cs typeface="Courier New" charset="0"/>
              </a:rPr>
              <a:t> Previous </a:t>
            </a:r>
            <a:r>
              <a:rPr kumimoji="1" lang="en-US" altLang="zh-TW" sz="2000" b="1" i="0" u="none" dirty="0">
                <a:solidFill>
                  <a:schemeClr val="tx1"/>
                </a:solidFill>
                <a:latin typeface="+mn-lt"/>
                <a:ea typeface="Courier New" charset="0"/>
                <a:cs typeface="Courier New" charset="0"/>
              </a:rPr>
              <a:t>in MEM/WB </a:t>
            </a: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SUB </a:t>
            </a:r>
            <a:r>
              <a:rPr kumimoji="1" lang="en-US" altLang="zh-TW" sz="2000" b="1" i="0" u="none" dirty="0">
                <a:solidFill>
                  <a:srgbClr val="0000FF"/>
                </a:solidFill>
                <a:latin typeface="Courier New" charset="0"/>
                <a:ea typeface="Courier New" charset="0"/>
                <a:cs typeface="Courier New" charset="0"/>
              </a:rPr>
              <a:t>R6</a:t>
            </a:r>
            <a:r>
              <a:rPr kumimoji="1" lang="en-US" altLang="zh-TW" sz="2000" b="1" i="0" u="none" dirty="0">
                <a:solidFill>
                  <a:schemeClr val="tx1"/>
                </a:solidFill>
                <a:latin typeface="Courier New" charset="0"/>
                <a:ea typeface="Courier New" charset="0"/>
                <a:cs typeface="Courier New" charset="0"/>
              </a:rPr>
              <a:t>, R4, R5 #</a:t>
            </a:r>
            <a:r>
              <a:rPr kumimoji="1" lang="en-US" altLang="zh-TW" sz="2000" b="1" i="0" u="none" dirty="0">
                <a:solidFill>
                  <a:srgbClr val="FF0000"/>
                </a:solidFill>
                <a:latin typeface="+mn-lt"/>
                <a:ea typeface="Courier New" charset="0"/>
                <a:cs typeface="Courier New" charset="0"/>
              </a:rPr>
              <a:t>Previous</a:t>
            </a:r>
            <a:r>
              <a:rPr kumimoji="1" lang="en-US" altLang="zh-TW" sz="2000" b="1" i="0" u="none" dirty="0">
                <a:solidFill>
                  <a:schemeClr val="tx1"/>
                </a:solidFill>
                <a:latin typeface="+mn-lt"/>
                <a:ea typeface="Courier New" charset="0"/>
                <a:cs typeface="Courier New" charset="0"/>
              </a:rPr>
              <a:t> in EX/MEM</a:t>
            </a: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AND R7,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a:t>
            </a:r>
            <a:r>
              <a:rPr kumimoji="1" lang="en-US" altLang="zh-TW" sz="2000" b="1" i="0" u="none" dirty="0">
                <a:solidFill>
                  <a:srgbClr val="0000FF"/>
                </a:solidFill>
                <a:latin typeface="Courier New" charset="0"/>
                <a:ea typeface="Courier New" charset="0"/>
                <a:cs typeface="Courier New" charset="0"/>
              </a:rPr>
              <a:t>R6 </a:t>
            </a:r>
            <a:r>
              <a:rPr kumimoji="1" lang="en-US" altLang="zh-TW" sz="2000" b="1" i="0" u="none" dirty="0">
                <a:solidFill>
                  <a:schemeClr val="tx1"/>
                </a:solidFill>
                <a:latin typeface="Courier New" charset="0"/>
                <a:ea typeface="Courier New" charset="0"/>
                <a:cs typeface="Courier New" charset="0"/>
              </a:rPr>
              <a:t>#</a:t>
            </a:r>
            <a:r>
              <a:rPr kumimoji="1" lang="en-US" altLang="zh-TW" sz="2000" b="1" i="0" u="none" dirty="0">
                <a:solidFill>
                  <a:srgbClr val="FF0000"/>
                </a:solidFill>
                <a:latin typeface="+mn-lt"/>
                <a:ea typeface="Courier New" charset="0"/>
                <a:cs typeface="Courier New" charset="0"/>
              </a:rPr>
              <a:t>Current</a:t>
            </a:r>
            <a:r>
              <a:rPr kumimoji="1" lang="en-US" altLang="zh-TW" sz="2000" b="1" i="0" u="none" dirty="0">
                <a:solidFill>
                  <a:schemeClr val="tx1"/>
                </a:solidFill>
                <a:latin typeface="+mn-lt"/>
                <a:ea typeface="Courier New" charset="0"/>
                <a:cs typeface="Courier New" charset="0"/>
              </a:rPr>
              <a:t> in ID/EX</a:t>
            </a:r>
          </a:p>
        </p:txBody>
      </p:sp>
      <p:grpSp>
        <p:nvGrpSpPr>
          <p:cNvPr id="3" name="Group 2"/>
          <p:cNvGrpSpPr/>
          <p:nvPr/>
        </p:nvGrpSpPr>
        <p:grpSpPr>
          <a:xfrm>
            <a:off x="960948" y="2818030"/>
            <a:ext cx="7059086" cy="1479906"/>
            <a:chOff x="960948" y="2598110"/>
            <a:chExt cx="7059086" cy="1479906"/>
          </a:xfrm>
        </p:grpSpPr>
        <p:sp>
          <p:nvSpPr>
            <p:cNvPr id="14" name="Line 186"/>
            <p:cNvSpPr>
              <a:spLocks noChangeShapeType="1"/>
            </p:cNvSpPr>
            <p:nvPr/>
          </p:nvSpPr>
          <p:spPr bwMode="auto">
            <a:xfrm>
              <a:off x="960948" y="3312836"/>
              <a:ext cx="1099346" cy="516258"/>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86"/>
            <p:cNvSpPr>
              <a:spLocks noChangeShapeType="1"/>
            </p:cNvSpPr>
            <p:nvPr/>
          </p:nvSpPr>
          <p:spPr bwMode="auto">
            <a:xfrm>
              <a:off x="960948" y="2598111"/>
              <a:ext cx="509787" cy="1276552"/>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86"/>
            <p:cNvSpPr>
              <a:spLocks noChangeShapeType="1"/>
            </p:cNvSpPr>
            <p:nvPr/>
          </p:nvSpPr>
          <p:spPr bwMode="auto">
            <a:xfrm>
              <a:off x="7835847" y="2598110"/>
              <a:ext cx="184187" cy="1230983"/>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186"/>
            <p:cNvSpPr>
              <a:spLocks noChangeShapeType="1"/>
            </p:cNvSpPr>
            <p:nvPr/>
          </p:nvSpPr>
          <p:spPr bwMode="auto">
            <a:xfrm>
              <a:off x="7835847" y="3312835"/>
              <a:ext cx="184186" cy="765181"/>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 name="Rectangle 3"/>
          <p:cNvSpPr/>
          <p:nvPr/>
        </p:nvSpPr>
        <p:spPr>
          <a:xfrm>
            <a:off x="5652680" y="2130810"/>
            <a:ext cx="3592387" cy="369332"/>
          </a:xfrm>
          <a:prstGeom prst="rect">
            <a:avLst/>
          </a:prstGeom>
        </p:spPr>
        <p:txBody>
          <a:bodyPr wrap="square">
            <a:spAutoFit/>
          </a:bodyPr>
          <a:lstStyle/>
          <a:p>
            <a:r>
              <a:rPr lang="en-US" sz="1800" b="1" i="0" u="none" dirty="0">
                <a:latin typeface="+mn-lt"/>
              </a:rPr>
              <a:t>IF    ID     EX    MEM WB</a:t>
            </a:r>
          </a:p>
        </p:txBody>
      </p:sp>
      <p:sp>
        <p:nvSpPr>
          <p:cNvPr id="5" name="Slide Number Placeholder 4"/>
          <p:cNvSpPr>
            <a:spLocks noGrp="1"/>
          </p:cNvSpPr>
          <p:nvPr>
            <p:ph type="sldNum" sz="quarter" idx="12"/>
          </p:nvPr>
        </p:nvSpPr>
        <p:spPr/>
        <p:txBody>
          <a:bodyPr/>
          <a:lstStyle/>
          <a:p>
            <a:fld id="{7B14E791-165F-344E-BF0E-59CD826800BF}" type="slidenum">
              <a:rPr lang="en-US" smtClean="0"/>
              <a:pPr/>
              <a:t>158</a:t>
            </a:fld>
            <a:endParaRPr lang="en-US" dirty="0"/>
          </a:p>
        </p:txBody>
      </p:sp>
    </p:spTree>
    <p:extLst>
      <p:ext uri="{BB962C8B-B14F-4D97-AF65-F5344CB8AC3E}">
        <p14:creationId xmlns:p14="http://schemas.microsoft.com/office/powerpoint/2010/main" val="21050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326" b="927"/>
          <a:stretch/>
        </p:blipFill>
        <p:spPr>
          <a:xfrm>
            <a:off x="5468492" y="811114"/>
            <a:ext cx="5336914" cy="3602835"/>
          </a:xfrm>
          <a:prstGeom prst="rect">
            <a:avLst/>
          </a:prstGeom>
        </p:spPr>
      </p:pic>
      <p:sp>
        <p:nvSpPr>
          <p:cNvPr id="401410" name="Rectangle 2"/>
          <p:cNvSpPr>
            <a:spLocks noGrp="1" noChangeArrowheads="1"/>
          </p:cNvSpPr>
          <p:nvPr>
            <p:ph type="title"/>
          </p:nvPr>
        </p:nvSpPr>
        <p:spPr/>
        <p:txBody>
          <a:bodyPr/>
          <a:lstStyle/>
          <a:p>
            <a:pPr>
              <a:defRPr/>
            </a:pPr>
            <a:r>
              <a:rPr lang="en-US" sz="4000" dirty="0">
                <a:ea typeface="+mj-ea"/>
              </a:rPr>
              <a:t>Detecting RAW Hazards</a:t>
            </a:r>
            <a:endParaRPr lang="en-AU" sz="4000" dirty="0">
              <a:ea typeface="+mj-ea"/>
            </a:endParaRPr>
          </a:p>
        </p:txBody>
      </p:sp>
      <p:sp>
        <p:nvSpPr>
          <p:cNvPr id="401411" name="Rectangle 3"/>
          <p:cNvSpPr>
            <a:spLocks noGrp="1" noChangeArrowheads="1"/>
          </p:cNvSpPr>
          <p:nvPr>
            <p:ph idx="1"/>
          </p:nvPr>
        </p:nvSpPr>
        <p:spPr/>
        <p:txBody>
          <a:bodyPr/>
          <a:lstStyle/>
          <a:p>
            <a:pPr>
              <a:spcBef>
                <a:spcPts val="0"/>
              </a:spcBef>
              <a:tabLst>
                <a:tab pos="1771650" algn="l"/>
                <a:tab pos="3943350" algn="l"/>
              </a:tabLst>
              <a:defRPr/>
            </a:pPr>
            <a:endParaRPr lang="en-US" dirty="0">
              <a:latin typeface="+mn-lt"/>
              <a:ea typeface="+mn-ea"/>
              <a:cs typeface="Gill Sans MT"/>
            </a:endParaRPr>
          </a:p>
        </p:txBody>
      </p:sp>
      <p:sp>
        <p:nvSpPr>
          <p:cNvPr id="10" name="Rectangle 9"/>
          <p:cNvSpPr/>
          <p:nvPr/>
        </p:nvSpPr>
        <p:spPr bwMode="auto">
          <a:xfrm>
            <a:off x="7835847" y="966967"/>
            <a:ext cx="602202" cy="2155621"/>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13" name="內容版面配置區 2"/>
          <p:cNvSpPr txBox="1">
            <a:spLocks/>
          </p:cNvSpPr>
          <p:nvPr/>
        </p:nvSpPr>
        <p:spPr bwMode="auto">
          <a:xfrm>
            <a:off x="0" y="1009470"/>
            <a:ext cx="5652680" cy="1760611"/>
          </a:xfrm>
          <a:prstGeom prst="rect">
            <a:avLst/>
          </a:prstGeom>
          <a:noFill/>
          <a:ln w="12700">
            <a:noFill/>
            <a:miter lim="800000"/>
            <a:headEnd/>
            <a:tailEnd/>
          </a:ln>
        </p:spPr>
        <p:txBody>
          <a:bodyPr lIns="90488" tIns="44450" rIns="90488" bIns="44450"/>
          <a:lstStyle>
            <a:lvl1pPr marL="342900" indent="-342900"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11430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ADD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R2, R3 #</a:t>
            </a:r>
            <a:r>
              <a:rPr kumimoji="1" lang="en-US" altLang="zh-TW" sz="2000" b="1" i="0" u="none" dirty="0">
                <a:solidFill>
                  <a:srgbClr val="FF0000"/>
                </a:solidFill>
                <a:latin typeface="+mn-lt"/>
                <a:ea typeface="Courier New" charset="0"/>
                <a:cs typeface="Courier New" charset="0"/>
              </a:rPr>
              <a:t>2</a:t>
            </a:r>
            <a:r>
              <a:rPr kumimoji="1" lang="en-US" altLang="zh-TW" sz="2000" b="1" i="0" u="none" baseline="30000" dirty="0">
                <a:solidFill>
                  <a:srgbClr val="FF0000"/>
                </a:solidFill>
                <a:latin typeface="+mn-lt"/>
                <a:ea typeface="Courier New" charset="0"/>
                <a:cs typeface="Courier New" charset="0"/>
              </a:rPr>
              <a:t>nd</a:t>
            </a:r>
            <a:r>
              <a:rPr kumimoji="1" lang="en-US" altLang="zh-TW" sz="2000" b="1" i="0" u="none" dirty="0">
                <a:solidFill>
                  <a:srgbClr val="FF0000"/>
                </a:solidFill>
                <a:latin typeface="+mn-lt"/>
                <a:ea typeface="Courier New" charset="0"/>
                <a:cs typeface="Courier New" charset="0"/>
              </a:rPr>
              <a:t> Previous </a:t>
            </a:r>
            <a:r>
              <a:rPr kumimoji="1" lang="en-US" altLang="zh-TW" sz="2000" b="1" i="0" u="none" dirty="0">
                <a:solidFill>
                  <a:schemeClr val="tx1"/>
                </a:solidFill>
                <a:latin typeface="+mn-lt"/>
                <a:ea typeface="Courier New" charset="0"/>
                <a:cs typeface="Courier New" charset="0"/>
              </a:rPr>
              <a:t>in MEM/WB </a:t>
            </a: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SUB </a:t>
            </a:r>
            <a:r>
              <a:rPr kumimoji="1" lang="en-US" altLang="zh-TW" sz="2000" b="1" i="0" u="none" dirty="0">
                <a:solidFill>
                  <a:srgbClr val="0000FF"/>
                </a:solidFill>
                <a:latin typeface="Courier New" charset="0"/>
                <a:ea typeface="Courier New" charset="0"/>
                <a:cs typeface="Courier New" charset="0"/>
              </a:rPr>
              <a:t>R6</a:t>
            </a:r>
            <a:r>
              <a:rPr kumimoji="1" lang="en-US" altLang="zh-TW" sz="2000" b="1" i="0" u="none" dirty="0">
                <a:solidFill>
                  <a:schemeClr val="tx1"/>
                </a:solidFill>
                <a:latin typeface="Courier New" charset="0"/>
                <a:ea typeface="Courier New" charset="0"/>
                <a:cs typeface="Courier New" charset="0"/>
              </a:rPr>
              <a:t>, R4, R5 #</a:t>
            </a:r>
            <a:r>
              <a:rPr kumimoji="1" lang="en-US" altLang="zh-TW" sz="2000" b="1" i="0" u="none" dirty="0">
                <a:solidFill>
                  <a:srgbClr val="FF0000"/>
                </a:solidFill>
                <a:latin typeface="+mn-lt"/>
                <a:ea typeface="Courier New" charset="0"/>
                <a:cs typeface="Courier New" charset="0"/>
              </a:rPr>
              <a:t>Previous</a:t>
            </a:r>
            <a:r>
              <a:rPr kumimoji="1" lang="en-US" altLang="zh-TW" sz="2000" b="1" i="0" u="none" dirty="0">
                <a:solidFill>
                  <a:schemeClr val="tx1"/>
                </a:solidFill>
                <a:latin typeface="+mn-lt"/>
                <a:ea typeface="Courier New" charset="0"/>
                <a:cs typeface="Courier New" charset="0"/>
              </a:rPr>
              <a:t> in EX/MEM</a:t>
            </a: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AND R7,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a:t>
            </a:r>
            <a:r>
              <a:rPr kumimoji="1" lang="en-US" altLang="zh-TW" sz="2000" b="1" i="0" u="none" dirty="0">
                <a:solidFill>
                  <a:srgbClr val="0000FF"/>
                </a:solidFill>
                <a:latin typeface="Courier New" charset="0"/>
                <a:ea typeface="Courier New" charset="0"/>
                <a:cs typeface="Courier New" charset="0"/>
              </a:rPr>
              <a:t>R6 </a:t>
            </a:r>
            <a:r>
              <a:rPr kumimoji="1" lang="en-US" altLang="zh-TW" sz="2000" b="1" i="0" u="none" dirty="0">
                <a:solidFill>
                  <a:schemeClr val="tx1"/>
                </a:solidFill>
                <a:latin typeface="Courier New" charset="0"/>
                <a:ea typeface="Courier New" charset="0"/>
                <a:cs typeface="Courier New" charset="0"/>
              </a:rPr>
              <a:t>#</a:t>
            </a:r>
            <a:r>
              <a:rPr kumimoji="1" lang="en-US" altLang="zh-TW" sz="2000" b="1" i="0" u="none" dirty="0">
                <a:solidFill>
                  <a:srgbClr val="FF0000"/>
                </a:solidFill>
                <a:latin typeface="+mn-lt"/>
                <a:ea typeface="Courier New" charset="0"/>
                <a:cs typeface="Courier New" charset="0"/>
              </a:rPr>
              <a:t>Current</a:t>
            </a:r>
            <a:r>
              <a:rPr kumimoji="1" lang="en-US" altLang="zh-TW" sz="2000" b="1" i="0" u="none" dirty="0">
                <a:solidFill>
                  <a:schemeClr val="tx1"/>
                </a:solidFill>
                <a:latin typeface="+mn-lt"/>
                <a:ea typeface="Courier New" charset="0"/>
                <a:cs typeface="Courier New" charset="0"/>
              </a:rPr>
              <a:t> in ID/EX</a:t>
            </a:r>
          </a:p>
        </p:txBody>
      </p:sp>
      <p:grpSp>
        <p:nvGrpSpPr>
          <p:cNvPr id="3" name="Group 2"/>
          <p:cNvGrpSpPr/>
          <p:nvPr/>
        </p:nvGrpSpPr>
        <p:grpSpPr>
          <a:xfrm>
            <a:off x="960948" y="1116290"/>
            <a:ext cx="7059086" cy="1653790"/>
            <a:chOff x="960948" y="2424226"/>
            <a:chExt cx="7059086" cy="1653790"/>
          </a:xfrm>
        </p:grpSpPr>
        <p:sp>
          <p:nvSpPr>
            <p:cNvPr id="14" name="Line 186"/>
            <p:cNvSpPr>
              <a:spLocks noChangeShapeType="1"/>
            </p:cNvSpPr>
            <p:nvPr/>
          </p:nvSpPr>
          <p:spPr bwMode="auto">
            <a:xfrm>
              <a:off x="960948" y="3312836"/>
              <a:ext cx="1099346" cy="516258"/>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86"/>
            <p:cNvSpPr>
              <a:spLocks noChangeShapeType="1"/>
            </p:cNvSpPr>
            <p:nvPr/>
          </p:nvSpPr>
          <p:spPr bwMode="auto">
            <a:xfrm>
              <a:off x="960948" y="2598111"/>
              <a:ext cx="509787" cy="1276552"/>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86"/>
            <p:cNvSpPr>
              <a:spLocks noChangeShapeType="1"/>
            </p:cNvSpPr>
            <p:nvPr/>
          </p:nvSpPr>
          <p:spPr bwMode="auto">
            <a:xfrm>
              <a:off x="7835847" y="2424226"/>
              <a:ext cx="184187" cy="1404868"/>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186"/>
            <p:cNvSpPr>
              <a:spLocks noChangeShapeType="1"/>
            </p:cNvSpPr>
            <p:nvPr/>
          </p:nvSpPr>
          <p:spPr bwMode="auto">
            <a:xfrm>
              <a:off x="7835847" y="3312835"/>
              <a:ext cx="184186" cy="765181"/>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29" name="Picture 6" descr="f04-56-P374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6" y="2909968"/>
            <a:ext cx="6726016" cy="374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 name="Group 29"/>
          <p:cNvGrpSpPr/>
          <p:nvPr/>
        </p:nvGrpSpPr>
        <p:grpSpPr>
          <a:xfrm>
            <a:off x="3541975" y="3946967"/>
            <a:ext cx="3290646" cy="2555828"/>
            <a:chOff x="4388889" y="2454612"/>
            <a:chExt cx="4259810" cy="3286431"/>
          </a:xfrm>
        </p:grpSpPr>
        <p:sp>
          <p:nvSpPr>
            <p:cNvPr id="31" name="Line 186"/>
            <p:cNvSpPr>
              <a:spLocks noChangeShapeType="1"/>
            </p:cNvSpPr>
            <p:nvPr/>
          </p:nvSpPr>
          <p:spPr bwMode="auto">
            <a:xfrm>
              <a:off x="8644820" y="3158222"/>
              <a:ext cx="3879" cy="2582821"/>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Line 186"/>
            <p:cNvSpPr>
              <a:spLocks noChangeShapeType="1"/>
            </p:cNvSpPr>
            <p:nvPr/>
          </p:nvSpPr>
          <p:spPr bwMode="auto">
            <a:xfrm flipH="1" flipV="1">
              <a:off x="4409954" y="5741043"/>
              <a:ext cx="4234866" cy="0"/>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186"/>
            <p:cNvSpPr>
              <a:spLocks noChangeShapeType="1"/>
            </p:cNvSpPr>
            <p:nvPr/>
          </p:nvSpPr>
          <p:spPr bwMode="auto">
            <a:xfrm flipH="1" flipV="1">
              <a:off x="4388889" y="2454612"/>
              <a:ext cx="17186" cy="3286429"/>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186"/>
            <p:cNvSpPr>
              <a:spLocks noChangeShapeType="1"/>
            </p:cNvSpPr>
            <p:nvPr/>
          </p:nvSpPr>
          <p:spPr bwMode="auto">
            <a:xfrm flipH="1" flipV="1">
              <a:off x="4394455" y="2507439"/>
              <a:ext cx="312517" cy="1"/>
            </a:xfrm>
            <a:prstGeom prst="line">
              <a:avLst/>
            </a:prstGeom>
            <a:noFill/>
            <a:ln w="50800">
              <a:solidFill>
                <a:srgbClr val="00B050"/>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5" name="Group 34"/>
          <p:cNvGrpSpPr/>
          <p:nvPr/>
        </p:nvGrpSpPr>
        <p:grpSpPr>
          <a:xfrm>
            <a:off x="3645728" y="4373471"/>
            <a:ext cx="1546711" cy="2029213"/>
            <a:chOff x="6642568" y="3146647"/>
            <a:chExt cx="2002249" cy="2609280"/>
          </a:xfrm>
        </p:grpSpPr>
        <p:sp>
          <p:nvSpPr>
            <p:cNvPr id="36" name="Line 186"/>
            <p:cNvSpPr>
              <a:spLocks noChangeShapeType="1"/>
            </p:cNvSpPr>
            <p:nvPr/>
          </p:nvSpPr>
          <p:spPr bwMode="auto">
            <a:xfrm>
              <a:off x="8610095" y="3146647"/>
              <a:ext cx="3879" cy="2582821"/>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186"/>
            <p:cNvSpPr>
              <a:spLocks noChangeShapeType="1"/>
            </p:cNvSpPr>
            <p:nvPr/>
          </p:nvSpPr>
          <p:spPr bwMode="auto">
            <a:xfrm flipH="1">
              <a:off x="6687522" y="5755926"/>
              <a:ext cx="1957295" cy="1"/>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186"/>
            <p:cNvSpPr>
              <a:spLocks noChangeShapeType="1"/>
            </p:cNvSpPr>
            <p:nvPr/>
          </p:nvSpPr>
          <p:spPr bwMode="auto">
            <a:xfrm flipH="1" flipV="1">
              <a:off x="6642568" y="3877851"/>
              <a:ext cx="1" cy="1855948"/>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186"/>
            <p:cNvSpPr>
              <a:spLocks noChangeShapeType="1"/>
            </p:cNvSpPr>
            <p:nvPr/>
          </p:nvSpPr>
          <p:spPr bwMode="auto">
            <a:xfrm flipH="1" flipV="1">
              <a:off x="6642569" y="3890160"/>
              <a:ext cx="248857" cy="0"/>
            </a:xfrm>
            <a:prstGeom prst="line">
              <a:avLst/>
            </a:prstGeom>
            <a:noFill/>
            <a:ln w="50800">
              <a:solidFill>
                <a:srgbClr val="0000FF"/>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0" name="Rectangle 39"/>
          <p:cNvSpPr/>
          <p:nvPr/>
        </p:nvSpPr>
        <p:spPr>
          <a:xfrm>
            <a:off x="5581617" y="683313"/>
            <a:ext cx="3592387" cy="338554"/>
          </a:xfrm>
          <a:prstGeom prst="rect">
            <a:avLst/>
          </a:prstGeom>
        </p:spPr>
        <p:txBody>
          <a:bodyPr wrap="square">
            <a:spAutoFit/>
          </a:bodyPr>
          <a:lstStyle/>
          <a:p>
            <a:r>
              <a:rPr lang="en-US" sz="1600" b="1" i="0" u="none">
                <a:latin typeface="+mn-lt"/>
              </a:rPr>
              <a:t>IF      ID       EX     MEM   WB</a:t>
            </a:r>
            <a:endParaRPr lang="en-US" sz="1600" b="1" i="0" u="none" dirty="0">
              <a:latin typeface="+mn-lt"/>
            </a:endParaRPr>
          </a:p>
        </p:txBody>
      </p:sp>
      <p:sp>
        <p:nvSpPr>
          <p:cNvPr id="4" name="Slide Number Placeholder 3"/>
          <p:cNvSpPr>
            <a:spLocks noGrp="1"/>
          </p:cNvSpPr>
          <p:nvPr>
            <p:ph type="sldNum" sz="quarter" idx="12"/>
          </p:nvPr>
        </p:nvSpPr>
        <p:spPr/>
        <p:txBody>
          <a:bodyPr/>
          <a:lstStyle/>
          <a:p>
            <a:fld id="{7B14E791-165F-344E-BF0E-59CD826800BF}" type="slidenum">
              <a:rPr lang="en-US" smtClean="0"/>
              <a:pPr/>
              <a:t>159</a:t>
            </a:fld>
            <a:endParaRPr lang="en-US" dirty="0"/>
          </a:p>
        </p:txBody>
      </p:sp>
    </p:spTree>
    <p:extLst>
      <p:ext uri="{BB962C8B-B14F-4D97-AF65-F5344CB8AC3E}">
        <p14:creationId xmlns:p14="http://schemas.microsoft.com/office/powerpoint/2010/main" val="7389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6">
            <a:extLst>
              <a:ext uri="{FF2B5EF4-FFF2-40B4-BE49-F238E27FC236}">
                <a16:creationId xmlns:a16="http://schemas.microsoft.com/office/drawing/2014/main" id="{A6C26516-A1E8-A441-9DEF-7F792A9BA8BF}"/>
              </a:ext>
            </a:extLst>
          </p:cNvPr>
          <p:cNvSpPr>
            <a:spLocks noGrp="1" noChangeArrowheads="1"/>
          </p:cNvSpPr>
          <p:nvPr>
            <p:ph type="title"/>
          </p:nvPr>
        </p:nvSpPr>
        <p:spPr/>
        <p:txBody>
          <a:bodyPr>
            <a:normAutofit fontScale="90000"/>
          </a:bodyPr>
          <a:lstStyle/>
          <a:p>
            <a:pPr eaLnBrk="1" hangingPunct="1"/>
            <a:r>
              <a:rPr lang="en-US" altLang="en-US" dirty="0"/>
              <a:t>R-Format Encoding for Arithmetic-Logic Instructions</a:t>
            </a:r>
            <a:endParaRPr lang="en-AU" altLang="en-US" dirty="0"/>
          </a:p>
        </p:txBody>
      </p:sp>
      <p:sp>
        <p:nvSpPr>
          <p:cNvPr id="55299" name="Rectangle 37">
            <a:extLst>
              <a:ext uri="{FF2B5EF4-FFF2-40B4-BE49-F238E27FC236}">
                <a16:creationId xmlns:a16="http://schemas.microsoft.com/office/drawing/2014/main" id="{DA864F4B-1A27-0342-88E0-8B4AEA87EDED}"/>
              </a:ext>
            </a:extLst>
          </p:cNvPr>
          <p:cNvSpPr>
            <a:spLocks noGrp="1" noChangeArrowheads="1"/>
          </p:cNvSpPr>
          <p:nvPr>
            <p:ph idx="1"/>
          </p:nvPr>
        </p:nvSpPr>
        <p:spPr/>
        <p:txBody>
          <a:bodyPr/>
          <a:lstStyle/>
          <a:p>
            <a:pPr eaLnBrk="1" hangingPunct="1">
              <a:buFont typeface="Wingdings" pitchFamily="2" charset="2"/>
              <a:buNone/>
            </a:pPr>
            <a:r>
              <a:rPr lang="en-US" altLang="en-US" dirty="0">
                <a:latin typeface="Lucida Console" panose="020B0609040504020204" pitchFamily="49" charset="0"/>
              </a:rPr>
              <a:t>	   </a:t>
            </a:r>
            <a:r>
              <a:rPr lang="en-US" altLang="en-US" dirty="0">
                <a:solidFill>
                  <a:srgbClr val="00B050"/>
                </a:solidFill>
                <a:latin typeface="Lucida Console" panose="020B0609040504020204" pitchFamily="49" charset="0"/>
              </a:rPr>
              <a:t>add</a:t>
            </a:r>
            <a:r>
              <a:rPr lang="en-US" altLang="en-US" dirty="0">
                <a:latin typeface="Lucida Console" panose="020B0609040504020204" pitchFamily="49" charset="0"/>
              </a:rPr>
              <a:t> </a:t>
            </a:r>
            <a:r>
              <a:rPr lang="en-US" altLang="en-US" dirty="0">
                <a:solidFill>
                  <a:srgbClr val="FF0000"/>
                </a:solidFill>
                <a:latin typeface="Lucida Console" panose="020B0609040504020204" pitchFamily="49" charset="0"/>
              </a:rPr>
              <a:t>x9</a:t>
            </a:r>
            <a:r>
              <a:rPr lang="en-US" altLang="en-US" dirty="0">
                <a:latin typeface="Lucida Console" panose="020B0609040504020204" pitchFamily="49" charset="0"/>
              </a:rPr>
              <a:t>,</a:t>
            </a:r>
            <a:r>
              <a:rPr lang="en-US" altLang="en-US" dirty="0">
                <a:solidFill>
                  <a:srgbClr val="00B0F0"/>
                </a:solidFill>
                <a:latin typeface="Lucida Console" panose="020B0609040504020204" pitchFamily="49" charset="0"/>
              </a:rPr>
              <a:t>x20</a:t>
            </a:r>
            <a:r>
              <a:rPr lang="en-US" altLang="en-US" dirty="0">
                <a:latin typeface="Lucida Console" panose="020B0609040504020204" pitchFamily="49" charset="0"/>
              </a:rPr>
              <a:t>,</a:t>
            </a:r>
            <a:r>
              <a:rPr lang="en-US" altLang="en-US" dirty="0">
                <a:solidFill>
                  <a:srgbClr val="FFC000"/>
                </a:solidFill>
                <a:latin typeface="Lucida Console" panose="020B0609040504020204" pitchFamily="49" charset="0"/>
              </a:rPr>
              <a:t>x21   </a:t>
            </a:r>
            <a:r>
              <a:rPr lang="en-US" altLang="en-US" dirty="0">
                <a:latin typeface="Lucida Console" panose="020B0609040504020204" pitchFamily="49" charset="0"/>
              </a:rPr>
              <a:t>(add </a:t>
            </a:r>
            <a:r>
              <a:rPr lang="en-US" altLang="en-US" dirty="0" err="1">
                <a:latin typeface="Lucida Console" panose="020B0609040504020204" pitchFamily="49" charset="0"/>
              </a:rPr>
              <a:t>rd</a:t>
            </a:r>
            <a:r>
              <a:rPr lang="en-US" altLang="en-US" dirty="0">
                <a:latin typeface="Lucida Console" panose="020B0609040504020204" pitchFamily="49" charset="0"/>
              </a:rPr>
              <a:t>, rs1, rs2)</a:t>
            </a:r>
          </a:p>
          <a:p>
            <a:pPr eaLnBrk="1" hangingPunct="1">
              <a:buFont typeface="Wingdings" pitchFamily="2" charset="2"/>
              <a:buNone/>
            </a:pPr>
            <a:endParaRPr lang="en-US" altLang="en-US" dirty="0">
              <a:solidFill>
                <a:srgbClr val="FFC000"/>
              </a:solidFill>
              <a:latin typeface="Lucida Console" panose="020B0609040504020204" pitchFamily="49" charset="0"/>
            </a:endParaRPr>
          </a:p>
          <a:p>
            <a:pPr eaLnBrk="1" hangingPunct="1">
              <a:buFont typeface="Wingdings" pitchFamily="2" charset="2"/>
              <a:buNone/>
            </a:pPr>
            <a:endParaRPr lang="en-US" altLang="en-US" dirty="0">
              <a:solidFill>
                <a:srgbClr val="FFC000"/>
              </a:solidFill>
              <a:latin typeface="Lucida Console" panose="020B0609040504020204" pitchFamily="49" charset="0"/>
            </a:endParaRPr>
          </a:p>
          <a:p>
            <a:pPr>
              <a:buNone/>
            </a:pPr>
            <a:r>
              <a:rPr lang="en-US" altLang="en-US" dirty="0">
                <a:solidFill>
                  <a:srgbClr val="00B0F0"/>
                </a:solidFill>
                <a:latin typeface="Lucida Console" panose="020B0609040504020204" pitchFamily="49" charset="0"/>
              </a:rPr>
              <a:t>             </a:t>
            </a:r>
            <a:r>
              <a:rPr lang="en-US" altLang="en-US" dirty="0">
                <a:solidFill>
                  <a:srgbClr val="FFC000"/>
                </a:solidFill>
                <a:latin typeface="Lucida Console" panose="020B0609040504020204" pitchFamily="49" charset="0"/>
              </a:rPr>
              <a:t>x21, </a:t>
            </a:r>
            <a:r>
              <a:rPr lang="en-US" altLang="en-US" dirty="0">
                <a:solidFill>
                  <a:srgbClr val="00B0F0"/>
                </a:solidFill>
                <a:latin typeface="Lucida Console" panose="020B0609040504020204" pitchFamily="49" charset="0"/>
              </a:rPr>
              <a:t>x20</a:t>
            </a:r>
            <a:r>
              <a:rPr lang="en-US" altLang="en-US" dirty="0">
                <a:solidFill>
                  <a:srgbClr val="00B050"/>
                </a:solidFill>
                <a:latin typeface="Lucida Console" panose="020B0609040504020204" pitchFamily="49" charset="0"/>
              </a:rPr>
              <a:t>,       </a:t>
            </a:r>
            <a:r>
              <a:rPr lang="en-US" altLang="en-US" dirty="0">
                <a:solidFill>
                  <a:srgbClr val="FF0000"/>
                </a:solidFill>
                <a:latin typeface="Lucida Console" panose="020B0609040504020204" pitchFamily="49" charset="0"/>
              </a:rPr>
              <a:t>x9   </a:t>
            </a:r>
            <a:r>
              <a:rPr lang="en-US" altLang="en-US" dirty="0">
                <a:solidFill>
                  <a:srgbClr val="00B050"/>
                </a:solidFill>
                <a:latin typeface="Lucida Console" panose="020B0609040504020204" pitchFamily="49" charset="0"/>
              </a:rPr>
              <a:t>add</a:t>
            </a:r>
            <a:endParaRPr lang="en-US" altLang="en-US" dirty="0">
              <a:solidFill>
                <a:srgbClr val="FFC000"/>
              </a:solidFill>
              <a:latin typeface="Lucida Console" panose="020B0609040504020204" pitchFamily="49" charset="0"/>
            </a:endParaRPr>
          </a:p>
        </p:txBody>
      </p:sp>
      <p:sp>
        <p:nvSpPr>
          <p:cNvPr id="55300" name="Rectangle 35">
            <a:extLst>
              <a:ext uri="{FF2B5EF4-FFF2-40B4-BE49-F238E27FC236}">
                <a16:creationId xmlns:a16="http://schemas.microsoft.com/office/drawing/2014/main" id="{4F0FA31B-311E-0045-A5BB-ED2C6A063B66}"/>
              </a:ext>
            </a:extLst>
          </p:cNvPr>
          <p:cNvSpPr>
            <a:spLocks noChangeArrowheads="1"/>
          </p:cNvSpPr>
          <p:nvPr/>
        </p:nvSpPr>
        <p:spPr bwMode="auto">
          <a:xfrm>
            <a:off x="696913" y="4583113"/>
            <a:ext cx="725963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eaLnBrk="1" hangingPunct="1">
              <a:buFont typeface="Wingdings" pitchFamily="2" charset="2"/>
              <a:buNone/>
            </a:pPr>
            <a:r>
              <a:rPr lang="en-US" altLang="en-US" sz="2400" dirty="0"/>
              <a:t>0000 0001 0101 1010 0000 0100 1011 0011</a:t>
            </a:r>
            <a:r>
              <a:rPr lang="en-US" altLang="en-US" sz="2400" baseline="-25000" dirty="0"/>
              <a:t>two</a:t>
            </a:r>
            <a:r>
              <a:rPr lang="en-US" altLang="en-US" sz="2400" dirty="0"/>
              <a:t> =</a:t>
            </a:r>
          </a:p>
          <a:p>
            <a:pPr eaLnBrk="1" hangingPunct="1">
              <a:buFont typeface="Wingdings" pitchFamily="2" charset="2"/>
              <a:buNone/>
            </a:pPr>
            <a:r>
              <a:rPr lang="en-US" altLang="en-US" sz="2400" dirty="0"/>
              <a:t>015A04B3</a:t>
            </a:r>
            <a:r>
              <a:rPr lang="en-US" altLang="en-US" sz="2400" baseline="-25000" dirty="0"/>
              <a:t>16</a:t>
            </a:r>
          </a:p>
          <a:p>
            <a:pPr eaLnBrk="1" hangingPunct="1">
              <a:buFont typeface="Wingdings" pitchFamily="2" charset="2"/>
              <a:buNone/>
            </a:pPr>
            <a:endParaRPr lang="en-US" altLang="en-US" sz="2400" baseline="-25000" dirty="0"/>
          </a:p>
          <a:p>
            <a:pPr eaLnBrk="1" hangingPunct="1">
              <a:buFont typeface="Wingdings" pitchFamily="2" charset="2"/>
              <a:buNone/>
            </a:pPr>
            <a:r>
              <a:rPr lang="en-US" altLang="en-US" baseline="-25000" dirty="0"/>
              <a:t>5 bits for </a:t>
            </a:r>
            <a:r>
              <a:rPr lang="en-US" altLang="en-US" baseline="-25000" dirty="0" err="1"/>
              <a:t>rd</a:t>
            </a:r>
            <a:r>
              <a:rPr lang="en-US" altLang="en-US" baseline="-25000" dirty="0"/>
              <a:t>, rs1 and rs2 because we have 32 registers, thus only needs 5 bit to address a register</a:t>
            </a:r>
            <a:endParaRPr lang="en-AU" altLang="en-US" dirty="0"/>
          </a:p>
        </p:txBody>
      </p:sp>
      <p:sp>
        <p:nvSpPr>
          <p:cNvPr id="55302" name="Text Box 5">
            <a:extLst>
              <a:ext uri="{FF2B5EF4-FFF2-40B4-BE49-F238E27FC236}">
                <a16:creationId xmlns:a16="http://schemas.microsoft.com/office/drawing/2014/main" id="{0AE572F3-CE20-3047-968B-8A5C24C7586B}"/>
              </a:ext>
            </a:extLst>
          </p:cNvPr>
          <p:cNvSpPr txBox="1">
            <a:spLocks noChangeArrowheads="1"/>
          </p:cNvSpPr>
          <p:nvPr/>
        </p:nvSpPr>
        <p:spPr bwMode="auto">
          <a:xfrm>
            <a:off x="1331913" y="3224213"/>
            <a:ext cx="1296987" cy="415925"/>
          </a:xfrm>
          <a:prstGeom prst="rect">
            <a:avLst/>
          </a:prstGeom>
          <a:solidFill>
            <a:srgbClr val="00B05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0</a:t>
            </a:r>
            <a:endParaRPr lang="en-AU" altLang="en-US" sz="2000"/>
          </a:p>
        </p:txBody>
      </p:sp>
      <p:sp>
        <p:nvSpPr>
          <p:cNvPr id="55303" name="Text Box 6">
            <a:extLst>
              <a:ext uri="{FF2B5EF4-FFF2-40B4-BE49-F238E27FC236}">
                <a16:creationId xmlns:a16="http://schemas.microsoft.com/office/drawing/2014/main" id="{828288DB-BD8B-2640-9E3D-CAE94606A160}"/>
              </a:ext>
            </a:extLst>
          </p:cNvPr>
          <p:cNvSpPr txBox="1">
            <a:spLocks noChangeArrowheads="1"/>
          </p:cNvSpPr>
          <p:nvPr/>
        </p:nvSpPr>
        <p:spPr bwMode="auto">
          <a:xfrm>
            <a:off x="2628900" y="3224213"/>
            <a:ext cx="1079500" cy="415925"/>
          </a:xfrm>
          <a:prstGeom prst="rect">
            <a:avLst/>
          </a:prstGeom>
          <a:solidFill>
            <a:srgbClr val="FFC00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21</a:t>
            </a:r>
            <a:endParaRPr lang="en-AU" altLang="en-US" sz="2000"/>
          </a:p>
        </p:txBody>
      </p:sp>
      <p:sp>
        <p:nvSpPr>
          <p:cNvPr id="55304" name="Text Box 7">
            <a:extLst>
              <a:ext uri="{FF2B5EF4-FFF2-40B4-BE49-F238E27FC236}">
                <a16:creationId xmlns:a16="http://schemas.microsoft.com/office/drawing/2014/main" id="{0D89E87D-A7D8-FB44-8BB7-72513FE37503}"/>
              </a:ext>
            </a:extLst>
          </p:cNvPr>
          <p:cNvSpPr txBox="1">
            <a:spLocks noChangeArrowheads="1"/>
          </p:cNvSpPr>
          <p:nvPr/>
        </p:nvSpPr>
        <p:spPr bwMode="auto">
          <a:xfrm>
            <a:off x="3708400" y="3224213"/>
            <a:ext cx="1079500" cy="415925"/>
          </a:xfrm>
          <a:prstGeom prst="rect">
            <a:avLst/>
          </a:prstGeom>
          <a:solidFill>
            <a:srgbClr val="00B0F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20</a:t>
            </a:r>
            <a:endParaRPr lang="en-AU" altLang="en-US" sz="2000"/>
          </a:p>
        </p:txBody>
      </p:sp>
      <p:sp>
        <p:nvSpPr>
          <p:cNvPr id="55305" name="Text Box 8">
            <a:extLst>
              <a:ext uri="{FF2B5EF4-FFF2-40B4-BE49-F238E27FC236}">
                <a16:creationId xmlns:a16="http://schemas.microsoft.com/office/drawing/2014/main" id="{D158A4FC-1421-764F-AD10-B42ADD463B62}"/>
              </a:ext>
            </a:extLst>
          </p:cNvPr>
          <p:cNvSpPr txBox="1">
            <a:spLocks noChangeArrowheads="1"/>
          </p:cNvSpPr>
          <p:nvPr/>
        </p:nvSpPr>
        <p:spPr bwMode="auto">
          <a:xfrm>
            <a:off x="5727700" y="3224213"/>
            <a:ext cx="1079500" cy="415925"/>
          </a:xfrm>
          <a:prstGeom prst="rect">
            <a:avLst/>
          </a:prstGeom>
          <a:solidFill>
            <a:srgbClr val="FF7E79"/>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9</a:t>
            </a:r>
            <a:endParaRPr lang="en-AU" altLang="en-US" sz="2000"/>
          </a:p>
        </p:txBody>
      </p:sp>
      <p:sp>
        <p:nvSpPr>
          <p:cNvPr id="55306" name="Text Box 9">
            <a:extLst>
              <a:ext uri="{FF2B5EF4-FFF2-40B4-BE49-F238E27FC236}">
                <a16:creationId xmlns:a16="http://schemas.microsoft.com/office/drawing/2014/main" id="{B03F8988-2885-564D-BB53-69E372B88262}"/>
              </a:ext>
            </a:extLst>
          </p:cNvPr>
          <p:cNvSpPr txBox="1">
            <a:spLocks noChangeArrowheads="1"/>
          </p:cNvSpPr>
          <p:nvPr/>
        </p:nvSpPr>
        <p:spPr bwMode="auto">
          <a:xfrm>
            <a:off x="4789488" y="3224213"/>
            <a:ext cx="936625"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0</a:t>
            </a:r>
            <a:endParaRPr lang="en-AU" altLang="en-US" sz="2000"/>
          </a:p>
        </p:txBody>
      </p:sp>
      <p:sp>
        <p:nvSpPr>
          <p:cNvPr id="55307" name="Text Box 10">
            <a:extLst>
              <a:ext uri="{FF2B5EF4-FFF2-40B4-BE49-F238E27FC236}">
                <a16:creationId xmlns:a16="http://schemas.microsoft.com/office/drawing/2014/main" id="{70BF2DF5-EA55-4547-9D0A-E040F43BCFD6}"/>
              </a:ext>
            </a:extLst>
          </p:cNvPr>
          <p:cNvSpPr txBox="1">
            <a:spLocks noChangeArrowheads="1"/>
          </p:cNvSpPr>
          <p:nvPr/>
        </p:nvSpPr>
        <p:spPr bwMode="auto">
          <a:xfrm>
            <a:off x="6807200" y="3224213"/>
            <a:ext cx="1296988" cy="415925"/>
          </a:xfrm>
          <a:prstGeom prst="rect">
            <a:avLst/>
          </a:prstGeom>
          <a:solidFill>
            <a:srgbClr val="92D05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51</a:t>
            </a:r>
            <a:endParaRPr lang="en-AU" altLang="en-US" sz="2000"/>
          </a:p>
        </p:txBody>
      </p:sp>
      <p:sp>
        <p:nvSpPr>
          <p:cNvPr id="55308" name="Text Box 5">
            <a:extLst>
              <a:ext uri="{FF2B5EF4-FFF2-40B4-BE49-F238E27FC236}">
                <a16:creationId xmlns:a16="http://schemas.microsoft.com/office/drawing/2014/main" id="{BE3A1D35-B509-4E42-B76F-0DA1D8E8BB44}"/>
              </a:ext>
            </a:extLst>
          </p:cNvPr>
          <p:cNvSpPr txBox="1">
            <a:spLocks noChangeArrowheads="1"/>
          </p:cNvSpPr>
          <p:nvPr/>
        </p:nvSpPr>
        <p:spPr bwMode="auto">
          <a:xfrm>
            <a:off x="1331913" y="3887788"/>
            <a:ext cx="1296987" cy="415925"/>
          </a:xfrm>
          <a:prstGeom prst="rect">
            <a:avLst/>
          </a:prstGeom>
          <a:solidFill>
            <a:srgbClr val="00B05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0000000</a:t>
            </a:r>
            <a:endParaRPr lang="en-AU" altLang="en-US" sz="2000"/>
          </a:p>
        </p:txBody>
      </p:sp>
      <p:sp>
        <p:nvSpPr>
          <p:cNvPr id="55309" name="Text Box 6">
            <a:extLst>
              <a:ext uri="{FF2B5EF4-FFF2-40B4-BE49-F238E27FC236}">
                <a16:creationId xmlns:a16="http://schemas.microsoft.com/office/drawing/2014/main" id="{C98CC445-A4E0-2D48-BCA7-FF8BD0EE781C}"/>
              </a:ext>
            </a:extLst>
          </p:cNvPr>
          <p:cNvSpPr txBox="1">
            <a:spLocks noChangeArrowheads="1"/>
          </p:cNvSpPr>
          <p:nvPr/>
        </p:nvSpPr>
        <p:spPr bwMode="auto">
          <a:xfrm>
            <a:off x="2628900" y="3887788"/>
            <a:ext cx="1079500" cy="415925"/>
          </a:xfrm>
          <a:prstGeom prst="rect">
            <a:avLst/>
          </a:prstGeom>
          <a:solidFill>
            <a:srgbClr val="FFC00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10101</a:t>
            </a:r>
            <a:endParaRPr lang="en-AU" altLang="en-US" sz="2000"/>
          </a:p>
        </p:txBody>
      </p:sp>
      <p:sp>
        <p:nvSpPr>
          <p:cNvPr id="55310" name="Text Box 7">
            <a:extLst>
              <a:ext uri="{FF2B5EF4-FFF2-40B4-BE49-F238E27FC236}">
                <a16:creationId xmlns:a16="http://schemas.microsoft.com/office/drawing/2014/main" id="{968A5C6E-A6D0-D64E-8C35-49721E7BFA53}"/>
              </a:ext>
            </a:extLst>
          </p:cNvPr>
          <p:cNvSpPr txBox="1">
            <a:spLocks noChangeArrowheads="1"/>
          </p:cNvSpPr>
          <p:nvPr/>
        </p:nvSpPr>
        <p:spPr bwMode="auto">
          <a:xfrm>
            <a:off x="3708400" y="3887788"/>
            <a:ext cx="1079500" cy="415925"/>
          </a:xfrm>
          <a:prstGeom prst="rect">
            <a:avLst/>
          </a:prstGeom>
          <a:solidFill>
            <a:srgbClr val="00B0F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10100</a:t>
            </a:r>
            <a:endParaRPr lang="en-AU" altLang="en-US" sz="2000"/>
          </a:p>
        </p:txBody>
      </p:sp>
      <p:sp>
        <p:nvSpPr>
          <p:cNvPr id="55311" name="Text Box 8">
            <a:extLst>
              <a:ext uri="{FF2B5EF4-FFF2-40B4-BE49-F238E27FC236}">
                <a16:creationId xmlns:a16="http://schemas.microsoft.com/office/drawing/2014/main" id="{B713AF3E-F0FB-1944-81AA-ADF26F098B2E}"/>
              </a:ext>
            </a:extLst>
          </p:cNvPr>
          <p:cNvSpPr txBox="1">
            <a:spLocks noChangeArrowheads="1"/>
          </p:cNvSpPr>
          <p:nvPr/>
        </p:nvSpPr>
        <p:spPr bwMode="auto">
          <a:xfrm>
            <a:off x="5727700" y="3887788"/>
            <a:ext cx="1079500" cy="415925"/>
          </a:xfrm>
          <a:prstGeom prst="rect">
            <a:avLst/>
          </a:prstGeom>
          <a:solidFill>
            <a:srgbClr val="FF7E79"/>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01001</a:t>
            </a:r>
            <a:endParaRPr lang="en-AU" altLang="en-US" sz="2000"/>
          </a:p>
        </p:txBody>
      </p:sp>
      <p:sp>
        <p:nvSpPr>
          <p:cNvPr id="55312" name="Text Box 9">
            <a:extLst>
              <a:ext uri="{FF2B5EF4-FFF2-40B4-BE49-F238E27FC236}">
                <a16:creationId xmlns:a16="http://schemas.microsoft.com/office/drawing/2014/main" id="{66BCA394-55B6-D743-A900-5DB7A471C9D3}"/>
              </a:ext>
            </a:extLst>
          </p:cNvPr>
          <p:cNvSpPr txBox="1">
            <a:spLocks noChangeArrowheads="1"/>
          </p:cNvSpPr>
          <p:nvPr/>
        </p:nvSpPr>
        <p:spPr bwMode="auto">
          <a:xfrm>
            <a:off x="4789488" y="3887788"/>
            <a:ext cx="936625"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000</a:t>
            </a:r>
            <a:endParaRPr lang="en-AU" altLang="en-US" sz="2000"/>
          </a:p>
        </p:txBody>
      </p:sp>
      <p:sp>
        <p:nvSpPr>
          <p:cNvPr id="55313" name="Text Box 10">
            <a:extLst>
              <a:ext uri="{FF2B5EF4-FFF2-40B4-BE49-F238E27FC236}">
                <a16:creationId xmlns:a16="http://schemas.microsoft.com/office/drawing/2014/main" id="{4DBCC81D-9369-C842-B54F-222539D6C0F5}"/>
              </a:ext>
            </a:extLst>
          </p:cNvPr>
          <p:cNvSpPr txBox="1">
            <a:spLocks noChangeArrowheads="1"/>
          </p:cNvSpPr>
          <p:nvPr/>
        </p:nvSpPr>
        <p:spPr bwMode="auto">
          <a:xfrm>
            <a:off x="6807200" y="3887788"/>
            <a:ext cx="1296988" cy="415925"/>
          </a:xfrm>
          <a:prstGeom prst="rect">
            <a:avLst/>
          </a:prstGeom>
          <a:solidFill>
            <a:srgbClr val="92D050"/>
          </a:solidFill>
          <a:ln w="19050">
            <a:solidFill>
              <a:schemeClr val="tx1"/>
            </a:solidFill>
            <a:miter lim="800000"/>
            <a:headEnd/>
            <a:tailEnd/>
          </a:ln>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0110011</a:t>
            </a:r>
            <a:endParaRPr lang="en-AU" altLang="en-US" sz="2000"/>
          </a:p>
        </p:txBody>
      </p:sp>
      <p:sp>
        <p:nvSpPr>
          <p:cNvPr id="31" name="Text Box 5">
            <a:extLst>
              <a:ext uri="{FF2B5EF4-FFF2-40B4-BE49-F238E27FC236}">
                <a16:creationId xmlns:a16="http://schemas.microsoft.com/office/drawing/2014/main" id="{3025DA49-6715-634C-9413-823E3DBA40E8}"/>
              </a:ext>
            </a:extLst>
          </p:cNvPr>
          <p:cNvSpPr txBox="1">
            <a:spLocks noChangeArrowheads="1"/>
          </p:cNvSpPr>
          <p:nvPr/>
        </p:nvSpPr>
        <p:spPr bwMode="auto">
          <a:xfrm>
            <a:off x="1331913" y="1717675"/>
            <a:ext cx="1296987" cy="415925"/>
          </a:xfrm>
          <a:prstGeom prst="rect">
            <a:avLst/>
          </a:prstGeom>
          <a:solidFill>
            <a:srgbClr val="00B050"/>
          </a:solidFill>
          <a:ln w="19050">
            <a:solidFill>
              <a:schemeClr val="tx1"/>
            </a:solidFill>
            <a:miter lim="800000"/>
            <a:headEnd/>
            <a:tailEnd/>
          </a:ln>
        </p:spPr>
        <p:txBody>
          <a:bodyPr>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2000"/>
              <a:t>funct7</a:t>
            </a:r>
            <a:endParaRPr lang="en-AU" altLang="en-US" sz="2000"/>
          </a:p>
        </p:txBody>
      </p:sp>
      <p:sp>
        <p:nvSpPr>
          <p:cNvPr id="32" name="Text Box 6">
            <a:extLst>
              <a:ext uri="{FF2B5EF4-FFF2-40B4-BE49-F238E27FC236}">
                <a16:creationId xmlns:a16="http://schemas.microsoft.com/office/drawing/2014/main" id="{4CAC3385-908D-484C-B119-0DBC777E62DC}"/>
              </a:ext>
            </a:extLst>
          </p:cNvPr>
          <p:cNvSpPr txBox="1">
            <a:spLocks noChangeArrowheads="1"/>
          </p:cNvSpPr>
          <p:nvPr/>
        </p:nvSpPr>
        <p:spPr bwMode="auto">
          <a:xfrm>
            <a:off x="2628900" y="1717675"/>
            <a:ext cx="1079500" cy="415925"/>
          </a:xfrm>
          <a:prstGeom prst="rect">
            <a:avLst/>
          </a:prstGeom>
          <a:solidFill>
            <a:srgbClr val="FFC000"/>
          </a:solidFill>
          <a:ln w="19050">
            <a:solidFill>
              <a:schemeClr val="tx1"/>
            </a:solidFill>
            <a:miter lim="800000"/>
            <a:headEnd/>
            <a:tailEnd/>
          </a:ln>
        </p:spPr>
        <p:txBody>
          <a:bodyPr>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2000"/>
              <a:t>rs2</a:t>
            </a:r>
            <a:endParaRPr lang="en-AU" altLang="en-US" sz="2000"/>
          </a:p>
        </p:txBody>
      </p:sp>
      <p:sp>
        <p:nvSpPr>
          <p:cNvPr id="33" name="Text Box 7">
            <a:extLst>
              <a:ext uri="{FF2B5EF4-FFF2-40B4-BE49-F238E27FC236}">
                <a16:creationId xmlns:a16="http://schemas.microsoft.com/office/drawing/2014/main" id="{410E5C34-0F54-8D4C-809F-7FAE413FB508}"/>
              </a:ext>
            </a:extLst>
          </p:cNvPr>
          <p:cNvSpPr txBox="1">
            <a:spLocks noChangeArrowheads="1"/>
          </p:cNvSpPr>
          <p:nvPr/>
        </p:nvSpPr>
        <p:spPr bwMode="auto">
          <a:xfrm>
            <a:off x="3708400" y="1717675"/>
            <a:ext cx="1079500" cy="415925"/>
          </a:xfrm>
          <a:prstGeom prst="rect">
            <a:avLst/>
          </a:prstGeom>
          <a:solidFill>
            <a:srgbClr val="00B0F0"/>
          </a:solidFill>
          <a:ln w="19050">
            <a:solidFill>
              <a:schemeClr val="tx1"/>
            </a:solidFill>
            <a:miter lim="800000"/>
            <a:headEnd/>
            <a:tailEnd/>
          </a:ln>
        </p:spPr>
        <p:txBody>
          <a:bodyPr>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2000" dirty="0"/>
              <a:t>rs1</a:t>
            </a:r>
            <a:endParaRPr lang="en-AU" altLang="en-US" sz="2000" dirty="0"/>
          </a:p>
        </p:txBody>
      </p:sp>
      <p:sp>
        <p:nvSpPr>
          <p:cNvPr id="34" name="Text Box 8">
            <a:extLst>
              <a:ext uri="{FF2B5EF4-FFF2-40B4-BE49-F238E27FC236}">
                <a16:creationId xmlns:a16="http://schemas.microsoft.com/office/drawing/2014/main" id="{B10E5CD5-A188-7E47-B491-EB320868F511}"/>
              </a:ext>
            </a:extLst>
          </p:cNvPr>
          <p:cNvSpPr txBox="1">
            <a:spLocks noChangeArrowheads="1"/>
          </p:cNvSpPr>
          <p:nvPr/>
        </p:nvSpPr>
        <p:spPr bwMode="auto">
          <a:xfrm>
            <a:off x="5727700" y="1717675"/>
            <a:ext cx="1079500" cy="415925"/>
          </a:xfrm>
          <a:prstGeom prst="rect">
            <a:avLst/>
          </a:prstGeom>
          <a:solidFill>
            <a:srgbClr val="FF0000">
              <a:alpha val="61176"/>
            </a:srgbClr>
          </a:solidFill>
          <a:ln w="19050">
            <a:solidFill>
              <a:schemeClr val="tx1"/>
            </a:solidFill>
            <a:miter lim="800000"/>
            <a:headEnd/>
            <a:tailEnd/>
          </a:ln>
        </p:spPr>
        <p:txBody>
          <a:bodyPr>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2000"/>
              <a:t>rd</a:t>
            </a:r>
            <a:endParaRPr lang="en-AU" altLang="en-US" sz="2000"/>
          </a:p>
        </p:txBody>
      </p:sp>
      <p:sp>
        <p:nvSpPr>
          <p:cNvPr id="35" name="Text Box 9">
            <a:extLst>
              <a:ext uri="{FF2B5EF4-FFF2-40B4-BE49-F238E27FC236}">
                <a16:creationId xmlns:a16="http://schemas.microsoft.com/office/drawing/2014/main" id="{25894819-A34B-7943-9A01-C79B120E11D6}"/>
              </a:ext>
            </a:extLst>
          </p:cNvPr>
          <p:cNvSpPr txBox="1">
            <a:spLocks noChangeArrowheads="1"/>
          </p:cNvSpPr>
          <p:nvPr/>
        </p:nvSpPr>
        <p:spPr bwMode="auto">
          <a:xfrm>
            <a:off x="4789488" y="1717675"/>
            <a:ext cx="936625"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2000"/>
              <a:t>funct3</a:t>
            </a:r>
            <a:endParaRPr lang="en-AU" altLang="en-US" sz="2000"/>
          </a:p>
        </p:txBody>
      </p:sp>
      <p:sp>
        <p:nvSpPr>
          <p:cNvPr id="36" name="Text Box 10">
            <a:extLst>
              <a:ext uri="{FF2B5EF4-FFF2-40B4-BE49-F238E27FC236}">
                <a16:creationId xmlns:a16="http://schemas.microsoft.com/office/drawing/2014/main" id="{FDB5ABD9-9D68-9A47-9D04-8F1B64F409BB}"/>
              </a:ext>
            </a:extLst>
          </p:cNvPr>
          <p:cNvSpPr txBox="1">
            <a:spLocks noChangeArrowheads="1"/>
          </p:cNvSpPr>
          <p:nvPr/>
        </p:nvSpPr>
        <p:spPr bwMode="auto">
          <a:xfrm>
            <a:off x="6807200" y="1717675"/>
            <a:ext cx="1296988" cy="415925"/>
          </a:xfrm>
          <a:prstGeom prst="rect">
            <a:avLst/>
          </a:prstGeom>
          <a:solidFill>
            <a:srgbClr val="92D050"/>
          </a:solidFill>
          <a:ln w="19050">
            <a:solidFill>
              <a:schemeClr val="tx1"/>
            </a:solidFill>
            <a:miter lim="800000"/>
            <a:headEnd/>
            <a:tailEnd/>
          </a:ln>
        </p:spPr>
        <p:txBody>
          <a:bodyPr>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2000"/>
              <a:t>opcode</a:t>
            </a:r>
            <a:endParaRPr lang="en-AU" altLang="en-US" sz="2000"/>
          </a:p>
        </p:txBody>
      </p:sp>
      <p:sp>
        <p:nvSpPr>
          <p:cNvPr id="37" name="Text Box 11">
            <a:extLst>
              <a:ext uri="{FF2B5EF4-FFF2-40B4-BE49-F238E27FC236}">
                <a16:creationId xmlns:a16="http://schemas.microsoft.com/office/drawing/2014/main" id="{772C4D92-FC19-7046-9BA1-63C5F1C4283C}"/>
              </a:ext>
            </a:extLst>
          </p:cNvPr>
          <p:cNvSpPr txBox="1">
            <a:spLocks noChangeArrowheads="1"/>
          </p:cNvSpPr>
          <p:nvPr/>
        </p:nvSpPr>
        <p:spPr bwMode="auto">
          <a:xfrm>
            <a:off x="1619250" y="2154238"/>
            <a:ext cx="676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1600"/>
              <a:t>7 bits</a:t>
            </a:r>
            <a:endParaRPr lang="en-AU" altLang="en-US" sz="1600"/>
          </a:p>
        </p:txBody>
      </p:sp>
      <p:sp>
        <p:nvSpPr>
          <p:cNvPr id="38" name="Text Box 12">
            <a:extLst>
              <a:ext uri="{FF2B5EF4-FFF2-40B4-BE49-F238E27FC236}">
                <a16:creationId xmlns:a16="http://schemas.microsoft.com/office/drawing/2014/main" id="{6C162875-AB1B-6E43-B7ED-3EB3B36304FC}"/>
              </a:ext>
            </a:extLst>
          </p:cNvPr>
          <p:cNvSpPr txBox="1">
            <a:spLocks noChangeArrowheads="1"/>
          </p:cNvSpPr>
          <p:nvPr/>
        </p:nvSpPr>
        <p:spPr bwMode="auto">
          <a:xfrm>
            <a:off x="7094538" y="2155825"/>
            <a:ext cx="676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1600"/>
              <a:t>7 bits</a:t>
            </a:r>
            <a:endParaRPr lang="en-AU" altLang="en-US" sz="1600"/>
          </a:p>
        </p:txBody>
      </p:sp>
      <p:sp>
        <p:nvSpPr>
          <p:cNvPr id="39" name="Text Box 13">
            <a:extLst>
              <a:ext uri="{FF2B5EF4-FFF2-40B4-BE49-F238E27FC236}">
                <a16:creationId xmlns:a16="http://schemas.microsoft.com/office/drawing/2014/main" id="{D47CEEFD-FFD6-794D-9692-7047F4A98166}"/>
              </a:ext>
            </a:extLst>
          </p:cNvPr>
          <p:cNvSpPr txBox="1">
            <a:spLocks noChangeArrowheads="1"/>
          </p:cNvSpPr>
          <p:nvPr/>
        </p:nvSpPr>
        <p:spPr bwMode="auto">
          <a:xfrm>
            <a:off x="2846388" y="2154238"/>
            <a:ext cx="6699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1600"/>
              <a:t>5 bits</a:t>
            </a:r>
            <a:endParaRPr lang="en-AU" altLang="en-US" sz="1600"/>
          </a:p>
        </p:txBody>
      </p:sp>
      <p:sp>
        <p:nvSpPr>
          <p:cNvPr id="40" name="Text Box 14">
            <a:extLst>
              <a:ext uri="{FF2B5EF4-FFF2-40B4-BE49-F238E27FC236}">
                <a16:creationId xmlns:a16="http://schemas.microsoft.com/office/drawing/2014/main" id="{B8958484-2E24-404C-963C-0C5C4ADA53AC}"/>
              </a:ext>
            </a:extLst>
          </p:cNvPr>
          <p:cNvSpPr txBox="1">
            <a:spLocks noChangeArrowheads="1"/>
          </p:cNvSpPr>
          <p:nvPr/>
        </p:nvSpPr>
        <p:spPr bwMode="auto">
          <a:xfrm>
            <a:off x="3927475" y="2154238"/>
            <a:ext cx="6699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1600" dirty="0"/>
              <a:t>5 bits</a:t>
            </a:r>
            <a:endParaRPr lang="en-AU" altLang="en-US" sz="1600" dirty="0"/>
          </a:p>
        </p:txBody>
      </p:sp>
      <p:sp>
        <p:nvSpPr>
          <p:cNvPr id="41" name="Text Box 15">
            <a:extLst>
              <a:ext uri="{FF2B5EF4-FFF2-40B4-BE49-F238E27FC236}">
                <a16:creationId xmlns:a16="http://schemas.microsoft.com/office/drawing/2014/main" id="{244B508C-078B-6049-9247-2E75BC6B3AAD}"/>
              </a:ext>
            </a:extLst>
          </p:cNvPr>
          <p:cNvSpPr txBox="1">
            <a:spLocks noChangeArrowheads="1"/>
          </p:cNvSpPr>
          <p:nvPr/>
        </p:nvSpPr>
        <p:spPr bwMode="auto">
          <a:xfrm>
            <a:off x="5946775" y="2155825"/>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1600"/>
              <a:t>5 bits</a:t>
            </a:r>
            <a:endParaRPr lang="en-AU" altLang="en-US" sz="1600"/>
          </a:p>
        </p:txBody>
      </p:sp>
      <p:sp>
        <p:nvSpPr>
          <p:cNvPr id="42" name="Text Box 16">
            <a:extLst>
              <a:ext uri="{FF2B5EF4-FFF2-40B4-BE49-F238E27FC236}">
                <a16:creationId xmlns:a16="http://schemas.microsoft.com/office/drawing/2014/main" id="{7EBA2B12-59F9-1E4C-BEA9-1C22F46E2035}"/>
              </a:ext>
            </a:extLst>
          </p:cNvPr>
          <p:cNvSpPr txBox="1">
            <a:spLocks noChangeArrowheads="1"/>
          </p:cNvSpPr>
          <p:nvPr/>
        </p:nvSpPr>
        <p:spPr bwMode="auto">
          <a:xfrm>
            <a:off x="4860925" y="2154238"/>
            <a:ext cx="676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charset="2"/>
              <a:buChar char="n"/>
              <a:defRPr sz="3200">
                <a:solidFill>
                  <a:schemeClr val="tx1"/>
                </a:solidFill>
                <a:latin typeface="Arial" charset="0"/>
              </a:defRPr>
            </a:lvl1pPr>
            <a:lvl2pPr marL="742950" indent="-285750">
              <a:spcBef>
                <a:spcPct val="20000"/>
              </a:spcBef>
              <a:buClr>
                <a:schemeClr val="hlink"/>
              </a:buClr>
              <a:buSzPct val="55000"/>
              <a:buFont typeface="Wingdings" charset="2"/>
              <a:buChar char="n"/>
              <a:defRPr sz="2800">
                <a:solidFill>
                  <a:schemeClr val="tx1"/>
                </a:solidFill>
                <a:latin typeface="Arial" charset="0"/>
              </a:defRPr>
            </a:lvl2pPr>
            <a:lvl3pPr marL="1143000" indent="-228600">
              <a:spcBef>
                <a:spcPct val="20000"/>
              </a:spcBef>
              <a:buClr>
                <a:schemeClr val="folHlink"/>
              </a:buClr>
              <a:buSzPct val="50000"/>
              <a:buFont typeface="Wingdings" charset="2"/>
              <a:buChar char="n"/>
              <a:defRPr sz="2400">
                <a:solidFill>
                  <a:schemeClr val="tx1"/>
                </a:solidFill>
                <a:latin typeface="Arial" charset="0"/>
              </a:defRPr>
            </a:lvl3pPr>
            <a:lvl4pPr marL="1600200" indent="-228600">
              <a:spcBef>
                <a:spcPct val="20000"/>
              </a:spcBef>
              <a:buClr>
                <a:schemeClr val="accent2"/>
              </a:buClr>
              <a:buSzPct val="55000"/>
              <a:buFont typeface="Wingdings" charset="2"/>
              <a:buChar char="n"/>
              <a:defRPr sz="2000">
                <a:solidFill>
                  <a:schemeClr val="tx1"/>
                </a:solidFill>
                <a:latin typeface="Arial" charset="0"/>
              </a:defRPr>
            </a:lvl4pPr>
            <a:lvl5pPr marL="2057400" indent="-228600">
              <a:spcBef>
                <a:spcPct val="20000"/>
              </a:spcBef>
              <a:buClr>
                <a:schemeClr val="accent1"/>
              </a:buClr>
              <a:buSzPct val="50000"/>
              <a:buFont typeface="Wingdings"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buChar char="n"/>
              <a:defRPr sz="2000">
                <a:solidFill>
                  <a:schemeClr val="tx1"/>
                </a:solidFill>
                <a:latin typeface="Arial" charset="0"/>
              </a:defRPr>
            </a:lvl9pPr>
          </a:lstStyle>
          <a:p>
            <a:pPr algn="ctr">
              <a:spcBef>
                <a:spcPct val="0"/>
              </a:spcBef>
              <a:buClrTx/>
              <a:buSzTx/>
              <a:buFontTx/>
              <a:buNone/>
            </a:pPr>
            <a:r>
              <a:rPr lang="en-US" altLang="en-US" sz="1600"/>
              <a:t>3 bits</a:t>
            </a:r>
            <a:endParaRPr lang="en-AU" altLang="en-US" sz="1600"/>
          </a:p>
        </p:txBody>
      </p:sp>
      <p:sp>
        <p:nvSpPr>
          <p:cNvPr id="2" name="Slide Number Placeholder 1">
            <a:extLst>
              <a:ext uri="{FF2B5EF4-FFF2-40B4-BE49-F238E27FC236}">
                <a16:creationId xmlns:a16="http://schemas.microsoft.com/office/drawing/2014/main" id="{82DAFA0E-B922-C04E-85FF-FDCC51BC2538}"/>
              </a:ext>
            </a:extLst>
          </p:cNvPr>
          <p:cNvSpPr>
            <a:spLocks noGrp="1"/>
          </p:cNvSpPr>
          <p:nvPr>
            <p:ph type="sldNum" sz="quarter" idx="12"/>
          </p:nvPr>
        </p:nvSpPr>
        <p:spPr/>
        <p:txBody>
          <a:bodyPr/>
          <a:lstStyle/>
          <a:p>
            <a:fld id="{7B14E791-165F-344E-BF0E-59CD826800BF}" type="slidenum">
              <a:rPr lang="en-US" smtClean="0"/>
              <a:pPr/>
              <a:t>16</a:t>
            </a:fld>
            <a:endParaRPr lang="en-US" dirty="0"/>
          </a:p>
        </p:txBody>
      </p:sp>
      <p:sp>
        <p:nvSpPr>
          <p:cNvPr id="30" name="Rounded Rectangle 29">
            <a:extLst>
              <a:ext uri="{FF2B5EF4-FFF2-40B4-BE49-F238E27FC236}">
                <a16:creationId xmlns:a16="http://schemas.microsoft.com/office/drawing/2014/main" id="{680AE2A6-00CE-534E-A943-E34EABAC5F24}"/>
              </a:ext>
            </a:extLst>
          </p:cNvPr>
          <p:cNvSpPr/>
          <p:nvPr/>
        </p:nvSpPr>
        <p:spPr>
          <a:xfrm>
            <a:off x="533400" y="4492626"/>
            <a:ext cx="7696200" cy="920749"/>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5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a:defRPr/>
            </a:pPr>
            <a:r>
              <a:rPr lang="en-US" sz="4000" dirty="0">
                <a:ea typeface="+mj-ea"/>
              </a:rPr>
              <a:t>Detecting RAW Hazards</a:t>
            </a:r>
            <a:endParaRPr lang="en-AU" sz="4000" dirty="0">
              <a:ea typeface="+mj-ea"/>
            </a:endParaRPr>
          </a:p>
        </p:txBody>
      </p:sp>
      <p:sp>
        <p:nvSpPr>
          <p:cNvPr id="401411" name="Rectangle 3"/>
          <p:cNvSpPr>
            <a:spLocks noGrp="1" noChangeArrowheads="1"/>
          </p:cNvSpPr>
          <p:nvPr>
            <p:ph idx="1"/>
          </p:nvPr>
        </p:nvSpPr>
        <p:spPr/>
        <p:txBody>
          <a:bodyPr>
            <a:normAutofit lnSpcReduction="10000"/>
          </a:bodyPr>
          <a:lstStyle/>
          <a:p>
            <a:pPr>
              <a:spcBef>
                <a:spcPts val="0"/>
              </a:spcBef>
              <a:tabLst>
                <a:tab pos="1771650" algn="l"/>
                <a:tab pos="3943350" algn="l"/>
              </a:tabLst>
              <a:defRPr/>
            </a:pPr>
            <a:endParaRPr lang="en-US" dirty="0">
              <a:latin typeface="+mn-lt"/>
              <a:ea typeface="+mn-ea"/>
              <a:cs typeface="Gill Sans MT"/>
            </a:endParaRPr>
          </a:p>
          <a:p>
            <a:pPr>
              <a:spcBef>
                <a:spcPts val="0"/>
              </a:spcBef>
              <a:tabLst>
                <a:tab pos="1771650" algn="l"/>
                <a:tab pos="3943350" algn="l"/>
              </a:tabLst>
              <a:defRPr/>
            </a:pPr>
            <a:endParaRPr lang="en-US" dirty="0">
              <a:latin typeface="+mn-lt"/>
              <a:ea typeface="+mn-ea"/>
              <a:cs typeface="Gill Sans MT"/>
            </a:endParaRPr>
          </a:p>
          <a:p>
            <a:pPr>
              <a:defRPr/>
            </a:pPr>
            <a:endParaRPr lang="en-US" dirty="0">
              <a:cs typeface="Gill Sans MT"/>
            </a:endParaRPr>
          </a:p>
          <a:p>
            <a:pPr>
              <a:defRPr/>
            </a:pPr>
            <a:r>
              <a:rPr lang="en-US" dirty="0">
                <a:cs typeface="Gill Sans MT"/>
              </a:rPr>
              <a:t>Pass register numbers along pipeline</a:t>
            </a:r>
          </a:p>
          <a:p>
            <a:pPr lvl="1">
              <a:defRPr/>
            </a:pPr>
            <a:r>
              <a:rPr lang="en-US" dirty="0">
                <a:cs typeface="Gill Sans MT"/>
              </a:rPr>
              <a:t>ID/</a:t>
            </a:r>
            <a:r>
              <a:rPr lang="en-US" dirty="0" err="1">
                <a:cs typeface="Gill Sans MT"/>
              </a:rPr>
              <a:t>EX.RegisterRs</a:t>
            </a:r>
            <a:r>
              <a:rPr lang="en-US" dirty="0">
                <a:cs typeface="Gill Sans MT"/>
              </a:rPr>
              <a:t> = register number for </a:t>
            </a:r>
            <a:r>
              <a:rPr lang="en-US" dirty="0" err="1">
                <a:cs typeface="Gill Sans MT"/>
              </a:rPr>
              <a:t>Rs</a:t>
            </a:r>
            <a:r>
              <a:rPr lang="en-US" dirty="0">
                <a:cs typeface="Gill Sans MT"/>
              </a:rPr>
              <a:t> in ID/EX (Rs1)</a:t>
            </a:r>
          </a:p>
          <a:p>
            <a:pPr lvl="1">
              <a:defRPr/>
            </a:pPr>
            <a:r>
              <a:rPr lang="en-US" dirty="0">
                <a:cs typeface="Gill Sans MT"/>
              </a:rPr>
              <a:t>ID/</a:t>
            </a:r>
            <a:r>
              <a:rPr lang="en-US" dirty="0" err="1">
                <a:cs typeface="Gill Sans MT"/>
              </a:rPr>
              <a:t>EX.RegisterRt</a:t>
            </a:r>
            <a:r>
              <a:rPr lang="en-US" dirty="0">
                <a:cs typeface="Gill Sans MT"/>
              </a:rPr>
              <a:t> = register number for </a:t>
            </a:r>
            <a:r>
              <a:rPr lang="en-US" dirty="0" err="1">
                <a:cs typeface="Gill Sans MT"/>
              </a:rPr>
              <a:t>Rt</a:t>
            </a:r>
            <a:r>
              <a:rPr lang="en-US" dirty="0">
                <a:cs typeface="Gill Sans MT"/>
              </a:rPr>
              <a:t> in ID/EX (Rs2)</a:t>
            </a:r>
          </a:p>
          <a:p>
            <a:pPr lvl="1">
              <a:defRPr/>
            </a:pPr>
            <a:r>
              <a:rPr lang="en-US" dirty="0">
                <a:cs typeface="Gill Sans MT"/>
              </a:rPr>
              <a:t>ID/</a:t>
            </a:r>
            <a:r>
              <a:rPr lang="en-US" dirty="0" err="1">
                <a:cs typeface="Gill Sans MT"/>
              </a:rPr>
              <a:t>EX.RegisterRd</a:t>
            </a:r>
            <a:r>
              <a:rPr lang="en-US" dirty="0">
                <a:cs typeface="Gill Sans MT"/>
              </a:rPr>
              <a:t> = register number for Rd in ID/EX</a:t>
            </a:r>
          </a:p>
          <a:p>
            <a:pPr>
              <a:spcBef>
                <a:spcPts val="0"/>
              </a:spcBef>
              <a:tabLst>
                <a:tab pos="1771650" algn="l"/>
                <a:tab pos="3943350" algn="l"/>
              </a:tabLst>
              <a:defRPr/>
            </a:pPr>
            <a:endParaRPr lang="en-US" dirty="0">
              <a:latin typeface="+mn-lt"/>
              <a:ea typeface="+mn-ea"/>
              <a:cs typeface="Gill Sans MT"/>
            </a:endParaRPr>
          </a:p>
          <a:p>
            <a:pPr>
              <a:defRPr/>
            </a:pPr>
            <a:r>
              <a:rPr lang="en-US" dirty="0">
                <a:latin typeface="+mn-lt"/>
                <a:ea typeface="+mn-ea"/>
                <a:cs typeface="Gill Sans MT"/>
              </a:rPr>
              <a:t>RAW Data hazards when</a:t>
            </a:r>
          </a:p>
          <a:p>
            <a:pPr lvl="1">
              <a:buFont typeface="Wingdings" pitchFamily="2" charset="2"/>
              <a:buNone/>
              <a:defRPr/>
            </a:pPr>
            <a:r>
              <a:rPr lang="en-US" b="1" dirty="0">
                <a:solidFill>
                  <a:srgbClr val="0000FF"/>
                </a:solidFill>
                <a:latin typeface="+mn-lt"/>
                <a:ea typeface="+mn-ea"/>
                <a:cs typeface="Gill Sans MT"/>
              </a:rPr>
              <a:t>1a. EX/</a:t>
            </a:r>
            <a:r>
              <a:rPr lang="en-US" b="1" dirty="0" err="1">
                <a:solidFill>
                  <a:srgbClr val="0000FF"/>
                </a:solidFill>
                <a:latin typeface="+mn-lt"/>
                <a:ea typeface="+mn-ea"/>
                <a:cs typeface="Gill Sans MT"/>
              </a:rPr>
              <a:t>MEM.RegisterRd</a:t>
            </a:r>
            <a:r>
              <a:rPr lang="en-US" b="1" dirty="0">
                <a:solidFill>
                  <a:srgbClr val="0000FF"/>
                </a:solidFill>
                <a:latin typeface="+mn-lt"/>
                <a:ea typeface="+mn-ea"/>
                <a:cs typeface="Gill Sans MT"/>
              </a:rPr>
              <a:t> = ID/</a:t>
            </a:r>
            <a:r>
              <a:rPr lang="en-US" b="1" dirty="0" err="1">
                <a:solidFill>
                  <a:srgbClr val="0000FF"/>
                </a:solidFill>
                <a:latin typeface="+mn-lt"/>
                <a:ea typeface="+mn-ea"/>
                <a:cs typeface="Gill Sans MT"/>
              </a:rPr>
              <a:t>EX.RegisterRs</a:t>
            </a:r>
            <a:endParaRPr lang="en-US" b="1" dirty="0">
              <a:solidFill>
                <a:srgbClr val="0000FF"/>
              </a:solidFill>
              <a:latin typeface="+mn-lt"/>
              <a:ea typeface="+mn-ea"/>
              <a:cs typeface="Gill Sans MT"/>
            </a:endParaRPr>
          </a:p>
          <a:p>
            <a:pPr lvl="1">
              <a:buFont typeface="Wingdings" pitchFamily="2" charset="2"/>
              <a:buNone/>
              <a:defRPr/>
            </a:pPr>
            <a:r>
              <a:rPr lang="en-US" b="1" dirty="0">
                <a:solidFill>
                  <a:srgbClr val="0000FF"/>
                </a:solidFill>
                <a:latin typeface="+mn-lt"/>
                <a:ea typeface="+mn-ea"/>
                <a:cs typeface="Gill Sans MT"/>
              </a:rPr>
              <a:t>1b. EX/</a:t>
            </a:r>
            <a:r>
              <a:rPr lang="en-US" b="1" dirty="0" err="1">
                <a:solidFill>
                  <a:srgbClr val="0000FF"/>
                </a:solidFill>
                <a:latin typeface="+mn-lt"/>
                <a:ea typeface="+mn-ea"/>
                <a:cs typeface="Gill Sans MT"/>
              </a:rPr>
              <a:t>MEM.RegisterRd</a:t>
            </a:r>
            <a:r>
              <a:rPr lang="en-US" b="1" dirty="0">
                <a:solidFill>
                  <a:srgbClr val="0000FF"/>
                </a:solidFill>
                <a:latin typeface="+mn-lt"/>
                <a:ea typeface="+mn-ea"/>
                <a:cs typeface="Gill Sans MT"/>
              </a:rPr>
              <a:t> = ID/</a:t>
            </a:r>
            <a:r>
              <a:rPr lang="en-US" b="1" dirty="0" err="1">
                <a:solidFill>
                  <a:srgbClr val="0000FF"/>
                </a:solidFill>
                <a:latin typeface="+mn-lt"/>
                <a:ea typeface="+mn-ea"/>
                <a:cs typeface="Gill Sans MT"/>
              </a:rPr>
              <a:t>EX.RegisterRt</a:t>
            </a:r>
            <a:endParaRPr lang="en-US" b="1" dirty="0">
              <a:solidFill>
                <a:srgbClr val="0000FF"/>
              </a:solidFill>
              <a:latin typeface="+mn-lt"/>
              <a:ea typeface="+mn-ea"/>
              <a:cs typeface="Gill Sans MT"/>
            </a:endParaRPr>
          </a:p>
          <a:p>
            <a:pPr lvl="1">
              <a:buFont typeface="Wingdings" pitchFamily="2" charset="2"/>
              <a:buNone/>
              <a:defRPr/>
            </a:pPr>
            <a:r>
              <a:rPr lang="en-US" b="1" dirty="0">
                <a:solidFill>
                  <a:srgbClr val="00B050"/>
                </a:solidFill>
                <a:latin typeface="+mn-lt"/>
                <a:ea typeface="+mn-ea"/>
                <a:cs typeface="Gill Sans MT"/>
              </a:rPr>
              <a:t>2a. MEM/</a:t>
            </a:r>
            <a:r>
              <a:rPr lang="en-US" b="1" dirty="0" err="1">
                <a:solidFill>
                  <a:srgbClr val="00B050"/>
                </a:solidFill>
                <a:latin typeface="+mn-lt"/>
                <a:ea typeface="+mn-ea"/>
                <a:cs typeface="Gill Sans MT"/>
              </a:rPr>
              <a:t>WB.RegisterRd</a:t>
            </a:r>
            <a:r>
              <a:rPr lang="en-US" b="1" dirty="0">
                <a:solidFill>
                  <a:srgbClr val="00B050"/>
                </a:solidFill>
                <a:latin typeface="+mn-lt"/>
                <a:ea typeface="+mn-ea"/>
                <a:cs typeface="Gill Sans MT"/>
              </a:rPr>
              <a:t> = ID/</a:t>
            </a:r>
            <a:r>
              <a:rPr lang="en-US" b="1" dirty="0" err="1">
                <a:solidFill>
                  <a:srgbClr val="00B050"/>
                </a:solidFill>
                <a:latin typeface="+mn-lt"/>
                <a:ea typeface="+mn-ea"/>
                <a:cs typeface="Gill Sans MT"/>
              </a:rPr>
              <a:t>EX.RegisterRs</a:t>
            </a:r>
            <a:endParaRPr lang="en-US" b="1" dirty="0">
              <a:solidFill>
                <a:srgbClr val="00B050"/>
              </a:solidFill>
              <a:latin typeface="+mn-lt"/>
              <a:ea typeface="+mn-ea"/>
              <a:cs typeface="Gill Sans MT"/>
            </a:endParaRPr>
          </a:p>
          <a:p>
            <a:pPr lvl="1">
              <a:buFont typeface="Wingdings" pitchFamily="2" charset="2"/>
              <a:buNone/>
              <a:defRPr/>
            </a:pPr>
            <a:r>
              <a:rPr lang="en-US" b="1" dirty="0">
                <a:solidFill>
                  <a:srgbClr val="00B050"/>
                </a:solidFill>
                <a:latin typeface="+mn-lt"/>
                <a:ea typeface="+mn-ea"/>
                <a:cs typeface="Gill Sans MT"/>
              </a:rPr>
              <a:t>2b. MEM/</a:t>
            </a:r>
            <a:r>
              <a:rPr lang="en-US" b="1" dirty="0" err="1">
                <a:solidFill>
                  <a:srgbClr val="00B050"/>
                </a:solidFill>
                <a:latin typeface="+mn-lt"/>
                <a:ea typeface="+mn-ea"/>
                <a:cs typeface="Gill Sans MT"/>
              </a:rPr>
              <a:t>WB.RegisterRd</a:t>
            </a:r>
            <a:r>
              <a:rPr lang="en-US" b="1" dirty="0">
                <a:solidFill>
                  <a:srgbClr val="00B050"/>
                </a:solidFill>
                <a:latin typeface="+mn-lt"/>
                <a:ea typeface="+mn-ea"/>
                <a:cs typeface="Gill Sans MT"/>
              </a:rPr>
              <a:t> = ID/</a:t>
            </a:r>
            <a:r>
              <a:rPr lang="en-US" b="1" dirty="0" err="1">
                <a:solidFill>
                  <a:srgbClr val="00B050"/>
                </a:solidFill>
                <a:latin typeface="+mn-lt"/>
                <a:ea typeface="+mn-ea"/>
                <a:cs typeface="Gill Sans MT"/>
              </a:rPr>
              <a:t>EX.RegisterRt</a:t>
            </a:r>
            <a:endParaRPr lang="en-AU" b="1" dirty="0">
              <a:solidFill>
                <a:srgbClr val="00B050"/>
              </a:solidFill>
              <a:latin typeface="+mn-lt"/>
              <a:ea typeface="+mn-ea"/>
              <a:cs typeface="Gill Sans MT"/>
            </a:endParaRPr>
          </a:p>
        </p:txBody>
      </p:sp>
      <p:sp>
        <p:nvSpPr>
          <p:cNvPr id="401412" name="Text Box 4"/>
          <p:cNvSpPr txBox="1">
            <a:spLocks noChangeArrowheads="1"/>
          </p:cNvSpPr>
          <p:nvPr/>
        </p:nvSpPr>
        <p:spPr bwMode="auto">
          <a:xfrm>
            <a:off x="6403430" y="4457986"/>
            <a:ext cx="1503362" cy="830997"/>
          </a:xfrm>
          <a:prstGeom prst="rect">
            <a:avLst/>
          </a:prstGeom>
          <a:solidFill>
            <a:srgbClr val="0000FF">
              <a:alpha val="96000"/>
            </a:srgbClr>
          </a:solidFill>
          <a:ln w="9525">
            <a:solidFill>
              <a:schemeClr val="tx1"/>
            </a:solidFill>
            <a:miter lim="800000"/>
            <a:headEnd/>
            <a:tailEnd/>
          </a:ln>
          <a:effectLst/>
        </p:spPr>
        <p:txBody>
          <a:bodyPr>
            <a:spAutoFit/>
          </a:bodyPr>
          <a:lstStyle/>
          <a:p>
            <a:pPr>
              <a:defRPr/>
            </a:pPr>
            <a:r>
              <a:rPr lang="en-US" sz="1600" b="1" i="0" u="none" dirty="0">
                <a:solidFill>
                  <a:schemeClr val="bg1"/>
                </a:solidFill>
                <a:latin typeface="+mn-lt"/>
                <a:ea typeface="+mn-ea"/>
              </a:rPr>
              <a:t>Fwd from</a:t>
            </a:r>
            <a:br>
              <a:rPr lang="en-US" sz="1600" b="1" i="0" u="none" dirty="0">
                <a:solidFill>
                  <a:schemeClr val="bg1"/>
                </a:solidFill>
                <a:latin typeface="+mn-lt"/>
                <a:ea typeface="+mn-ea"/>
              </a:rPr>
            </a:br>
            <a:r>
              <a:rPr lang="en-US" sz="1600" b="1" i="0" u="none" dirty="0">
                <a:solidFill>
                  <a:schemeClr val="bg1"/>
                </a:solidFill>
                <a:latin typeface="+mn-lt"/>
                <a:ea typeface="+mn-ea"/>
              </a:rPr>
              <a:t>EX/MEM</a:t>
            </a:r>
            <a:br>
              <a:rPr lang="en-US" sz="1600" b="1" i="0" u="none" dirty="0">
                <a:solidFill>
                  <a:schemeClr val="bg1"/>
                </a:solidFill>
                <a:latin typeface="+mn-lt"/>
                <a:ea typeface="+mn-ea"/>
              </a:rPr>
            </a:br>
            <a:r>
              <a:rPr lang="en-US" sz="1600" b="1" i="0" u="none" dirty="0">
                <a:solidFill>
                  <a:schemeClr val="bg1"/>
                </a:solidFill>
                <a:latin typeface="+mn-lt"/>
                <a:ea typeface="+mn-ea"/>
              </a:rPr>
              <a:t>pipeline </a:t>
            </a:r>
            <a:r>
              <a:rPr lang="en-US" sz="1600" b="1" i="0" u="none" dirty="0" err="1">
                <a:solidFill>
                  <a:schemeClr val="bg1"/>
                </a:solidFill>
                <a:latin typeface="+mn-lt"/>
                <a:ea typeface="+mn-ea"/>
              </a:rPr>
              <a:t>reg</a:t>
            </a:r>
            <a:endParaRPr lang="en-AU" sz="1600" b="1" i="0" u="none" dirty="0">
              <a:solidFill>
                <a:schemeClr val="bg1"/>
              </a:solidFill>
              <a:latin typeface="+mn-lt"/>
              <a:ea typeface="+mn-ea"/>
            </a:endParaRPr>
          </a:p>
        </p:txBody>
      </p:sp>
      <p:sp>
        <p:nvSpPr>
          <p:cNvPr id="53253" name="AutoShape 5"/>
          <p:cNvSpPr>
            <a:spLocks/>
          </p:cNvSpPr>
          <p:nvPr/>
        </p:nvSpPr>
        <p:spPr bwMode="auto">
          <a:xfrm>
            <a:off x="6154192" y="4475899"/>
            <a:ext cx="166688" cy="849312"/>
          </a:xfrm>
          <a:prstGeom prst="rightBrace">
            <a:avLst>
              <a:gd name="adj1" fmla="val 4246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i="0" u="none">
              <a:latin typeface="+mn-lt"/>
            </a:endParaRPr>
          </a:p>
        </p:txBody>
      </p:sp>
      <p:sp>
        <p:nvSpPr>
          <p:cNvPr id="53254" name="AutoShape 6"/>
          <p:cNvSpPr>
            <a:spLocks/>
          </p:cNvSpPr>
          <p:nvPr/>
        </p:nvSpPr>
        <p:spPr bwMode="auto">
          <a:xfrm>
            <a:off x="6154192" y="5466499"/>
            <a:ext cx="166688" cy="849312"/>
          </a:xfrm>
          <a:prstGeom prst="rightBrace">
            <a:avLst>
              <a:gd name="adj1" fmla="val 4246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i="0" u="none">
              <a:latin typeface="+mn-lt"/>
            </a:endParaRPr>
          </a:p>
        </p:txBody>
      </p:sp>
      <p:sp>
        <p:nvSpPr>
          <p:cNvPr id="401415" name="Text Box 7"/>
          <p:cNvSpPr txBox="1">
            <a:spLocks noChangeArrowheads="1"/>
          </p:cNvSpPr>
          <p:nvPr/>
        </p:nvSpPr>
        <p:spPr bwMode="auto">
          <a:xfrm>
            <a:off x="6403430" y="5482606"/>
            <a:ext cx="1503362" cy="830997"/>
          </a:xfrm>
          <a:prstGeom prst="rect">
            <a:avLst/>
          </a:prstGeom>
          <a:solidFill>
            <a:srgbClr val="00B050"/>
          </a:solidFill>
          <a:ln w="9525">
            <a:solidFill>
              <a:schemeClr val="tx1"/>
            </a:solidFill>
            <a:miter lim="800000"/>
            <a:headEnd/>
            <a:tailEnd/>
          </a:ln>
          <a:effectLst/>
        </p:spPr>
        <p:txBody>
          <a:bodyPr>
            <a:spAutoFit/>
          </a:bodyPr>
          <a:lstStyle/>
          <a:p>
            <a:pPr>
              <a:defRPr/>
            </a:pPr>
            <a:r>
              <a:rPr lang="en-US" sz="1600" b="1" i="0" u="none" dirty="0">
                <a:solidFill>
                  <a:schemeClr val="bg1"/>
                </a:solidFill>
                <a:latin typeface="+mn-lt"/>
                <a:ea typeface="+mn-ea"/>
              </a:rPr>
              <a:t>Fwd from</a:t>
            </a:r>
            <a:br>
              <a:rPr lang="en-US" sz="1600" b="1" i="0" u="none" dirty="0">
                <a:solidFill>
                  <a:schemeClr val="bg1"/>
                </a:solidFill>
                <a:latin typeface="+mn-lt"/>
                <a:ea typeface="+mn-ea"/>
              </a:rPr>
            </a:br>
            <a:r>
              <a:rPr lang="en-US" sz="1600" b="1" i="0" u="none" dirty="0">
                <a:solidFill>
                  <a:schemeClr val="bg1"/>
                </a:solidFill>
                <a:latin typeface="+mn-lt"/>
                <a:ea typeface="+mn-ea"/>
              </a:rPr>
              <a:t>MEM/WB</a:t>
            </a:r>
            <a:br>
              <a:rPr lang="en-US" sz="1600" b="1" i="0" u="none" dirty="0">
                <a:solidFill>
                  <a:schemeClr val="bg1"/>
                </a:solidFill>
                <a:latin typeface="+mn-lt"/>
                <a:ea typeface="+mn-ea"/>
              </a:rPr>
            </a:br>
            <a:r>
              <a:rPr lang="en-US" sz="1600" b="1" i="0" u="none" dirty="0">
                <a:solidFill>
                  <a:schemeClr val="bg1"/>
                </a:solidFill>
                <a:latin typeface="+mn-lt"/>
                <a:ea typeface="+mn-ea"/>
              </a:rPr>
              <a:t>pipeline </a:t>
            </a:r>
            <a:r>
              <a:rPr lang="en-US" sz="1600" b="1" i="0" u="none" dirty="0" err="1">
                <a:solidFill>
                  <a:schemeClr val="bg1"/>
                </a:solidFill>
                <a:latin typeface="+mn-lt"/>
                <a:ea typeface="+mn-ea"/>
              </a:rPr>
              <a:t>reg</a:t>
            </a:r>
            <a:endParaRPr lang="en-AU" sz="1600" b="1" i="0" u="none" dirty="0">
              <a:solidFill>
                <a:schemeClr val="bg1"/>
              </a:solidFill>
              <a:latin typeface="+mn-lt"/>
              <a:ea typeface="+mn-ea"/>
            </a:endParaRPr>
          </a:p>
        </p:txBody>
      </p:sp>
      <p:grpSp>
        <p:nvGrpSpPr>
          <p:cNvPr id="3" name="Group 2"/>
          <p:cNvGrpSpPr/>
          <p:nvPr/>
        </p:nvGrpSpPr>
        <p:grpSpPr>
          <a:xfrm>
            <a:off x="5567422" y="1072350"/>
            <a:ext cx="3576577" cy="1601402"/>
            <a:chOff x="6573436" y="1002904"/>
            <a:chExt cx="2502686" cy="1314961"/>
          </a:xfrm>
        </p:grpSpPr>
        <p:pic>
          <p:nvPicPr>
            <p:cNvPr id="9" name="Picture 8"/>
            <p:cNvPicPr>
              <a:picLocks noChangeAspect="1"/>
            </p:cNvPicPr>
            <p:nvPr/>
          </p:nvPicPr>
          <p:blipFill rotWithShape="1">
            <a:blip r:embed="rId3"/>
            <a:srcRect r="20565" b="38947"/>
            <a:stretch/>
          </p:blipFill>
          <p:spPr>
            <a:xfrm>
              <a:off x="6573436" y="1002904"/>
              <a:ext cx="2502686" cy="1314960"/>
            </a:xfrm>
            <a:prstGeom prst="rect">
              <a:avLst/>
            </a:prstGeom>
          </p:spPr>
        </p:pic>
        <p:sp>
          <p:nvSpPr>
            <p:cNvPr id="10" name="Rectangle 9"/>
            <p:cNvSpPr/>
            <p:nvPr/>
          </p:nvSpPr>
          <p:spPr bwMode="auto">
            <a:xfrm>
              <a:off x="7978678" y="1036099"/>
              <a:ext cx="356664" cy="1281766"/>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grpSp>
      <p:sp>
        <p:nvSpPr>
          <p:cNvPr id="11" name="內容版面配置區 2"/>
          <p:cNvSpPr txBox="1">
            <a:spLocks/>
          </p:cNvSpPr>
          <p:nvPr/>
        </p:nvSpPr>
        <p:spPr bwMode="auto">
          <a:xfrm>
            <a:off x="228058" y="1112776"/>
            <a:ext cx="5652680" cy="1143421"/>
          </a:xfrm>
          <a:prstGeom prst="rect">
            <a:avLst/>
          </a:prstGeom>
          <a:noFill/>
          <a:ln w="12700">
            <a:noFill/>
            <a:miter lim="800000"/>
            <a:headEnd/>
            <a:tailEnd/>
          </a:ln>
        </p:spPr>
        <p:txBody>
          <a:bodyPr lIns="90488" tIns="44450" rIns="90488" bIns="44450"/>
          <a:lstStyle>
            <a:lvl1pPr marL="342900" indent="-342900"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11430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ADD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R2, R3 #</a:t>
            </a:r>
            <a:r>
              <a:rPr kumimoji="1" lang="en-US" altLang="zh-TW" sz="2000" b="1" i="0" u="none" dirty="0">
                <a:solidFill>
                  <a:srgbClr val="FF0000"/>
                </a:solidFill>
                <a:latin typeface="+mn-lt"/>
                <a:ea typeface="Courier New" charset="0"/>
                <a:cs typeface="Courier New" charset="0"/>
              </a:rPr>
              <a:t>2</a:t>
            </a:r>
            <a:r>
              <a:rPr kumimoji="1" lang="en-US" altLang="zh-TW" sz="2000" b="1" i="0" u="none" baseline="30000" dirty="0">
                <a:solidFill>
                  <a:srgbClr val="FF0000"/>
                </a:solidFill>
                <a:latin typeface="+mn-lt"/>
                <a:ea typeface="Courier New" charset="0"/>
                <a:cs typeface="Courier New" charset="0"/>
              </a:rPr>
              <a:t>nd</a:t>
            </a:r>
            <a:r>
              <a:rPr kumimoji="1" lang="en-US" altLang="zh-TW" sz="2000" b="1" i="0" u="none" dirty="0">
                <a:solidFill>
                  <a:srgbClr val="FF0000"/>
                </a:solidFill>
                <a:latin typeface="+mn-lt"/>
                <a:ea typeface="Courier New" charset="0"/>
                <a:cs typeface="Courier New" charset="0"/>
              </a:rPr>
              <a:t> Previous </a:t>
            </a:r>
            <a:r>
              <a:rPr kumimoji="1" lang="en-US" altLang="zh-TW" sz="2000" b="1" i="0" u="none" dirty="0">
                <a:solidFill>
                  <a:schemeClr val="tx1"/>
                </a:solidFill>
                <a:latin typeface="+mn-lt"/>
                <a:ea typeface="Courier New" charset="0"/>
                <a:cs typeface="Courier New" charset="0"/>
              </a:rPr>
              <a:t>in MEM/WB </a:t>
            </a: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SUB </a:t>
            </a:r>
            <a:r>
              <a:rPr kumimoji="1" lang="en-US" altLang="zh-TW" sz="2000" b="1" i="0" u="none" dirty="0">
                <a:solidFill>
                  <a:srgbClr val="0000FF"/>
                </a:solidFill>
                <a:latin typeface="Courier New" charset="0"/>
                <a:ea typeface="Courier New" charset="0"/>
                <a:cs typeface="Courier New" charset="0"/>
              </a:rPr>
              <a:t>R6</a:t>
            </a:r>
            <a:r>
              <a:rPr kumimoji="1" lang="en-US" altLang="zh-TW" sz="2000" b="1" i="0" u="none" dirty="0">
                <a:solidFill>
                  <a:schemeClr val="tx1"/>
                </a:solidFill>
                <a:latin typeface="Courier New" charset="0"/>
                <a:ea typeface="Courier New" charset="0"/>
                <a:cs typeface="Courier New" charset="0"/>
              </a:rPr>
              <a:t>, R4, R5 #</a:t>
            </a:r>
            <a:r>
              <a:rPr kumimoji="1" lang="en-US" altLang="zh-TW" sz="2000" b="1" i="0" u="none" dirty="0">
                <a:solidFill>
                  <a:srgbClr val="FF0000"/>
                </a:solidFill>
                <a:latin typeface="+mn-lt"/>
                <a:ea typeface="Courier New" charset="0"/>
                <a:cs typeface="Courier New" charset="0"/>
              </a:rPr>
              <a:t>Previous</a:t>
            </a:r>
            <a:r>
              <a:rPr kumimoji="1" lang="en-US" altLang="zh-TW" sz="2000" b="1" i="0" u="none" dirty="0">
                <a:solidFill>
                  <a:schemeClr val="tx1"/>
                </a:solidFill>
                <a:latin typeface="+mn-lt"/>
                <a:ea typeface="Courier New" charset="0"/>
                <a:cs typeface="Courier New" charset="0"/>
              </a:rPr>
              <a:t> in EX/MEM</a:t>
            </a: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AND R7,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a:t>
            </a:r>
            <a:r>
              <a:rPr kumimoji="1" lang="en-US" altLang="zh-TW" sz="2000" b="1" i="0" u="none" dirty="0">
                <a:solidFill>
                  <a:srgbClr val="0000FF"/>
                </a:solidFill>
                <a:latin typeface="Courier New" charset="0"/>
                <a:ea typeface="Courier New" charset="0"/>
                <a:cs typeface="Courier New" charset="0"/>
              </a:rPr>
              <a:t>R6 </a:t>
            </a:r>
            <a:r>
              <a:rPr kumimoji="1" lang="en-US" altLang="zh-TW" sz="2000" b="1" i="0" u="none" dirty="0">
                <a:solidFill>
                  <a:schemeClr val="tx1"/>
                </a:solidFill>
                <a:latin typeface="Courier New" charset="0"/>
                <a:ea typeface="Courier New" charset="0"/>
                <a:cs typeface="Courier New" charset="0"/>
              </a:rPr>
              <a:t>#</a:t>
            </a:r>
            <a:r>
              <a:rPr kumimoji="1" lang="en-US" altLang="zh-TW" sz="2000" b="1" i="0" u="none" dirty="0">
                <a:solidFill>
                  <a:srgbClr val="FF0000"/>
                </a:solidFill>
                <a:latin typeface="+mn-lt"/>
                <a:ea typeface="Courier New" charset="0"/>
                <a:cs typeface="Courier New" charset="0"/>
              </a:rPr>
              <a:t>Current</a:t>
            </a:r>
            <a:r>
              <a:rPr kumimoji="1" lang="en-US" altLang="zh-TW" sz="2000" b="1" i="0" u="none" dirty="0">
                <a:solidFill>
                  <a:schemeClr val="tx1"/>
                </a:solidFill>
                <a:latin typeface="+mn-lt"/>
                <a:ea typeface="Courier New" charset="0"/>
                <a:cs typeface="Courier New" charset="0"/>
              </a:rPr>
              <a:t> in ID/EX</a:t>
            </a:r>
          </a:p>
        </p:txBody>
      </p:sp>
      <p:sp>
        <p:nvSpPr>
          <p:cNvPr id="13" name="Line 186"/>
          <p:cNvSpPr>
            <a:spLocks noChangeShapeType="1"/>
          </p:cNvSpPr>
          <p:nvPr/>
        </p:nvSpPr>
        <p:spPr bwMode="auto">
          <a:xfrm>
            <a:off x="1134318" y="1794076"/>
            <a:ext cx="1018573" cy="243068"/>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Line 186"/>
          <p:cNvSpPr>
            <a:spLocks noChangeShapeType="1"/>
          </p:cNvSpPr>
          <p:nvPr/>
        </p:nvSpPr>
        <p:spPr bwMode="auto">
          <a:xfrm>
            <a:off x="1157468" y="1400537"/>
            <a:ext cx="544010" cy="555585"/>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86"/>
          <p:cNvSpPr>
            <a:spLocks noChangeShapeType="1"/>
          </p:cNvSpPr>
          <p:nvPr/>
        </p:nvSpPr>
        <p:spPr bwMode="auto">
          <a:xfrm>
            <a:off x="7575646" y="1307939"/>
            <a:ext cx="156244" cy="1041722"/>
          </a:xfrm>
          <a:prstGeom prst="line">
            <a:avLst/>
          </a:prstGeom>
          <a:noFill/>
          <a:ln w="3810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86"/>
          <p:cNvSpPr>
            <a:spLocks noChangeShapeType="1"/>
          </p:cNvSpPr>
          <p:nvPr/>
        </p:nvSpPr>
        <p:spPr bwMode="auto">
          <a:xfrm>
            <a:off x="7575646" y="1956121"/>
            <a:ext cx="156243" cy="565035"/>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Slide Number Placeholder 3"/>
          <p:cNvSpPr>
            <a:spLocks noGrp="1"/>
          </p:cNvSpPr>
          <p:nvPr>
            <p:ph type="sldNum" sz="quarter" idx="12"/>
          </p:nvPr>
        </p:nvSpPr>
        <p:spPr/>
        <p:txBody>
          <a:bodyPr/>
          <a:lstStyle/>
          <a:p>
            <a:fld id="{7B14E791-165F-344E-BF0E-59CD826800BF}" type="slidenum">
              <a:rPr lang="en-US" smtClean="0"/>
              <a:pPr/>
              <a:t>160</a:t>
            </a:fld>
            <a:endParaRPr lang="en-US" dirty="0"/>
          </a:p>
        </p:txBody>
      </p:sp>
    </p:spTree>
    <p:extLst>
      <p:ext uri="{BB962C8B-B14F-4D97-AF65-F5344CB8AC3E}">
        <p14:creationId xmlns:p14="http://schemas.microsoft.com/office/powerpoint/2010/main" val="18061176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a:defRPr/>
            </a:pPr>
            <a:r>
              <a:rPr lang="en-US" sz="4000" dirty="0">
                <a:ea typeface="+mj-ea"/>
              </a:rPr>
              <a:t>Detecting the Need to Forward</a:t>
            </a:r>
            <a:endParaRPr lang="en-AU" sz="4000" dirty="0">
              <a:ea typeface="+mj-ea"/>
            </a:endParaRPr>
          </a:p>
        </p:txBody>
      </p:sp>
      <p:sp>
        <p:nvSpPr>
          <p:cNvPr id="54275" name="Rectangle 3"/>
          <p:cNvSpPr>
            <a:spLocks noGrp="1" noChangeArrowheads="1"/>
          </p:cNvSpPr>
          <p:nvPr>
            <p:ph idx="1"/>
          </p:nvPr>
        </p:nvSpPr>
        <p:spPr/>
        <p:txBody>
          <a:bodyPr/>
          <a:lstStyle/>
          <a:p>
            <a:r>
              <a:rPr lang="en-US" dirty="0">
                <a:latin typeface="+mn-lt"/>
              </a:rPr>
              <a:t>But only if forwarding instruction will write to a register!</a:t>
            </a:r>
          </a:p>
          <a:p>
            <a:pPr lvl="1">
              <a:spcBef>
                <a:spcPts val="600"/>
              </a:spcBef>
            </a:pPr>
            <a:r>
              <a:rPr lang="en-US" dirty="0">
                <a:latin typeface="+mn-lt"/>
              </a:rPr>
              <a:t>EX/</a:t>
            </a:r>
            <a:r>
              <a:rPr lang="en-US" dirty="0" err="1">
                <a:latin typeface="+mn-lt"/>
              </a:rPr>
              <a:t>MEM.RegWrite</a:t>
            </a:r>
            <a:r>
              <a:rPr lang="en-US" dirty="0">
                <a:latin typeface="+mn-lt"/>
              </a:rPr>
              <a:t>, MEM/</a:t>
            </a:r>
            <a:r>
              <a:rPr lang="en-US" dirty="0" err="1">
                <a:latin typeface="+mn-lt"/>
              </a:rPr>
              <a:t>WB.RegWrite</a:t>
            </a:r>
            <a:endParaRPr lang="en-US" dirty="0">
              <a:latin typeface="+mn-lt"/>
            </a:endParaRPr>
          </a:p>
          <a:p>
            <a:r>
              <a:rPr lang="en-US" dirty="0">
                <a:latin typeface="+mn-lt"/>
              </a:rPr>
              <a:t>And only if Rd for that instruction is not R0</a:t>
            </a:r>
          </a:p>
          <a:p>
            <a:pPr lvl="1">
              <a:spcBef>
                <a:spcPts val="600"/>
              </a:spcBef>
            </a:pPr>
            <a:r>
              <a:rPr lang="en-US" dirty="0">
                <a:latin typeface="+mn-lt"/>
              </a:rPr>
              <a:t>EX/</a:t>
            </a:r>
            <a:r>
              <a:rPr lang="en-US" dirty="0" err="1">
                <a:latin typeface="+mn-lt"/>
              </a:rPr>
              <a:t>MEM.RegisterRd</a:t>
            </a:r>
            <a:r>
              <a:rPr lang="en-US" dirty="0">
                <a:latin typeface="+mn-lt"/>
              </a:rPr>
              <a:t> ≠ 0</a:t>
            </a:r>
          </a:p>
          <a:p>
            <a:pPr lvl="1">
              <a:spcBef>
                <a:spcPts val="600"/>
              </a:spcBef>
            </a:pPr>
            <a:r>
              <a:rPr lang="en-US" dirty="0">
                <a:latin typeface="+mn-lt"/>
              </a:rPr>
              <a:t>MEM/</a:t>
            </a:r>
            <a:r>
              <a:rPr lang="en-US" dirty="0" err="1">
                <a:latin typeface="+mn-lt"/>
              </a:rPr>
              <a:t>WB.RegisterRd</a:t>
            </a:r>
            <a:r>
              <a:rPr lang="en-US" dirty="0">
                <a:latin typeface="+mn-lt"/>
              </a:rPr>
              <a:t> ≠ 0</a:t>
            </a:r>
          </a:p>
        </p:txBody>
      </p:sp>
      <p:grpSp>
        <p:nvGrpSpPr>
          <p:cNvPr id="3" name="Group 2"/>
          <p:cNvGrpSpPr/>
          <p:nvPr/>
        </p:nvGrpSpPr>
        <p:grpSpPr>
          <a:xfrm>
            <a:off x="5105400" y="3477117"/>
            <a:ext cx="5037759" cy="2542683"/>
            <a:chOff x="1606511" y="3160592"/>
            <a:chExt cx="6115706" cy="3213311"/>
          </a:xfrm>
        </p:grpSpPr>
        <p:pic>
          <p:nvPicPr>
            <p:cNvPr id="5" name="Picture 4"/>
            <p:cNvPicPr>
              <a:picLocks noChangeAspect="1"/>
            </p:cNvPicPr>
            <p:nvPr/>
          </p:nvPicPr>
          <p:blipFill rotWithShape="1">
            <a:blip r:embed="rId3"/>
            <a:srcRect r="20565" b="38947"/>
            <a:stretch/>
          </p:blipFill>
          <p:spPr>
            <a:xfrm>
              <a:off x="1606511" y="3160592"/>
              <a:ext cx="6115706" cy="3213311"/>
            </a:xfrm>
            <a:prstGeom prst="rect">
              <a:avLst/>
            </a:prstGeom>
          </p:spPr>
        </p:pic>
        <p:sp>
          <p:nvSpPr>
            <p:cNvPr id="6" name="Rectangle 5"/>
            <p:cNvSpPr/>
            <p:nvPr/>
          </p:nvSpPr>
          <p:spPr bwMode="auto">
            <a:xfrm>
              <a:off x="5038707" y="3416282"/>
              <a:ext cx="806507" cy="2893354"/>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grpSp>
      <p:sp>
        <p:nvSpPr>
          <p:cNvPr id="7" name="內容版面配置區 2"/>
          <p:cNvSpPr txBox="1">
            <a:spLocks/>
          </p:cNvSpPr>
          <p:nvPr/>
        </p:nvSpPr>
        <p:spPr bwMode="auto">
          <a:xfrm>
            <a:off x="0" y="3744309"/>
            <a:ext cx="5652680" cy="2046891"/>
          </a:xfrm>
          <a:prstGeom prst="rect">
            <a:avLst/>
          </a:prstGeom>
          <a:noFill/>
          <a:ln w="12700">
            <a:noFill/>
            <a:miter lim="800000"/>
            <a:headEnd/>
            <a:tailEnd/>
          </a:ln>
        </p:spPr>
        <p:txBody>
          <a:bodyPr lIns="90488" tIns="44450" rIns="90488" bIns="44450"/>
          <a:lstStyle>
            <a:lvl1pPr marL="342900" indent="-342900"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11430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ADD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R2, R3 #</a:t>
            </a:r>
            <a:r>
              <a:rPr kumimoji="1" lang="en-US" altLang="zh-TW" sz="2000" b="1" i="0" u="none" dirty="0">
                <a:solidFill>
                  <a:srgbClr val="FF0000"/>
                </a:solidFill>
                <a:latin typeface="+mn-lt"/>
                <a:ea typeface="Courier New" charset="0"/>
                <a:cs typeface="Courier New" charset="0"/>
              </a:rPr>
              <a:t>2</a:t>
            </a:r>
            <a:r>
              <a:rPr kumimoji="1" lang="en-US" altLang="zh-TW" sz="2000" b="1" i="0" u="none" baseline="30000" dirty="0">
                <a:solidFill>
                  <a:srgbClr val="FF0000"/>
                </a:solidFill>
                <a:latin typeface="+mn-lt"/>
                <a:ea typeface="Courier New" charset="0"/>
                <a:cs typeface="Courier New" charset="0"/>
              </a:rPr>
              <a:t>nd</a:t>
            </a:r>
            <a:r>
              <a:rPr kumimoji="1" lang="en-US" altLang="zh-TW" sz="2000" b="1" i="0" u="none" dirty="0">
                <a:solidFill>
                  <a:srgbClr val="FF0000"/>
                </a:solidFill>
                <a:latin typeface="+mn-lt"/>
                <a:ea typeface="Courier New" charset="0"/>
                <a:cs typeface="Courier New" charset="0"/>
              </a:rPr>
              <a:t> Previous </a:t>
            </a:r>
            <a:r>
              <a:rPr kumimoji="1" lang="en-US" altLang="zh-TW" sz="2000" b="1" i="0" u="none" dirty="0">
                <a:solidFill>
                  <a:schemeClr val="tx1"/>
                </a:solidFill>
                <a:latin typeface="+mn-lt"/>
                <a:ea typeface="Courier New" charset="0"/>
                <a:cs typeface="Courier New" charset="0"/>
              </a:rPr>
              <a:t>in MEM/WB </a:t>
            </a: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SUB </a:t>
            </a:r>
            <a:r>
              <a:rPr kumimoji="1" lang="en-US" altLang="zh-TW" sz="2000" b="1" i="0" u="none" dirty="0">
                <a:solidFill>
                  <a:srgbClr val="0000FF"/>
                </a:solidFill>
                <a:latin typeface="Courier New" charset="0"/>
                <a:ea typeface="Courier New" charset="0"/>
                <a:cs typeface="Courier New" charset="0"/>
              </a:rPr>
              <a:t>R6</a:t>
            </a:r>
            <a:r>
              <a:rPr kumimoji="1" lang="en-US" altLang="zh-TW" sz="2000" b="1" i="0" u="none" dirty="0">
                <a:solidFill>
                  <a:schemeClr val="tx1"/>
                </a:solidFill>
                <a:latin typeface="Courier New" charset="0"/>
                <a:ea typeface="Courier New" charset="0"/>
                <a:cs typeface="Courier New" charset="0"/>
              </a:rPr>
              <a:t>, R4, R5 #</a:t>
            </a:r>
            <a:r>
              <a:rPr kumimoji="1" lang="en-US" altLang="zh-TW" sz="2000" b="1" i="0" u="none" dirty="0">
                <a:solidFill>
                  <a:srgbClr val="FF0000"/>
                </a:solidFill>
                <a:latin typeface="+mn-lt"/>
                <a:ea typeface="Courier New" charset="0"/>
                <a:cs typeface="Courier New" charset="0"/>
              </a:rPr>
              <a:t>Previous</a:t>
            </a:r>
            <a:r>
              <a:rPr kumimoji="1" lang="en-US" altLang="zh-TW" sz="2000" b="1" i="0" u="none" dirty="0">
                <a:solidFill>
                  <a:schemeClr val="tx1"/>
                </a:solidFill>
                <a:latin typeface="+mn-lt"/>
                <a:ea typeface="Courier New" charset="0"/>
                <a:cs typeface="Courier New" charset="0"/>
              </a:rPr>
              <a:t> in EX/MEM</a:t>
            </a: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AND R7,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a:t>
            </a:r>
            <a:r>
              <a:rPr kumimoji="1" lang="en-US" altLang="zh-TW" sz="2000" b="1" i="0" u="none" dirty="0">
                <a:solidFill>
                  <a:srgbClr val="0000FF"/>
                </a:solidFill>
                <a:latin typeface="Courier New" charset="0"/>
                <a:ea typeface="Courier New" charset="0"/>
                <a:cs typeface="Courier New" charset="0"/>
              </a:rPr>
              <a:t>R6 </a:t>
            </a:r>
            <a:r>
              <a:rPr kumimoji="1" lang="en-US" altLang="zh-TW" sz="2000" b="1" i="0" u="none" dirty="0">
                <a:solidFill>
                  <a:schemeClr val="tx1"/>
                </a:solidFill>
                <a:latin typeface="Courier New" charset="0"/>
                <a:ea typeface="Courier New" charset="0"/>
                <a:cs typeface="Courier New" charset="0"/>
              </a:rPr>
              <a:t>#</a:t>
            </a:r>
            <a:r>
              <a:rPr kumimoji="1" lang="en-US" altLang="zh-TW" sz="2000" b="1" i="0" u="none" dirty="0">
                <a:solidFill>
                  <a:srgbClr val="FF0000"/>
                </a:solidFill>
                <a:latin typeface="+mn-lt"/>
                <a:ea typeface="Courier New" charset="0"/>
                <a:cs typeface="Courier New" charset="0"/>
              </a:rPr>
              <a:t>Current</a:t>
            </a:r>
            <a:r>
              <a:rPr kumimoji="1" lang="en-US" altLang="zh-TW" sz="2000" b="1" i="0" u="none" dirty="0">
                <a:solidFill>
                  <a:schemeClr val="tx1"/>
                </a:solidFill>
                <a:latin typeface="+mn-lt"/>
                <a:ea typeface="Courier New" charset="0"/>
                <a:cs typeface="Courier New" charset="0"/>
              </a:rPr>
              <a:t> in ID/EX</a:t>
            </a:r>
          </a:p>
        </p:txBody>
      </p:sp>
      <p:sp>
        <p:nvSpPr>
          <p:cNvPr id="8" name="Line 186"/>
          <p:cNvSpPr>
            <a:spLocks noChangeShapeType="1"/>
          </p:cNvSpPr>
          <p:nvPr/>
        </p:nvSpPr>
        <p:spPr bwMode="auto">
          <a:xfrm>
            <a:off x="906260" y="4761054"/>
            <a:ext cx="1246631" cy="500230"/>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186"/>
          <p:cNvSpPr>
            <a:spLocks noChangeShapeType="1"/>
          </p:cNvSpPr>
          <p:nvPr/>
        </p:nvSpPr>
        <p:spPr bwMode="auto">
          <a:xfrm>
            <a:off x="906260" y="4066574"/>
            <a:ext cx="529001" cy="1194710"/>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Rectangle 10"/>
          <p:cNvSpPr/>
          <p:nvPr/>
        </p:nvSpPr>
        <p:spPr>
          <a:xfrm>
            <a:off x="5270460" y="3310112"/>
            <a:ext cx="3592387" cy="369332"/>
          </a:xfrm>
          <a:prstGeom prst="rect">
            <a:avLst/>
          </a:prstGeom>
        </p:spPr>
        <p:txBody>
          <a:bodyPr wrap="square">
            <a:spAutoFit/>
          </a:bodyPr>
          <a:lstStyle/>
          <a:p>
            <a:r>
              <a:rPr lang="en-US" sz="1800" b="1" i="0" u="none" dirty="0">
                <a:latin typeface="+mn-lt"/>
              </a:rPr>
              <a:t>IF       ID        EX     MEM   WB</a:t>
            </a:r>
          </a:p>
        </p:txBody>
      </p:sp>
      <p:sp>
        <p:nvSpPr>
          <p:cNvPr id="12" name="Line 186"/>
          <p:cNvSpPr>
            <a:spLocks noChangeShapeType="1"/>
          </p:cNvSpPr>
          <p:nvPr/>
        </p:nvSpPr>
        <p:spPr bwMode="auto">
          <a:xfrm>
            <a:off x="7932641" y="3930448"/>
            <a:ext cx="156243" cy="1538164"/>
          </a:xfrm>
          <a:prstGeom prst="line">
            <a:avLst/>
          </a:prstGeom>
          <a:noFill/>
          <a:ln w="3810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186"/>
          <p:cNvSpPr>
            <a:spLocks noChangeShapeType="1"/>
          </p:cNvSpPr>
          <p:nvPr/>
        </p:nvSpPr>
        <p:spPr bwMode="auto">
          <a:xfrm>
            <a:off x="7900883" y="4728269"/>
            <a:ext cx="188001" cy="991347"/>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Slide Number Placeholder 3"/>
          <p:cNvSpPr>
            <a:spLocks noGrp="1"/>
          </p:cNvSpPr>
          <p:nvPr>
            <p:ph type="sldNum" sz="quarter" idx="12"/>
          </p:nvPr>
        </p:nvSpPr>
        <p:spPr/>
        <p:txBody>
          <a:bodyPr/>
          <a:lstStyle/>
          <a:p>
            <a:fld id="{7B14E791-165F-344E-BF0E-59CD826800BF}" type="slidenum">
              <a:rPr lang="en-US" smtClean="0"/>
              <a:pPr/>
              <a:t>161</a:t>
            </a:fld>
            <a:endParaRPr lang="en-US" dirty="0"/>
          </a:p>
        </p:txBody>
      </p:sp>
    </p:spTree>
    <p:extLst>
      <p:ext uri="{BB962C8B-B14F-4D97-AF65-F5344CB8AC3E}">
        <p14:creationId xmlns:p14="http://schemas.microsoft.com/office/powerpoint/2010/main" val="8896680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defRPr/>
            </a:pPr>
            <a:r>
              <a:rPr lang="en-US" dirty="0">
                <a:ea typeface="+mj-ea"/>
              </a:rPr>
              <a:t>Forwarding Conditions</a:t>
            </a:r>
            <a:endParaRPr lang="en-AU" dirty="0">
              <a:ea typeface="+mj-ea"/>
            </a:endParaRPr>
          </a:p>
        </p:txBody>
      </p:sp>
      <p:sp>
        <p:nvSpPr>
          <p:cNvPr id="55299" name="Rectangle 3"/>
          <p:cNvSpPr>
            <a:spLocks noGrp="1" noChangeArrowheads="1"/>
          </p:cNvSpPr>
          <p:nvPr>
            <p:ph idx="1"/>
          </p:nvPr>
        </p:nvSpPr>
        <p:spPr>
          <a:xfrm>
            <a:off x="228600" y="1143000"/>
            <a:ext cx="8763000" cy="2371515"/>
          </a:xfrm>
        </p:spPr>
        <p:txBody>
          <a:bodyPr>
            <a:normAutofit fontScale="92500" lnSpcReduction="10000"/>
          </a:bodyPr>
          <a:lstStyle/>
          <a:p>
            <a:r>
              <a:rPr lang="en-US" dirty="0">
                <a:latin typeface="+mn-lt"/>
              </a:rPr>
              <a:t>Detecting RAW hazard with Previous Instruction</a:t>
            </a:r>
            <a:endParaRPr lang="en-AU" dirty="0">
              <a:latin typeface="+mn-lt"/>
            </a:endParaRPr>
          </a:p>
          <a:p>
            <a:pPr lvl="1"/>
            <a:r>
              <a:rPr lang="en-AU" b="1" dirty="0">
                <a:solidFill>
                  <a:srgbClr val="0000FF"/>
                </a:solidFill>
                <a:latin typeface="+mn-lt"/>
              </a:rPr>
              <a:t>if (EX/</a:t>
            </a:r>
            <a:r>
              <a:rPr lang="en-AU" b="1" dirty="0" err="1">
                <a:solidFill>
                  <a:srgbClr val="0000FF"/>
                </a:solidFill>
                <a:latin typeface="+mn-lt"/>
              </a:rPr>
              <a:t>MEM.RegWrite</a:t>
            </a:r>
            <a:r>
              <a:rPr lang="en-AU" b="1" dirty="0">
                <a:solidFill>
                  <a:srgbClr val="0000FF"/>
                </a:solidFill>
                <a:latin typeface="+mn-lt"/>
              </a:rPr>
              <a:t> and (EX/</a:t>
            </a:r>
            <a:r>
              <a:rPr lang="en-AU" b="1" dirty="0" err="1">
                <a:solidFill>
                  <a:srgbClr val="0000FF"/>
                </a:solidFill>
                <a:latin typeface="+mn-lt"/>
              </a:rPr>
              <a:t>MEM.RegisterRd</a:t>
            </a:r>
            <a:r>
              <a:rPr lang="en-AU" b="1" dirty="0">
                <a:solidFill>
                  <a:srgbClr val="0000FF"/>
                </a:solidFill>
                <a:latin typeface="+mn-lt"/>
              </a:rPr>
              <a:t> ≠ 0)</a:t>
            </a:r>
            <a:br>
              <a:rPr lang="en-AU" b="1" dirty="0">
                <a:solidFill>
                  <a:srgbClr val="0000FF"/>
                </a:solidFill>
                <a:latin typeface="+mn-lt"/>
              </a:rPr>
            </a:br>
            <a:r>
              <a:rPr lang="en-AU" b="1" dirty="0">
                <a:solidFill>
                  <a:srgbClr val="0000FF"/>
                </a:solidFill>
                <a:latin typeface="+mn-lt"/>
              </a:rPr>
              <a:t>    and (EX/</a:t>
            </a:r>
            <a:r>
              <a:rPr lang="en-AU" b="1" dirty="0" err="1">
                <a:solidFill>
                  <a:srgbClr val="0000FF"/>
                </a:solidFill>
                <a:latin typeface="+mn-lt"/>
              </a:rPr>
              <a:t>MEM.RegisterRd</a:t>
            </a:r>
            <a:r>
              <a:rPr lang="en-AU" b="1" dirty="0">
                <a:solidFill>
                  <a:srgbClr val="0000FF"/>
                </a:solidFill>
                <a:latin typeface="+mn-lt"/>
              </a:rPr>
              <a:t> = ID/</a:t>
            </a:r>
            <a:r>
              <a:rPr lang="en-AU" b="1" dirty="0" err="1">
                <a:solidFill>
                  <a:srgbClr val="0000FF"/>
                </a:solidFill>
                <a:latin typeface="+mn-lt"/>
              </a:rPr>
              <a:t>EX.RegisterRs</a:t>
            </a:r>
            <a:r>
              <a:rPr lang="en-AU" b="1" dirty="0">
                <a:solidFill>
                  <a:srgbClr val="0000FF"/>
                </a:solidFill>
                <a:latin typeface="+mn-lt"/>
              </a:rPr>
              <a:t>))</a:t>
            </a:r>
            <a:br>
              <a:rPr lang="en-AU" dirty="0">
                <a:latin typeface="+mn-lt"/>
              </a:rPr>
            </a:br>
            <a:r>
              <a:rPr lang="en-AU" dirty="0">
                <a:latin typeface="+mn-lt"/>
              </a:rPr>
              <a:t>  </a:t>
            </a:r>
            <a:r>
              <a:rPr lang="en-AU" dirty="0" err="1">
                <a:solidFill>
                  <a:srgbClr val="FF0000"/>
                </a:solidFill>
                <a:latin typeface="+mn-lt"/>
              </a:rPr>
              <a:t>ForwardA</a:t>
            </a:r>
            <a:r>
              <a:rPr lang="en-AU" dirty="0">
                <a:solidFill>
                  <a:srgbClr val="FF0000"/>
                </a:solidFill>
                <a:latin typeface="+mn-lt"/>
              </a:rPr>
              <a:t> = 01 (Forward from EX/MEM pipe stage)</a:t>
            </a:r>
          </a:p>
          <a:p>
            <a:pPr lvl="1"/>
            <a:r>
              <a:rPr lang="en-AU" b="1" dirty="0">
                <a:solidFill>
                  <a:srgbClr val="0000FF"/>
                </a:solidFill>
                <a:latin typeface="+mn-lt"/>
              </a:rPr>
              <a:t>if (EX/</a:t>
            </a:r>
            <a:r>
              <a:rPr lang="en-AU" b="1" dirty="0" err="1">
                <a:solidFill>
                  <a:srgbClr val="0000FF"/>
                </a:solidFill>
                <a:latin typeface="+mn-lt"/>
              </a:rPr>
              <a:t>MEM.RegWrite</a:t>
            </a:r>
            <a:r>
              <a:rPr lang="en-AU" b="1" dirty="0">
                <a:solidFill>
                  <a:srgbClr val="0000FF"/>
                </a:solidFill>
                <a:latin typeface="+mn-lt"/>
              </a:rPr>
              <a:t> and (EX/</a:t>
            </a:r>
            <a:r>
              <a:rPr lang="en-AU" b="1" dirty="0" err="1">
                <a:solidFill>
                  <a:srgbClr val="0000FF"/>
                </a:solidFill>
                <a:latin typeface="+mn-lt"/>
              </a:rPr>
              <a:t>MEM.RegisterRd</a:t>
            </a:r>
            <a:r>
              <a:rPr lang="en-AU" b="1" dirty="0">
                <a:solidFill>
                  <a:srgbClr val="0000FF"/>
                </a:solidFill>
                <a:latin typeface="+mn-lt"/>
              </a:rPr>
              <a:t> ≠ 0)</a:t>
            </a:r>
            <a:br>
              <a:rPr lang="en-AU" b="1" dirty="0">
                <a:solidFill>
                  <a:srgbClr val="0000FF"/>
                </a:solidFill>
                <a:latin typeface="+mn-lt"/>
              </a:rPr>
            </a:br>
            <a:r>
              <a:rPr lang="en-AU" b="1" dirty="0">
                <a:solidFill>
                  <a:srgbClr val="0000FF"/>
                </a:solidFill>
                <a:latin typeface="+mn-lt"/>
              </a:rPr>
              <a:t>    and (EX/</a:t>
            </a:r>
            <a:r>
              <a:rPr lang="en-AU" b="1" dirty="0" err="1">
                <a:solidFill>
                  <a:srgbClr val="0000FF"/>
                </a:solidFill>
                <a:latin typeface="+mn-lt"/>
              </a:rPr>
              <a:t>MEM.RegisterRd</a:t>
            </a:r>
            <a:r>
              <a:rPr lang="en-AU" b="1" dirty="0">
                <a:solidFill>
                  <a:srgbClr val="0000FF"/>
                </a:solidFill>
                <a:latin typeface="+mn-lt"/>
              </a:rPr>
              <a:t> = ID/</a:t>
            </a:r>
            <a:r>
              <a:rPr lang="en-AU" b="1" dirty="0" err="1">
                <a:solidFill>
                  <a:srgbClr val="0000FF"/>
                </a:solidFill>
                <a:latin typeface="+mn-lt"/>
              </a:rPr>
              <a:t>EX.RegisterRt</a:t>
            </a:r>
            <a:r>
              <a:rPr lang="en-AU" b="1" dirty="0">
                <a:solidFill>
                  <a:srgbClr val="0000FF"/>
                </a:solidFill>
                <a:latin typeface="+mn-lt"/>
              </a:rPr>
              <a:t>))</a:t>
            </a:r>
            <a:br>
              <a:rPr lang="en-AU" dirty="0">
                <a:latin typeface="+mn-lt"/>
              </a:rPr>
            </a:br>
            <a:r>
              <a:rPr lang="en-AU" dirty="0">
                <a:latin typeface="+mn-lt"/>
              </a:rPr>
              <a:t>  </a:t>
            </a:r>
            <a:r>
              <a:rPr lang="en-AU" dirty="0" err="1">
                <a:solidFill>
                  <a:srgbClr val="FF0000"/>
                </a:solidFill>
                <a:latin typeface="+mn-lt"/>
              </a:rPr>
              <a:t>ForwardB</a:t>
            </a:r>
            <a:r>
              <a:rPr lang="en-AU" dirty="0">
                <a:solidFill>
                  <a:srgbClr val="FF0000"/>
                </a:solidFill>
                <a:latin typeface="+mn-lt"/>
              </a:rPr>
              <a:t> = 01 (Forward from EX/MEM pipe stage)</a:t>
            </a:r>
          </a:p>
          <a:p>
            <a:endParaRPr lang="en-AU" dirty="0">
              <a:solidFill>
                <a:srgbClr val="FF0000"/>
              </a:solidFill>
              <a:latin typeface="+mn-lt"/>
            </a:endParaRPr>
          </a:p>
        </p:txBody>
      </p:sp>
      <p:pic>
        <p:nvPicPr>
          <p:cNvPr id="5" name="Picture 4"/>
          <p:cNvPicPr>
            <a:picLocks noChangeAspect="1"/>
          </p:cNvPicPr>
          <p:nvPr/>
        </p:nvPicPr>
        <p:blipFill rotWithShape="1">
          <a:blip r:embed="rId3"/>
          <a:srcRect r="20565" b="38947"/>
          <a:stretch/>
        </p:blipFill>
        <p:spPr>
          <a:xfrm>
            <a:off x="-482958" y="3674990"/>
            <a:ext cx="5552672" cy="3102715"/>
          </a:xfrm>
          <a:prstGeom prst="rect">
            <a:avLst/>
          </a:prstGeom>
        </p:spPr>
      </p:pic>
      <p:sp>
        <p:nvSpPr>
          <p:cNvPr id="6" name="Rectangle 5"/>
          <p:cNvSpPr/>
          <p:nvPr/>
        </p:nvSpPr>
        <p:spPr bwMode="auto">
          <a:xfrm>
            <a:off x="2743200" y="3796497"/>
            <a:ext cx="532437" cy="2805260"/>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7" name="Line 186"/>
          <p:cNvSpPr>
            <a:spLocks noChangeShapeType="1"/>
          </p:cNvSpPr>
          <p:nvPr/>
        </p:nvSpPr>
        <p:spPr bwMode="auto">
          <a:xfrm>
            <a:off x="2546479" y="5199127"/>
            <a:ext cx="277743" cy="900731"/>
          </a:xfrm>
          <a:prstGeom prst="line">
            <a:avLst/>
          </a:prstGeom>
          <a:noFill/>
          <a:ln w="60325">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186"/>
          <p:cNvSpPr>
            <a:spLocks noChangeShapeType="1"/>
          </p:cNvSpPr>
          <p:nvPr/>
        </p:nvSpPr>
        <p:spPr bwMode="auto">
          <a:xfrm>
            <a:off x="2518513" y="5199127"/>
            <a:ext cx="224687" cy="1174776"/>
          </a:xfrm>
          <a:prstGeom prst="line">
            <a:avLst/>
          </a:prstGeom>
          <a:noFill/>
          <a:ln w="60325">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9" name="Picture 6" descr="f04-56-P374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326" y="3423986"/>
            <a:ext cx="5023450" cy="279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6400797" y="4375228"/>
            <a:ext cx="1127292" cy="1643608"/>
            <a:chOff x="6400797" y="4375228"/>
            <a:chExt cx="1127292" cy="1643608"/>
          </a:xfrm>
        </p:grpSpPr>
        <p:sp>
          <p:nvSpPr>
            <p:cNvPr id="10" name="Line 186"/>
            <p:cNvSpPr>
              <a:spLocks noChangeShapeType="1"/>
            </p:cNvSpPr>
            <p:nvPr/>
          </p:nvSpPr>
          <p:spPr bwMode="auto">
            <a:xfrm flipH="1">
              <a:off x="7528088" y="4534182"/>
              <a:ext cx="1" cy="1484654"/>
            </a:xfrm>
            <a:prstGeom prst="line">
              <a:avLst/>
            </a:prstGeom>
            <a:noFill/>
            <a:ln w="381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Line 186"/>
            <p:cNvSpPr>
              <a:spLocks noChangeShapeType="1"/>
            </p:cNvSpPr>
            <p:nvPr/>
          </p:nvSpPr>
          <p:spPr bwMode="auto">
            <a:xfrm flipH="1" flipV="1">
              <a:off x="6400799" y="6018835"/>
              <a:ext cx="1127289" cy="0"/>
            </a:xfrm>
            <a:prstGeom prst="line">
              <a:avLst/>
            </a:prstGeom>
            <a:noFill/>
            <a:ln w="381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Line 186"/>
            <p:cNvSpPr>
              <a:spLocks noChangeShapeType="1"/>
            </p:cNvSpPr>
            <p:nvPr/>
          </p:nvSpPr>
          <p:spPr bwMode="auto">
            <a:xfrm flipH="1" flipV="1">
              <a:off x="6400798" y="4375229"/>
              <a:ext cx="0" cy="1643605"/>
            </a:xfrm>
            <a:prstGeom prst="line">
              <a:avLst/>
            </a:prstGeom>
            <a:noFill/>
            <a:ln w="381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186"/>
            <p:cNvSpPr>
              <a:spLocks noChangeShapeType="1"/>
            </p:cNvSpPr>
            <p:nvPr/>
          </p:nvSpPr>
          <p:spPr bwMode="auto">
            <a:xfrm flipH="1" flipV="1">
              <a:off x="6400797" y="4375228"/>
              <a:ext cx="100998" cy="0"/>
            </a:xfrm>
            <a:prstGeom prst="line">
              <a:avLst/>
            </a:prstGeom>
            <a:noFill/>
            <a:ln w="38100">
              <a:solidFill>
                <a:srgbClr val="0000FF"/>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4" name="Group 3"/>
          <p:cNvGrpSpPr/>
          <p:nvPr/>
        </p:nvGrpSpPr>
        <p:grpSpPr>
          <a:xfrm>
            <a:off x="6397550" y="4533271"/>
            <a:ext cx="1128916" cy="1489628"/>
            <a:chOff x="5807246" y="4544846"/>
            <a:chExt cx="1128916" cy="1489628"/>
          </a:xfrm>
        </p:grpSpPr>
        <p:sp>
          <p:nvSpPr>
            <p:cNvPr id="16" name="Line 186"/>
            <p:cNvSpPr>
              <a:spLocks noChangeShapeType="1"/>
            </p:cNvSpPr>
            <p:nvPr/>
          </p:nvSpPr>
          <p:spPr bwMode="auto">
            <a:xfrm flipH="1">
              <a:off x="6936160" y="4544846"/>
              <a:ext cx="2" cy="1489628"/>
            </a:xfrm>
            <a:prstGeom prst="line">
              <a:avLst/>
            </a:prstGeom>
            <a:noFill/>
            <a:ln w="381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186"/>
            <p:cNvSpPr>
              <a:spLocks noChangeShapeType="1"/>
            </p:cNvSpPr>
            <p:nvPr/>
          </p:nvSpPr>
          <p:spPr bwMode="auto">
            <a:xfrm flipH="1" flipV="1">
              <a:off x="5808872" y="6034474"/>
              <a:ext cx="1127289" cy="0"/>
            </a:xfrm>
            <a:prstGeom prst="line">
              <a:avLst/>
            </a:prstGeom>
            <a:noFill/>
            <a:ln w="381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 name="Line 186"/>
            <p:cNvSpPr>
              <a:spLocks noChangeShapeType="1"/>
            </p:cNvSpPr>
            <p:nvPr/>
          </p:nvSpPr>
          <p:spPr bwMode="auto">
            <a:xfrm flipV="1">
              <a:off x="5807246" y="4815066"/>
              <a:ext cx="1623" cy="1215342"/>
            </a:xfrm>
            <a:prstGeom prst="line">
              <a:avLst/>
            </a:prstGeom>
            <a:noFill/>
            <a:ln w="381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186"/>
            <p:cNvSpPr>
              <a:spLocks noChangeShapeType="1"/>
            </p:cNvSpPr>
            <p:nvPr/>
          </p:nvSpPr>
          <p:spPr bwMode="auto">
            <a:xfrm flipH="1" flipV="1">
              <a:off x="5808870" y="4821064"/>
              <a:ext cx="100998" cy="0"/>
            </a:xfrm>
            <a:prstGeom prst="line">
              <a:avLst/>
            </a:prstGeom>
            <a:noFill/>
            <a:ln w="38100">
              <a:solidFill>
                <a:srgbClr val="0000FF"/>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1" name="Rectangle 20"/>
          <p:cNvSpPr/>
          <p:nvPr/>
        </p:nvSpPr>
        <p:spPr bwMode="auto">
          <a:xfrm>
            <a:off x="307974" y="4795326"/>
            <a:ext cx="3789463" cy="945718"/>
          </a:xfrm>
          <a:prstGeom prst="rect">
            <a:avLst/>
          </a:prstGeom>
          <a:noFill/>
          <a:ln w="25400" cap="flat" cmpd="sng" algn="ctr">
            <a:solidFill>
              <a:srgbClr val="0000FF"/>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14" name="Slide Number Placeholder 13"/>
          <p:cNvSpPr>
            <a:spLocks noGrp="1"/>
          </p:cNvSpPr>
          <p:nvPr>
            <p:ph type="sldNum" sz="quarter" idx="12"/>
          </p:nvPr>
        </p:nvSpPr>
        <p:spPr/>
        <p:txBody>
          <a:bodyPr/>
          <a:lstStyle/>
          <a:p>
            <a:fld id="{7B14E791-165F-344E-BF0E-59CD826800BF}" type="slidenum">
              <a:rPr lang="en-US" smtClean="0"/>
              <a:pPr/>
              <a:t>162</a:t>
            </a:fld>
            <a:endParaRPr lang="en-US" dirty="0"/>
          </a:p>
        </p:txBody>
      </p:sp>
    </p:spTree>
    <p:extLst>
      <p:ext uri="{BB962C8B-B14F-4D97-AF65-F5344CB8AC3E}">
        <p14:creationId xmlns:p14="http://schemas.microsoft.com/office/powerpoint/2010/main" val="13681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defRPr/>
            </a:pPr>
            <a:r>
              <a:rPr lang="en-US" dirty="0">
                <a:ea typeface="+mj-ea"/>
              </a:rPr>
              <a:t>Forwarding Conditions</a:t>
            </a:r>
            <a:endParaRPr lang="en-AU" dirty="0">
              <a:ea typeface="+mj-ea"/>
            </a:endParaRPr>
          </a:p>
        </p:txBody>
      </p:sp>
      <p:sp>
        <p:nvSpPr>
          <p:cNvPr id="55299" name="Rectangle 3"/>
          <p:cNvSpPr>
            <a:spLocks noGrp="1" noChangeArrowheads="1"/>
          </p:cNvSpPr>
          <p:nvPr>
            <p:ph idx="1"/>
          </p:nvPr>
        </p:nvSpPr>
        <p:spPr>
          <a:xfrm>
            <a:off x="228600" y="1143001"/>
            <a:ext cx="8763000" cy="2416722"/>
          </a:xfrm>
        </p:spPr>
        <p:txBody>
          <a:bodyPr>
            <a:normAutofit fontScale="92500" lnSpcReduction="10000"/>
          </a:bodyPr>
          <a:lstStyle/>
          <a:p>
            <a:r>
              <a:rPr lang="en-US" dirty="0">
                <a:latin typeface="+mn-lt"/>
              </a:rPr>
              <a:t>Detecting RAW hazard with Second Previous</a:t>
            </a:r>
          </a:p>
          <a:p>
            <a:pPr lvl="1"/>
            <a:r>
              <a:rPr lang="en-AU" b="1" dirty="0">
                <a:solidFill>
                  <a:srgbClr val="00B050"/>
                </a:solidFill>
                <a:latin typeface="+mn-lt"/>
              </a:rPr>
              <a:t>if (MEM/</a:t>
            </a:r>
            <a:r>
              <a:rPr lang="en-AU" b="1" dirty="0" err="1">
                <a:solidFill>
                  <a:srgbClr val="00B050"/>
                </a:solidFill>
                <a:latin typeface="+mn-lt"/>
              </a:rPr>
              <a:t>WB.RegWrite</a:t>
            </a:r>
            <a:r>
              <a:rPr lang="en-AU" b="1" dirty="0">
                <a:solidFill>
                  <a:srgbClr val="00B050"/>
                </a:solidFill>
                <a:latin typeface="+mn-lt"/>
              </a:rPr>
              <a:t> and (MEM/</a:t>
            </a:r>
            <a:r>
              <a:rPr lang="en-AU" b="1" dirty="0" err="1">
                <a:solidFill>
                  <a:srgbClr val="00B050"/>
                </a:solidFill>
                <a:latin typeface="+mn-lt"/>
              </a:rPr>
              <a:t>WB.RegisterRd</a:t>
            </a:r>
            <a:r>
              <a:rPr lang="en-AU" b="1" dirty="0">
                <a:solidFill>
                  <a:srgbClr val="00B050"/>
                </a:solidFill>
                <a:latin typeface="+mn-lt"/>
              </a:rPr>
              <a:t> ≠ 0)</a:t>
            </a:r>
            <a:br>
              <a:rPr lang="en-AU" b="1" dirty="0">
                <a:solidFill>
                  <a:srgbClr val="00B050"/>
                </a:solidFill>
                <a:latin typeface="+mn-lt"/>
              </a:rPr>
            </a:br>
            <a:r>
              <a:rPr lang="en-AU" b="1" dirty="0">
                <a:solidFill>
                  <a:srgbClr val="00B050"/>
                </a:solidFill>
                <a:latin typeface="+mn-lt"/>
              </a:rPr>
              <a:t>    and (MEM/</a:t>
            </a:r>
            <a:r>
              <a:rPr lang="en-AU" b="1" dirty="0" err="1">
                <a:solidFill>
                  <a:srgbClr val="00B050"/>
                </a:solidFill>
                <a:latin typeface="+mn-lt"/>
              </a:rPr>
              <a:t>WB.RegisterRd</a:t>
            </a:r>
            <a:r>
              <a:rPr lang="en-AU" b="1" dirty="0">
                <a:solidFill>
                  <a:srgbClr val="00B050"/>
                </a:solidFill>
                <a:latin typeface="+mn-lt"/>
              </a:rPr>
              <a:t> = ID/</a:t>
            </a:r>
            <a:r>
              <a:rPr lang="en-AU" b="1" dirty="0" err="1">
                <a:solidFill>
                  <a:srgbClr val="00B050"/>
                </a:solidFill>
                <a:latin typeface="+mn-lt"/>
              </a:rPr>
              <a:t>EX.RegisterRs</a:t>
            </a:r>
            <a:r>
              <a:rPr lang="en-AU" b="1" dirty="0">
                <a:solidFill>
                  <a:srgbClr val="00B050"/>
                </a:solidFill>
                <a:latin typeface="+mn-lt"/>
              </a:rPr>
              <a:t>))</a:t>
            </a:r>
            <a:br>
              <a:rPr lang="en-AU" dirty="0">
                <a:latin typeface="+mn-lt"/>
              </a:rPr>
            </a:br>
            <a:r>
              <a:rPr lang="en-AU" dirty="0">
                <a:latin typeface="+mn-lt"/>
              </a:rPr>
              <a:t>  </a:t>
            </a:r>
            <a:r>
              <a:rPr lang="en-AU" dirty="0" err="1">
                <a:solidFill>
                  <a:srgbClr val="FF0000"/>
                </a:solidFill>
                <a:latin typeface="+mn-lt"/>
              </a:rPr>
              <a:t>ForwardA</a:t>
            </a:r>
            <a:r>
              <a:rPr lang="en-AU" dirty="0">
                <a:solidFill>
                  <a:srgbClr val="FF0000"/>
                </a:solidFill>
                <a:latin typeface="+mn-lt"/>
              </a:rPr>
              <a:t> = 10 (Forward from MEM/WB pipe stage)</a:t>
            </a:r>
          </a:p>
          <a:p>
            <a:pPr lvl="1"/>
            <a:r>
              <a:rPr lang="en-AU" b="1" dirty="0">
                <a:solidFill>
                  <a:srgbClr val="00B050"/>
                </a:solidFill>
                <a:latin typeface="+mn-lt"/>
              </a:rPr>
              <a:t>if (MEM/</a:t>
            </a:r>
            <a:r>
              <a:rPr lang="en-AU" b="1" dirty="0" err="1">
                <a:solidFill>
                  <a:srgbClr val="00B050"/>
                </a:solidFill>
                <a:latin typeface="+mn-lt"/>
              </a:rPr>
              <a:t>WB.RegWrite</a:t>
            </a:r>
            <a:r>
              <a:rPr lang="en-AU" b="1" dirty="0">
                <a:solidFill>
                  <a:srgbClr val="00B050"/>
                </a:solidFill>
                <a:latin typeface="+mn-lt"/>
              </a:rPr>
              <a:t> and (MEM/</a:t>
            </a:r>
            <a:r>
              <a:rPr lang="en-AU" b="1" dirty="0" err="1">
                <a:solidFill>
                  <a:srgbClr val="00B050"/>
                </a:solidFill>
                <a:latin typeface="+mn-lt"/>
              </a:rPr>
              <a:t>WB.RegisterRd</a:t>
            </a:r>
            <a:r>
              <a:rPr lang="en-AU" b="1" dirty="0">
                <a:solidFill>
                  <a:srgbClr val="00B050"/>
                </a:solidFill>
                <a:latin typeface="+mn-lt"/>
              </a:rPr>
              <a:t> ≠ 0)</a:t>
            </a:r>
            <a:br>
              <a:rPr lang="en-AU" b="1" dirty="0">
                <a:solidFill>
                  <a:srgbClr val="00B050"/>
                </a:solidFill>
                <a:latin typeface="+mn-lt"/>
              </a:rPr>
            </a:br>
            <a:r>
              <a:rPr lang="en-AU" b="1" dirty="0">
                <a:solidFill>
                  <a:srgbClr val="00B050"/>
                </a:solidFill>
                <a:latin typeface="+mn-lt"/>
              </a:rPr>
              <a:t>    and (MEM/</a:t>
            </a:r>
            <a:r>
              <a:rPr lang="en-AU" b="1" dirty="0" err="1">
                <a:solidFill>
                  <a:srgbClr val="00B050"/>
                </a:solidFill>
                <a:latin typeface="+mn-lt"/>
              </a:rPr>
              <a:t>WB.RegisterRd</a:t>
            </a:r>
            <a:r>
              <a:rPr lang="en-AU" b="1" dirty="0">
                <a:solidFill>
                  <a:srgbClr val="00B050"/>
                </a:solidFill>
                <a:latin typeface="+mn-lt"/>
              </a:rPr>
              <a:t> = ID/</a:t>
            </a:r>
            <a:r>
              <a:rPr lang="en-AU" b="1" dirty="0" err="1">
                <a:solidFill>
                  <a:srgbClr val="00B050"/>
                </a:solidFill>
                <a:latin typeface="+mn-lt"/>
              </a:rPr>
              <a:t>EX.RegisterRt</a:t>
            </a:r>
            <a:r>
              <a:rPr lang="en-AU" b="1" dirty="0">
                <a:solidFill>
                  <a:srgbClr val="00B050"/>
                </a:solidFill>
                <a:latin typeface="+mn-lt"/>
              </a:rPr>
              <a:t>))</a:t>
            </a:r>
            <a:br>
              <a:rPr lang="en-AU" dirty="0">
                <a:latin typeface="+mn-lt"/>
              </a:rPr>
            </a:br>
            <a:r>
              <a:rPr lang="en-AU" dirty="0">
                <a:latin typeface="+mn-lt"/>
              </a:rPr>
              <a:t>  </a:t>
            </a:r>
            <a:r>
              <a:rPr lang="en-AU" dirty="0" err="1">
                <a:solidFill>
                  <a:srgbClr val="FF0000"/>
                </a:solidFill>
                <a:latin typeface="+mn-lt"/>
              </a:rPr>
              <a:t>ForwardB</a:t>
            </a:r>
            <a:r>
              <a:rPr lang="en-AU" dirty="0">
                <a:solidFill>
                  <a:srgbClr val="FF0000"/>
                </a:solidFill>
                <a:latin typeface="+mn-lt"/>
              </a:rPr>
              <a:t> = 10 (Forward from MEM/WB pipe stage)</a:t>
            </a:r>
          </a:p>
        </p:txBody>
      </p:sp>
      <p:pic>
        <p:nvPicPr>
          <p:cNvPr id="38" name="Picture 37"/>
          <p:cNvPicPr>
            <a:picLocks noChangeAspect="1"/>
          </p:cNvPicPr>
          <p:nvPr/>
        </p:nvPicPr>
        <p:blipFill rotWithShape="1">
          <a:blip r:embed="rId3"/>
          <a:srcRect r="20565" b="38947"/>
          <a:stretch/>
        </p:blipFill>
        <p:spPr>
          <a:xfrm>
            <a:off x="-482958" y="3674990"/>
            <a:ext cx="5552672" cy="3102715"/>
          </a:xfrm>
          <a:prstGeom prst="rect">
            <a:avLst/>
          </a:prstGeom>
        </p:spPr>
      </p:pic>
      <p:sp>
        <p:nvSpPr>
          <p:cNvPr id="39" name="Rectangle 38"/>
          <p:cNvSpPr/>
          <p:nvPr/>
        </p:nvSpPr>
        <p:spPr bwMode="auto">
          <a:xfrm>
            <a:off x="2743200" y="3796497"/>
            <a:ext cx="532437" cy="2805260"/>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40" name="Line 186"/>
          <p:cNvSpPr>
            <a:spLocks noChangeShapeType="1"/>
          </p:cNvSpPr>
          <p:nvPr/>
        </p:nvSpPr>
        <p:spPr bwMode="auto">
          <a:xfrm>
            <a:off x="2651087" y="4213185"/>
            <a:ext cx="173135" cy="1886673"/>
          </a:xfrm>
          <a:prstGeom prst="line">
            <a:avLst/>
          </a:prstGeom>
          <a:noFill/>
          <a:ln w="60325">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186"/>
          <p:cNvSpPr>
            <a:spLocks noChangeShapeType="1"/>
          </p:cNvSpPr>
          <p:nvPr/>
        </p:nvSpPr>
        <p:spPr bwMode="auto">
          <a:xfrm>
            <a:off x="2615878" y="4213185"/>
            <a:ext cx="127322" cy="2160718"/>
          </a:xfrm>
          <a:prstGeom prst="line">
            <a:avLst/>
          </a:prstGeom>
          <a:noFill/>
          <a:ln w="60325">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42" name="Picture 6" descr="f04-56-P374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326" y="3423986"/>
            <a:ext cx="5023450" cy="279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 name="Group 42"/>
          <p:cNvGrpSpPr/>
          <p:nvPr/>
        </p:nvGrpSpPr>
        <p:grpSpPr>
          <a:xfrm>
            <a:off x="6315898" y="4213185"/>
            <a:ext cx="2467000" cy="1917394"/>
            <a:chOff x="5061089" y="4116673"/>
            <a:chExt cx="2467000" cy="1917394"/>
          </a:xfrm>
        </p:grpSpPr>
        <p:sp>
          <p:nvSpPr>
            <p:cNvPr id="44" name="Line 186"/>
            <p:cNvSpPr>
              <a:spLocks noChangeShapeType="1"/>
            </p:cNvSpPr>
            <p:nvPr/>
          </p:nvSpPr>
          <p:spPr bwMode="auto">
            <a:xfrm flipH="1">
              <a:off x="7528088" y="4534182"/>
              <a:ext cx="1" cy="1484654"/>
            </a:xfrm>
            <a:prstGeom prst="line">
              <a:avLst/>
            </a:prstGeom>
            <a:noFill/>
            <a:ln w="381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186"/>
            <p:cNvSpPr>
              <a:spLocks noChangeShapeType="1"/>
            </p:cNvSpPr>
            <p:nvPr/>
          </p:nvSpPr>
          <p:spPr bwMode="auto">
            <a:xfrm flipH="1">
              <a:off x="5064968" y="6018834"/>
              <a:ext cx="2463120" cy="15233"/>
            </a:xfrm>
            <a:prstGeom prst="line">
              <a:avLst/>
            </a:prstGeom>
            <a:noFill/>
            <a:ln w="381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186"/>
            <p:cNvSpPr>
              <a:spLocks noChangeShapeType="1"/>
            </p:cNvSpPr>
            <p:nvPr/>
          </p:nvSpPr>
          <p:spPr bwMode="auto">
            <a:xfrm flipH="1" flipV="1">
              <a:off x="5061089" y="4116673"/>
              <a:ext cx="20195" cy="1917394"/>
            </a:xfrm>
            <a:prstGeom prst="line">
              <a:avLst/>
            </a:prstGeom>
            <a:noFill/>
            <a:ln w="381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186"/>
            <p:cNvSpPr>
              <a:spLocks noChangeShapeType="1"/>
            </p:cNvSpPr>
            <p:nvPr/>
          </p:nvSpPr>
          <p:spPr bwMode="auto">
            <a:xfrm flipH="1" flipV="1">
              <a:off x="5061089" y="4116673"/>
              <a:ext cx="217105" cy="0"/>
            </a:xfrm>
            <a:prstGeom prst="line">
              <a:avLst/>
            </a:prstGeom>
            <a:noFill/>
            <a:ln w="38100">
              <a:solidFill>
                <a:srgbClr val="00B050"/>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48" name="Group 47"/>
          <p:cNvGrpSpPr/>
          <p:nvPr/>
        </p:nvGrpSpPr>
        <p:grpSpPr>
          <a:xfrm>
            <a:off x="6319776" y="4662931"/>
            <a:ext cx="2467000" cy="1467647"/>
            <a:chOff x="4473041" y="4544846"/>
            <a:chExt cx="2467000" cy="1467647"/>
          </a:xfrm>
        </p:grpSpPr>
        <p:sp>
          <p:nvSpPr>
            <p:cNvPr id="49" name="Line 186"/>
            <p:cNvSpPr>
              <a:spLocks noChangeShapeType="1"/>
            </p:cNvSpPr>
            <p:nvPr/>
          </p:nvSpPr>
          <p:spPr bwMode="auto">
            <a:xfrm flipH="1">
              <a:off x="6936161" y="4544846"/>
              <a:ext cx="1" cy="1420179"/>
            </a:xfrm>
            <a:prstGeom prst="line">
              <a:avLst/>
            </a:prstGeom>
            <a:noFill/>
            <a:ln w="381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186"/>
            <p:cNvSpPr>
              <a:spLocks noChangeShapeType="1"/>
            </p:cNvSpPr>
            <p:nvPr/>
          </p:nvSpPr>
          <p:spPr bwMode="auto">
            <a:xfrm flipH="1">
              <a:off x="4473041" y="6012492"/>
              <a:ext cx="2467000" cy="1"/>
            </a:xfrm>
            <a:prstGeom prst="line">
              <a:avLst/>
            </a:prstGeom>
            <a:noFill/>
            <a:ln w="381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186"/>
            <p:cNvSpPr>
              <a:spLocks noChangeShapeType="1"/>
            </p:cNvSpPr>
            <p:nvPr/>
          </p:nvSpPr>
          <p:spPr bwMode="auto">
            <a:xfrm flipV="1">
              <a:off x="4489358" y="4720133"/>
              <a:ext cx="0" cy="1292360"/>
            </a:xfrm>
            <a:prstGeom prst="line">
              <a:avLst/>
            </a:prstGeom>
            <a:noFill/>
            <a:ln w="381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186"/>
            <p:cNvSpPr>
              <a:spLocks noChangeShapeType="1"/>
            </p:cNvSpPr>
            <p:nvPr/>
          </p:nvSpPr>
          <p:spPr bwMode="auto">
            <a:xfrm flipH="1" flipV="1">
              <a:off x="4473042" y="4720132"/>
              <a:ext cx="182018" cy="1"/>
            </a:xfrm>
            <a:prstGeom prst="line">
              <a:avLst/>
            </a:prstGeom>
            <a:noFill/>
            <a:ln w="38100">
              <a:solidFill>
                <a:srgbClr val="00B050"/>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 name="Rectangle 52"/>
          <p:cNvSpPr/>
          <p:nvPr/>
        </p:nvSpPr>
        <p:spPr bwMode="auto">
          <a:xfrm>
            <a:off x="-385179" y="3740326"/>
            <a:ext cx="3789463" cy="945718"/>
          </a:xfrm>
          <a:prstGeom prst="rect">
            <a:avLst/>
          </a:prstGeom>
          <a:noFill/>
          <a:ln w="25400" cap="flat" cmpd="sng" algn="ctr">
            <a:solidFill>
              <a:srgbClr val="00B05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3" name="Slide Number Placeholder 2"/>
          <p:cNvSpPr>
            <a:spLocks noGrp="1"/>
          </p:cNvSpPr>
          <p:nvPr>
            <p:ph type="sldNum" sz="quarter" idx="12"/>
          </p:nvPr>
        </p:nvSpPr>
        <p:spPr/>
        <p:txBody>
          <a:bodyPr/>
          <a:lstStyle/>
          <a:p>
            <a:fld id="{7B14E791-165F-344E-BF0E-59CD826800BF}" type="slidenum">
              <a:rPr lang="en-US" smtClean="0"/>
              <a:pPr/>
              <a:t>163</a:t>
            </a:fld>
            <a:endParaRPr lang="en-US" dirty="0"/>
          </a:p>
        </p:txBody>
      </p:sp>
    </p:spTree>
    <p:extLst>
      <p:ext uri="{BB962C8B-B14F-4D97-AF65-F5344CB8AC3E}">
        <p14:creationId xmlns:p14="http://schemas.microsoft.com/office/powerpoint/2010/main" val="1706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326" b="927"/>
          <a:stretch/>
        </p:blipFill>
        <p:spPr>
          <a:xfrm>
            <a:off x="5468492" y="811114"/>
            <a:ext cx="5336914" cy="3602835"/>
          </a:xfrm>
          <a:prstGeom prst="rect">
            <a:avLst/>
          </a:prstGeom>
        </p:spPr>
      </p:pic>
      <p:sp>
        <p:nvSpPr>
          <p:cNvPr id="401410" name="Rectangle 2"/>
          <p:cNvSpPr>
            <a:spLocks noGrp="1" noChangeArrowheads="1"/>
          </p:cNvSpPr>
          <p:nvPr>
            <p:ph type="title"/>
          </p:nvPr>
        </p:nvSpPr>
        <p:spPr>
          <a:xfrm>
            <a:off x="303213" y="123126"/>
            <a:ext cx="8575675" cy="609600"/>
          </a:xfrm>
        </p:spPr>
        <p:txBody>
          <a:bodyPr>
            <a:normAutofit fontScale="90000"/>
          </a:bodyPr>
          <a:lstStyle/>
          <a:p>
            <a:pPr>
              <a:defRPr/>
            </a:pPr>
            <a:r>
              <a:rPr lang="en-US" sz="3200" dirty="0"/>
              <a:t>Control Signals During Forwarding:</a:t>
            </a:r>
            <a:br>
              <a:rPr lang="en-US" sz="3200" dirty="0"/>
            </a:br>
            <a:r>
              <a:rPr lang="en-US" sz="3200" dirty="0">
                <a:solidFill>
                  <a:srgbClr val="0099FF"/>
                </a:solidFill>
              </a:rPr>
              <a:t>Those Light Blue lines</a:t>
            </a:r>
            <a:endParaRPr lang="en-AU" sz="3200" dirty="0">
              <a:solidFill>
                <a:srgbClr val="0099FF"/>
              </a:solidFill>
            </a:endParaRPr>
          </a:p>
        </p:txBody>
      </p:sp>
      <p:sp>
        <p:nvSpPr>
          <p:cNvPr id="401411" name="Rectangle 3"/>
          <p:cNvSpPr>
            <a:spLocks noGrp="1" noChangeArrowheads="1"/>
          </p:cNvSpPr>
          <p:nvPr>
            <p:ph idx="1"/>
          </p:nvPr>
        </p:nvSpPr>
        <p:spPr/>
        <p:txBody>
          <a:bodyPr/>
          <a:lstStyle/>
          <a:p>
            <a:pPr>
              <a:spcBef>
                <a:spcPts val="0"/>
              </a:spcBef>
              <a:tabLst>
                <a:tab pos="1771650" algn="l"/>
                <a:tab pos="3943350" algn="l"/>
              </a:tabLst>
              <a:defRPr/>
            </a:pPr>
            <a:endParaRPr lang="en-US" dirty="0">
              <a:latin typeface="+mn-lt"/>
              <a:ea typeface="+mn-ea"/>
              <a:cs typeface="Gill Sans MT"/>
            </a:endParaRPr>
          </a:p>
        </p:txBody>
      </p:sp>
      <p:sp>
        <p:nvSpPr>
          <p:cNvPr id="10" name="Rectangle 9"/>
          <p:cNvSpPr/>
          <p:nvPr/>
        </p:nvSpPr>
        <p:spPr bwMode="auto">
          <a:xfrm>
            <a:off x="7835847" y="966967"/>
            <a:ext cx="602202" cy="2155621"/>
          </a:xfrm>
          <a:prstGeom prst="rect">
            <a:avLst/>
          </a:prstGeom>
          <a:noFill/>
          <a:ln w="1905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13" name="內容版面配置區 2"/>
          <p:cNvSpPr txBox="1">
            <a:spLocks/>
          </p:cNvSpPr>
          <p:nvPr/>
        </p:nvSpPr>
        <p:spPr bwMode="auto">
          <a:xfrm>
            <a:off x="0" y="1009470"/>
            <a:ext cx="5652680" cy="1760611"/>
          </a:xfrm>
          <a:prstGeom prst="rect">
            <a:avLst/>
          </a:prstGeom>
          <a:noFill/>
          <a:ln w="12700">
            <a:noFill/>
            <a:miter lim="800000"/>
            <a:headEnd/>
            <a:tailEnd/>
          </a:ln>
        </p:spPr>
        <p:txBody>
          <a:bodyPr lIns="90488" tIns="44450" rIns="90488" bIns="44450"/>
          <a:lstStyle>
            <a:lvl1pPr marL="342900" indent="-342900"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11430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ADD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R2, R3 #</a:t>
            </a:r>
            <a:r>
              <a:rPr kumimoji="1" lang="en-US" altLang="zh-TW" sz="2000" b="1" i="0" u="none" dirty="0">
                <a:solidFill>
                  <a:srgbClr val="FF0000"/>
                </a:solidFill>
                <a:latin typeface="+mn-lt"/>
                <a:ea typeface="Courier New" charset="0"/>
                <a:cs typeface="Courier New" charset="0"/>
              </a:rPr>
              <a:t>2</a:t>
            </a:r>
            <a:r>
              <a:rPr kumimoji="1" lang="en-US" altLang="zh-TW" sz="2000" b="1" i="0" u="none" baseline="30000" dirty="0">
                <a:solidFill>
                  <a:srgbClr val="FF0000"/>
                </a:solidFill>
                <a:latin typeface="+mn-lt"/>
                <a:ea typeface="Courier New" charset="0"/>
                <a:cs typeface="Courier New" charset="0"/>
              </a:rPr>
              <a:t>nd</a:t>
            </a:r>
            <a:r>
              <a:rPr kumimoji="1" lang="en-US" altLang="zh-TW" sz="2000" b="1" i="0" u="none" dirty="0">
                <a:solidFill>
                  <a:srgbClr val="FF0000"/>
                </a:solidFill>
                <a:latin typeface="+mn-lt"/>
                <a:ea typeface="Courier New" charset="0"/>
                <a:cs typeface="Courier New" charset="0"/>
              </a:rPr>
              <a:t> Previous </a:t>
            </a:r>
            <a:r>
              <a:rPr kumimoji="1" lang="en-US" altLang="zh-TW" sz="2000" b="1" i="0" u="none" dirty="0">
                <a:solidFill>
                  <a:schemeClr val="tx1"/>
                </a:solidFill>
                <a:latin typeface="+mn-lt"/>
                <a:ea typeface="Courier New" charset="0"/>
                <a:cs typeface="Courier New" charset="0"/>
              </a:rPr>
              <a:t>in MEM/WB </a:t>
            </a: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SUB </a:t>
            </a:r>
            <a:r>
              <a:rPr kumimoji="1" lang="en-US" altLang="zh-TW" sz="2000" b="1" i="0" u="none" dirty="0">
                <a:solidFill>
                  <a:srgbClr val="0000FF"/>
                </a:solidFill>
                <a:latin typeface="Courier New" charset="0"/>
                <a:ea typeface="Courier New" charset="0"/>
                <a:cs typeface="Courier New" charset="0"/>
              </a:rPr>
              <a:t>R6</a:t>
            </a:r>
            <a:r>
              <a:rPr kumimoji="1" lang="en-US" altLang="zh-TW" sz="2000" b="1" i="0" u="none" dirty="0">
                <a:solidFill>
                  <a:schemeClr val="tx1"/>
                </a:solidFill>
                <a:latin typeface="Courier New" charset="0"/>
                <a:ea typeface="Courier New" charset="0"/>
                <a:cs typeface="Courier New" charset="0"/>
              </a:rPr>
              <a:t>, R4, R5 #</a:t>
            </a:r>
            <a:r>
              <a:rPr kumimoji="1" lang="en-US" altLang="zh-TW" sz="2000" b="1" i="0" u="none" dirty="0">
                <a:solidFill>
                  <a:srgbClr val="FF0000"/>
                </a:solidFill>
                <a:latin typeface="+mn-lt"/>
                <a:ea typeface="Courier New" charset="0"/>
                <a:cs typeface="Courier New" charset="0"/>
              </a:rPr>
              <a:t>Previous</a:t>
            </a:r>
            <a:r>
              <a:rPr kumimoji="1" lang="en-US" altLang="zh-TW" sz="2000" b="1" i="0" u="none" dirty="0">
                <a:solidFill>
                  <a:schemeClr val="tx1"/>
                </a:solidFill>
                <a:latin typeface="+mn-lt"/>
                <a:ea typeface="Courier New" charset="0"/>
                <a:cs typeface="Courier New" charset="0"/>
              </a:rPr>
              <a:t> in EX/MEM</a:t>
            </a:r>
          </a:p>
          <a:p>
            <a:pPr lvl="2">
              <a:spcBef>
                <a:spcPct val="20000"/>
              </a:spcBef>
              <a:buClr>
                <a:srgbClr val="1B1BFF"/>
              </a:buClr>
              <a:buSzPct val="80000"/>
              <a:buFont typeface="Times New Roman" charset="0"/>
              <a:buNone/>
            </a:pPr>
            <a:endParaRPr kumimoji="1" lang="en-US" altLang="zh-TW" sz="2000" b="1" i="0" u="none" dirty="0">
              <a:solidFill>
                <a:schemeClr val="tx1"/>
              </a:solidFill>
              <a:latin typeface="Courier New" charset="0"/>
              <a:ea typeface="Courier New" charset="0"/>
              <a:cs typeface="Courier New" charset="0"/>
            </a:endParaRPr>
          </a:p>
          <a:p>
            <a:pPr lvl="2">
              <a:spcBef>
                <a:spcPct val="20000"/>
              </a:spcBef>
              <a:buClr>
                <a:srgbClr val="1B1BFF"/>
              </a:buClr>
              <a:buSzPct val="80000"/>
              <a:buFont typeface="Times New Roman" charset="0"/>
              <a:buNone/>
            </a:pPr>
            <a:r>
              <a:rPr kumimoji="1" lang="en-US" altLang="zh-TW" sz="2000" b="1" i="0" u="none" dirty="0">
                <a:solidFill>
                  <a:schemeClr val="tx1"/>
                </a:solidFill>
                <a:latin typeface="Courier New" charset="0"/>
                <a:ea typeface="Courier New" charset="0"/>
                <a:cs typeface="Courier New" charset="0"/>
              </a:rPr>
              <a:t>AND R7, </a:t>
            </a:r>
            <a:r>
              <a:rPr kumimoji="1" lang="en-US" altLang="zh-TW" sz="2000" b="1" i="0" u="none" dirty="0">
                <a:solidFill>
                  <a:srgbClr val="00B050"/>
                </a:solidFill>
                <a:latin typeface="Courier New" charset="0"/>
                <a:ea typeface="Courier New" charset="0"/>
                <a:cs typeface="Courier New" charset="0"/>
              </a:rPr>
              <a:t>R1</a:t>
            </a:r>
            <a:r>
              <a:rPr kumimoji="1" lang="en-US" altLang="zh-TW" sz="2000" b="1" i="0" u="none" dirty="0">
                <a:solidFill>
                  <a:schemeClr val="tx1"/>
                </a:solidFill>
                <a:latin typeface="Courier New" charset="0"/>
                <a:ea typeface="Courier New" charset="0"/>
                <a:cs typeface="Courier New" charset="0"/>
              </a:rPr>
              <a:t>, </a:t>
            </a:r>
            <a:r>
              <a:rPr kumimoji="1" lang="en-US" altLang="zh-TW" sz="2000" b="1" i="0" u="none" dirty="0">
                <a:solidFill>
                  <a:srgbClr val="0000FF"/>
                </a:solidFill>
                <a:latin typeface="Courier New" charset="0"/>
                <a:ea typeface="Courier New" charset="0"/>
                <a:cs typeface="Courier New" charset="0"/>
              </a:rPr>
              <a:t>R6 </a:t>
            </a:r>
            <a:r>
              <a:rPr kumimoji="1" lang="en-US" altLang="zh-TW" sz="2000" b="1" i="0" u="none" dirty="0">
                <a:solidFill>
                  <a:schemeClr val="tx1"/>
                </a:solidFill>
                <a:latin typeface="Courier New" charset="0"/>
                <a:ea typeface="Courier New" charset="0"/>
                <a:cs typeface="Courier New" charset="0"/>
              </a:rPr>
              <a:t>#</a:t>
            </a:r>
            <a:r>
              <a:rPr kumimoji="1" lang="en-US" altLang="zh-TW" sz="2000" b="1" i="0" u="none" dirty="0">
                <a:solidFill>
                  <a:srgbClr val="FF0000"/>
                </a:solidFill>
                <a:latin typeface="+mn-lt"/>
                <a:ea typeface="Courier New" charset="0"/>
                <a:cs typeface="Courier New" charset="0"/>
              </a:rPr>
              <a:t>Current</a:t>
            </a:r>
            <a:r>
              <a:rPr kumimoji="1" lang="en-US" altLang="zh-TW" sz="2000" b="1" i="0" u="none" dirty="0">
                <a:solidFill>
                  <a:schemeClr val="tx1"/>
                </a:solidFill>
                <a:latin typeface="+mn-lt"/>
                <a:ea typeface="Courier New" charset="0"/>
                <a:cs typeface="Courier New" charset="0"/>
              </a:rPr>
              <a:t> in ID/EX</a:t>
            </a:r>
          </a:p>
        </p:txBody>
      </p:sp>
      <p:grpSp>
        <p:nvGrpSpPr>
          <p:cNvPr id="3" name="Group 2"/>
          <p:cNvGrpSpPr/>
          <p:nvPr/>
        </p:nvGrpSpPr>
        <p:grpSpPr>
          <a:xfrm>
            <a:off x="960948" y="1116290"/>
            <a:ext cx="7059085" cy="1653790"/>
            <a:chOff x="960948" y="2424226"/>
            <a:chExt cx="7059085" cy="1653790"/>
          </a:xfrm>
        </p:grpSpPr>
        <p:sp>
          <p:nvSpPr>
            <p:cNvPr id="14" name="Line 186"/>
            <p:cNvSpPr>
              <a:spLocks noChangeShapeType="1"/>
            </p:cNvSpPr>
            <p:nvPr/>
          </p:nvSpPr>
          <p:spPr bwMode="auto">
            <a:xfrm>
              <a:off x="960948" y="3312836"/>
              <a:ext cx="1099346" cy="516258"/>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86"/>
            <p:cNvSpPr>
              <a:spLocks noChangeShapeType="1"/>
            </p:cNvSpPr>
            <p:nvPr/>
          </p:nvSpPr>
          <p:spPr bwMode="auto">
            <a:xfrm>
              <a:off x="960948" y="2598111"/>
              <a:ext cx="509787" cy="1276552"/>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186"/>
            <p:cNvSpPr>
              <a:spLocks noChangeShapeType="1"/>
            </p:cNvSpPr>
            <p:nvPr/>
          </p:nvSpPr>
          <p:spPr bwMode="auto">
            <a:xfrm>
              <a:off x="7835846" y="2424226"/>
              <a:ext cx="184187" cy="1404868"/>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186"/>
            <p:cNvSpPr>
              <a:spLocks noChangeShapeType="1"/>
            </p:cNvSpPr>
            <p:nvPr/>
          </p:nvSpPr>
          <p:spPr bwMode="auto">
            <a:xfrm>
              <a:off x="7835847" y="3312835"/>
              <a:ext cx="184186" cy="765181"/>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29" name="Picture 6" descr="f04-56-P374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6" y="2909968"/>
            <a:ext cx="6726016" cy="374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 name="Group 29"/>
          <p:cNvGrpSpPr/>
          <p:nvPr/>
        </p:nvGrpSpPr>
        <p:grpSpPr>
          <a:xfrm>
            <a:off x="3541975" y="3946967"/>
            <a:ext cx="3290646" cy="2555828"/>
            <a:chOff x="4388889" y="2454612"/>
            <a:chExt cx="4259810" cy="3286431"/>
          </a:xfrm>
        </p:grpSpPr>
        <p:sp>
          <p:nvSpPr>
            <p:cNvPr id="31" name="Line 186"/>
            <p:cNvSpPr>
              <a:spLocks noChangeShapeType="1"/>
            </p:cNvSpPr>
            <p:nvPr/>
          </p:nvSpPr>
          <p:spPr bwMode="auto">
            <a:xfrm>
              <a:off x="8644820" y="3158222"/>
              <a:ext cx="3879" cy="2582821"/>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Line 186"/>
            <p:cNvSpPr>
              <a:spLocks noChangeShapeType="1"/>
            </p:cNvSpPr>
            <p:nvPr/>
          </p:nvSpPr>
          <p:spPr bwMode="auto">
            <a:xfrm flipH="1" flipV="1">
              <a:off x="4409954" y="5741043"/>
              <a:ext cx="4234866" cy="0"/>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186"/>
            <p:cNvSpPr>
              <a:spLocks noChangeShapeType="1"/>
            </p:cNvSpPr>
            <p:nvPr/>
          </p:nvSpPr>
          <p:spPr bwMode="auto">
            <a:xfrm flipH="1" flipV="1">
              <a:off x="4388889" y="2454612"/>
              <a:ext cx="17186" cy="3286429"/>
            </a:xfrm>
            <a:prstGeom prst="line">
              <a:avLst/>
            </a:prstGeom>
            <a:noFill/>
            <a:ln w="50800">
              <a:solidFill>
                <a:srgbClr val="00B050"/>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186"/>
            <p:cNvSpPr>
              <a:spLocks noChangeShapeType="1"/>
            </p:cNvSpPr>
            <p:nvPr/>
          </p:nvSpPr>
          <p:spPr bwMode="auto">
            <a:xfrm flipH="1" flipV="1">
              <a:off x="4394455" y="2507439"/>
              <a:ext cx="312517" cy="1"/>
            </a:xfrm>
            <a:prstGeom prst="line">
              <a:avLst/>
            </a:prstGeom>
            <a:noFill/>
            <a:ln w="50800">
              <a:solidFill>
                <a:srgbClr val="00B050"/>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5" name="Group 34"/>
          <p:cNvGrpSpPr/>
          <p:nvPr/>
        </p:nvGrpSpPr>
        <p:grpSpPr>
          <a:xfrm>
            <a:off x="3645728" y="4373471"/>
            <a:ext cx="1546711" cy="2029213"/>
            <a:chOff x="6642568" y="3146647"/>
            <a:chExt cx="2002249" cy="2609280"/>
          </a:xfrm>
        </p:grpSpPr>
        <p:sp>
          <p:nvSpPr>
            <p:cNvPr id="36" name="Line 186"/>
            <p:cNvSpPr>
              <a:spLocks noChangeShapeType="1"/>
            </p:cNvSpPr>
            <p:nvPr/>
          </p:nvSpPr>
          <p:spPr bwMode="auto">
            <a:xfrm>
              <a:off x="8610095" y="3146647"/>
              <a:ext cx="3879" cy="2582821"/>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186"/>
            <p:cNvSpPr>
              <a:spLocks noChangeShapeType="1"/>
            </p:cNvSpPr>
            <p:nvPr/>
          </p:nvSpPr>
          <p:spPr bwMode="auto">
            <a:xfrm flipH="1">
              <a:off x="6687522" y="5755926"/>
              <a:ext cx="1957295" cy="1"/>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186"/>
            <p:cNvSpPr>
              <a:spLocks noChangeShapeType="1"/>
            </p:cNvSpPr>
            <p:nvPr/>
          </p:nvSpPr>
          <p:spPr bwMode="auto">
            <a:xfrm flipH="1" flipV="1">
              <a:off x="6642568" y="3877851"/>
              <a:ext cx="1" cy="1855948"/>
            </a:xfrm>
            <a:prstGeom prst="line">
              <a:avLst/>
            </a:prstGeom>
            <a:noFill/>
            <a:ln w="50800">
              <a:solidFill>
                <a:srgbClr val="0000FF"/>
              </a:solidFill>
              <a:round/>
              <a:headEnd/>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186"/>
            <p:cNvSpPr>
              <a:spLocks noChangeShapeType="1"/>
            </p:cNvSpPr>
            <p:nvPr/>
          </p:nvSpPr>
          <p:spPr bwMode="auto">
            <a:xfrm flipH="1" flipV="1">
              <a:off x="6642569" y="3890160"/>
              <a:ext cx="248857" cy="0"/>
            </a:xfrm>
            <a:prstGeom prst="line">
              <a:avLst/>
            </a:prstGeom>
            <a:noFill/>
            <a:ln w="50800">
              <a:solidFill>
                <a:srgbClr val="0000FF"/>
              </a:solidFill>
              <a:round/>
              <a:headEnd type="triangle"/>
              <a:tailEnd type="non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4" name="Rounded Rectangle 23"/>
          <p:cNvSpPr/>
          <p:nvPr/>
        </p:nvSpPr>
        <p:spPr bwMode="auto">
          <a:xfrm>
            <a:off x="4162392" y="5901214"/>
            <a:ext cx="671331" cy="451413"/>
          </a:xfrm>
          <a:prstGeom prst="roundRect">
            <a:avLst/>
          </a:prstGeom>
          <a:solidFill>
            <a:srgbClr val="0099FF">
              <a:alpha val="3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1" u="sng" strike="noStrike" cap="none" normalizeH="0" baseline="0">
              <a:ln>
                <a:noFill/>
              </a:ln>
              <a:solidFill>
                <a:srgbClr val="003366"/>
              </a:solidFill>
              <a:effectLst/>
              <a:latin typeface="Times New Roman" pitchFamily="18" charset="0"/>
            </a:endParaRPr>
          </a:p>
        </p:txBody>
      </p:sp>
      <p:sp>
        <p:nvSpPr>
          <p:cNvPr id="4" name="Slide Number Placeholder 3"/>
          <p:cNvSpPr>
            <a:spLocks noGrp="1"/>
          </p:cNvSpPr>
          <p:nvPr>
            <p:ph type="sldNum" sz="quarter" idx="12"/>
          </p:nvPr>
        </p:nvSpPr>
        <p:spPr/>
        <p:txBody>
          <a:bodyPr/>
          <a:lstStyle/>
          <a:p>
            <a:fld id="{7B14E791-165F-344E-BF0E-59CD826800BF}" type="slidenum">
              <a:rPr lang="en-US" smtClean="0"/>
              <a:pPr/>
              <a:t>164</a:t>
            </a:fld>
            <a:endParaRPr lang="en-US" dirty="0"/>
          </a:p>
        </p:txBody>
      </p:sp>
    </p:spTree>
    <p:extLst>
      <p:ext uri="{BB962C8B-B14F-4D97-AF65-F5344CB8AC3E}">
        <p14:creationId xmlns:p14="http://schemas.microsoft.com/office/powerpoint/2010/main" val="5683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RAW Hazards with Load/Store</a:t>
            </a:r>
          </a:p>
        </p:txBody>
      </p:sp>
      <p:sp>
        <p:nvSpPr>
          <p:cNvPr id="3" name="Content Placeholder 2"/>
          <p:cNvSpPr>
            <a:spLocks noGrp="1"/>
          </p:cNvSpPr>
          <p:nvPr>
            <p:ph idx="1"/>
          </p:nvPr>
        </p:nvSpPr>
        <p:spPr>
          <a:xfrm>
            <a:off x="307975" y="1089204"/>
            <a:ext cx="8836025" cy="5284699"/>
          </a:xfrm>
        </p:spPr>
        <p:txBody>
          <a:bodyPr>
            <a:normAutofit fontScale="92500" lnSpcReduction="10000"/>
          </a:bodyPr>
          <a:lstStyle/>
          <a:p>
            <a:r>
              <a:rPr lang="en-US" b="1" dirty="0"/>
              <a:t>LW </a:t>
            </a:r>
            <a:r>
              <a:rPr lang="en-US" b="1" dirty="0" err="1"/>
              <a:t>Rt</a:t>
            </a:r>
            <a:r>
              <a:rPr lang="en-US" b="1" dirty="0"/>
              <a:t>, 20(</a:t>
            </a:r>
            <a:r>
              <a:rPr lang="en-US" b="1" dirty="0" err="1"/>
              <a:t>Rs</a:t>
            </a:r>
            <a:r>
              <a:rPr lang="en-US" b="1" dirty="0"/>
              <a:t>): load a word from memory @ [</a:t>
            </a:r>
            <a:r>
              <a:rPr lang="en-US" b="1" dirty="0" err="1"/>
              <a:t>Rs</a:t>
            </a:r>
            <a:r>
              <a:rPr lang="en-US" b="1" dirty="0"/>
              <a:t>]+20 into </a:t>
            </a:r>
            <a:r>
              <a:rPr lang="en-US" b="1" dirty="0" err="1"/>
              <a:t>Rt</a:t>
            </a:r>
            <a:endParaRPr lang="en-US" b="1" dirty="0"/>
          </a:p>
          <a:p>
            <a:pPr lvl="1"/>
            <a:r>
              <a:rPr lang="en-US" dirty="0"/>
              <a:t>ID/RF: Read register </a:t>
            </a:r>
            <a:r>
              <a:rPr lang="en-US" dirty="0" err="1"/>
              <a:t>Rs</a:t>
            </a:r>
            <a:r>
              <a:rPr lang="en-US" dirty="0"/>
              <a:t>: [</a:t>
            </a:r>
            <a:r>
              <a:rPr lang="en-US" dirty="0" err="1"/>
              <a:t>Rs</a:t>
            </a:r>
            <a:r>
              <a:rPr lang="en-US" dirty="0"/>
              <a:t>] (</a:t>
            </a:r>
            <a:r>
              <a:rPr lang="en-US" dirty="0" err="1"/>
              <a:t>rs</a:t>
            </a:r>
            <a:r>
              <a:rPr lang="en-US" dirty="0"/>
              <a:t> select)</a:t>
            </a:r>
          </a:p>
          <a:p>
            <a:pPr lvl="1"/>
            <a:r>
              <a:rPr lang="en-US" dirty="0"/>
              <a:t>EX: Calculate effective address: [</a:t>
            </a:r>
            <a:r>
              <a:rPr lang="en-US" dirty="0" err="1"/>
              <a:t>Rs</a:t>
            </a:r>
            <a:r>
              <a:rPr lang="en-US" dirty="0"/>
              <a:t>] + 20</a:t>
            </a:r>
          </a:p>
          <a:p>
            <a:pPr lvl="1"/>
            <a:r>
              <a:rPr lang="en-US" b="1" dirty="0"/>
              <a:t>MEM: Memory read from [</a:t>
            </a:r>
            <a:r>
              <a:rPr lang="en-US" b="1" dirty="0" err="1"/>
              <a:t>Rs</a:t>
            </a:r>
            <a:r>
              <a:rPr lang="en-US" b="1" dirty="0"/>
              <a:t>]+20</a:t>
            </a:r>
          </a:p>
          <a:p>
            <a:pPr lvl="2"/>
            <a:r>
              <a:rPr lang="en-US" b="1" dirty="0"/>
              <a:t>Data is available in MEM|WB</a:t>
            </a:r>
          </a:p>
          <a:p>
            <a:pPr lvl="2"/>
            <a:r>
              <a:rPr lang="en-US" b="1" dirty="0"/>
              <a:t>Unlike ALU: data is available in EX|MEM</a:t>
            </a:r>
          </a:p>
          <a:p>
            <a:pPr lvl="1"/>
            <a:r>
              <a:rPr lang="en-US" dirty="0"/>
              <a:t>WB: data write back to </a:t>
            </a:r>
            <a:r>
              <a:rPr lang="en-US" dirty="0" err="1"/>
              <a:t>Rt</a:t>
            </a:r>
            <a:r>
              <a:rPr lang="en-US" dirty="0"/>
              <a:t> (</a:t>
            </a:r>
            <a:r>
              <a:rPr lang="en-US" dirty="0" err="1"/>
              <a:t>rt</a:t>
            </a:r>
            <a:r>
              <a:rPr lang="en-US" dirty="0"/>
              <a:t> select)</a:t>
            </a:r>
          </a:p>
          <a:p>
            <a:r>
              <a:rPr lang="en-US" b="1" dirty="0"/>
              <a:t>SW </a:t>
            </a:r>
            <a:r>
              <a:rPr lang="mr-IN" b="1" dirty="0" err="1"/>
              <a:t>R</a:t>
            </a:r>
            <a:r>
              <a:rPr lang="en-US" b="1" dirty="0"/>
              <a:t>t</a:t>
            </a:r>
            <a:r>
              <a:rPr lang="mr-IN" b="1" dirty="0"/>
              <a:t>,12(</a:t>
            </a:r>
            <a:r>
              <a:rPr lang="mr-IN" b="1" dirty="0" err="1"/>
              <a:t>R</a:t>
            </a:r>
            <a:r>
              <a:rPr lang="en-US" b="1" dirty="0"/>
              <a:t>s</a:t>
            </a:r>
            <a:r>
              <a:rPr lang="mr-IN" b="1" dirty="0"/>
              <a:t>)</a:t>
            </a:r>
            <a:r>
              <a:rPr lang="en-US" b="1" dirty="0"/>
              <a:t>: store a word in </a:t>
            </a:r>
            <a:r>
              <a:rPr lang="en-US" b="1" dirty="0" err="1"/>
              <a:t>Rt</a:t>
            </a:r>
            <a:r>
              <a:rPr lang="en-US" b="1" dirty="0"/>
              <a:t> in the memory @ [</a:t>
            </a:r>
            <a:r>
              <a:rPr lang="en-US" b="1" dirty="0" err="1"/>
              <a:t>Rs</a:t>
            </a:r>
            <a:r>
              <a:rPr lang="en-US" b="1" dirty="0"/>
              <a:t>]+12</a:t>
            </a:r>
            <a:endParaRPr lang="mr-IN" b="1" dirty="0"/>
          </a:p>
          <a:p>
            <a:pPr lvl="1"/>
            <a:r>
              <a:rPr lang="en-US" dirty="0"/>
              <a:t>ID/RF: Read register </a:t>
            </a:r>
            <a:r>
              <a:rPr lang="en-US" dirty="0" err="1"/>
              <a:t>Rs</a:t>
            </a:r>
            <a:r>
              <a:rPr lang="en-US" dirty="0"/>
              <a:t> and </a:t>
            </a:r>
            <a:r>
              <a:rPr lang="en-US" dirty="0" err="1"/>
              <a:t>Rt</a:t>
            </a:r>
            <a:r>
              <a:rPr lang="en-US" dirty="0"/>
              <a:t> (</a:t>
            </a:r>
            <a:r>
              <a:rPr lang="en-US" dirty="0" err="1"/>
              <a:t>rs</a:t>
            </a:r>
            <a:r>
              <a:rPr lang="en-US" dirty="0"/>
              <a:t> and </a:t>
            </a:r>
            <a:r>
              <a:rPr lang="en-US" dirty="0" err="1"/>
              <a:t>rt</a:t>
            </a:r>
            <a:r>
              <a:rPr lang="en-US" dirty="0"/>
              <a:t> select, no </a:t>
            </a:r>
            <a:r>
              <a:rPr lang="en-US" dirty="0" err="1"/>
              <a:t>rd</a:t>
            </a:r>
            <a:r>
              <a:rPr lang="en-US" dirty="0"/>
              <a:t>)</a:t>
            </a:r>
          </a:p>
          <a:p>
            <a:pPr lvl="2"/>
            <a:r>
              <a:rPr lang="en-US" dirty="0" err="1"/>
              <a:t>Rs</a:t>
            </a:r>
            <a:r>
              <a:rPr lang="en-US" dirty="0"/>
              <a:t> is needed in EX, and </a:t>
            </a:r>
            <a:r>
              <a:rPr lang="en-US" b="1" dirty="0" err="1">
                <a:solidFill>
                  <a:srgbClr val="C00000"/>
                </a:solidFill>
              </a:rPr>
              <a:t>Rt</a:t>
            </a:r>
            <a:r>
              <a:rPr lang="en-US" b="1" dirty="0">
                <a:solidFill>
                  <a:srgbClr val="C00000"/>
                </a:solidFill>
              </a:rPr>
              <a:t> is needed in MEM</a:t>
            </a:r>
          </a:p>
          <a:p>
            <a:pPr lvl="1"/>
            <a:r>
              <a:rPr lang="en-US" dirty="0"/>
              <a:t>EX: Calculate effective address: [</a:t>
            </a:r>
            <a:r>
              <a:rPr lang="en-US" dirty="0" err="1"/>
              <a:t>Rs</a:t>
            </a:r>
            <a:r>
              <a:rPr lang="en-US" dirty="0"/>
              <a:t>] + 12</a:t>
            </a:r>
          </a:p>
          <a:p>
            <a:pPr lvl="1"/>
            <a:r>
              <a:rPr lang="en-US" b="1" dirty="0"/>
              <a:t>MEM: Memory write to [</a:t>
            </a:r>
            <a:r>
              <a:rPr lang="en-US" b="1" dirty="0" err="1"/>
              <a:t>Rs</a:t>
            </a:r>
            <a:r>
              <a:rPr lang="en-US" b="1" dirty="0"/>
              <a:t>]+12</a:t>
            </a:r>
          </a:p>
          <a:p>
            <a:pPr lvl="2"/>
            <a:r>
              <a:rPr lang="en-US" b="1" dirty="0"/>
              <a:t>Need </a:t>
            </a:r>
            <a:r>
              <a:rPr lang="en-US" b="1" dirty="0" err="1"/>
              <a:t>Rt</a:t>
            </a:r>
            <a:r>
              <a:rPr lang="en-US" b="1" dirty="0"/>
              <a:t> to be available</a:t>
            </a:r>
          </a:p>
          <a:p>
            <a:pPr lvl="2"/>
            <a:r>
              <a:rPr lang="en-US" b="1" dirty="0"/>
              <a:t>Unlike ALU, data needs to be available in ID|EX</a:t>
            </a:r>
          </a:p>
          <a:p>
            <a:pPr lvl="1"/>
            <a:r>
              <a:rPr lang="en-US" dirty="0"/>
              <a:t>No need WB</a:t>
            </a:r>
          </a:p>
          <a:p>
            <a:pPr lvl="1"/>
            <a:endParaRPr lang="en-US" dirty="0"/>
          </a:p>
        </p:txBody>
      </p:sp>
      <p:grpSp>
        <p:nvGrpSpPr>
          <p:cNvPr id="45" name="Group 44"/>
          <p:cNvGrpSpPr/>
          <p:nvPr/>
        </p:nvGrpSpPr>
        <p:grpSpPr>
          <a:xfrm>
            <a:off x="5846757" y="1751707"/>
            <a:ext cx="3297243" cy="1111250"/>
            <a:chOff x="5858332" y="1821154"/>
            <a:chExt cx="3297243" cy="1111250"/>
          </a:xfrm>
        </p:grpSpPr>
        <p:grpSp>
          <p:nvGrpSpPr>
            <p:cNvPr id="5" name="Group 81"/>
            <p:cNvGrpSpPr>
              <a:grpSpLocks/>
            </p:cNvGrpSpPr>
            <p:nvPr/>
          </p:nvGrpSpPr>
          <p:grpSpPr bwMode="auto">
            <a:xfrm>
              <a:off x="5858332" y="2232317"/>
              <a:ext cx="3267285" cy="700087"/>
              <a:chOff x="1932" y="1200"/>
              <a:chExt cx="1951" cy="441"/>
            </a:xfrm>
          </p:grpSpPr>
          <p:grpSp>
            <p:nvGrpSpPr>
              <p:cNvPr id="6" name="Group 82"/>
              <p:cNvGrpSpPr>
                <a:grpSpLocks noChangeAspect="1"/>
              </p:cNvGrpSpPr>
              <p:nvPr/>
            </p:nvGrpSpPr>
            <p:grpSpPr bwMode="auto">
              <a:xfrm>
                <a:off x="2420" y="1304"/>
                <a:ext cx="241" cy="233"/>
                <a:chOff x="1355" y="528"/>
                <a:chExt cx="522" cy="432"/>
              </a:xfrm>
            </p:grpSpPr>
            <p:grpSp>
              <p:nvGrpSpPr>
                <p:cNvPr id="35" name="Group 83"/>
                <p:cNvGrpSpPr>
                  <a:grpSpLocks noChangeAspect="1"/>
                </p:cNvGrpSpPr>
                <p:nvPr/>
              </p:nvGrpSpPr>
              <p:grpSpPr bwMode="auto">
                <a:xfrm>
                  <a:off x="1374" y="528"/>
                  <a:ext cx="480" cy="432"/>
                  <a:chOff x="1392" y="528"/>
                  <a:chExt cx="480" cy="432"/>
                </a:xfrm>
              </p:grpSpPr>
              <p:sp>
                <p:nvSpPr>
                  <p:cNvPr id="37" name="Rectangle 8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8" name="Rectangle 8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36" name="Text Box 86"/>
                <p:cNvSpPr txBox="1">
                  <a:spLocks noChangeAspect="1" noChangeArrowheads="1"/>
                </p:cNvSpPr>
                <p:nvPr/>
              </p:nvSpPr>
              <p:spPr bwMode="auto">
                <a:xfrm>
                  <a:off x="1355" y="574"/>
                  <a:ext cx="52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Reg</a:t>
                  </a:r>
                  <a:endParaRPr lang="en-US" altLang="zh-TW" sz="1000" b="1" i="0" u="none" dirty="0">
                    <a:solidFill>
                      <a:srgbClr val="000000"/>
                    </a:solidFill>
                    <a:latin typeface="Comic Sans MS" charset="0"/>
                  </a:endParaRPr>
                </a:p>
              </p:txBody>
            </p:sp>
          </p:grpSp>
          <p:sp>
            <p:nvSpPr>
              <p:cNvPr id="7" name="Line 87"/>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88"/>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9" name="Group 89"/>
              <p:cNvGrpSpPr>
                <a:grpSpLocks noChangeAspect="1"/>
              </p:cNvGrpSpPr>
              <p:nvPr/>
            </p:nvGrpSpPr>
            <p:grpSpPr bwMode="auto">
              <a:xfrm>
                <a:off x="2851" y="1235"/>
                <a:ext cx="206" cy="371"/>
                <a:chOff x="2991" y="411"/>
                <a:chExt cx="371" cy="768"/>
              </a:xfrm>
            </p:grpSpPr>
            <p:sp>
              <p:nvSpPr>
                <p:cNvPr id="31" name="AutoShape 90"/>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32" name="AutoShape 91"/>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3" name="Freeform 92"/>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4" name="Text Box 93"/>
                <p:cNvSpPr txBox="1">
                  <a:spLocks noChangeAspect="1" noChangeArrowheads="1"/>
                </p:cNvSpPr>
                <p:nvPr/>
              </p:nvSpPr>
              <p:spPr bwMode="auto">
                <a:xfrm rot="-5400000">
                  <a:off x="2943" y="621"/>
                  <a:ext cx="575" cy="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a:solidFill>
                        <a:srgbClr val="000000"/>
                      </a:solidFill>
                      <a:latin typeface="Comic Sans MS" charset="0"/>
                    </a:rPr>
                    <a:t>ALU</a:t>
                  </a:r>
                </a:p>
              </p:txBody>
            </p:sp>
          </p:grpSp>
          <p:sp>
            <p:nvSpPr>
              <p:cNvPr id="10" name="Line 94"/>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Line 95"/>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2" name="Group 96"/>
              <p:cNvGrpSpPr>
                <a:grpSpLocks noChangeAspect="1"/>
              </p:cNvGrpSpPr>
              <p:nvPr/>
            </p:nvGrpSpPr>
            <p:grpSpPr bwMode="auto">
              <a:xfrm>
                <a:off x="3180" y="1305"/>
                <a:ext cx="334" cy="232"/>
                <a:chOff x="3790" y="576"/>
                <a:chExt cx="722" cy="480"/>
              </a:xfrm>
            </p:grpSpPr>
            <p:sp>
              <p:nvSpPr>
                <p:cNvPr id="29" name="Rectangle 97"/>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30" name="Text Box 98"/>
                <p:cNvSpPr txBox="1">
                  <a:spLocks noChangeAspect="1" noChangeArrowheads="1"/>
                </p:cNvSpPr>
                <p:nvPr/>
              </p:nvSpPr>
              <p:spPr bwMode="auto">
                <a:xfrm>
                  <a:off x="3790" y="628"/>
                  <a:ext cx="722"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13" name="Freeform 99"/>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14" name="Line 100"/>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01"/>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6" name="Group 102"/>
              <p:cNvGrpSpPr>
                <a:grpSpLocks noChangeAspect="1"/>
              </p:cNvGrpSpPr>
              <p:nvPr/>
            </p:nvGrpSpPr>
            <p:grpSpPr bwMode="auto">
              <a:xfrm>
                <a:off x="1932" y="1305"/>
                <a:ext cx="352" cy="232"/>
                <a:chOff x="1058" y="576"/>
                <a:chExt cx="760" cy="480"/>
              </a:xfrm>
            </p:grpSpPr>
            <p:sp>
              <p:nvSpPr>
                <p:cNvPr id="27" name="Rectangle 103"/>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8" name="Text Box 104"/>
                <p:cNvSpPr txBox="1">
                  <a:spLocks noChangeAspect="1" noChangeArrowheads="1"/>
                </p:cNvSpPr>
                <p:nvPr/>
              </p:nvSpPr>
              <p:spPr bwMode="auto">
                <a:xfrm>
                  <a:off x="1058" y="628"/>
                  <a:ext cx="760" cy="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Ifetch</a:t>
                  </a:r>
                  <a:endParaRPr lang="en-US" altLang="zh-TW" sz="1000" b="1" i="0" u="none" dirty="0">
                    <a:solidFill>
                      <a:srgbClr val="000000"/>
                    </a:solidFill>
                    <a:latin typeface="Comic Sans MS" charset="0"/>
                  </a:endParaRPr>
                </a:p>
              </p:txBody>
            </p:sp>
          </p:grpSp>
          <p:grpSp>
            <p:nvGrpSpPr>
              <p:cNvPr id="17" name="Group 105"/>
              <p:cNvGrpSpPr>
                <a:grpSpLocks/>
              </p:cNvGrpSpPr>
              <p:nvPr/>
            </p:nvGrpSpPr>
            <p:grpSpPr bwMode="auto">
              <a:xfrm>
                <a:off x="2296" y="1200"/>
                <a:ext cx="1305" cy="441"/>
                <a:chOff x="2112" y="528"/>
                <a:chExt cx="2088" cy="681"/>
              </a:xfrm>
            </p:grpSpPr>
            <p:sp>
              <p:nvSpPr>
                <p:cNvPr id="23" name="Rectangle 106"/>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4" name="Rectangle 107"/>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5" name="Rectangle 108"/>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6" name="Rectangle 109"/>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18" name="Group 110"/>
              <p:cNvGrpSpPr>
                <a:grpSpLocks noChangeAspect="1"/>
              </p:cNvGrpSpPr>
              <p:nvPr/>
            </p:nvGrpSpPr>
            <p:grpSpPr bwMode="auto">
              <a:xfrm flipH="1">
                <a:off x="3642" y="1296"/>
                <a:ext cx="241" cy="233"/>
                <a:chOff x="1360" y="528"/>
                <a:chExt cx="518" cy="432"/>
              </a:xfrm>
            </p:grpSpPr>
            <p:grpSp>
              <p:nvGrpSpPr>
                <p:cNvPr id="19" name="Group 111"/>
                <p:cNvGrpSpPr>
                  <a:grpSpLocks noChangeAspect="1"/>
                </p:cNvGrpSpPr>
                <p:nvPr/>
              </p:nvGrpSpPr>
              <p:grpSpPr bwMode="auto">
                <a:xfrm>
                  <a:off x="1374" y="528"/>
                  <a:ext cx="480" cy="432"/>
                  <a:chOff x="1392" y="528"/>
                  <a:chExt cx="480" cy="432"/>
                </a:xfrm>
              </p:grpSpPr>
              <p:sp>
                <p:nvSpPr>
                  <p:cNvPr id="21" name="Rectangle 112"/>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2" name="Rectangle 113"/>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0" name="Text Box 114"/>
                <p:cNvSpPr txBox="1">
                  <a:spLocks noChangeAspect="1" noChangeArrowheads="1"/>
                </p:cNvSpPr>
                <p:nvPr/>
              </p:nvSpPr>
              <p:spPr bwMode="auto">
                <a:xfrm>
                  <a:off x="1360" y="574"/>
                  <a:ext cx="51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39" name="Group 186"/>
            <p:cNvGrpSpPr>
              <a:grpSpLocks/>
            </p:cNvGrpSpPr>
            <p:nvPr/>
          </p:nvGrpSpPr>
          <p:grpSpPr bwMode="auto">
            <a:xfrm>
              <a:off x="5925009" y="1821154"/>
              <a:ext cx="3230566" cy="311150"/>
              <a:chOff x="2016" y="1148"/>
              <a:chExt cx="2035" cy="196"/>
            </a:xfrm>
          </p:grpSpPr>
          <p:sp>
            <p:nvSpPr>
              <p:cNvPr id="40" name="Rectangle 187"/>
              <p:cNvSpPr>
                <a:spLocks noChangeArrowheads="1"/>
              </p:cNvSpPr>
              <p:nvPr/>
            </p:nvSpPr>
            <p:spPr bwMode="auto">
              <a:xfrm>
                <a:off x="2016" y="1152"/>
                <a:ext cx="24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a:solidFill>
                      <a:srgbClr val="000000"/>
                    </a:solidFill>
                    <a:latin typeface="Comic Sans MS" charset="0"/>
                  </a:rPr>
                  <a:t>IF</a:t>
                </a:r>
              </a:p>
            </p:txBody>
          </p:sp>
          <p:sp>
            <p:nvSpPr>
              <p:cNvPr id="41" name="Rectangle 188"/>
              <p:cNvSpPr>
                <a:spLocks noChangeArrowheads="1"/>
              </p:cNvSpPr>
              <p:nvPr/>
            </p:nvSpPr>
            <p:spPr bwMode="auto">
              <a:xfrm>
                <a:off x="2402" y="1152"/>
                <a:ext cx="45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latin typeface="Comic Sans MS" charset="0"/>
                  </a:rPr>
                  <a:t>ID/RF</a:t>
                </a:r>
              </a:p>
            </p:txBody>
          </p:sp>
          <p:sp>
            <p:nvSpPr>
              <p:cNvPr id="42" name="Rectangle 189"/>
              <p:cNvSpPr>
                <a:spLocks noChangeArrowheads="1"/>
              </p:cNvSpPr>
              <p:nvPr/>
            </p:nvSpPr>
            <p:spPr bwMode="auto">
              <a:xfrm>
                <a:off x="2917" y="1148"/>
                <a:ext cx="26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latin typeface="Comic Sans MS" charset="0"/>
                  </a:rPr>
                  <a:t>EX</a:t>
                </a:r>
              </a:p>
            </p:txBody>
          </p:sp>
          <p:sp>
            <p:nvSpPr>
              <p:cNvPr id="43" name="Rectangle 190"/>
              <p:cNvSpPr>
                <a:spLocks noChangeArrowheads="1"/>
              </p:cNvSpPr>
              <p:nvPr/>
            </p:nvSpPr>
            <p:spPr bwMode="auto">
              <a:xfrm>
                <a:off x="3326" y="1150"/>
                <a:ext cx="38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latin typeface="Comic Sans MS" charset="0"/>
                  </a:rPr>
                  <a:t>MEM</a:t>
                </a:r>
              </a:p>
            </p:txBody>
          </p:sp>
          <p:sp>
            <p:nvSpPr>
              <p:cNvPr id="44" name="Rectangle 191"/>
              <p:cNvSpPr>
                <a:spLocks noChangeArrowheads="1"/>
              </p:cNvSpPr>
              <p:nvPr/>
            </p:nvSpPr>
            <p:spPr bwMode="auto">
              <a:xfrm>
                <a:off x="3747" y="1149"/>
                <a:ext cx="30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en-US" altLang="zh-TW" b="1" i="0" u="none" dirty="0">
                    <a:solidFill>
                      <a:srgbClr val="000000"/>
                    </a:solidFill>
                    <a:latin typeface="Comic Sans MS" charset="0"/>
                  </a:rPr>
                  <a:t>WB</a:t>
                </a:r>
              </a:p>
            </p:txBody>
          </p:sp>
        </p:grpSp>
      </p:grpSp>
      <p:sp>
        <p:nvSpPr>
          <p:cNvPr id="46" name="Slide Number Placeholder 45"/>
          <p:cNvSpPr>
            <a:spLocks noGrp="1"/>
          </p:cNvSpPr>
          <p:nvPr>
            <p:ph type="sldNum" sz="quarter" idx="12"/>
          </p:nvPr>
        </p:nvSpPr>
        <p:spPr/>
        <p:txBody>
          <a:bodyPr/>
          <a:lstStyle/>
          <a:p>
            <a:fld id="{7B14E791-165F-344E-BF0E-59CD826800BF}" type="slidenum">
              <a:rPr lang="en-US" smtClean="0"/>
              <a:pPr/>
              <a:t>165</a:t>
            </a:fld>
            <a:endParaRPr lang="en-US" dirty="0"/>
          </a:p>
        </p:txBody>
      </p:sp>
    </p:spTree>
    <p:extLst>
      <p:ext uri="{BB962C8B-B14F-4D97-AF65-F5344CB8AC3E}">
        <p14:creationId xmlns:p14="http://schemas.microsoft.com/office/powerpoint/2010/main" val="12183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8" descr="f04-58-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74" y="1346199"/>
            <a:ext cx="7607101"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2"/>
          <p:cNvSpPr>
            <a:spLocks noGrp="1" noChangeArrowheads="1"/>
          </p:cNvSpPr>
          <p:nvPr>
            <p:ph type="title"/>
          </p:nvPr>
        </p:nvSpPr>
        <p:spPr/>
        <p:txBody>
          <a:bodyPr/>
          <a:lstStyle/>
          <a:p>
            <a:pPr eaLnBrk="1" hangingPunct="1"/>
            <a:r>
              <a:rPr lang="en-US" altLang="en-US" dirty="0"/>
              <a:t>Load-Use RAW Data Hazard</a:t>
            </a:r>
            <a:endParaRPr lang="en-AU" altLang="en-US" dirty="0"/>
          </a:p>
        </p:txBody>
      </p:sp>
      <p:sp>
        <p:nvSpPr>
          <p:cNvPr id="79877" name="Oval 6"/>
          <p:cNvSpPr>
            <a:spLocks noChangeArrowheads="1"/>
          </p:cNvSpPr>
          <p:nvPr/>
        </p:nvSpPr>
        <p:spPr bwMode="auto">
          <a:xfrm rot="2714808">
            <a:off x="3877236" y="2829090"/>
            <a:ext cx="565615" cy="129175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79878" name="AutoShape 7"/>
          <p:cNvSpPr>
            <a:spLocks/>
          </p:cNvSpPr>
          <p:nvPr/>
        </p:nvSpPr>
        <p:spPr bwMode="auto">
          <a:xfrm>
            <a:off x="5626100" y="1874766"/>
            <a:ext cx="3505200" cy="1249434"/>
          </a:xfrm>
          <a:prstGeom prst="borderCallout1">
            <a:avLst>
              <a:gd name="adj1" fmla="val 48416"/>
              <a:gd name="adj2" fmla="val -1602"/>
              <a:gd name="adj3" fmla="val 89398"/>
              <a:gd name="adj4" fmla="val -30784"/>
            </a:avLst>
          </a:prstGeom>
          <a:solidFill>
            <a:srgbClr val="FFFF00"/>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800" b="1" dirty="0"/>
              <a:t>Data for $2 is only available after MEM stage, forwarding from MEM to EXE between two </a:t>
            </a:r>
            <a:r>
              <a:rPr lang="en-AU" altLang="en-US" sz="1800" b="1"/>
              <a:t>instructions will not work. </a:t>
            </a:r>
            <a:endParaRPr lang="en-AU" altLang="en-US" sz="1800" b="1"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166</a:t>
            </a:fld>
            <a:endParaRPr lang="en-US" dirty="0"/>
          </a:p>
        </p:txBody>
      </p:sp>
    </p:spTree>
    <p:extLst>
      <p:ext uri="{BB962C8B-B14F-4D97-AF65-F5344CB8AC3E}">
        <p14:creationId xmlns:p14="http://schemas.microsoft.com/office/powerpoint/2010/main" val="4547245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7" descr="f04-59-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348663" cy="535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2"/>
          <p:cNvSpPr>
            <a:spLocks noGrp="1" noChangeArrowheads="1"/>
          </p:cNvSpPr>
          <p:nvPr>
            <p:ph type="title"/>
          </p:nvPr>
        </p:nvSpPr>
        <p:spPr/>
        <p:txBody>
          <a:bodyPr/>
          <a:lstStyle/>
          <a:p>
            <a:pPr eaLnBrk="1" hangingPunct="1"/>
            <a:r>
              <a:rPr lang="en-US" altLang="en-US"/>
              <a:t>Stall/Bubble in the Pipeline</a:t>
            </a:r>
            <a:endParaRPr lang="en-AU" altLang="en-US"/>
          </a:p>
        </p:txBody>
      </p:sp>
      <p:sp>
        <p:nvSpPr>
          <p:cNvPr id="82949" name="AutoShape 6"/>
          <p:cNvSpPr>
            <a:spLocks/>
          </p:cNvSpPr>
          <p:nvPr/>
        </p:nvSpPr>
        <p:spPr bwMode="auto">
          <a:xfrm>
            <a:off x="6324600" y="3068638"/>
            <a:ext cx="2895599" cy="512762"/>
          </a:xfrm>
          <a:prstGeom prst="borderCallout1">
            <a:avLst>
              <a:gd name="adj1" fmla="val 43796"/>
              <a:gd name="adj2" fmla="val -877"/>
              <a:gd name="adj3" fmla="val 148853"/>
              <a:gd name="adj4" fmla="val -25813"/>
            </a:avLst>
          </a:prstGeom>
          <a:solidFill>
            <a:srgbClr val="FFFF00"/>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2400" b="1"/>
              <a:t>Stall inserted here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167</a:t>
            </a:fld>
            <a:endParaRPr lang="en-US" dirty="0"/>
          </a:p>
        </p:txBody>
      </p:sp>
    </p:spTree>
    <p:extLst>
      <p:ext uri="{BB962C8B-B14F-4D97-AF65-F5344CB8AC3E}">
        <p14:creationId xmlns:p14="http://schemas.microsoft.com/office/powerpoint/2010/main" val="9416765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7" descr="f04-59-P374493-what-really-happ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231376"/>
            <a:ext cx="8269288" cy="524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2"/>
          <p:cNvSpPr>
            <a:spLocks noGrp="1" noChangeArrowheads="1"/>
          </p:cNvSpPr>
          <p:nvPr>
            <p:ph type="title"/>
          </p:nvPr>
        </p:nvSpPr>
        <p:spPr/>
        <p:txBody>
          <a:bodyPr/>
          <a:lstStyle/>
          <a:p>
            <a:pPr eaLnBrk="1" hangingPunct="1"/>
            <a:r>
              <a:rPr lang="en-US" altLang="en-US"/>
              <a:t>Stall/Bubble in the Pipeline</a:t>
            </a:r>
            <a:endParaRPr lang="en-AU" altLang="en-US"/>
          </a:p>
        </p:txBody>
      </p:sp>
      <p:sp>
        <p:nvSpPr>
          <p:cNvPr id="83973" name="AutoShape 6"/>
          <p:cNvSpPr>
            <a:spLocks/>
          </p:cNvSpPr>
          <p:nvPr/>
        </p:nvSpPr>
        <p:spPr bwMode="auto">
          <a:xfrm>
            <a:off x="2051050" y="5949950"/>
            <a:ext cx="1579563" cy="690563"/>
          </a:xfrm>
          <a:prstGeom prst="borderCallout1">
            <a:avLst>
              <a:gd name="adj1" fmla="val 16551"/>
              <a:gd name="adj2" fmla="val 104824"/>
              <a:gd name="adj3" fmla="val -80000"/>
              <a:gd name="adj4" fmla="val 111056"/>
            </a:avLst>
          </a:prstGeom>
          <a:solidFill>
            <a:srgbClr val="FFFF00"/>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AU" altLang="en-US" sz="1800"/>
              <a:t>Or, more accurately…</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168</a:t>
            </a:fld>
            <a:endParaRPr lang="en-US" dirty="0"/>
          </a:p>
        </p:txBody>
      </p:sp>
    </p:spTree>
    <p:extLst>
      <p:ext uri="{BB962C8B-B14F-4D97-AF65-F5344CB8AC3E}">
        <p14:creationId xmlns:p14="http://schemas.microsoft.com/office/powerpoint/2010/main" val="698053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en-US" altLang="en-US"/>
              <a:t>Load-Use Hazard Detection</a:t>
            </a:r>
            <a:endParaRPr lang="en-AU" altLang="en-US"/>
          </a:p>
        </p:txBody>
      </p:sp>
      <p:sp>
        <p:nvSpPr>
          <p:cNvPr id="80900" name="Rectangle 3"/>
          <p:cNvSpPr>
            <a:spLocks noGrp="1" noChangeArrowheads="1"/>
          </p:cNvSpPr>
          <p:nvPr>
            <p:ph type="body" idx="1"/>
          </p:nvPr>
        </p:nvSpPr>
        <p:spPr/>
        <p:txBody>
          <a:bodyPr/>
          <a:lstStyle/>
          <a:p>
            <a:pPr eaLnBrk="1" hangingPunct="1">
              <a:lnSpc>
                <a:spcPct val="90000"/>
              </a:lnSpc>
            </a:pPr>
            <a:r>
              <a:rPr lang="en-US" altLang="en-US"/>
              <a:t>Check when using instruction is decoded in ID stage</a:t>
            </a:r>
          </a:p>
          <a:p>
            <a:pPr eaLnBrk="1" hangingPunct="1">
              <a:lnSpc>
                <a:spcPct val="90000"/>
              </a:lnSpc>
            </a:pPr>
            <a:r>
              <a:rPr lang="en-US" altLang="en-US"/>
              <a:t>ALU operand register numbers in ID stage are given by</a:t>
            </a:r>
          </a:p>
          <a:p>
            <a:pPr lvl="1" eaLnBrk="1" hangingPunct="1">
              <a:lnSpc>
                <a:spcPct val="90000"/>
              </a:lnSpc>
            </a:pPr>
            <a:r>
              <a:rPr lang="en-US" altLang="en-US"/>
              <a:t>IF/ID.RegisterRs, IF/ID.RegisterRt</a:t>
            </a:r>
          </a:p>
          <a:p>
            <a:pPr eaLnBrk="1" hangingPunct="1">
              <a:lnSpc>
                <a:spcPct val="90000"/>
              </a:lnSpc>
            </a:pPr>
            <a:r>
              <a:rPr lang="en-US" altLang="en-US"/>
              <a:t>Load-use hazard when</a:t>
            </a:r>
          </a:p>
          <a:p>
            <a:pPr lvl="1" eaLnBrk="1" hangingPunct="1">
              <a:lnSpc>
                <a:spcPct val="90000"/>
              </a:lnSpc>
            </a:pPr>
            <a:r>
              <a:rPr lang="en-US" altLang="en-US"/>
              <a:t>ID/EX.MemRead and</a:t>
            </a:r>
            <a:br>
              <a:rPr lang="en-US" altLang="en-US"/>
            </a:br>
            <a:r>
              <a:rPr lang="en-US" altLang="en-US"/>
              <a:t>  ((ID/EX.RegisterRt = IF/ID.RegisterRs) or</a:t>
            </a:r>
            <a:br>
              <a:rPr lang="en-US" altLang="en-US"/>
            </a:br>
            <a:r>
              <a:rPr lang="en-US" altLang="en-US"/>
              <a:t>   (ID/EX.RegisterRt = IF/ID.RegisterRt))</a:t>
            </a:r>
            <a:endParaRPr lang="en-AU" altLang="en-US"/>
          </a:p>
          <a:p>
            <a:pPr eaLnBrk="1" hangingPunct="1">
              <a:lnSpc>
                <a:spcPct val="90000"/>
              </a:lnSpc>
            </a:pPr>
            <a:r>
              <a:rPr lang="en-US" altLang="en-US"/>
              <a:t>If detected, stall and insert bubble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169</a:t>
            </a:fld>
            <a:endParaRPr lang="en-US" dirty="0"/>
          </a:p>
        </p:txBody>
      </p:sp>
      <p:pic>
        <p:nvPicPr>
          <p:cNvPr id="5" name="Picture 7" descr="f04-59-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4248002"/>
            <a:ext cx="3852863" cy="247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273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6">
            <a:extLst>
              <a:ext uri="{FF2B5EF4-FFF2-40B4-BE49-F238E27FC236}">
                <a16:creationId xmlns:a16="http://schemas.microsoft.com/office/drawing/2014/main" id="{AF2B4932-0DA5-E84D-AD09-5E9BDE01EBEE}"/>
              </a:ext>
            </a:extLst>
          </p:cNvPr>
          <p:cNvSpPr>
            <a:spLocks noGrp="1" noChangeArrowheads="1"/>
          </p:cNvSpPr>
          <p:nvPr>
            <p:ph type="title"/>
          </p:nvPr>
        </p:nvSpPr>
        <p:spPr/>
        <p:txBody>
          <a:bodyPr>
            <a:normAutofit fontScale="90000"/>
          </a:bodyPr>
          <a:lstStyle/>
          <a:p>
            <a:pPr eaLnBrk="1" hangingPunct="1"/>
            <a:r>
              <a:rPr lang="en-US" altLang="en-US" dirty="0"/>
              <a:t>RISC-V I-Format Encoding for Instructions That Has Immediate as one of the Operand</a:t>
            </a:r>
            <a:endParaRPr lang="en-AU" altLang="en-US" dirty="0"/>
          </a:p>
        </p:txBody>
      </p:sp>
      <p:sp>
        <p:nvSpPr>
          <p:cNvPr id="59395" name="Rectangle 27">
            <a:extLst>
              <a:ext uri="{FF2B5EF4-FFF2-40B4-BE49-F238E27FC236}">
                <a16:creationId xmlns:a16="http://schemas.microsoft.com/office/drawing/2014/main" id="{A37A5E5B-EE81-D14D-BA43-6D9C0D64DD81}"/>
              </a:ext>
            </a:extLst>
          </p:cNvPr>
          <p:cNvSpPr>
            <a:spLocks noGrp="1" noChangeArrowheads="1"/>
          </p:cNvSpPr>
          <p:nvPr>
            <p:ph idx="1"/>
          </p:nvPr>
        </p:nvSpPr>
        <p:spPr>
          <a:xfrm>
            <a:off x="228600" y="1143000"/>
            <a:ext cx="8763000" cy="5486400"/>
          </a:xfrm>
        </p:spPr>
        <p:txBody>
          <a:bodyPr>
            <a:normAutofit/>
          </a:bodyPr>
          <a:lstStyle/>
          <a:p>
            <a:pPr eaLnBrk="1" hangingPunct="1">
              <a:lnSpc>
                <a:spcPct val="90000"/>
              </a:lnSpc>
            </a:pPr>
            <a:r>
              <a:rPr lang="en-US" altLang="en-US" sz="2400" b="1" dirty="0"/>
              <a:t>I-Format: The second source operand is an Immediate</a:t>
            </a:r>
            <a:r>
              <a:rPr lang="en-US" altLang="en-US" sz="2400" dirty="0"/>
              <a:t>, the first source operand is register, destination operand is register.  </a:t>
            </a:r>
          </a:p>
          <a:p>
            <a:pPr eaLnBrk="1" hangingPunct="1">
              <a:lnSpc>
                <a:spcPct val="90000"/>
              </a:lnSpc>
            </a:pPr>
            <a:r>
              <a:rPr lang="en-US" altLang="en-US" sz="2400" b="1" dirty="0"/>
              <a:t>Immediate arithmetic/logic, and load instructions </a:t>
            </a:r>
            <a:r>
              <a:rPr lang="en-US" altLang="en-US" sz="2400" b="1" dirty="0">
                <a:solidFill>
                  <a:srgbClr val="FF0000"/>
                </a:solidFill>
              </a:rPr>
              <a:t>(NOT store instruction)</a:t>
            </a:r>
          </a:p>
          <a:p>
            <a:pPr lvl="1">
              <a:lnSpc>
                <a:spcPct val="90000"/>
              </a:lnSpc>
            </a:pPr>
            <a:r>
              <a:rPr lang="en-US" altLang="en-US" sz="2000" b="1" dirty="0" err="1">
                <a:latin typeface="Lucida Console" charset="0"/>
              </a:rPr>
              <a:t>add</a:t>
            </a:r>
            <a:r>
              <a:rPr lang="en-US" altLang="en-US" sz="2000" b="1" dirty="0" err="1">
                <a:solidFill>
                  <a:srgbClr val="C00000"/>
                </a:solidFill>
                <a:latin typeface="Lucida Console" charset="0"/>
              </a:rPr>
              <a:t>i</a:t>
            </a:r>
            <a:r>
              <a:rPr lang="en-US" altLang="en-US" sz="2000" b="1" dirty="0">
                <a:latin typeface="Lucida Console" charset="0"/>
              </a:rPr>
              <a:t> x22, x22, 4; Format: </a:t>
            </a:r>
            <a:r>
              <a:rPr lang="en-US" altLang="en-US" sz="2000" b="1" dirty="0" err="1">
                <a:latin typeface="Lucida Console" charset="0"/>
              </a:rPr>
              <a:t>addi</a:t>
            </a:r>
            <a:r>
              <a:rPr lang="en-US" altLang="en-US" sz="2000" b="1" dirty="0">
                <a:latin typeface="Lucida Console" charset="0"/>
              </a:rPr>
              <a:t> </a:t>
            </a:r>
            <a:r>
              <a:rPr lang="en-US" altLang="en-US" sz="2000" b="1" dirty="0" err="1">
                <a:latin typeface="Lucida Console" charset="0"/>
              </a:rPr>
              <a:t>rd</a:t>
            </a:r>
            <a:r>
              <a:rPr lang="en-US" altLang="en-US" sz="2000" b="1" dirty="0">
                <a:latin typeface="Lucida Console" charset="0"/>
              </a:rPr>
              <a:t>, rs1, #immediate</a:t>
            </a:r>
          </a:p>
          <a:p>
            <a:pPr lvl="1">
              <a:lnSpc>
                <a:spcPct val="90000"/>
              </a:lnSpc>
            </a:pPr>
            <a:r>
              <a:rPr lang="en-US" altLang="en-US" sz="2000" b="1" dirty="0" err="1">
                <a:solidFill>
                  <a:srgbClr val="0432FF"/>
                </a:solidFill>
                <a:latin typeface="Lucida Console" charset="0"/>
              </a:rPr>
              <a:t>ld</a:t>
            </a:r>
            <a:r>
              <a:rPr lang="en-US" altLang="en-US" sz="2000" b="1" dirty="0">
                <a:solidFill>
                  <a:srgbClr val="0432FF"/>
                </a:solidFill>
                <a:latin typeface="Lucida Console" charset="0"/>
              </a:rPr>
              <a:t>  x9, 64(x22); Format: </a:t>
            </a:r>
            <a:r>
              <a:rPr lang="en-US" altLang="en-US" sz="2000" b="1" dirty="0" err="1">
                <a:solidFill>
                  <a:srgbClr val="0432FF"/>
                </a:solidFill>
                <a:latin typeface="Lucida Console" charset="0"/>
              </a:rPr>
              <a:t>ld|lw</a:t>
            </a:r>
            <a:r>
              <a:rPr lang="en-US" altLang="en-US" sz="2000" b="1" dirty="0">
                <a:solidFill>
                  <a:srgbClr val="0432FF"/>
                </a:solidFill>
                <a:latin typeface="Lucida Console" charset="0"/>
              </a:rPr>
              <a:t>, </a:t>
            </a:r>
            <a:r>
              <a:rPr lang="en-US" altLang="en-US" sz="2000" b="1" dirty="0" err="1">
                <a:solidFill>
                  <a:srgbClr val="0432FF"/>
                </a:solidFill>
                <a:latin typeface="Lucida Console" charset="0"/>
              </a:rPr>
              <a:t>rd</a:t>
            </a:r>
            <a:r>
              <a:rPr lang="en-US" altLang="en-US" sz="2000" b="1" dirty="0">
                <a:solidFill>
                  <a:srgbClr val="0432FF"/>
                </a:solidFill>
                <a:latin typeface="Lucida Console" charset="0"/>
              </a:rPr>
              <a:t>, #immediate(rs1)</a:t>
            </a:r>
            <a:endParaRPr lang="en-US" altLang="en-US" sz="2000" dirty="0"/>
          </a:p>
          <a:p>
            <a:pPr lvl="1" eaLnBrk="1" hangingPunct="1">
              <a:lnSpc>
                <a:spcPct val="90000"/>
              </a:lnSpc>
            </a:pPr>
            <a:r>
              <a:rPr lang="en-US" altLang="en-US" sz="2000" dirty="0"/>
              <a:t>rs1: source or base address register number</a:t>
            </a:r>
          </a:p>
          <a:p>
            <a:pPr lvl="1" eaLnBrk="1" hangingPunct="1">
              <a:lnSpc>
                <a:spcPct val="90000"/>
              </a:lnSpc>
            </a:pPr>
            <a:r>
              <a:rPr lang="en-US" altLang="en-US" sz="2000" dirty="0"/>
              <a:t>immediate: constant operand, or offset added to base address</a:t>
            </a:r>
            <a:endParaRPr lang="en-US" altLang="en-US" sz="1600" dirty="0"/>
          </a:p>
          <a:p>
            <a:pPr lvl="2" eaLnBrk="1" hangingPunct="1">
              <a:lnSpc>
                <a:spcPct val="90000"/>
              </a:lnSpc>
            </a:pPr>
            <a:r>
              <a:rPr lang="en-US" altLang="en-US" sz="1800" dirty="0"/>
              <a:t>2s-complement, sign extended</a:t>
            </a:r>
          </a:p>
          <a:p>
            <a:pPr lvl="2" eaLnBrk="1" hangingPunct="1">
              <a:lnSpc>
                <a:spcPct val="90000"/>
              </a:lnSpc>
            </a:pPr>
            <a:endParaRPr lang="en-US" altLang="en-US" sz="1800" dirty="0"/>
          </a:p>
          <a:p>
            <a:pPr lvl="2" eaLnBrk="1" hangingPunct="1">
              <a:lnSpc>
                <a:spcPct val="90000"/>
              </a:lnSpc>
            </a:pPr>
            <a:endParaRPr lang="en-US" altLang="en-US" sz="1800" dirty="0"/>
          </a:p>
          <a:p>
            <a:pPr lvl="2" eaLnBrk="1" hangingPunct="1">
              <a:lnSpc>
                <a:spcPct val="90000"/>
              </a:lnSpc>
            </a:pPr>
            <a:endParaRPr lang="en-US" altLang="en-US" sz="1800" dirty="0"/>
          </a:p>
          <a:p>
            <a:pPr lvl="2" eaLnBrk="1" hangingPunct="1">
              <a:lnSpc>
                <a:spcPct val="90000"/>
              </a:lnSpc>
            </a:pPr>
            <a:endParaRPr lang="en-US" altLang="en-US" sz="1800" dirty="0"/>
          </a:p>
          <a:p>
            <a:pPr lvl="1">
              <a:lnSpc>
                <a:spcPct val="90000"/>
              </a:lnSpc>
            </a:pPr>
            <a:r>
              <a:rPr lang="en-US" altLang="en-US" sz="1800" b="1" dirty="0"/>
              <a:t>NOT for store: because destination for store is the memory location (not a register), thus no </a:t>
            </a:r>
            <a:r>
              <a:rPr lang="en-US" altLang="en-US" sz="1800" b="1" dirty="0" err="1"/>
              <a:t>rd</a:t>
            </a:r>
            <a:r>
              <a:rPr lang="en-US" altLang="en-US" sz="1800" b="1" dirty="0"/>
              <a:t> for store. </a:t>
            </a:r>
          </a:p>
        </p:txBody>
      </p:sp>
      <p:sp>
        <p:nvSpPr>
          <p:cNvPr id="2" name="Slide Number Placeholder 1">
            <a:extLst>
              <a:ext uri="{FF2B5EF4-FFF2-40B4-BE49-F238E27FC236}">
                <a16:creationId xmlns:a16="http://schemas.microsoft.com/office/drawing/2014/main" id="{BEC9B739-7385-4544-9284-88B47C0DA90D}"/>
              </a:ext>
            </a:extLst>
          </p:cNvPr>
          <p:cNvSpPr>
            <a:spLocks noGrp="1"/>
          </p:cNvSpPr>
          <p:nvPr>
            <p:ph type="sldNum" sz="quarter" idx="12"/>
          </p:nvPr>
        </p:nvSpPr>
        <p:spPr/>
        <p:txBody>
          <a:bodyPr/>
          <a:lstStyle/>
          <a:p>
            <a:fld id="{7B14E791-165F-344E-BF0E-59CD826800BF}" type="slidenum">
              <a:rPr lang="en-US" smtClean="0"/>
              <a:pPr/>
              <a:t>17</a:t>
            </a:fld>
            <a:endParaRPr lang="en-US" dirty="0"/>
          </a:p>
        </p:txBody>
      </p:sp>
      <p:grpSp>
        <p:nvGrpSpPr>
          <p:cNvPr id="17" name="Group 1">
            <a:extLst>
              <a:ext uri="{FF2B5EF4-FFF2-40B4-BE49-F238E27FC236}">
                <a16:creationId xmlns:a16="http://schemas.microsoft.com/office/drawing/2014/main" id="{F1812502-6311-6341-9CD5-09CA305D2E61}"/>
              </a:ext>
            </a:extLst>
          </p:cNvPr>
          <p:cNvGrpSpPr>
            <a:grpSpLocks/>
          </p:cNvGrpSpPr>
          <p:nvPr/>
        </p:nvGrpSpPr>
        <p:grpSpPr bwMode="auto">
          <a:xfrm>
            <a:off x="914400" y="4343400"/>
            <a:ext cx="6772275" cy="776287"/>
            <a:chOff x="1331640" y="1391533"/>
            <a:chExt cx="6771978" cy="777698"/>
          </a:xfrm>
        </p:grpSpPr>
        <p:sp>
          <p:nvSpPr>
            <p:cNvPr id="18" name="Text Box 5">
              <a:extLst>
                <a:ext uri="{FF2B5EF4-FFF2-40B4-BE49-F238E27FC236}">
                  <a16:creationId xmlns:a16="http://schemas.microsoft.com/office/drawing/2014/main" id="{EE632BF8-4AAA-9A40-A3B1-53C657974107}"/>
                </a:ext>
              </a:extLst>
            </p:cNvPr>
            <p:cNvSpPr txBox="1">
              <a:spLocks noChangeArrowheads="1"/>
            </p:cNvSpPr>
            <p:nvPr/>
          </p:nvSpPr>
          <p:spPr bwMode="auto">
            <a:xfrm>
              <a:off x="1331640" y="1391533"/>
              <a:ext cx="2374899"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t>immediate</a:t>
              </a:r>
              <a:endParaRPr lang="en-AU" altLang="en-US" sz="2000" dirty="0"/>
            </a:p>
          </p:txBody>
        </p:sp>
        <p:sp>
          <p:nvSpPr>
            <p:cNvPr id="19" name="Text Box 7">
              <a:extLst>
                <a:ext uri="{FF2B5EF4-FFF2-40B4-BE49-F238E27FC236}">
                  <a16:creationId xmlns:a16="http://schemas.microsoft.com/office/drawing/2014/main" id="{F77FCC03-1B1A-BC49-8FEF-7F0042643255}"/>
                </a:ext>
              </a:extLst>
            </p:cNvPr>
            <p:cNvSpPr txBox="1">
              <a:spLocks noChangeArrowheads="1"/>
            </p:cNvSpPr>
            <p:nvPr/>
          </p:nvSpPr>
          <p:spPr bwMode="auto">
            <a:xfrm>
              <a:off x="3708127"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t>rs1</a:t>
              </a:r>
              <a:endParaRPr lang="en-AU" altLang="en-US" sz="2000" dirty="0"/>
            </a:p>
          </p:txBody>
        </p:sp>
        <p:sp>
          <p:nvSpPr>
            <p:cNvPr id="20" name="Text Box 8">
              <a:extLst>
                <a:ext uri="{FF2B5EF4-FFF2-40B4-BE49-F238E27FC236}">
                  <a16:creationId xmlns:a16="http://schemas.microsoft.com/office/drawing/2014/main" id="{485E6561-DBE8-D945-A5C8-15B8267F8B17}"/>
                </a:ext>
              </a:extLst>
            </p:cNvPr>
            <p:cNvSpPr txBox="1">
              <a:spLocks noChangeArrowheads="1"/>
            </p:cNvSpPr>
            <p:nvPr/>
          </p:nvSpPr>
          <p:spPr bwMode="auto">
            <a:xfrm>
              <a:off x="5727131"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rd</a:t>
              </a:r>
              <a:endParaRPr lang="en-AU" altLang="en-US" sz="2000"/>
            </a:p>
          </p:txBody>
        </p:sp>
        <p:sp>
          <p:nvSpPr>
            <p:cNvPr id="21" name="Text Box 9">
              <a:extLst>
                <a:ext uri="{FF2B5EF4-FFF2-40B4-BE49-F238E27FC236}">
                  <a16:creationId xmlns:a16="http://schemas.microsoft.com/office/drawing/2014/main" id="{C73FF4E5-B14B-5943-B59C-984E1712B746}"/>
                </a:ext>
              </a:extLst>
            </p:cNvPr>
            <p:cNvSpPr txBox="1">
              <a:spLocks noChangeArrowheads="1"/>
            </p:cNvSpPr>
            <p:nvPr/>
          </p:nvSpPr>
          <p:spPr bwMode="auto">
            <a:xfrm>
              <a:off x="4789215" y="1391533"/>
              <a:ext cx="93632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t>funct3</a:t>
              </a:r>
              <a:endParaRPr lang="en-AU" altLang="en-US" sz="2000" dirty="0"/>
            </a:p>
          </p:txBody>
        </p:sp>
        <p:sp>
          <p:nvSpPr>
            <p:cNvPr id="22" name="Text Box 10">
              <a:extLst>
                <a:ext uri="{FF2B5EF4-FFF2-40B4-BE49-F238E27FC236}">
                  <a16:creationId xmlns:a16="http://schemas.microsoft.com/office/drawing/2014/main" id="{29B91048-7399-0548-9F43-C71A66EE4A7E}"/>
                </a:ext>
              </a:extLst>
            </p:cNvPr>
            <p:cNvSpPr txBox="1">
              <a:spLocks noChangeArrowheads="1"/>
            </p:cNvSpPr>
            <p:nvPr/>
          </p:nvSpPr>
          <p:spPr bwMode="auto">
            <a:xfrm>
              <a:off x="6806631" y="1391533"/>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opcode</a:t>
              </a:r>
              <a:endParaRPr lang="en-AU" altLang="en-US" sz="2000"/>
            </a:p>
          </p:txBody>
        </p:sp>
        <p:sp>
          <p:nvSpPr>
            <p:cNvPr id="23" name="Text Box 11">
              <a:extLst>
                <a:ext uri="{FF2B5EF4-FFF2-40B4-BE49-F238E27FC236}">
                  <a16:creationId xmlns:a16="http://schemas.microsoft.com/office/drawing/2014/main" id="{41C1CC16-8BE7-A14F-874C-A7528385E7CC}"/>
                </a:ext>
              </a:extLst>
            </p:cNvPr>
            <p:cNvSpPr txBox="1">
              <a:spLocks noChangeArrowheads="1"/>
            </p:cNvSpPr>
            <p:nvPr/>
          </p:nvSpPr>
          <p:spPr bwMode="auto">
            <a:xfrm>
              <a:off x="2078304" y="1828096"/>
              <a:ext cx="788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12 bits</a:t>
              </a:r>
              <a:endParaRPr lang="en-AU" altLang="en-US" sz="1600"/>
            </a:p>
          </p:txBody>
        </p:sp>
        <p:sp>
          <p:nvSpPr>
            <p:cNvPr id="24" name="Text Box 12">
              <a:extLst>
                <a:ext uri="{FF2B5EF4-FFF2-40B4-BE49-F238E27FC236}">
                  <a16:creationId xmlns:a16="http://schemas.microsoft.com/office/drawing/2014/main" id="{DCEC2998-FDA1-AF48-9764-0C8268A7EE3D}"/>
                </a:ext>
              </a:extLst>
            </p:cNvPr>
            <p:cNvSpPr txBox="1">
              <a:spLocks noChangeArrowheads="1"/>
            </p:cNvSpPr>
            <p:nvPr/>
          </p:nvSpPr>
          <p:spPr bwMode="auto">
            <a:xfrm>
              <a:off x="7094513" y="1830677"/>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7 bits</a:t>
              </a:r>
              <a:endParaRPr lang="en-AU" altLang="en-US" sz="1600"/>
            </a:p>
          </p:txBody>
        </p:sp>
        <p:sp>
          <p:nvSpPr>
            <p:cNvPr id="25" name="Text Box 14">
              <a:extLst>
                <a:ext uri="{FF2B5EF4-FFF2-40B4-BE49-F238E27FC236}">
                  <a16:creationId xmlns:a16="http://schemas.microsoft.com/office/drawing/2014/main" id="{858E4C2B-8BA6-3349-9143-03259A01E3F7}"/>
                </a:ext>
              </a:extLst>
            </p:cNvPr>
            <p:cNvSpPr txBox="1">
              <a:spLocks noChangeArrowheads="1"/>
            </p:cNvSpPr>
            <p:nvPr/>
          </p:nvSpPr>
          <p:spPr bwMode="auto">
            <a:xfrm>
              <a:off x="3927202" y="1828096"/>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26" name="Text Box 15">
              <a:extLst>
                <a:ext uri="{FF2B5EF4-FFF2-40B4-BE49-F238E27FC236}">
                  <a16:creationId xmlns:a16="http://schemas.microsoft.com/office/drawing/2014/main" id="{7231D54C-82BB-9642-80A1-299AA95F076F}"/>
                </a:ext>
              </a:extLst>
            </p:cNvPr>
            <p:cNvSpPr txBox="1">
              <a:spLocks noChangeArrowheads="1"/>
            </p:cNvSpPr>
            <p:nvPr/>
          </p:nvSpPr>
          <p:spPr bwMode="auto">
            <a:xfrm>
              <a:off x="5946206" y="1830677"/>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27" name="Text Box 16">
              <a:extLst>
                <a:ext uri="{FF2B5EF4-FFF2-40B4-BE49-F238E27FC236}">
                  <a16:creationId xmlns:a16="http://schemas.microsoft.com/office/drawing/2014/main" id="{3EF83689-73EB-0C41-B865-8629F60CB465}"/>
                </a:ext>
              </a:extLst>
            </p:cNvPr>
            <p:cNvSpPr txBox="1">
              <a:spLocks noChangeArrowheads="1"/>
            </p:cNvSpPr>
            <p:nvPr/>
          </p:nvSpPr>
          <p:spPr bwMode="auto">
            <a:xfrm>
              <a:off x="4860900" y="1828096"/>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3 bits</a:t>
              </a:r>
              <a:endParaRPr lang="en-AU" altLang="en-US" sz="1600"/>
            </a:p>
          </p:txBody>
        </p:sp>
      </p:grpSp>
      <p:sp>
        <p:nvSpPr>
          <p:cNvPr id="16" name="Rounded Rectangle 15">
            <a:extLst>
              <a:ext uri="{FF2B5EF4-FFF2-40B4-BE49-F238E27FC236}">
                <a16:creationId xmlns:a16="http://schemas.microsoft.com/office/drawing/2014/main" id="{5B7A8377-3F07-664D-BCF8-EE25510CAD7D}"/>
              </a:ext>
            </a:extLst>
          </p:cNvPr>
          <p:cNvSpPr/>
          <p:nvPr/>
        </p:nvSpPr>
        <p:spPr>
          <a:xfrm>
            <a:off x="533400" y="4181478"/>
            <a:ext cx="7696200" cy="920749"/>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9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altLang="en-US"/>
              <a:t>How to Stall the Pipeline</a:t>
            </a:r>
            <a:endParaRPr lang="en-AU" altLang="en-US"/>
          </a:p>
        </p:txBody>
      </p:sp>
      <p:sp>
        <p:nvSpPr>
          <p:cNvPr id="81924" name="Rectangle 3"/>
          <p:cNvSpPr>
            <a:spLocks noGrp="1" noChangeArrowheads="1"/>
          </p:cNvSpPr>
          <p:nvPr>
            <p:ph type="body" idx="1"/>
          </p:nvPr>
        </p:nvSpPr>
        <p:spPr/>
        <p:txBody>
          <a:bodyPr/>
          <a:lstStyle/>
          <a:p>
            <a:pPr eaLnBrk="1" hangingPunct="1"/>
            <a:r>
              <a:rPr lang="en-US" altLang="en-US" dirty="0"/>
              <a:t>Force control values in ID/EX register to 0</a:t>
            </a:r>
          </a:p>
          <a:p>
            <a:pPr lvl="1" eaLnBrk="1" hangingPunct="1"/>
            <a:r>
              <a:rPr lang="en-US" altLang="en-US" dirty="0"/>
              <a:t>EX, MEM and WB do </a:t>
            </a:r>
            <a:r>
              <a:rPr lang="en-US" altLang="en-US" dirty="0" err="1">
                <a:latin typeface="Lucida Console" charset="0"/>
              </a:rPr>
              <a:t>nop</a:t>
            </a:r>
            <a:r>
              <a:rPr lang="en-US" altLang="en-US" dirty="0"/>
              <a:t> (no-operation)</a:t>
            </a:r>
            <a:endParaRPr lang="en-AU" altLang="en-US" dirty="0"/>
          </a:p>
          <a:p>
            <a:pPr eaLnBrk="1" hangingPunct="1"/>
            <a:r>
              <a:rPr lang="en-US" altLang="en-US" dirty="0"/>
              <a:t>Prevent update of PC and IF/ID register</a:t>
            </a:r>
          </a:p>
          <a:p>
            <a:pPr lvl="1" eaLnBrk="1" hangingPunct="1"/>
            <a:r>
              <a:rPr lang="en-US" altLang="en-US" dirty="0"/>
              <a:t>Using instruction is decoded again</a:t>
            </a:r>
          </a:p>
          <a:p>
            <a:pPr lvl="1" eaLnBrk="1" hangingPunct="1"/>
            <a:r>
              <a:rPr lang="en-US" altLang="en-US" dirty="0"/>
              <a:t>Following instruction is fetched again</a:t>
            </a:r>
          </a:p>
          <a:p>
            <a:pPr lvl="1" eaLnBrk="1" hangingPunct="1"/>
            <a:r>
              <a:rPr lang="en-US" altLang="en-US" dirty="0"/>
              <a:t>1-cycle stall allows MEM to read data for </a:t>
            </a:r>
            <a:r>
              <a:rPr lang="en-US" altLang="en-US" dirty="0" err="1">
                <a:latin typeface="Lucida Console" charset="0"/>
              </a:rPr>
              <a:t>lw</a:t>
            </a:r>
            <a:endParaRPr lang="en-US" altLang="en-US" dirty="0">
              <a:latin typeface="Lucida Console" charset="0"/>
            </a:endParaRPr>
          </a:p>
          <a:p>
            <a:pPr lvl="2" eaLnBrk="1" hangingPunct="1"/>
            <a:r>
              <a:rPr lang="en-US" altLang="en-US" dirty="0"/>
              <a:t>Can subsequently forward to EX stage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170</a:t>
            </a:fld>
            <a:endParaRPr lang="en-US" dirty="0"/>
          </a:p>
        </p:txBody>
      </p:sp>
    </p:spTree>
    <p:extLst>
      <p:ext uri="{BB962C8B-B14F-4D97-AF65-F5344CB8AC3E}">
        <p14:creationId xmlns:p14="http://schemas.microsoft.com/office/powerpoint/2010/main" val="251912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descr="f04-60-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1273175"/>
            <a:ext cx="820102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p:cNvSpPr>
            <a:spLocks noGrp="1" noChangeArrowheads="1"/>
          </p:cNvSpPr>
          <p:nvPr>
            <p:ph type="title"/>
          </p:nvPr>
        </p:nvSpPr>
        <p:spPr/>
        <p:txBody>
          <a:bodyPr/>
          <a:lstStyle/>
          <a:p>
            <a:pPr eaLnBrk="1" hangingPunct="1"/>
            <a:r>
              <a:rPr lang="en-US" altLang="en-US" sz="4000"/>
              <a:t>Datapath with Hazard Detection</a:t>
            </a:r>
            <a:endParaRPr lang="en-AU" altLang="en-US" sz="4000"/>
          </a:p>
        </p:txBody>
      </p:sp>
      <p:sp>
        <p:nvSpPr>
          <p:cNvPr id="2" name="Slide Number Placeholder 1"/>
          <p:cNvSpPr>
            <a:spLocks noGrp="1"/>
          </p:cNvSpPr>
          <p:nvPr>
            <p:ph type="sldNum" sz="quarter" idx="12"/>
          </p:nvPr>
        </p:nvSpPr>
        <p:spPr/>
        <p:txBody>
          <a:bodyPr/>
          <a:lstStyle/>
          <a:p>
            <a:fld id="{7B14E791-165F-344E-BF0E-59CD826800BF}" type="slidenum">
              <a:rPr lang="en-US" smtClean="0"/>
              <a:pPr/>
              <a:t>171</a:t>
            </a:fld>
            <a:endParaRPr lang="en-US" dirty="0"/>
          </a:p>
        </p:txBody>
      </p:sp>
    </p:spTree>
    <p:extLst>
      <p:ext uri="{BB962C8B-B14F-4D97-AF65-F5344CB8AC3E}">
        <p14:creationId xmlns:p14="http://schemas.microsoft.com/office/powerpoint/2010/main" val="16237512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p:txBody>
          <a:bodyPr vert="horz" wrap="square" lIns="91440" tIns="45720" rIns="91440" bIns="45720" numCol="1" anchorCtr="0" compatLnSpc="1">
            <a:prstTxWarp prst="textNoShape">
              <a:avLst/>
            </a:prstTxWarp>
            <a:normAutofit fontScale="90000"/>
          </a:bodyPr>
          <a:lstStyle/>
          <a:p>
            <a:r>
              <a:rPr lang="en-US" dirty="0">
                <a:effectLst>
                  <a:outerShdw blurRad="38100" dist="38100" dir="2700000" algn="tl">
                    <a:srgbClr val="DDDDDD"/>
                  </a:outerShdw>
                </a:effectLst>
              </a:rPr>
              <a:t>Compiler Scheduling for Removing Load-Use Stall </a:t>
            </a:r>
          </a:p>
        </p:txBody>
      </p:sp>
      <p:sp>
        <p:nvSpPr>
          <p:cNvPr id="962563" name="Rectangle 3"/>
          <p:cNvSpPr>
            <a:spLocks noGrp="1" noChangeArrowheads="1"/>
          </p:cNvSpPr>
          <p:nvPr>
            <p:ph idx="1"/>
          </p:nvPr>
        </p:nvSpPr>
        <p:spPr/>
        <p:txBody>
          <a:bodyPr lIns="0" rIns="0">
            <a:normAutofit fontScale="92500" lnSpcReduction="10000"/>
          </a:bodyPr>
          <a:lstStyle/>
          <a:p>
            <a:pPr marL="349250" indent="-349250">
              <a:tabLst>
                <a:tab pos="1371600" algn="l"/>
                <a:tab pos="2000250" algn="l"/>
                <a:tab pos="3228975" algn="l"/>
                <a:tab pos="3943350" algn="l"/>
              </a:tabLst>
            </a:pPr>
            <a:r>
              <a:rPr lang="en-US" sz="2400" dirty="0">
                <a:latin typeface="+mn-lt"/>
              </a:rPr>
              <a:t>Compilers can schedule code in a way to avoid load </a:t>
            </a:r>
            <a:r>
              <a:rPr lang="en-US" sz="2400" dirty="0">
                <a:latin typeface="+mn-lt"/>
                <a:sym typeface="Wingdings"/>
              </a:rPr>
              <a:t> ALU-use</a:t>
            </a:r>
            <a:r>
              <a:rPr lang="en-US" sz="2400" dirty="0">
                <a:latin typeface="+mn-lt"/>
              </a:rPr>
              <a:t> stalls </a:t>
            </a:r>
          </a:p>
          <a:p>
            <a:pPr marL="739775" lvl="1" indent="-276225">
              <a:spcBef>
                <a:spcPts val="600"/>
              </a:spcBef>
              <a:buFont typeface="Wingdings" charset="0"/>
              <a:buNone/>
              <a:tabLst>
                <a:tab pos="1371600" algn="l"/>
                <a:tab pos="2000250" algn="l"/>
                <a:tab pos="3228975" algn="l"/>
                <a:tab pos="3943350" algn="l"/>
              </a:tabLst>
            </a:pPr>
            <a:r>
              <a:rPr lang="en-US" sz="2400" dirty="0">
                <a:latin typeface="+mn-lt"/>
              </a:rPr>
              <a:t>	a = b + c;  d = e – f;</a:t>
            </a:r>
            <a:endParaRPr lang="en-US" sz="2400" b="1" dirty="0">
              <a:latin typeface="+mn-lt"/>
            </a:endParaRPr>
          </a:p>
          <a:p>
            <a:pPr marL="349250" indent="-349250">
              <a:spcBef>
                <a:spcPct val="50000"/>
              </a:spcBef>
              <a:tabLst>
                <a:tab pos="1371600" algn="l"/>
                <a:tab pos="2000250" algn="l"/>
                <a:tab pos="3228975" algn="l"/>
                <a:tab pos="3943350" algn="l"/>
              </a:tabLst>
            </a:pPr>
            <a:r>
              <a:rPr lang="en-US" sz="2400" dirty="0">
                <a:solidFill>
                  <a:srgbClr val="FF0000"/>
                </a:solidFill>
                <a:latin typeface="+mn-lt"/>
              </a:rPr>
              <a:t>Slow code: 2 stall cycles</a:t>
            </a:r>
          </a:p>
          <a:p>
            <a:pPr marL="739775" lvl="1" indent="-276225">
              <a:spcBef>
                <a:spcPct val="50000"/>
              </a:spcBef>
              <a:buFont typeface="Wingdings" charset="0"/>
              <a:buNone/>
              <a:tabLst>
                <a:tab pos="1371600" algn="l"/>
                <a:tab pos="2000250" algn="l"/>
                <a:tab pos="3228975" algn="l"/>
                <a:tab pos="3943350" algn="l"/>
              </a:tabLst>
            </a:pPr>
            <a:r>
              <a:rPr lang="en-US" sz="2000" b="1" dirty="0" err="1">
                <a:latin typeface="Comic Sans MS" charset="0"/>
              </a:rPr>
              <a:t>lw</a:t>
            </a:r>
            <a:r>
              <a:rPr lang="en-US" sz="2000" b="1" dirty="0">
                <a:latin typeface="Comic Sans MS" charset="0"/>
              </a:rPr>
              <a:t>    r10, (r1)	</a:t>
            </a:r>
            <a:r>
              <a:rPr lang="en-US" sz="2000" b="1" dirty="0">
                <a:solidFill>
                  <a:srgbClr val="008000"/>
                </a:solidFill>
                <a:latin typeface="Comic Sans MS" charset="0"/>
              </a:rPr>
              <a:t># r1 = </a:t>
            </a:r>
            <a:r>
              <a:rPr lang="en-US" sz="2000" b="1" dirty="0" err="1">
                <a:solidFill>
                  <a:srgbClr val="008000"/>
                </a:solidFill>
                <a:latin typeface="Comic Sans MS" charset="0"/>
              </a:rPr>
              <a:t>addr</a:t>
            </a:r>
            <a:r>
              <a:rPr lang="en-US" sz="2000" b="1" dirty="0">
                <a:solidFill>
                  <a:srgbClr val="008000"/>
                </a:solidFill>
                <a:latin typeface="Comic Sans MS" charset="0"/>
              </a:rPr>
              <a:t> b</a:t>
            </a:r>
          </a:p>
          <a:p>
            <a:pPr marL="739775" lvl="1" indent="-276225">
              <a:spcBef>
                <a:spcPct val="25000"/>
              </a:spcBef>
              <a:buFont typeface="Wingdings" charset="0"/>
              <a:buNone/>
              <a:tabLst>
                <a:tab pos="1371600" algn="l"/>
                <a:tab pos="2000250" algn="l"/>
                <a:tab pos="3228975" algn="l"/>
                <a:tab pos="3943350" algn="l"/>
              </a:tabLst>
            </a:pPr>
            <a:r>
              <a:rPr lang="en-US" sz="2000" b="1" dirty="0" err="1">
                <a:latin typeface="Comic Sans MS" charset="0"/>
              </a:rPr>
              <a:t>lw</a:t>
            </a:r>
            <a:r>
              <a:rPr lang="en-US" sz="2000" b="1" dirty="0">
                <a:latin typeface="Comic Sans MS" charset="0"/>
              </a:rPr>
              <a:t>    </a:t>
            </a:r>
            <a:r>
              <a:rPr lang="en-US" sz="2000" b="1" dirty="0">
                <a:solidFill>
                  <a:srgbClr val="FF0000"/>
                </a:solidFill>
                <a:latin typeface="Comic Sans MS" charset="0"/>
              </a:rPr>
              <a:t>r11</a:t>
            </a:r>
            <a:r>
              <a:rPr lang="en-US" sz="2000" b="1" dirty="0">
                <a:latin typeface="Comic Sans MS" charset="0"/>
              </a:rPr>
              <a:t>, (r2)	</a:t>
            </a:r>
            <a:r>
              <a:rPr lang="en-US" sz="2000" b="1" dirty="0">
                <a:solidFill>
                  <a:srgbClr val="008000"/>
                </a:solidFill>
                <a:latin typeface="Comic Sans MS" charset="0"/>
              </a:rPr>
              <a:t># r2 = </a:t>
            </a:r>
            <a:r>
              <a:rPr lang="en-US" sz="2000" b="1" dirty="0" err="1">
                <a:solidFill>
                  <a:srgbClr val="008000"/>
                </a:solidFill>
                <a:latin typeface="Comic Sans MS" charset="0"/>
              </a:rPr>
              <a:t>addr</a:t>
            </a:r>
            <a:r>
              <a:rPr lang="en-US" sz="2000" b="1" dirty="0">
                <a:solidFill>
                  <a:srgbClr val="008000"/>
                </a:solidFill>
                <a:latin typeface="Comic Sans MS" charset="0"/>
              </a:rPr>
              <a:t> c</a:t>
            </a:r>
          </a:p>
          <a:p>
            <a:pPr marL="739775" lvl="1" indent="-276225">
              <a:spcBef>
                <a:spcPct val="25000"/>
              </a:spcBef>
              <a:buNone/>
              <a:tabLst>
                <a:tab pos="1371600" algn="l"/>
                <a:tab pos="2000250" algn="l"/>
                <a:tab pos="3228975" algn="l"/>
                <a:tab pos="3943350" algn="l"/>
              </a:tabLst>
            </a:pPr>
            <a:r>
              <a:rPr lang="en-US" sz="2000" b="1" dirty="0">
                <a:solidFill>
                  <a:srgbClr val="008000"/>
                </a:solidFill>
                <a:latin typeface="Comic Sans MS" charset="0"/>
              </a:rPr>
              <a:t>                         </a:t>
            </a:r>
            <a:r>
              <a:rPr lang="en-US" b="1" dirty="0">
                <a:solidFill>
                  <a:srgbClr val="FF0000"/>
                </a:solidFill>
                <a:latin typeface="Comic Sans MS" charset="0"/>
              </a:rPr>
              <a:t># stall</a:t>
            </a:r>
            <a:endParaRPr lang="en-US" sz="2000" b="1" dirty="0">
              <a:solidFill>
                <a:srgbClr val="008000"/>
              </a:solidFill>
              <a:latin typeface="Comic Sans MS" charset="0"/>
            </a:endParaRPr>
          </a:p>
          <a:p>
            <a:pPr marL="739775" lvl="1" indent="-276225">
              <a:spcBef>
                <a:spcPct val="25000"/>
              </a:spcBef>
              <a:buFont typeface="Wingdings" charset="0"/>
              <a:buNone/>
              <a:tabLst>
                <a:tab pos="1371600" algn="l"/>
                <a:tab pos="2000250" algn="l"/>
                <a:tab pos="3228975" algn="l"/>
                <a:tab pos="3943350" algn="l"/>
              </a:tabLst>
            </a:pPr>
            <a:r>
              <a:rPr lang="en-US" sz="2000" b="1" dirty="0">
                <a:latin typeface="Comic Sans MS" charset="0"/>
              </a:rPr>
              <a:t>add  r12, r10, </a:t>
            </a:r>
            <a:r>
              <a:rPr lang="en-US" b="1" dirty="0">
                <a:solidFill>
                  <a:srgbClr val="FF0000"/>
                </a:solidFill>
                <a:latin typeface="Comic Sans MS" charset="0"/>
              </a:rPr>
              <a:t>r</a:t>
            </a:r>
            <a:r>
              <a:rPr lang="en-US" sz="2000" b="1" dirty="0">
                <a:solidFill>
                  <a:srgbClr val="FF0000"/>
                </a:solidFill>
                <a:latin typeface="Comic Sans MS" charset="0"/>
              </a:rPr>
              <a:t>11</a:t>
            </a:r>
            <a:r>
              <a:rPr lang="en-US" b="1" dirty="0">
                <a:solidFill>
                  <a:srgbClr val="CC0000"/>
                </a:solidFill>
                <a:latin typeface="Comic Sans MS" charset="0"/>
              </a:rPr>
              <a:t>   </a:t>
            </a:r>
            <a:r>
              <a:rPr lang="en-US" b="1" dirty="0">
                <a:solidFill>
                  <a:srgbClr val="008000"/>
                </a:solidFill>
                <a:latin typeface="Comic Sans MS" charset="0"/>
              </a:rPr>
              <a:t># b + c</a:t>
            </a:r>
          </a:p>
          <a:p>
            <a:pPr marL="739775" lvl="1" indent="-276225">
              <a:spcBef>
                <a:spcPct val="25000"/>
              </a:spcBef>
              <a:buFont typeface="Wingdings" charset="0"/>
              <a:buNone/>
              <a:tabLst>
                <a:tab pos="1371600" algn="l"/>
                <a:tab pos="2000250" algn="l"/>
                <a:tab pos="3228975" algn="l"/>
                <a:tab pos="3943350" algn="l"/>
              </a:tabLst>
            </a:pPr>
            <a:r>
              <a:rPr lang="en-US" sz="2000" b="1" dirty="0" err="1">
                <a:latin typeface="Comic Sans MS" charset="0"/>
              </a:rPr>
              <a:t>sw</a:t>
            </a:r>
            <a:r>
              <a:rPr lang="en-US" sz="2000" b="1" dirty="0">
                <a:latin typeface="Comic Sans MS" charset="0"/>
              </a:rPr>
              <a:t>  </a:t>
            </a:r>
            <a:r>
              <a:rPr lang="en-US" b="1" dirty="0">
                <a:latin typeface="Comic Sans MS" charset="0"/>
              </a:rPr>
              <a:t>  </a:t>
            </a:r>
            <a:r>
              <a:rPr lang="en-US" sz="2000" b="1" dirty="0">
                <a:latin typeface="Comic Sans MS" charset="0"/>
              </a:rPr>
              <a:t>r12, (r3)        </a:t>
            </a:r>
            <a:r>
              <a:rPr lang="en-US" sz="2000" b="1" dirty="0">
                <a:solidFill>
                  <a:srgbClr val="008000"/>
                </a:solidFill>
                <a:latin typeface="Comic Sans MS" charset="0"/>
              </a:rPr>
              <a:t># r3 = </a:t>
            </a:r>
            <a:r>
              <a:rPr lang="en-US" sz="2000" b="1" dirty="0" err="1">
                <a:solidFill>
                  <a:srgbClr val="008000"/>
                </a:solidFill>
                <a:latin typeface="Comic Sans MS" charset="0"/>
              </a:rPr>
              <a:t>addr</a:t>
            </a:r>
            <a:r>
              <a:rPr lang="en-US" sz="2000" b="1" dirty="0">
                <a:solidFill>
                  <a:srgbClr val="008000"/>
                </a:solidFill>
                <a:latin typeface="Comic Sans MS" charset="0"/>
              </a:rPr>
              <a:t> a</a:t>
            </a:r>
          </a:p>
          <a:p>
            <a:pPr marL="739775" lvl="1" indent="-276225">
              <a:spcBef>
                <a:spcPct val="25000"/>
              </a:spcBef>
              <a:buFont typeface="Wingdings" charset="0"/>
              <a:buNone/>
              <a:tabLst>
                <a:tab pos="1371600" algn="l"/>
                <a:tab pos="2000250" algn="l"/>
                <a:tab pos="3228975" algn="l"/>
                <a:tab pos="3943350" algn="l"/>
              </a:tabLst>
            </a:pPr>
            <a:r>
              <a:rPr lang="en-US" sz="2000" b="1" dirty="0" err="1">
                <a:latin typeface="Comic Sans MS" charset="0"/>
              </a:rPr>
              <a:t>lw</a:t>
            </a:r>
            <a:r>
              <a:rPr lang="en-US" sz="2000" b="1" dirty="0">
                <a:latin typeface="Comic Sans MS" charset="0"/>
              </a:rPr>
              <a:t>	    r13, (r4)        </a:t>
            </a:r>
            <a:r>
              <a:rPr lang="en-US" sz="2000" b="1" dirty="0">
                <a:solidFill>
                  <a:srgbClr val="008000"/>
                </a:solidFill>
                <a:latin typeface="Comic Sans MS" charset="0"/>
              </a:rPr>
              <a:t># r4 = </a:t>
            </a:r>
            <a:r>
              <a:rPr lang="en-US" sz="2000" b="1" dirty="0" err="1">
                <a:solidFill>
                  <a:srgbClr val="008000"/>
                </a:solidFill>
                <a:latin typeface="Comic Sans MS" charset="0"/>
              </a:rPr>
              <a:t>addr</a:t>
            </a:r>
            <a:r>
              <a:rPr lang="en-US" sz="2000" b="1" dirty="0">
                <a:solidFill>
                  <a:srgbClr val="008000"/>
                </a:solidFill>
                <a:latin typeface="Comic Sans MS" charset="0"/>
              </a:rPr>
              <a:t> e</a:t>
            </a:r>
            <a:r>
              <a:rPr lang="en-US" sz="2000" b="1" dirty="0">
                <a:latin typeface="Comic Sans MS" charset="0"/>
              </a:rPr>
              <a:t> </a:t>
            </a:r>
          </a:p>
          <a:p>
            <a:pPr marL="739775" lvl="1" indent="-276225">
              <a:spcBef>
                <a:spcPct val="25000"/>
              </a:spcBef>
              <a:buFont typeface="Wingdings" charset="0"/>
              <a:buNone/>
              <a:tabLst>
                <a:tab pos="1371600" algn="l"/>
                <a:tab pos="2000250" algn="l"/>
                <a:tab pos="3228975" algn="l"/>
                <a:tab pos="3943350" algn="l"/>
              </a:tabLst>
            </a:pPr>
            <a:r>
              <a:rPr lang="en-US" sz="2000" b="1" dirty="0" err="1">
                <a:latin typeface="Comic Sans MS" charset="0"/>
              </a:rPr>
              <a:t>lw</a:t>
            </a:r>
            <a:r>
              <a:rPr lang="en-US" sz="2000" b="1" dirty="0">
                <a:latin typeface="Comic Sans MS" charset="0"/>
              </a:rPr>
              <a:t>     </a:t>
            </a:r>
            <a:r>
              <a:rPr lang="en-US" sz="2000" b="1" dirty="0">
                <a:solidFill>
                  <a:srgbClr val="FF0000"/>
                </a:solidFill>
                <a:latin typeface="Comic Sans MS" charset="0"/>
              </a:rPr>
              <a:t>r14</a:t>
            </a:r>
            <a:r>
              <a:rPr lang="en-US" sz="2000" b="1" dirty="0">
                <a:latin typeface="Comic Sans MS" charset="0"/>
              </a:rPr>
              <a:t>, (r5)       </a:t>
            </a:r>
            <a:r>
              <a:rPr lang="en-US" sz="2000" b="1" dirty="0">
                <a:solidFill>
                  <a:srgbClr val="008000"/>
                </a:solidFill>
                <a:latin typeface="Comic Sans MS" charset="0"/>
              </a:rPr>
              <a:t># r5 = </a:t>
            </a:r>
            <a:r>
              <a:rPr lang="en-US" sz="2000" b="1" dirty="0" err="1">
                <a:solidFill>
                  <a:srgbClr val="008000"/>
                </a:solidFill>
                <a:latin typeface="Comic Sans MS" charset="0"/>
              </a:rPr>
              <a:t>addr</a:t>
            </a:r>
            <a:r>
              <a:rPr lang="en-US" sz="2000" b="1" dirty="0">
                <a:solidFill>
                  <a:srgbClr val="008000"/>
                </a:solidFill>
                <a:latin typeface="Comic Sans MS" charset="0"/>
              </a:rPr>
              <a:t> f</a:t>
            </a:r>
          </a:p>
          <a:p>
            <a:pPr marL="739775" lvl="1" indent="-276225">
              <a:spcBef>
                <a:spcPct val="25000"/>
              </a:spcBef>
              <a:buNone/>
              <a:tabLst>
                <a:tab pos="1371600" algn="l"/>
                <a:tab pos="2000250" algn="l"/>
                <a:tab pos="3228975" algn="l"/>
                <a:tab pos="3943350" algn="l"/>
              </a:tabLst>
            </a:pPr>
            <a:r>
              <a:rPr lang="en-US" sz="2000" b="1" dirty="0">
                <a:solidFill>
                  <a:srgbClr val="008000"/>
                </a:solidFill>
                <a:latin typeface="Comic Sans MS" charset="0"/>
              </a:rPr>
              <a:t>                         </a:t>
            </a:r>
            <a:r>
              <a:rPr lang="en-US" b="1" dirty="0">
                <a:solidFill>
                  <a:srgbClr val="FF0000"/>
                </a:solidFill>
                <a:latin typeface="Comic Sans MS" charset="0"/>
              </a:rPr>
              <a:t># stall</a:t>
            </a:r>
            <a:endParaRPr lang="en-US" sz="2000" b="1" dirty="0">
              <a:solidFill>
                <a:srgbClr val="008000"/>
              </a:solidFill>
              <a:latin typeface="Comic Sans MS" charset="0"/>
            </a:endParaRPr>
          </a:p>
          <a:p>
            <a:pPr marL="739775" lvl="1" indent="-276225">
              <a:spcBef>
                <a:spcPct val="25000"/>
              </a:spcBef>
              <a:buNone/>
              <a:tabLst>
                <a:tab pos="1371600" algn="l"/>
                <a:tab pos="2000250" algn="l"/>
                <a:tab pos="3228975" algn="l"/>
                <a:tab pos="3943350" algn="l"/>
              </a:tabLst>
            </a:pPr>
            <a:r>
              <a:rPr lang="en-US" b="1" dirty="0">
                <a:latin typeface="Comic Sans MS" charset="0"/>
              </a:rPr>
              <a:t>s</a:t>
            </a:r>
            <a:r>
              <a:rPr lang="en-US" sz="2000" b="1" dirty="0">
                <a:latin typeface="Comic Sans MS" charset="0"/>
              </a:rPr>
              <a:t>ub  r15, r13, </a:t>
            </a:r>
            <a:r>
              <a:rPr lang="en-US" sz="2000" b="1" dirty="0">
                <a:solidFill>
                  <a:srgbClr val="FF0000"/>
                </a:solidFill>
                <a:latin typeface="Comic Sans MS" charset="0"/>
              </a:rPr>
              <a:t>r14</a:t>
            </a:r>
            <a:r>
              <a:rPr lang="en-US" b="1" dirty="0">
                <a:solidFill>
                  <a:schemeClr val="hlink"/>
                </a:solidFill>
                <a:latin typeface="Comic Sans MS" charset="0"/>
              </a:rPr>
              <a:t>   </a:t>
            </a:r>
            <a:r>
              <a:rPr lang="en-US" b="1" dirty="0">
                <a:solidFill>
                  <a:srgbClr val="008000"/>
                </a:solidFill>
                <a:latin typeface="Comic Sans MS" charset="0"/>
              </a:rPr>
              <a:t># e - f</a:t>
            </a:r>
          </a:p>
          <a:p>
            <a:pPr marL="739775" lvl="1" indent="-276225">
              <a:spcBef>
                <a:spcPct val="25000"/>
              </a:spcBef>
              <a:buFont typeface="Wingdings" charset="0"/>
              <a:buNone/>
              <a:tabLst>
                <a:tab pos="1371600" algn="l"/>
                <a:tab pos="2000250" algn="l"/>
                <a:tab pos="3228975" algn="l"/>
                <a:tab pos="3943350" algn="l"/>
              </a:tabLst>
            </a:pPr>
            <a:r>
              <a:rPr lang="en-US" b="1" dirty="0" err="1">
                <a:latin typeface="Comic Sans MS" charset="0"/>
              </a:rPr>
              <a:t>s</a:t>
            </a:r>
            <a:r>
              <a:rPr lang="en-US" sz="2000" b="1" dirty="0" err="1">
                <a:latin typeface="Comic Sans MS" charset="0"/>
              </a:rPr>
              <a:t>w</a:t>
            </a:r>
            <a:r>
              <a:rPr lang="en-US" b="1" dirty="0">
                <a:latin typeface="Comic Sans MS" charset="0"/>
              </a:rPr>
              <a:t>   </a:t>
            </a:r>
            <a:r>
              <a:rPr lang="en-US" sz="2000" b="1" dirty="0">
                <a:latin typeface="Comic Sans MS" charset="0"/>
              </a:rPr>
              <a:t>r15, (r6)</a:t>
            </a:r>
            <a:r>
              <a:rPr lang="en-US" b="1" dirty="0">
                <a:latin typeface="Comic Sans MS" charset="0"/>
              </a:rPr>
              <a:t>         </a:t>
            </a:r>
            <a:r>
              <a:rPr lang="en-US" sz="2000" b="1" dirty="0">
                <a:solidFill>
                  <a:srgbClr val="008000"/>
                </a:solidFill>
                <a:latin typeface="Comic Sans MS" charset="0"/>
              </a:rPr>
              <a:t># r6 = </a:t>
            </a:r>
            <a:r>
              <a:rPr lang="en-US" sz="2000" b="1" dirty="0" err="1">
                <a:solidFill>
                  <a:srgbClr val="008000"/>
                </a:solidFill>
                <a:latin typeface="Comic Sans MS" charset="0"/>
              </a:rPr>
              <a:t>addr</a:t>
            </a:r>
            <a:r>
              <a:rPr lang="en-US" sz="2000" b="1" dirty="0">
                <a:solidFill>
                  <a:srgbClr val="008000"/>
                </a:solidFill>
                <a:latin typeface="Comic Sans MS" charset="0"/>
              </a:rPr>
              <a:t> d</a:t>
            </a:r>
          </a:p>
        </p:txBody>
      </p:sp>
      <p:sp>
        <p:nvSpPr>
          <p:cNvPr id="962564" name="Rectangle 4"/>
          <p:cNvSpPr>
            <a:spLocks noChangeArrowheads="1"/>
          </p:cNvSpPr>
          <p:nvPr/>
        </p:nvSpPr>
        <p:spPr bwMode="auto">
          <a:xfrm>
            <a:off x="5307013" y="2422000"/>
            <a:ext cx="3455987" cy="3519488"/>
          </a:xfrm>
          <a:prstGeom prst="rect">
            <a:avLst/>
          </a:prstGeom>
          <a:noFill/>
          <a:ln w="9525">
            <a:noFill/>
            <a:miter lim="800000"/>
            <a:headEnd/>
            <a:tailEnd/>
          </a:ln>
          <a:effectLst/>
        </p:spPr>
        <p:txBody>
          <a:bodyPr lIns="92075" tIns="46038" rIns="92075" bIns="46038"/>
          <a:lstStyle/>
          <a:p>
            <a:pPr marL="349250" indent="-349250">
              <a:spcBef>
                <a:spcPct val="50000"/>
              </a:spcBef>
              <a:tabLst>
                <a:tab pos="1371600" algn="l"/>
                <a:tab pos="2000250" algn="l"/>
              </a:tabLst>
              <a:defRPr/>
            </a:pPr>
            <a:r>
              <a:rPr lang="en-US" sz="2400" b="1" i="0" u="none" dirty="0">
                <a:solidFill>
                  <a:srgbClr val="FF0000"/>
                </a:solidFill>
                <a:latin typeface="+mn-lt"/>
                <a:ea typeface="+mn-ea"/>
              </a:rPr>
              <a:t>	Fast code: No Stalls</a:t>
            </a:r>
          </a:p>
          <a:p>
            <a:pPr marL="739775" lvl="1" indent="-276225">
              <a:spcBef>
                <a:spcPct val="50000"/>
              </a:spcBef>
              <a:buFont typeface="Wingdings" pitchFamily="2" charset="2"/>
              <a:buNone/>
              <a:tabLst>
                <a:tab pos="1371600" algn="l"/>
                <a:tab pos="2000250" algn="l"/>
              </a:tabLst>
              <a:defRPr/>
            </a:pPr>
            <a:r>
              <a:rPr lang="en-US" sz="2000" b="1" i="0" u="none" dirty="0">
                <a:latin typeface="Comic Sans MS" pitchFamily="66" charset="0"/>
                <a:ea typeface="+mn-ea"/>
              </a:rPr>
              <a:t>	</a:t>
            </a:r>
            <a:r>
              <a:rPr lang="en-US" sz="2000" b="1" i="0" u="none" dirty="0" err="1">
                <a:latin typeface="Comic Sans MS" pitchFamily="66" charset="0"/>
                <a:ea typeface="+mn-ea"/>
              </a:rPr>
              <a:t>lw</a:t>
            </a:r>
            <a:r>
              <a:rPr lang="en-US" sz="2000" b="1" i="0" u="none" dirty="0">
                <a:latin typeface="Comic Sans MS" pitchFamily="66" charset="0"/>
                <a:ea typeface="+mn-ea"/>
              </a:rPr>
              <a:t> 	r10,	0(r1)</a:t>
            </a:r>
            <a:endParaRPr lang="en-US" sz="2000" b="1" i="0" u="none" dirty="0">
              <a:solidFill>
                <a:srgbClr val="008000"/>
              </a:solidFill>
              <a:latin typeface="Comic Sans MS" pitchFamily="66" charset="0"/>
              <a:ea typeface="+mn-ea"/>
            </a:endParaRP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a:t>
            </a:r>
            <a:r>
              <a:rPr lang="en-US" sz="2000" b="1" i="0" u="none" dirty="0" err="1">
                <a:latin typeface="Comic Sans MS" pitchFamily="66" charset="0"/>
                <a:ea typeface="+mn-ea"/>
              </a:rPr>
              <a:t>lw</a:t>
            </a:r>
            <a:r>
              <a:rPr lang="en-US" sz="2000" b="1" i="0" u="none" dirty="0">
                <a:latin typeface="Comic Sans MS" pitchFamily="66" charset="0"/>
                <a:ea typeface="+mn-ea"/>
              </a:rPr>
              <a:t> 	</a:t>
            </a:r>
            <a:r>
              <a:rPr lang="en-US" sz="2000" b="1" i="0" u="none" dirty="0">
                <a:solidFill>
                  <a:srgbClr val="FF0000"/>
                </a:solidFill>
                <a:latin typeface="Comic Sans MS" pitchFamily="66" charset="0"/>
                <a:ea typeface="+mn-ea"/>
              </a:rPr>
              <a:t>r11</a:t>
            </a:r>
            <a:r>
              <a:rPr lang="en-US" sz="2000" b="1" i="0" u="none" dirty="0">
                <a:latin typeface="Comic Sans MS" pitchFamily="66" charset="0"/>
                <a:ea typeface="+mn-ea"/>
              </a:rPr>
              <a:t>,	0(r2)</a:t>
            </a:r>
            <a:endParaRPr lang="en-US" sz="2000" b="1" i="0" u="none" dirty="0">
              <a:solidFill>
                <a:srgbClr val="008000"/>
              </a:solidFill>
              <a:latin typeface="Comic Sans MS" pitchFamily="66" charset="0"/>
              <a:ea typeface="+mn-ea"/>
            </a:endParaRP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a:t>
            </a:r>
            <a:r>
              <a:rPr lang="en-US" sz="2000" b="1" i="0" u="none" dirty="0" err="1">
                <a:latin typeface="Comic Sans MS" pitchFamily="66" charset="0"/>
                <a:ea typeface="+mn-ea"/>
              </a:rPr>
              <a:t>lw</a:t>
            </a:r>
            <a:r>
              <a:rPr lang="en-US" sz="2000" b="1" i="0" u="none" dirty="0">
                <a:latin typeface="Comic Sans MS" pitchFamily="66" charset="0"/>
                <a:ea typeface="+mn-ea"/>
              </a:rPr>
              <a:t>	r13,	0(r4)</a:t>
            </a: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a:t>
            </a:r>
            <a:r>
              <a:rPr lang="en-US" sz="2000" b="1" i="0" u="none" dirty="0" err="1">
                <a:latin typeface="Comic Sans MS" pitchFamily="66" charset="0"/>
                <a:ea typeface="+mn-ea"/>
              </a:rPr>
              <a:t>lw</a:t>
            </a:r>
            <a:r>
              <a:rPr lang="en-US" sz="2000" b="1" i="0" u="none" dirty="0">
                <a:latin typeface="Comic Sans MS" pitchFamily="66" charset="0"/>
                <a:ea typeface="+mn-ea"/>
              </a:rPr>
              <a:t> 	</a:t>
            </a:r>
            <a:r>
              <a:rPr lang="en-US" sz="2000" b="1" i="0" u="none" dirty="0">
                <a:solidFill>
                  <a:srgbClr val="FF0000"/>
                </a:solidFill>
                <a:latin typeface="Comic Sans MS" pitchFamily="66" charset="0"/>
                <a:ea typeface="+mn-ea"/>
              </a:rPr>
              <a:t>r14</a:t>
            </a:r>
            <a:r>
              <a:rPr lang="en-US" sz="2000" b="1" i="0" u="none" dirty="0">
                <a:latin typeface="Comic Sans MS" pitchFamily="66" charset="0"/>
                <a:ea typeface="+mn-ea"/>
              </a:rPr>
              <a:t>,	0(r5)</a:t>
            </a: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add 	r12,	r10, </a:t>
            </a:r>
            <a:r>
              <a:rPr lang="en-US" sz="2000" b="1" i="0" u="none" dirty="0">
                <a:solidFill>
                  <a:srgbClr val="FF0000"/>
                </a:solidFill>
                <a:latin typeface="Comic Sans MS" pitchFamily="66" charset="0"/>
                <a:ea typeface="+mn-ea"/>
              </a:rPr>
              <a:t>r11</a:t>
            </a: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a:t>
            </a:r>
            <a:r>
              <a:rPr lang="en-US" sz="2000" b="1" i="0" u="none" dirty="0" err="1">
                <a:latin typeface="Comic Sans MS" pitchFamily="66" charset="0"/>
                <a:ea typeface="+mn-ea"/>
              </a:rPr>
              <a:t>sw</a:t>
            </a:r>
            <a:r>
              <a:rPr lang="en-US" sz="2000" b="1" i="0" u="none" dirty="0">
                <a:latin typeface="Comic Sans MS" pitchFamily="66" charset="0"/>
                <a:ea typeface="+mn-ea"/>
              </a:rPr>
              <a:t>  	r12,	0(r3)</a:t>
            </a:r>
            <a:endParaRPr lang="en-US" sz="2000" b="1" i="0" u="none" dirty="0">
              <a:solidFill>
                <a:srgbClr val="008000"/>
              </a:solidFill>
              <a:latin typeface="Comic Sans MS" pitchFamily="66" charset="0"/>
              <a:ea typeface="+mn-ea"/>
            </a:endParaRP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sub 	r15,	r13, </a:t>
            </a:r>
            <a:r>
              <a:rPr lang="en-US" sz="2000" b="1" i="0" u="none" dirty="0">
                <a:solidFill>
                  <a:srgbClr val="FF0000"/>
                </a:solidFill>
                <a:latin typeface="Comic Sans MS" pitchFamily="66" charset="0"/>
                <a:ea typeface="+mn-ea"/>
              </a:rPr>
              <a:t>r14</a:t>
            </a:r>
          </a:p>
          <a:p>
            <a:pPr marL="739775" lvl="1" indent="-276225">
              <a:spcBef>
                <a:spcPct val="25000"/>
              </a:spcBef>
              <a:buFont typeface="Wingdings" pitchFamily="2" charset="2"/>
              <a:buNone/>
              <a:tabLst>
                <a:tab pos="1371600" algn="l"/>
                <a:tab pos="2000250" algn="l"/>
              </a:tabLst>
              <a:defRPr/>
            </a:pPr>
            <a:r>
              <a:rPr lang="en-US" sz="2000" b="1" i="0" u="none" dirty="0">
                <a:latin typeface="Comic Sans MS" pitchFamily="66" charset="0"/>
                <a:ea typeface="+mn-ea"/>
              </a:rPr>
              <a:t>	</a:t>
            </a:r>
            <a:r>
              <a:rPr lang="en-US" sz="2000" b="1" i="0" u="none" dirty="0" err="1">
                <a:latin typeface="Comic Sans MS" pitchFamily="66" charset="0"/>
                <a:ea typeface="+mn-ea"/>
              </a:rPr>
              <a:t>sw</a:t>
            </a:r>
            <a:r>
              <a:rPr lang="en-US" sz="2000" b="1" i="0" u="none" dirty="0">
                <a:latin typeface="Comic Sans MS" pitchFamily="66" charset="0"/>
                <a:ea typeface="+mn-ea"/>
              </a:rPr>
              <a:t>	r15,	0(r6)</a:t>
            </a:r>
          </a:p>
        </p:txBody>
      </p:sp>
      <p:sp>
        <p:nvSpPr>
          <p:cNvPr id="962565" name="Line 5"/>
          <p:cNvSpPr>
            <a:spLocks noChangeShapeType="1"/>
          </p:cNvSpPr>
          <p:nvPr/>
        </p:nvSpPr>
        <p:spPr bwMode="auto">
          <a:xfrm flipV="1">
            <a:off x="5078413" y="3942284"/>
            <a:ext cx="898525" cy="477316"/>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62566" name="Line 6"/>
          <p:cNvSpPr>
            <a:spLocks noChangeShapeType="1"/>
          </p:cNvSpPr>
          <p:nvPr/>
        </p:nvSpPr>
        <p:spPr bwMode="auto">
          <a:xfrm flipV="1">
            <a:off x="5078413" y="4305780"/>
            <a:ext cx="898525" cy="494819"/>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 name="Slide Number Placeholder 2"/>
          <p:cNvSpPr>
            <a:spLocks noGrp="1"/>
          </p:cNvSpPr>
          <p:nvPr>
            <p:ph type="sldNum" sz="quarter" idx="12"/>
          </p:nvPr>
        </p:nvSpPr>
        <p:spPr/>
        <p:txBody>
          <a:bodyPr/>
          <a:lstStyle/>
          <a:p>
            <a:fld id="{7B14E791-165F-344E-BF0E-59CD826800BF}" type="slidenum">
              <a:rPr lang="en-US" smtClean="0"/>
              <a:pPr/>
              <a:t>172</a:t>
            </a:fld>
            <a:endParaRPr lang="en-US" dirty="0"/>
          </a:p>
        </p:txBody>
      </p:sp>
    </p:spTree>
    <p:extLst>
      <p:ext uri="{BB962C8B-B14F-4D97-AF65-F5344CB8AC3E}">
        <p14:creationId xmlns:p14="http://schemas.microsoft.com/office/powerpoint/2010/main" val="978067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64"/>
                                        </p:tgtEl>
                                        <p:attrNameLst>
                                          <p:attrName>style.visibility</p:attrName>
                                        </p:attrNameLst>
                                      </p:cBhvr>
                                      <p:to>
                                        <p:strVal val="visible"/>
                                      </p:to>
                                    </p:set>
                                    <p:animEffect transition="in" filter="dissolve">
                                      <p:cBhvr>
                                        <p:cTn id="7" dur="500"/>
                                        <p:tgtEl>
                                          <p:spTgt spid="962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62565"/>
                                        </p:tgtEl>
                                        <p:attrNameLst>
                                          <p:attrName>style.visibility</p:attrName>
                                        </p:attrNameLst>
                                      </p:cBhvr>
                                      <p:to>
                                        <p:strVal val="visible"/>
                                      </p:to>
                                    </p:set>
                                    <p:animEffect transition="in" filter="dissolve">
                                      <p:cBhvr>
                                        <p:cTn id="12" dur="500"/>
                                        <p:tgtEl>
                                          <p:spTgt spid="96256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62566"/>
                                        </p:tgtEl>
                                        <p:attrNameLst>
                                          <p:attrName>style.visibility</p:attrName>
                                        </p:attrNameLst>
                                      </p:cBhvr>
                                      <p:to>
                                        <p:strVal val="visible"/>
                                      </p:to>
                                    </p:set>
                                    <p:animEffect transition="in" filter="dissolve">
                                      <p:cBhvr>
                                        <p:cTn id="15" dur="500"/>
                                        <p:tgtEl>
                                          <p:spTgt spid="962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64" grpId="0"/>
      <p:bldP spid="962565" grpId="0" animBg="1"/>
      <p:bldP spid="96256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lstStyle/>
          <a:p>
            <a:pPr eaLnBrk="1" hangingPunct="1"/>
            <a:r>
              <a:rPr lang="en-AU" altLang="en-US"/>
              <a:t>Stalls and Performance</a:t>
            </a:r>
          </a:p>
        </p:txBody>
      </p:sp>
      <p:sp>
        <p:nvSpPr>
          <p:cNvPr id="86020" name="Rectangle 3"/>
          <p:cNvSpPr>
            <a:spLocks noGrp="1" noChangeArrowheads="1"/>
          </p:cNvSpPr>
          <p:nvPr>
            <p:ph idx="1"/>
          </p:nvPr>
        </p:nvSpPr>
        <p:spPr>
          <a:xfrm>
            <a:off x="228600" y="1981200"/>
            <a:ext cx="8763000" cy="4375150"/>
          </a:xfrm>
        </p:spPr>
        <p:txBody>
          <a:bodyPr/>
          <a:lstStyle/>
          <a:p>
            <a:pPr eaLnBrk="1" hangingPunct="1"/>
            <a:r>
              <a:rPr lang="en-AU" altLang="en-US" dirty="0"/>
              <a:t>Stalls reduce performance</a:t>
            </a:r>
          </a:p>
          <a:p>
            <a:pPr lvl="1" eaLnBrk="1" hangingPunct="1"/>
            <a:r>
              <a:rPr lang="en-AU" altLang="en-US" dirty="0"/>
              <a:t>But are required to get correct results</a:t>
            </a:r>
          </a:p>
          <a:p>
            <a:pPr eaLnBrk="1" hangingPunct="1"/>
            <a:r>
              <a:rPr lang="en-AU" altLang="en-US" dirty="0"/>
              <a:t>Compiler can arrange code to avoid hazards and stalls</a:t>
            </a:r>
          </a:p>
          <a:p>
            <a:pPr lvl="1" eaLnBrk="1" hangingPunct="1"/>
            <a:r>
              <a:rPr lang="en-AU" altLang="en-US" dirty="0"/>
              <a:t>Requires knowledge of the pipeline structure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173</a:t>
            </a:fld>
            <a:endParaRPr lang="en-US" dirty="0"/>
          </a:p>
        </p:txBody>
      </p:sp>
      <p:sp>
        <p:nvSpPr>
          <p:cNvPr id="86021" name="Text Box 4"/>
          <p:cNvSpPr txBox="1">
            <a:spLocks noChangeArrowheads="1"/>
          </p:cNvSpPr>
          <p:nvPr/>
        </p:nvSpPr>
        <p:spPr bwMode="auto">
          <a:xfrm>
            <a:off x="684213" y="1258888"/>
            <a:ext cx="28257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2400" b="1">
                <a:solidFill>
                  <a:schemeClr val="folHlink"/>
                </a:solidFill>
                <a:latin typeface="Arial Black" charset="0"/>
              </a:rPr>
              <a:t>The BIG Picture</a:t>
            </a:r>
          </a:p>
        </p:txBody>
      </p:sp>
    </p:spTree>
    <p:extLst>
      <p:ext uri="{BB962C8B-B14F-4D97-AF65-F5344CB8AC3E}">
        <p14:creationId xmlns:p14="http://schemas.microsoft.com/office/powerpoint/2010/main" val="20907207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lstStyle/>
          <a:p>
            <a:pPr eaLnBrk="1" hangingPunct="1"/>
            <a:r>
              <a:rPr lang="en-US" altLang="en-US" dirty="0"/>
              <a:t>Control Hazards Because of Branches</a:t>
            </a:r>
            <a:endParaRPr lang="en-AU" altLang="en-US" dirty="0"/>
          </a:p>
        </p:txBody>
      </p:sp>
      <p:sp>
        <p:nvSpPr>
          <p:cNvPr id="87045" name="Rectangle 3"/>
          <p:cNvSpPr>
            <a:spLocks noGrp="1" noChangeArrowheads="1"/>
          </p:cNvSpPr>
          <p:nvPr>
            <p:ph idx="1"/>
          </p:nvPr>
        </p:nvSpPr>
        <p:spPr/>
        <p:txBody>
          <a:bodyPr>
            <a:normAutofit lnSpcReduction="10000"/>
          </a:bodyPr>
          <a:lstStyle/>
          <a:p>
            <a:pPr eaLnBrk="1" hangingPunct="1"/>
            <a:r>
              <a:rPr lang="en-US" altLang="en-US" dirty="0"/>
              <a:t>Branch outcome determined in MEM</a:t>
            </a:r>
          </a:p>
          <a:p>
            <a:pPr eaLnBrk="1" hangingPunct="1"/>
            <a:endParaRPr lang="en-US" altLang="en-US" dirty="0"/>
          </a:p>
          <a:p>
            <a:pPr marL="0" indent="0" eaLnBrk="1" hangingPunct="1">
              <a:buNone/>
            </a:pPr>
            <a:r>
              <a:rPr lang="en-US" altLang="en-US" b="1" dirty="0">
                <a:latin typeface="Arial" charset="0"/>
                <a:ea typeface="Arial" charset="0"/>
                <a:cs typeface="Arial" charset="0"/>
              </a:rPr>
              <a:t>40      	</a:t>
            </a:r>
            <a:r>
              <a:rPr lang="en-US" altLang="en-US" b="1" dirty="0" err="1">
                <a:latin typeface="Arial" charset="0"/>
                <a:ea typeface="Arial" charset="0"/>
                <a:cs typeface="Arial" charset="0"/>
              </a:rPr>
              <a:t>beq</a:t>
            </a:r>
            <a:r>
              <a:rPr lang="en-US" altLang="en-US" b="1" dirty="0">
                <a:latin typeface="Arial" charset="0"/>
                <a:ea typeface="Arial" charset="0"/>
                <a:cs typeface="Arial" charset="0"/>
              </a:rPr>
              <a:t>   $1,    $3, </a:t>
            </a:r>
            <a:r>
              <a:rPr lang="en-US" altLang="en-US" b="1" dirty="0">
                <a:solidFill>
                  <a:srgbClr val="FF0000"/>
                </a:solidFill>
                <a:latin typeface="Arial" charset="0"/>
                <a:ea typeface="Arial" charset="0"/>
                <a:cs typeface="Arial" charset="0"/>
              </a:rPr>
              <a:t>28</a:t>
            </a:r>
          </a:p>
          <a:p>
            <a:pPr marL="0" indent="0" eaLnBrk="1" hangingPunct="1">
              <a:buNone/>
            </a:pPr>
            <a:endParaRPr lang="en-US" altLang="en-US" b="1" dirty="0">
              <a:solidFill>
                <a:srgbClr val="FF0000"/>
              </a:solidFill>
              <a:latin typeface="Arial" charset="0"/>
              <a:ea typeface="Arial" charset="0"/>
              <a:cs typeface="Arial" charset="0"/>
            </a:endParaRPr>
          </a:p>
          <a:p>
            <a:pPr marL="0" indent="0" eaLnBrk="1" hangingPunct="1">
              <a:buNone/>
            </a:pPr>
            <a:r>
              <a:rPr lang="en-US" altLang="en-US" b="1" dirty="0">
                <a:latin typeface="Arial" charset="0"/>
                <a:ea typeface="Arial" charset="0"/>
                <a:cs typeface="Arial" charset="0"/>
              </a:rPr>
              <a:t>44      	and   $12, $2, $5</a:t>
            </a:r>
          </a:p>
          <a:p>
            <a:pPr marL="0" indent="0" eaLnBrk="1" hangingPunct="1">
              <a:buNone/>
            </a:pPr>
            <a:endParaRPr lang="en-US" altLang="en-US" b="1" dirty="0">
              <a:latin typeface="Arial" charset="0"/>
              <a:ea typeface="Arial" charset="0"/>
              <a:cs typeface="Arial" charset="0"/>
            </a:endParaRPr>
          </a:p>
          <a:p>
            <a:pPr marL="0" indent="0" eaLnBrk="1" hangingPunct="1">
              <a:buNone/>
            </a:pPr>
            <a:r>
              <a:rPr lang="en-US" altLang="en-US" b="1" dirty="0">
                <a:latin typeface="Arial" charset="0"/>
                <a:ea typeface="Arial" charset="0"/>
                <a:cs typeface="Arial" charset="0"/>
              </a:rPr>
              <a:t>48       	or      $13, $6,  $2</a:t>
            </a:r>
          </a:p>
          <a:p>
            <a:pPr marL="0" indent="0" eaLnBrk="1" hangingPunct="1">
              <a:buNone/>
            </a:pPr>
            <a:endParaRPr lang="en-US" altLang="en-US" b="1" dirty="0">
              <a:latin typeface="Arial" charset="0"/>
              <a:ea typeface="Arial" charset="0"/>
              <a:cs typeface="Arial" charset="0"/>
            </a:endParaRPr>
          </a:p>
          <a:p>
            <a:pPr marL="0" indent="0" eaLnBrk="1" hangingPunct="1">
              <a:buNone/>
            </a:pPr>
            <a:r>
              <a:rPr lang="en-US" altLang="en-US" b="1" dirty="0">
                <a:latin typeface="Arial" charset="0"/>
                <a:ea typeface="Arial" charset="0"/>
                <a:cs typeface="Arial" charset="0"/>
              </a:rPr>
              <a:t>52       	add   $14, $2, $2</a:t>
            </a:r>
          </a:p>
          <a:p>
            <a:pPr marL="0" indent="0" eaLnBrk="1" hangingPunct="1">
              <a:buNone/>
            </a:pPr>
            <a:r>
              <a:rPr lang="mr-IN" altLang="en-US" b="1" dirty="0">
                <a:latin typeface="Arial" charset="0"/>
                <a:ea typeface="Arial" charset="0"/>
                <a:cs typeface="Arial" charset="0"/>
              </a:rPr>
              <a:t>…</a:t>
            </a:r>
            <a:endParaRPr lang="en-US" altLang="en-US" b="1" dirty="0">
              <a:latin typeface="Arial" charset="0"/>
              <a:ea typeface="Arial" charset="0"/>
              <a:cs typeface="Arial" charset="0"/>
            </a:endParaRPr>
          </a:p>
          <a:p>
            <a:pPr marL="0" indent="0" eaLnBrk="1" hangingPunct="1">
              <a:buNone/>
            </a:pPr>
            <a:endParaRPr lang="en-US" altLang="en-US" b="1" dirty="0">
              <a:solidFill>
                <a:srgbClr val="FF0000"/>
              </a:solidFill>
              <a:latin typeface="Arial" charset="0"/>
              <a:ea typeface="Arial" charset="0"/>
              <a:cs typeface="Arial" charset="0"/>
            </a:endParaRPr>
          </a:p>
          <a:p>
            <a:pPr marL="0" indent="0" eaLnBrk="1" hangingPunct="1">
              <a:buNone/>
            </a:pPr>
            <a:r>
              <a:rPr lang="en-US" altLang="en-US" b="1" dirty="0">
                <a:solidFill>
                  <a:srgbClr val="FF0000"/>
                </a:solidFill>
                <a:latin typeface="Arial" charset="0"/>
                <a:ea typeface="Arial" charset="0"/>
                <a:cs typeface="Arial" charset="0"/>
              </a:rPr>
              <a:t>72</a:t>
            </a:r>
            <a:r>
              <a:rPr lang="en-US" altLang="en-US" b="1" dirty="0">
                <a:latin typeface="Arial" charset="0"/>
                <a:ea typeface="Arial" charset="0"/>
                <a:cs typeface="Arial" charset="0"/>
              </a:rPr>
              <a:t>       	</a:t>
            </a:r>
            <a:r>
              <a:rPr lang="en-US" altLang="en-US" b="1" dirty="0" err="1">
                <a:latin typeface="Arial" charset="0"/>
                <a:ea typeface="Arial" charset="0"/>
                <a:cs typeface="Arial" charset="0"/>
              </a:rPr>
              <a:t>lw</a:t>
            </a:r>
            <a:r>
              <a:rPr lang="en-US" altLang="en-US" b="1" dirty="0">
                <a:latin typeface="Arial" charset="0"/>
                <a:ea typeface="Arial" charset="0"/>
                <a:cs typeface="Arial" charset="0"/>
              </a:rPr>
              <a:t>     $4,  50($7)</a:t>
            </a:r>
          </a:p>
          <a:p>
            <a:pPr eaLnBrk="1" hangingPunct="1"/>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174</a:t>
            </a:fld>
            <a:endParaRPr lang="en-US" dirty="0"/>
          </a:p>
        </p:txBody>
      </p:sp>
      <p:sp>
        <p:nvSpPr>
          <p:cNvPr id="87046" name="Text Box 4"/>
          <p:cNvSpPr txBox="1">
            <a:spLocks noChangeArrowheads="1"/>
          </p:cNvSpPr>
          <p:nvPr/>
        </p:nvSpPr>
        <p:spPr bwMode="auto">
          <a:xfrm rot="5400000">
            <a:off x="7789069" y="988219"/>
            <a:ext cx="23431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§4.8 Control Hazards</a:t>
            </a:r>
          </a:p>
        </p:txBody>
      </p:sp>
      <p:grpSp>
        <p:nvGrpSpPr>
          <p:cNvPr id="35" name="Group 34"/>
          <p:cNvGrpSpPr/>
          <p:nvPr/>
        </p:nvGrpSpPr>
        <p:grpSpPr>
          <a:xfrm>
            <a:off x="3581400" y="2438400"/>
            <a:ext cx="1143000" cy="3482974"/>
            <a:chOff x="3581400" y="2438400"/>
            <a:chExt cx="1143000" cy="3482974"/>
          </a:xfrm>
        </p:grpSpPr>
        <p:cxnSp>
          <p:nvCxnSpPr>
            <p:cNvPr id="16" name="Straight Connector 15"/>
            <p:cNvCxnSpPr/>
            <p:nvPr/>
          </p:nvCxnSpPr>
          <p:spPr>
            <a:xfrm>
              <a:off x="3581400" y="2733674"/>
              <a:ext cx="1143000" cy="0"/>
            </a:xfrm>
            <a:prstGeom prst="line">
              <a:avLst/>
            </a:prstGeom>
            <a:ln w="635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24400" y="2733675"/>
              <a:ext cx="0" cy="2676525"/>
            </a:xfrm>
            <a:prstGeom prst="line">
              <a:avLst/>
            </a:prstGeom>
            <a:ln w="635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581400" y="5410200"/>
              <a:ext cx="1143000" cy="0"/>
            </a:xfrm>
            <a:prstGeom prst="straightConnector1">
              <a:avLst/>
            </a:prstGeom>
            <a:ln w="635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581400" y="2438400"/>
              <a:ext cx="0" cy="295274"/>
            </a:xfrm>
            <a:prstGeom prst="line">
              <a:avLst/>
            </a:prstGeom>
            <a:ln w="6350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81400" y="5410200"/>
              <a:ext cx="0" cy="511174"/>
            </a:xfrm>
            <a:prstGeom prst="line">
              <a:avLst/>
            </a:prstGeom>
            <a:ln w="635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53" name="Picture 5" descr="f04-51-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089" y="2416175"/>
            <a:ext cx="4216911"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8044664" y="2617308"/>
            <a:ext cx="470452" cy="2840517"/>
          </a:xfrm>
          <a:prstGeom prst="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6387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10" descr="f04-61-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06" y="1712341"/>
            <a:ext cx="6884987" cy="482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2"/>
          <p:cNvSpPr>
            <a:spLocks noGrp="1" noChangeArrowheads="1"/>
          </p:cNvSpPr>
          <p:nvPr>
            <p:ph type="title"/>
          </p:nvPr>
        </p:nvSpPr>
        <p:spPr/>
        <p:txBody>
          <a:bodyPr/>
          <a:lstStyle/>
          <a:p>
            <a:pPr eaLnBrk="1" hangingPunct="1"/>
            <a:r>
              <a:rPr lang="en-US" altLang="en-US" dirty="0"/>
              <a:t>Control Hazards</a:t>
            </a:r>
            <a:endParaRPr lang="en-AU" altLang="en-US" dirty="0"/>
          </a:p>
        </p:txBody>
      </p:sp>
      <p:sp>
        <p:nvSpPr>
          <p:cNvPr id="87045" name="Rectangle 3"/>
          <p:cNvSpPr>
            <a:spLocks noGrp="1" noChangeArrowheads="1"/>
          </p:cNvSpPr>
          <p:nvPr>
            <p:ph idx="1"/>
          </p:nvPr>
        </p:nvSpPr>
        <p:spPr/>
        <p:txBody>
          <a:bodyPr/>
          <a:lstStyle/>
          <a:p>
            <a:pPr eaLnBrk="1" hangingPunct="1"/>
            <a:r>
              <a:rPr lang="en-US" altLang="en-US" dirty="0"/>
              <a:t>Branch outcome determined in MEM</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175</a:t>
            </a:fld>
            <a:endParaRPr lang="en-US" dirty="0"/>
          </a:p>
        </p:txBody>
      </p:sp>
      <p:sp>
        <p:nvSpPr>
          <p:cNvPr id="87047" name="AutoShape 6"/>
          <p:cNvSpPr>
            <a:spLocks/>
          </p:cNvSpPr>
          <p:nvPr/>
        </p:nvSpPr>
        <p:spPr bwMode="auto">
          <a:xfrm>
            <a:off x="3203575" y="5949950"/>
            <a:ext cx="501650" cy="330200"/>
          </a:xfrm>
          <a:prstGeom prst="borderCallout1">
            <a:avLst>
              <a:gd name="adj1" fmla="val 34616"/>
              <a:gd name="adj2" fmla="val 115190"/>
              <a:gd name="adj3" fmla="val -43269"/>
              <a:gd name="adj4" fmla="val 243356"/>
            </a:avLst>
          </a:prstGeom>
          <a:solidFill>
            <a:schemeClr val="accent1"/>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PC</a:t>
            </a:r>
            <a:endParaRPr lang="en-AU" altLang="en-US" sz="1400"/>
          </a:p>
        </p:txBody>
      </p:sp>
      <p:sp>
        <p:nvSpPr>
          <p:cNvPr id="87048" name="Text Box 7"/>
          <p:cNvSpPr txBox="1">
            <a:spLocks noChangeArrowheads="1"/>
          </p:cNvSpPr>
          <p:nvPr/>
        </p:nvSpPr>
        <p:spPr bwMode="auto">
          <a:xfrm>
            <a:off x="7347209" y="4006403"/>
            <a:ext cx="1844676" cy="1077218"/>
          </a:xfrm>
          <a:prstGeom prst="rect">
            <a:avLst/>
          </a:prstGeom>
          <a:solidFill>
            <a:srgbClr val="FFFF00"/>
          </a:solidFill>
          <a:ln w="9525">
            <a:solidFill>
              <a:schemeClr val="tx1"/>
            </a:solidFill>
            <a:miter lim="800000"/>
            <a:headEnd/>
            <a:tailEnd/>
          </a:ln>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dirty="0"/>
              <a:t>Flush these three</a:t>
            </a:r>
            <a:br>
              <a:rPr lang="en-US" altLang="en-US" dirty="0"/>
            </a:br>
            <a:r>
              <a:rPr lang="en-US" altLang="en-US" dirty="0"/>
              <a:t>instructions</a:t>
            </a:r>
          </a:p>
          <a:p>
            <a:pPr algn="l"/>
            <a:r>
              <a:rPr lang="en-US" altLang="en-US" dirty="0"/>
              <a:t>(Set control</a:t>
            </a:r>
            <a:br>
              <a:rPr lang="en-US" altLang="en-US" dirty="0"/>
            </a:br>
            <a:r>
              <a:rPr lang="en-US" altLang="en-US" dirty="0"/>
              <a:t>values to 0)</a:t>
            </a:r>
            <a:endParaRPr lang="en-AU" altLang="en-US" dirty="0"/>
          </a:p>
        </p:txBody>
      </p:sp>
      <p:sp>
        <p:nvSpPr>
          <p:cNvPr id="87049" name="AutoShape 8"/>
          <p:cNvSpPr>
            <a:spLocks/>
          </p:cNvSpPr>
          <p:nvPr/>
        </p:nvSpPr>
        <p:spPr bwMode="auto">
          <a:xfrm>
            <a:off x="7092950" y="3644900"/>
            <a:ext cx="215900" cy="1800225"/>
          </a:xfrm>
          <a:prstGeom prst="rightBrace">
            <a:avLst>
              <a:gd name="adj1" fmla="val 6948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4010516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pPr eaLnBrk="1" hangingPunct="1"/>
            <a:r>
              <a:rPr lang="en-US" altLang="en-US"/>
              <a:t>Reducing Branch Delay</a:t>
            </a:r>
            <a:endParaRPr lang="en-AU" altLang="en-US"/>
          </a:p>
        </p:txBody>
      </p:sp>
      <p:sp>
        <p:nvSpPr>
          <p:cNvPr id="88068" name="Rectangle 3"/>
          <p:cNvSpPr>
            <a:spLocks noGrp="1" noChangeArrowheads="1"/>
          </p:cNvSpPr>
          <p:nvPr>
            <p:ph type="body" idx="1"/>
          </p:nvPr>
        </p:nvSpPr>
        <p:spPr>
          <a:xfrm>
            <a:off x="228600" y="1142999"/>
            <a:ext cx="8763000" cy="5578475"/>
          </a:xfrm>
        </p:spPr>
        <p:txBody>
          <a:bodyPr>
            <a:normAutofit fontScale="92500" lnSpcReduction="20000"/>
          </a:bodyPr>
          <a:lstStyle/>
          <a:p>
            <a:pPr eaLnBrk="1" hangingPunct="1"/>
            <a:r>
              <a:rPr lang="en-US" altLang="en-US" sz="2800" dirty="0"/>
              <a:t>In general, branch could cause 3 cycle delay</a:t>
            </a:r>
          </a:p>
          <a:p>
            <a:pPr lvl="1"/>
            <a:r>
              <a:rPr lang="en-US" altLang="en-US" dirty="0"/>
              <a:t>Since branch outcome is determined at MEM stage</a:t>
            </a:r>
          </a:p>
          <a:p>
            <a:pPr eaLnBrk="1" hangingPunct="1"/>
            <a:r>
              <a:rPr lang="en-US" altLang="en-US" sz="2800" dirty="0"/>
              <a:t>Move hardware to determine outcome at ID stage </a:t>
            </a:r>
            <a:r>
              <a:rPr lang="en-US" altLang="en-US" sz="2800" dirty="0">
                <a:sym typeface="Wingdings"/>
              </a:rPr>
              <a:t> 1 cycle delay</a:t>
            </a:r>
            <a:endParaRPr lang="en-US" altLang="en-US" sz="2800" dirty="0"/>
          </a:p>
          <a:p>
            <a:pPr lvl="1" eaLnBrk="1" hangingPunct="1"/>
            <a:r>
              <a:rPr lang="en-US" altLang="en-US" sz="2400" dirty="0"/>
              <a:t>BEQZ instruction</a:t>
            </a:r>
          </a:p>
          <a:p>
            <a:pPr lvl="1" eaLnBrk="1" hangingPunct="1"/>
            <a:endParaRPr lang="en-US" altLang="en-US" sz="2400" dirty="0"/>
          </a:p>
          <a:p>
            <a:pPr lvl="1" eaLnBrk="1" hangingPunct="1"/>
            <a:endParaRPr lang="en-US" altLang="en-US" sz="2400" dirty="0"/>
          </a:p>
          <a:p>
            <a:pPr lvl="1" eaLnBrk="1" hangingPunct="1"/>
            <a:endParaRPr lang="en-US" altLang="en-US" dirty="0"/>
          </a:p>
          <a:p>
            <a:pPr lvl="1" eaLnBrk="1" hangingPunct="1"/>
            <a:endParaRPr lang="en-US" altLang="en-US" sz="2400" dirty="0"/>
          </a:p>
          <a:p>
            <a:pPr lvl="1" eaLnBrk="1" hangingPunct="1"/>
            <a:endParaRPr lang="en-US" altLang="en-US" dirty="0"/>
          </a:p>
          <a:p>
            <a:pPr lvl="1" eaLnBrk="1" hangingPunct="1"/>
            <a:endParaRPr lang="en-US" altLang="en-US" sz="2400" dirty="0"/>
          </a:p>
          <a:p>
            <a:pPr lvl="1" eaLnBrk="1" hangingPunct="1"/>
            <a:endParaRPr lang="en-US" altLang="en-US" dirty="0"/>
          </a:p>
          <a:p>
            <a:pPr lvl="1" eaLnBrk="1" hangingPunct="1"/>
            <a:endParaRPr lang="en-US" altLang="en-US" sz="2400" dirty="0"/>
          </a:p>
          <a:p>
            <a:pPr lvl="1" eaLnBrk="1" hangingPunct="1"/>
            <a:endParaRPr lang="en-US" altLang="en-US" sz="2400" dirty="0"/>
          </a:p>
          <a:p>
            <a:pPr lvl="1" eaLnBrk="1" hangingPunct="1"/>
            <a:endParaRPr lang="en-US" altLang="en-US" sz="2400" dirty="0"/>
          </a:p>
          <a:p>
            <a:pPr lvl="1" eaLnBrk="1" hangingPunct="1"/>
            <a:r>
              <a:rPr lang="en-US" altLang="en-US" dirty="0"/>
              <a:t>For BEQ: </a:t>
            </a:r>
            <a:r>
              <a:rPr lang="en-US" altLang="en-US" sz="2400" dirty="0"/>
              <a:t> add target address adder and Register comparator in the ID stage</a:t>
            </a:r>
          </a:p>
          <a:p>
            <a:pPr lvl="1" eaLnBrk="1" hangingPunct="1">
              <a:buFont typeface="Wingdings" charset="2"/>
              <a:buNone/>
            </a:pPr>
            <a:endParaRPr lang="en-US" altLang="en-US" sz="2000" dirty="0">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176</a:t>
            </a:fld>
            <a:endParaRPr lang="en-US" dirty="0"/>
          </a:p>
        </p:txBody>
      </p:sp>
      <p:pic>
        <p:nvPicPr>
          <p:cNvPr id="4" name="Picture 3"/>
          <p:cNvPicPr>
            <a:picLocks noChangeAspect="1"/>
          </p:cNvPicPr>
          <p:nvPr/>
        </p:nvPicPr>
        <p:blipFill>
          <a:blip r:embed="rId3"/>
          <a:stretch>
            <a:fillRect/>
          </a:stretch>
        </p:blipFill>
        <p:spPr>
          <a:xfrm>
            <a:off x="3048000" y="2438400"/>
            <a:ext cx="5610649" cy="3211681"/>
          </a:xfrm>
          <a:prstGeom prst="rect">
            <a:avLst/>
          </a:prstGeom>
        </p:spPr>
      </p:pic>
    </p:spTree>
    <p:extLst>
      <p:ext uri="{BB962C8B-B14F-4D97-AF65-F5344CB8AC3E}">
        <p14:creationId xmlns:p14="http://schemas.microsoft.com/office/powerpoint/2010/main" val="19981133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pPr eaLnBrk="1" hangingPunct="1"/>
            <a:r>
              <a:rPr lang="en-US" altLang="en-US"/>
              <a:t>Reducing Branch Delay</a:t>
            </a:r>
            <a:endParaRPr lang="en-AU" altLang="en-US"/>
          </a:p>
        </p:txBody>
      </p:sp>
      <p:sp>
        <p:nvSpPr>
          <p:cNvPr id="88068" name="Rectangle 3"/>
          <p:cNvSpPr>
            <a:spLocks noGrp="1" noChangeArrowheads="1"/>
          </p:cNvSpPr>
          <p:nvPr>
            <p:ph type="body" idx="1"/>
          </p:nvPr>
        </p:nvSpPr>
        <p:spPr/>
        <p:txBody>
          <a:bodyPr/>
          <a:lstStyle/>
          <a:p>
            <a:pPr eaLnBrk="1" hangingPunct="1"/>
            <a:r>
              <a:rPr lang="en-US" altLang="en-US" sz="2800" dirty="0"/>
              <a:t>Move hardware to determine outcome to ID stage </a:t>
            </a:r>
            <a:r>
              <a:rPr lang="en-US" altLang="en-US" sz="2800" dirty="0">
                <a:sym typeface="Wingdings"/>
              </a:rPr>
              <a:t> 1 cycle delay</a:t>
            </a:r>
            <a:endParaRPr lang="en-US" altLang="en-US" sz="2800" dirty="0"/>
          </a:p>
          <a:p>
            <a:pPr lvl="1" eaLnBrk="1" hangingPunct="1"/>
            <a:r>
              <a:rPr lang="en-US" altLang="en-US" sz="2400" dirty="0"/>
              <a:t>Add Target address adder and Register comparator</a:t>
            </a:r>
          </a:p>
          <a:p>
            <a:pPr eaLnBrk="1" hangingPunct="1"/>
            <a:r>
              <a:rPr lang="en-US" altLang="en-US" sz="2800" dirty="0"/>
              <a:t>Example: branch taken</a:t>
            </a:r>
          </a:p>
          <a:p>
            <a:pPr lvl="1" eaLnBrk="1" hangingPunct="1">
              <a:buFont typeface="Wingdings" charset="2"/>
              <a:buNone/>
            </a:pPr>
            <a:r>
              <a:rPr lang="en-US" altLang="en-US" sz="2000" dirty="0"/>
              <a:t>	</a:t>
            </a:r>
            <a:endParaRPr lang="en-US" altLang="en-US" sz="2000" dirty="0">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177</a:t>
            </a:fld>
            <a:endParaRPr lang="en-US" dirty="0"/>
          </a:p>
        </p:txBody>
      </p:sp>
      <p:pic>
        <p:nvPicPr>
          <p:cNvPr id="3" name="Picture 2"/>
          <p:cNvPicPr>
            <a:picLocks noChangeAspect="1"/>
          </p:cNvPicPr>
          <p:nvPr/>
        </p:nvPicPr>
        <p:blipFill>
          <a:blip r:embed="rId3"/>
          <a:stretch>
            <a:fillRect/>
          </a:stretch>
        </p:blipFill>
        <p:spPr>
          <a:xfrm>
            <a:off x="228600" y="3048000"/>
            <a:ext cx="8737349" cy="2819400"/>
          </a:xfrm>
          <a:prstGeom prst="rect">
            <a:avLst/>
          </a:prstGeom>
        </p:spPr>
      </p:pic>
      <p:sp>
        <p:nvSpPr>
          <p:cNvPr id="6" name="Rectangle 5"/>
          <p:cNvSpPr/>
          <p:nvPr/>
        </p:nvSpPr>
        <p:spPr>
          <a:xfrm rot="16200000">
            <a:off x="4324076" y="-691876"/>
            <a:ext cx="394252" cy="8636003"/>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591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7" descr="f04-62-P374493-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4800"/>
            <a:ext cx="80645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p:cNvSpPr>
            <a:spLocks noGrp="1" noChangeArrowheads="1"/>
          </p:cNvSpPr>
          <p:nvPr>
            <p:ph type="title"/>
          </p:nvPr>
        </p:nvSpPr>
        <p:spPr/>
        <p:txBody>
          <a:bodyPr/>
          <a:lstStyle/>
          <a:p>
            <a:pPr algn="l" eaLnBrk="1" hangingPunct="1"/>
            <a:r>
              <a:rPr lang="en-AU" altLang="en-US" dirty="0"/>
              <a:t>Example: Branch Taken</a:t>
            </a:r>
          </a:p>
        </p:txBody>
      </p:sp>
      <p:sp>
        <p:nvSpPr>
          <p:cNvPr id="3" name="Content Placeholder 2"/>
          <p:cNvSpPr>
            <a:spLocks noGrp="1"/>
          </p:cNvSpPr>
          <p:nvPr>
            <p:ph idx="1"/>
          </p:nvPr>
        </p:nvSpPr>
        <p:spPr>
          <a:xfrm>
            <a:off x="228600" y="1143000"/>
            <a:ext cx="6609522" cy="431800"/>
          </a:xfrm>
        </p:spPr>
        <p:txBody>
          <a:bodyPr>
            <a:normAutofit fontScale="77500" lnSpcReduction="20000"/>
          </a:bodyPr>
          <a:lstStyle/>
          <a:p>
            <a:r>
              <a:rPr lang="en-US" dirty="0"/>
              <a:t>Add is already fetched when </a:t>
            </a:r>
            <a:r>
              <a:rPr lang="en-US" dirty="0" err="1"/>
              <a:t>beq</a:t>
            </a:r>
            <a:r>
              <a:rPr lang="en-US" dirty="0"/>
              <a:t> outcome is determined</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178</a:t>
            </a:fld>
            <a:endParaRPr lang="en-US" dirty="0"/>
          </a:p>
        </p:txBody>
      </p:sp>
      <p:sp>
        <p:nvSpPr>
          <p:cNvPr id="5" name="Rectangle 4"/>
          <p:cNvSpPr/>
          <p:nvPr/>
        </p:nvSpPr>
        <p:spPr>
          <a:xfrm>
            <a:off x="2343150" y="3429000"/>
            <a:ext cx="1714500" cy="1371600"/>
          </a:xfrm>
          <a:prstGeom prst="rect">
            <a:avLst/>
          </a:prstGeom>
          <a:solidFill>
            <a:srgbClr val="FFFF00">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r="65115"/>
          <a:stretch/>
        </p:blipFill>
        <p:spPr>
          <a:xfrm>
            <a:off x="6838122" y="18335"/>
            <a:ext cx="2293178" cy="2121190"/>
          </a:xfrm>
          <a:prstGeom prst="rect">
            <a:avLst/>
          </a:prstGeom>
        </p:spPr>
      </p:pic>
    </p:spTree>
    <p:extLst>
      <p:ext uri="{BB962C8B-B14F-4D97-AF65-F5344CB8AC3E}">
        <p14:creationId xmlns:p14="http://schemas.microsoft.com/office/powerpoint/2010/main" val="9396992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6" descr="f04-62-P374493-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599"/>
            <a:ext cx="8172103" cy="49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p:cNvSpPr>
            <a:spLocks noGrp="1" noChangeArrowheads="1"/>
          </p:cNvSpPr>
          <p:nvPr>
            <p:ph type="title"/>
          </p:nvPr>
        </p:nvSpPr>
        <p:spPr/>
        <p:txBody>
          <a:bodyPr/>
          <a:lstStyle/>
          <a:p>
            <a:pPr algn="l" eaLnBrk="1" hangingPunct="1"/>
            <a:r>
              <a:rPr lang="en-AU" altLang="en-US" dirty="0"/>
              <a:t>Example: Branch Taken</a:t>
            </a:r>
          </a:p>
        </p:txBody>
      </p:sp>
      <p:sp>
        <p:nvSpPr>
          <p:cNvPr id="3" name="Content Placeholder 2"/>
          <p:cNvSpPr>
            <a:spLocks noGrp="1"/>
          </p:cNvSpPr>
          <p:nvPr>
            <p:ph idx="1"/>
          </p:nvPr>
        </p:nvSpPr>
        <p:spPr>
          <a:xfrm>
            <a:off x="228600" y="1143000"/>
            <a:ext cx="6609522" cy="457200"/>
          </a:xfrm>
        </p:spPr>
        <p:txBody>
          <a:bodyPr>
            <a:normAutofit fontScale="77500" lnSpcReduction="20000"/>
          </a:bodyPr>
          <a:lstStyle/>
          <a:p>
            <a:r>
              <a:rPr lang="en-US" dirty="0"/>
              <a:t>Add won’t enter ID stage and branch target (</a:t>
            </a:r>
            <a:r>
              <a:rPr lang="en-US" dirty="0" err="1"/>
              <a:t>lw</a:t>
            </a:r>
            <a:r>
              <a:rPr lang="en-US" dirty="0"/>
              <a:t>) is fetched</a:t>
            </a:r>
          </a:p>
          <a:p>
            <a:endParaRPr 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179</a:t>
            </a:fld>
            <a:endParaRPr lang="en-US" dirty="0"/>
          </a:p>
        </p:txBody>
      </p:sp>
      <p:pic>
        <p:nvPicPr>
          <p:cNvPr id="5" name="Picture 4"/>
          <p:cNvPicPr>
            <a:picLocks noChangeAspect="1"/>
          </p:cNvPicPr>
          <p:nvPr/>
        </p:nvPicPr>
        <p:blipFill rotWithShape="1">
          <a:blip r:embed="rId4"/>
          <a:srcRect r="65115"/>
          <a:stretch/>
        </p:blipFill>
        <p:spPr>
          <a:xfrm>
            <a:off x="6838122" y="18335"/>
            <a:ext cx="2293178" cy="2121190"/>
          </a:xfrm>
          <a:prstGeom prst="rect">
            <a:avLst/>
          </a:prstGeom>
        </p:spPr>
      </p:pic>
      <p:sp>
        <p:nvSpPr>
          <p:cNvPr id="4" name="Rectangle 3"/>
          <p:cNvSpPr/>
          <p:nvPr/>
        </p:nvSpPr>
        <p:spPr>
          <a:xfrm>
            <a:off x="5405352" y="2190331"/>
            <a:ext cx="3751348" cy="584775"/>
          </a:xfrm>
          <a:prstGeom prst="rect">
            <a:avLst/>
          </a:prstGeom>
        </p:spPr>
        <p:txBody>
          <a:bodyPr wrap="none">
            <a:spAutoFit/>
          </a:bodyPr>
          <a:lstStyle/>
          <a:p>
            <a:r>
              <a:rPr lang="en-US" altLang="en-US" sz="3200" b="1" dirty="0">
                <a:solidFill>
                  <a:srgbClr val="FF0000"/>
                </a:solidFill>
                <a:latin typeface="Times New Roman" charset="0"/>
              </a:rPr>
              <a:t>Still one </a:t>
            </a:r>
            <a:r>
              <a:rPr lang="en-US" altLang="en-US" sz="3200" b="1">
                <a:solidFill>
                  <a:srgbClr val="FF0000"/>
                </a:solidFill>
                <a:latin typeface="Times New Roman" charset="0"/>
              </a:rPr>
              <a:t>cycle delay!</a:t>
            </a:r>
            <a:endParaRPr lang="en-US" altLang="en-US" sz="3200" b="1" dirty="0">
              <a:solidFill>
                <a:srgbClr val="FF0000"/>
              </a:solidFill>
              <a:latin typeface="Times New Roman" charset="0"/>
            </a:endParaRPr>
          </a:p>
        </p:txBody>
      </p:sp>
    </p:spTree>
    <p:extLst>
      <p:ext uri="{BB962C8B-B14F-4D97-AF65-F5344CB8AC3E}">
        <p14:creationId xmlns:p14="http://schemas.microsoft.com/office/powerpoint/2010/main" val="20239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6">
            <a:extLst>
              <a:ext uri="{FF2B5EF4-FFF2-40B4-BE49-F238E27FC236}">
                <a16:creationId xmlns:a16="http://schemas.microsoft.com/office/drawing/2014/main" id="{6D946C4D-A11C-AC48-BF1E-CC4212A7ADAC}"/>
              </a:ext>
            </a:extLst>
          </p:cNvPr>
          <p:cNvSpPr>
            <a:spLocks noGrp="1" noChangeArrowheads="1"/>
          </p:cNvSpPr>
          <p:nvPr>
            <p:ph type="title"/>
          </p:nvPr>
        </p:nvSpPr>
        <p:spPr/>
        <p:txBody>
          <a:bodyPr/>
          <a:lstStyle/>
          <a:p>
            <a:pPr eaLnBrk="1" hangingPunct="1"/>
            <a:r>
              <a:rPr lang="en-US" altLang="en-US" dirty="0"/>
              <a:t>RISC-V S-Format Encoding for Just Store</a:t>
            </a:r>
            <a:endParaRPr lang="en-AU" altLang="en-US" dirty="0"/>
          </a:p>
        </p:txBody>
      </p:sp>
      <p:sp>
        <p:nvSpPr>
          <p:cNvPr id="61443" name="Rectangle 27">
            <a:extLst>
              <a:ext uri="{FF2B5EF4-FFF2-40B4-BE49-F238E27FC236}">
                <a16:creationId xmlns:a16="http://schemas.microsoft.com/office/drawing/2014/main" id="{71D172F7-E30B-A543-8CFF-D8B3F19B487F}"/>
              </a:ext>
            </a:extLst>
          </p:cNvPr>
          <p:cNvSpPr>
            <a:spLocks noGrp="1" noChangeArrowheads="1"/>
          </p:cNvSpPr>
          <p:nvPr>
            <p:ph idx="1"/>
          </p:nvPr>
        </p:nvSpPr>
        <p:spPr/>
        <p:txBody>
          <a:bodyPr/>
          <a:lstStyle/>
          <a:p>
            <a:pPr eaLnBrk="1" hangingPunct="1">
              <a:lnSpc>
                <a:spcPct val="90000"/>
              </a:lnSpc>
            </a:pPr>
            <a:r>
              <a:rPr lang="en-US" altLang="en-US" sz="2400" dirty="0"/>
              <a:t>S-Format: instructions that use two source register operands and NO destination operand register (</a:t>
            </a:r>
            <a:r>
              <a:rPr lang="en-US" altLang="en-US" sz="2400" dirty="0" err="1"/>
              <a:t>rd</a:t>
            </a:r>
            <a:r>
              <a:rPr lang="en-US" altLang="en-US" sz="2400" dirty="0"/>
              <a:t>), </a:t>
            </a:r>
            <a:r>
              <a:rPr lang="en-US" altLang="en-US" sz="2400" b="1" dirty="0"/>
              <a:t>only store instruction</a:t>
            </a:r>
          </a:p>
          <a:p>
            <a:pPr>
              <a:lnSpc>
                <a:spcPct val="90000"/>
              </a:lnSpc>
            </a:pPr>
            <a:r>
              <a:rPr lang="en-US" altLang="en-US" sz="2400" b="1" dirty="0">
                <a:solidFill>
                  <a:srgbClr val="0432FF"/>
                </a:solidFill>
                <a:latin typeface="Lucida Console" charset="0"/>
              </a:rPr>
              <a:t>Format: </a:t>
            </a:r>
            <a:r>
              <a:rPr lang="en-US" altLang="en-US" sz="2400" b="1" dirty="0" err="1">
                <a:solidFill>
                  <a:srgbClr val="0432FF"/>
                </a:solidFill>
                <a:latin typeface="Lucida Console" charset="0"/>
              </a:rPr>
              <a:t>sd|sw</a:t>
            </a:r>
            <a:r>
              <a:rPr lang="en-US" altLang="en-US" sz="2400" b="1" dirty="0">
                <a:solidFill>
                  <a:srgbClr val="0432FF"/>
                </a:solidFill>
                <a:latin typeface="Lucida Console" charset="0"/>
              </a:rPr>
              <a:t>, rs2, #immediate(rs1)</a:t>
            </a:r>
            <a:endParaRPr lang="en-US" altLang="en-US" sz="2400" dirty="0">
              <a:solidFill>
                <a:srgbClr val="0432FF"/>
              </a:solidFill>
            </a:endParaRPr>
          </a:p>
          <a:p>
            <a:pPr eaLnBrk="1" hangingPunct="1">
              <a:lnSpc>
                <a:spcPct val="90000"/>
              </a:lnSpc>
            </a:pPr>
            <a:endParaRPr lang="en-US" altLang="en-US" sz="2400" dirty="0"/>
          </a:p>
          <a:p>
            <a:pPr eaLnBrk="1" hangingPunct="1">
              <a:lnSpc>
                <a:spcPct val="90000"/>
              </a:lnSpc>
            </a:pPr>
            <a:endParaRPr lang="en-US" altLang="en-US" sz="2400" dirty="0"/>
          </a:p>
          <a:p>
            <a:pPr marL="0" indent="0" eaLnBrk="1" hangingPunct="1">
              <a:lnSpc>
                <a:spcPct val="90000"/>
              </a:lnSpc>
              <a:buNone/>
            </a:pPr>
            <a:endParaRPr lang="en-US" altLang="en-US" sz="2400" dirty="0"/>
          </a:p>
          <a:p>
            <a:pPr eaLnBrk="1" hangingPunct="1">
              <a:lnSpc>
                <a:spcPct val="90000"/>
              </a:lnSpc>
            </a:pPr>
            <a:r>
              <a:rPr lang="en-US" altLang="en-US" sz="2400" dirty="0"/>
              <a:t>Different immediate format for store instructions</a:t>
            </a:r>
          </a:p>
          <a:p>
            <a:pPr lvl="1">
              <a:lnSpc>
                <a:spcPct val="90000"/>
              </a:lnSpc>
            </a:pPr>
            <a:r>
              <a:rPr lang="en-US" altLang="en-US" sz="2000" b="1" dirty="0" err="1">
                <a:solidFill>
                  <a:srgbClr val="0432FF"/>
                </a:solidFill>
                <a:latin typeface="Lucida Console" charset="0"/>
              </a:rPr>
              <a:t>sd</a:t>
            </a:r>
            <a:r>
              <a:rPr lang="en-US" altLang="en-US" sz="2000" b="1" dirty="0">
                <a:solidFill>
                  <a:srgbClr val="0432FF"/>
                </a:solidFill>
                <a:latin typeface="Lucida Console" charset="0"/>
              </a:rPr>
              <a:t>  x9, 96(x22); </a:t>
            </a:r>
          </a:p>
          <a:p>
            <a:pPr lvl="1">
              <a:lnSpc>
                <a:spcPct val="90000"/>
              </a:lnSpc>
            </a:pPr>
            <a:r>
              <a:rPr lang="en-US" altLang="en-US" sz="2000" dirty="0"/>
              <a:t>rs1: base address register number (x22)</a:t>
            </a:r>
          </a:p>
          <a:p>
            <a:pPr lvl="1" eaLnBrk="1" hangingPunct="1">
              <a:lnSpc>
                <a:spcPct val="90000"/>
              </a:lnSpc>
            </a:pPr>
            <a:r>
              <a:rPr lang="en-US" altLang="en-US" sz="2000" dirty="0"/>
              <a:t>rs2: source operand register number (x9), which provide the value to be stored to memory</a:t>
            </a:r>
          </a:p>
          <a:p>
            <a:pPr lvl="1" eaLnBrk="1" hangingPunct="1">
              <a:lnSpc>
                <a:spcPct val="90000"/>
              </a:lnSpc>
            </a:pPr>
            <a:r>
              <a:rPr lang="en-US" altLang="en-US" sz="2000" dirty="0"/>
              <a:t>immediate: offset added to base address</a:t>
            </a:r>
          </a:p>
          <a:p>
            <a:pPr lvl="2" eaLnBrk="1" hangingPunct="1">
              <a:lnSpc>
                <a:spcPct val="90000"/>
              </a:lnSpc>
            </a:pPr>
            <a:r>
              <a:rPr lang="en-US" altLang="en-US" sz="1800" dirty="0"/>
              <a:t>Split so that rs1 and rs2 fields always in the same place as for R- or I-Format</a:t>
            </a:r>
          </a:p>
        </p:txBody>
      </p:sp>
      <p:grpSp>
        <p:nvGrpSpPr>
          <p:cNvPr id="2" name="Group 1">
            <a:extLst>
              <a:ext uri="{FF2B5EF4-FFF2-40B4-BE49-F238E27FC236}">
                <a16:creationId xmlns:a16="http://schemas.microsoft.com/office/drawing/2014/main" id="{FF1BBA6D-803E-A645-9BC8-3D59E39154DB}"/>
              </a:ext>
            </a:extLst>
          </p:cNvPr>
          <p:cNvGrpSpPr/>
          <p:nvPr/>
        </p:nvGrpSpPr>
        <p:grpSpPr>
          <a:xfrm>
            <a:off x="914400" y="2580580"/>
            <a:ext cx="6772275" cy="776287"/>
            <a:chOff x="1331913" y="1392238"/>
            <a:chExt cx="6772275" cy="776287"/>
          </a:xfrm>
        </p:grpSpPr>
        <p:grpSp>
          <p:nvGrpSpPr>
            <p:cNvPr id="61444" name="Group 15">
              <a:extLst>
                <a:ext uri="{FF2B5EF4-FFF2-40B4-BE49-F238E27FC236}">
                  <a16:creationId xmlns:a16="http://schemas.microsoft.com/office/drawing/2014/main" id="{6BFCF5A2-BADF-8343-B28C-B0689518C823}"/>
                </a:ext>
              </a:extLst>
            </p:cNvPr>
            <p:cNvGrpSpPr>
              <a:grpSpLocks/>
            </p:cNvGrpSpPr>
            <p:nvPr/>
          </p:nvGrpSpPr>
          <p:grpSpPr bwMode="auto">
            <a:xfrm>
              <a:off x="1331913" y="1392238"/>
              <a:ext cx="6772275" cy="776287"/>
              <a:chOff x="1331640" y="1391533"/>
              <a:chExt cx="6771978" cy="777698"/>
            </a:xfrm>
          </p:grpSpPr>
          <p:sp>
            <p:nvSpPr>
              <p:cNvPr id="61447" name="Text Box 5">
                <a:extLst>
                  <a:ext uri="{FF2B5EF4-FFF2-40B4-BE49-F238E27FC236}">
                    <a16:creationId xmlns:a16="http://schemas.microsoft.com/office/drawing/2014/main" id="{C8EFFE1B-C1FD-2A4B-825B-119E7220FC71}"/>
                  </a:ext>
                </a:extLst>
              </p:cNvPr>
              <p:cNvSpPr txBox="1">
                <a:spLocks noChangeArrowheads="1"/>
              </p:cNvSpPr>
              <p:nvPr/>
            </p:nvSpPr>
            <p:spPr bwMode="auto">
              <a:xfrm>
                <a:off x="1331640" y="1391533"/>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a:t> </a:t>
                </a:r>
                <a:endParaRPr lang="en-AU" altLang="en-US" sz="2000"/>
              </a:p>
            </p:txBody>
          </p:sp>
          <p:sp>
            <p:nvSpPr>
              <p:cNvPr id="61448" name="Text Box 6">
                <a:extLst>
                  <a:ext uri="{FF2B5EF4-FFF2-40B4-BE49-F238E27FC236}">
                    <a16:creationId xmlns:a16="http://schemas.microsoft.com/office/drawing/2014/main" id="{397D57DB-A099-CD46-9C73-ADB9F22ECF1D}"/>
                  </a:ext>
                </a:extLst>
              </p:cNvPr>
              <p:cNvSpPr txBox="1">
                <a:spLocks noChangeArrowheads="1"/>
              </p:cNvSpPr>
              <p:nvPr/>
            </p:nvSpPr>
            <p:spPr bwMode="auto">
              <a:xfrm>
                <a:off x="2628627"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rs2</a:t>
                </a:r>
                <a:endParaRPr lang="en-AU" altLang="en-US" sz="2000"/>
              </a:p>
            </p:txBody>
          </p:sp>
          <p:sp>
            <p:nvSpPr>
              <p:cNvPr id="61449" name="Text Box 7">
                <a:extLst>
                  <a:ext uri="{FF2B5EF4-FFF2-40B4-BE49-F238E27FC236}">
                    <a16:creationId xmlns:a16="http://schemas.microsoft.com/office/drawing/2014/main" id="{E3FA3A80-8077-564A-92FA-3C52CA7BAB53}"/>
                  </a:ext>
                </a:extLst>
              </p:cNvPr>
              <p:cNvSpPr txBox="1">
                <a:spLocks noChangeArrowheads="1"/>
              </p:cNvSpPr>
              <p:nvPr/>
            </p:nvSpPr>
            <p:spPr bwMode="auto">
              <a:xfrm>
                <a:off x="3708127"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rs1</a:t>
                </a:r>
                <a:endParaRPr lang="en-AU" altLang="en-US" sz="2000"/>
              </a:p>
            </p:txBody>
          </p:sp>
          <p:sp>
            <p:nvSpPr>
              <p:cNvPr id="61450" name="Text Box 8">
                <a:extLst>
                  <a:ext uri="{FF2B5EF4-FFF2-40B4-BE49-F238E27FC236}">
                    <a16:creationId xmlns:a16="http://schemas.microsoft.com/office/drawing/2014/main" id="{59501586-C746-3C49-B3DE-83BB1BB2BB29}"/>
                  </a:ext>
                </a:extLst>
              </p:cNvPr>
              <p:cNvSpPr txBox="1">
                <a:spLocks noChangeArrowheads="1"/>
              </p:cNvSpPr>
              <p:nvPr/>
            </p:nvSpPr>
            <p:spPr bwMode="auto">
              <a:xfrm>
                <a:off x="5727131"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61451" name="Text Box 9">
                <a:extLst>
                  <a:ext uri="{FF2B5EF4-FFF2-40B4-BE49-F238E27FC236}">
                    <a16:creationId xmlns:a16="http://schemas.microsoft.com/office/drawing/2014/main" id="{2490E263-1539-3D45-A13D-AC6DA57679E5}"/>
                  </a:ext>
                </a:extLst>
              </p:cNvPr>
              <p:cNvSpPr txBox="1">
                <a:spLocks noChangeArrowheads="1"/>
              </p:cNvSpPr>
              <p:nvPr/>
            </p:nvSpPr>
            <p:spPr bwMode="auto">
              <a:xfrm>
                <a:off x="4789215" y="1391533"/>
                <a:ext cx="93632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funct3</a:t>
                </a:r>
                <a:endParaRPr lang="en-AU" altLang="en-US" sz="2000"/>
              </a:p>
            </p:txBody>
          </p:sp>
          <p:sp>
            <p:nvSpPr>
              <p:cNvPr id="61452" name="Text Box 10">
                <a:extLst>
                  <a:ext uri="{FF2B5EF4-FFF2-40B4-BE49-F238E27FC236}">
                    <a16:creationId xmlns:a16="http://schemas.microsoft.com/office/drawing/2014/main" id="{BAA0EA6D-0B76-D941-817E-8B8F3274AF99}"/>
                  </a:ext>
                </a:extLst>
              </p:cNvPr>
              <p:cNvSpPr txBox="1">
                <a:spLocks noChangeArrowheads="1"/>
              </p:cNvSpPr>
              <p:nvPr/>
            </p:nvSpPr>
            <p:spPr bwMode="auto">
              <a:xfrm>
                <a:off x="6806631" y="1391533"/>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opcode</a:t>
                </a:r>
                <a:endParaRPr lang="en-AU" altLang="en-US" sz="2000"/>
              </a:p>
            </p:txBody>
          </p:sp>
          <p:sp>
            <p:nvSpPr>
              <p:cNvPr id="61453" name="Text Box 11">
                <a:extLst>
                  <a:ext uri="{FF2B5EF4-FFF2-40B4-BE49-F238E27FC236}">
                    <a16:creationId xmlns:a16="http://schemas.microsoft.com/office/drawing/2014/main" id="{0455021D-142E-3341-AB58-C70BCE04BC6E}"/>
                  </a:ext>
                </a:extLst>
              </p:cNvPr>
              <p:cNvSpPr txBox="1">
                <a:spLocks noChangeArrowheads="1"/>
              </p:cNvSpPr>
              <p:nvPr/>
            </p:nvSpPr>
            <p:spPr bwMode="auto">
              <a:xfrm>
                <a:off x="1619522" y="1828096"/>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7 bits</a:t>
                </a:r>
                <a:endParaRPr lang="en-AU" altLang="en-US" sz="1600"/>
              </a:p>
            </p:txBody>
          </p:sp>
          <p:sp>
            <p:nvSpPr>
              <p:cNvPr id="61454" name="Text Box 12">
                <a:extLst>
                  <a:ext uri="{FF2B5EF4-FFF2-40B4-BE49-F238E27FC236}">
                    <a16:creationId xmlns:a16="http://schemas.microsoft.com/office/drawing/2014/main" id="{4752D3BA-9961-EB47-B344-6DD2540C9FBA}"/>
                  </a:ext>
                </a:extLst>
              </p:cNvPr>
              <p:cNvSpPr txBox="1">
                <a:spLocks noChangeArrowheads="1"/>
              </p:cNvSpPr>
              <p:nvPr/>
            </p:nvSpPr>
            <p:spPr bwMode="auto">
              <a:xfrm>
                <a:off x="7094513" y="1830677"/>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7 bits</a:t>
                </a:r>
                <a:endParaRPr lang="en-AU" altLang="en-US" sz="1600"/>
              </a:p>
            </p:txBody>
          </p:sp>
          <p:sp>
            <p:nvSpPr>
              <p:cNvPr id="61455" name="Text Box 13">
                <a:extLst>
                  <a:ext uri="{FF2B5EF4-FFF2-40B4-BE49-F238E27FC236}">
                    <a16:creationId xmlns:a16="http://schemas.microsoft.com/office/drawing/2014/main" id="{08F23F05-0EDC-F84B-BCF4-4D20E580E617}"/>
                  </a:ext>
                </a:extLst>
              </p:cNvPr>
              <p:cNvSpPr txBox="1">
                <a:spLocks noChangeArrowheads="1"/>
              </p:cNvSpPr>
              <p:nvPr/>
            </p:nvSpPr>
            <p:spPr bwMode="auto">
              <a:xfrm>
                <a:off x="2846115" y="1828096"/>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61456" name="Text Box 14">
                <a:extLst>
                  <a:ext uri="{FF2B5EF4-FFF2-40B4-BE49-F238E27FC236}">
                    <a16:creationId xmlns:a16="http://schemas.microsoft.com/office/drawing/2014/main" id="{EC0D5164-0A34-3F47-82D9-2BF7B8CE9377}"/>
                  </a:ext>
                </a:extLst>
              </p:cNvPr>
              <p:cNvSpPr txBox="1">
                <a:spLocks noChangeArrowheads="1"/>
              </p:cNvSpPr>
              <p:nvPr/>
            </p:nvSpPr>
            <p:spPr bwMode="auto">
              <a:xfrm>
                <a:off x="3927202" y="1828096"/>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61457" name="Text Box 15">
                <a:extLst>
                  <a:ext uri="{FF2B5EF4-FFF2-40B4-BE49-F238E27FC236}">
                    <a16:creationId xmlns:a16="http://schemas.microsoft.com/office/drawing/2014/main" id="{AE13551A-7321-7849-A928-D974B0683E2E}"/>
                  </a:ext>
                </a:extLst>
              </p:cNvPr>
              <p:cNvSpPr txBox="1">
                <a:spLocks noChangeArrowheads="1"/>
              </p:cNvSpPr>
              <p:nvPr/>
            </p:nvSpPr>
            <p:spPr bwMode="auto">
              <a:xfrm>
                <a:off x="5946206" y="1830677"/>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61458" name="Text Box 16">
                <a:extLst>
                  <a:ext uri="{FF2B5EF4-FFF2-40B4-BE49-F238E27FC236}">
                    <a16:creationId xmlns:a16="http://schemas.microsoft.com/office/drawing/2014/main" id="{6640FB80-103F-704A-93E0-2B93018BAA22}"/>
                  </a:ext>
                </a:extLst>
              </p:cNvPr>
              <p:cNvSpPr txBox="1">
                <a:spLocks noChangeArrowheads="1"/>
              </p:cNvSpPr>
              <p:nvPr/>
            </p:nvSpPr>
            <p:spPr bwMode="auto">
              <a:xfrm>
                <a:off x="4860900" y="1828096"/>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3 bits</a:t>
                </a:r>
                <a:endParaRPr lang="en-AU" altLang="en-US" sz="1600"/>
              </a:p>
            </p:txBody>
          </p:sp>
        </p:grpSp>
        <p:sp>
          <p:nvSpPr>
            <p:cNvPr id="61445" name="TextBox 2">
              <a:extLst>
                <a:ext uri="{FF2B5EF4-FFF2-40B4-BE49-F238E27FC236}">
                  <a16:creationId xmlns:a16="http://schemas.microsoft.com/office/drawing/2014/main" id="{42921F09-6BC4-2D4A-811B-E517712B2B50}"/>
                </a:ext>
              </a:extLst>
            </p:cNvPr>
            <p:cNvSpPr txBox="1">
              <a:spLocks noChangeArrowheads="1"/>
            </p:cNvSpPr>
            <p:nvPr/>
          </p:nvSpPr>
          <p:spPr bwMode="auto">
            <a:xfrm>
              <a:off x="1389063" y="1414463"/>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err="1"/>
                <a:t>imm</a:t>
              </a:r>
              <a:r>
                <a:rPr lang="en-US" altLang="en-US" sz="1800" dirty="0"/>
                <a:t>[11:5]</a:t>
              </a:r>
            </a:p>
          </p:txBody>
        </p:sp>
        <p:sp>
          <p:nvSpPr>
            <p:cNvPr id="61446" name="TextBox 37">
              <a:extLst>
                <a:ext uri="{FF2B5EF4-FFF2-40B4-BE49-F238E27FC236}">
                  <a16:creationId xmlns:a16="http://schemas.microsoft.com/office/drawing/2014/main" id="{FFA44299-EA12-F242-AD34-C223E71D73C0}"/>
                </a:ext>
              </a:extLst>
            </p:cNvPr>
            <p:cNvSpPr txBox="1">
              <a:spLocks noChangeArrowheads="1"/>
            </p:cNvSpPr>
            <p:nvPr/>
          </p:nvSpPr>
          <p:spPr bwMode="auto">
            <a:xfrm>
              <a:off x="5735638" y="141446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a:t>imm[4:0]</a:t>
              </a:r>
            </a:p>
          </p:txBody>
        </p:sp>
      </p:grpSp>
      <p:sp>
        <p:nvSpPr>
          <p:cNvPr id="3" name="Slide Number Placeholder 2">
            <a:extLst>
              <a:ext uri="{FF2B5EF4-FFF2-40B4-BE49-F238E27FC236}">
                <a16:creationId xmlns:a16="http://schemas.microsoft.com/office/drawing/2014/main" id="{D4780015-6476-4348-B92F-DC2748AB2A46}"/>
              </a:ext>
            </a:extLst>
          </p:cNvPr>
          <p:cNvSpPr>
            <a:spLocks noGrp="1"/>
          </p:cNvSpPr>
          <p:nvPr>
            <p:ph type="sldNum" sz="quarter" idx="12"/>
          </p:nvPr>
        </p:nvSpPr>
        <p:spPr/>
        <p:txBody>
          <a:bodyPr/>
          <a:lstStyle/>
          <a:p>
            <a:fld id="{7B14E791-165F-344E-BF0E-59CD826800BF}" type="slidenum">
              <a:rPr lang="en-US" smtClean="0"/>
              <a:pPr/>
              <a:t>18</a:t>
            </a:fld>
            <a:endParaRPr lang="en-US" dirty="0"/>
          </a:p>
        </p:txBody>
      </p:sp>
      <p:sp>
        <p:nvSpPr>
          <p:cNvPr id="21" name="Rounded Rectangle 20">
            <a:extLst>
              <a:ext uri="{FF2B5EF4-FFF2-40B4-BE49-F238E27FC236}">
                <a16:creationId xmlns:a16="http://schemas.microsoft.com/office/drawing/2014/main" id="{EB8D5332-3122-8243-A913-2B9AAA3CE0FD}"/>
              </a:ext>
            </a:extLst>
          </p:cNvPr>
          <p:cNvSpPr/>
          <p:nvPr/>
        </p:nvSpPr>
        <p:spPr>
          <a:xfrm>
            <a:off x="533400" y="2431541"/>
            <a:ext cx="7696200" cy="920749"/>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4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en-US" altLang="zh-TW">
                <a:latin typeface="+mj-lt"/>
                <a:ea typeface="新細明體" charset="0"/>
              </a:rPr>
              <a:t>Four Branch Hazard Alternatives</a:t>
            </a:r>
            <a:endParaRPr lang="zh-TW" altLang="en-US" dirty="0">
              <a:latin typeface="+mj-lt"/>
              <a:ea typeface="新細明體" charset="0"/>
            </a:endParaRPr>
          </a:p>
        </p:txBody>
      </p:sp>
      <p:sp>
        <p:nvSpPr>
          <p:cNvPr id="45059" name="內容版面配置區 2"/>
          <p:cNvSpPr>
            <a:spLocks noGrp="1"/>
          </p:cNvSpPr>
          <p:nvPr>
            <p:ph idx="1"/>
          </p:nvPr>
        </p:nvSpPr>
        <p:spPr>
          <a:xfrm>
            <a:off x="307975" y="1089204"/>
            <a:ext cx="8836025" cy="5284699"/>
          </a:xfrm>
        </p:spPr>
        <p:txBody>
          <a:bodyPr/>
          <a:lstStyle/>
          <a:p>
            <a:r>
              <a:rPr lang="en-US" altLang="zh-TW" sz="2800" dirty="0">
                <a:ea typeface="新細明體" charset="0"/>
                <a:cs typeface="新細明體" charset="0"/>
              </a:rPr>
              <a:t>#1: Stall until branch direction is clear</a:t>
            </a:r>
            <a:endParaRPr lang="en-US" altLang="zh-TW" dirty="0">
              <a:ea typeface="新細明體" charset="0"/>
              <a:cs typeface="新細明體" charset="0"/>
            </a:endParaRPr>
          </a:p>
          <a:p>
            <a:r>
              <a:rPr lang="en-US" altLang="zh-TW" sz="2800" dirty="0">
                <a:ea typeface="新細明體" charset="0"/>
                <a:cs typeface="新細明體" charset="0"/>
              </a:rPr>
              <a:t>#2: Predict Branch Not Taken</a:t>
            </a:r>
          </a:p>
          <a:p>
            <a:pPr lvl="1"/>
            <a:r>
              <a:rPr lang="en-US" altLang="zh-TW" sz="2400" dirty="0">
                <a:ea typeface="新細明體" charset="0"/>
                <a:cs typeface="新細明體" charset="0"/>
              </a:rPr>
              <a:t>Execute successor instructions in sequence</a:t>
            </a:r>
          </a:p>
          <a:p>
            <a:pPr lvl="1"/>
            <a:r>
              <a:rPr lang="en-US" altLang="zh-TW" sz="2400" dirty="0">
                <a:ea typeface="新細明體" charset="0"/>
                <a:cs typeface="新細明體" charset="0"/>
              </a:rPr>
              <a:t>“Squash” instructions in pipeline if branch actually taken</a:t>
            </a:r>
          </a:p>
          <a:p>
            <a:pPr lvl="1"/>
            <a:r>
              <a:rPr lang="en-US" altLang="zh-TW" sz="2400" dirty="0">
                <a:ea typeface="新細明體" charset="0"/>
                <a:cs typeface="新細明體" charset="0"/>
              </a:rPr>
              <a:t>Advantage of late pipeline state update</a:t>
            </a:r>
          </a:p>
          <a:p>
            <a:pPr lvl="1"/>
            <a:r>
              <a:rPr lang="en-US" altLang="zh-TW" sz="2400" dirty="0">
                <a:ea typeface="新細明體" charset="0"/>
                <a:cs typeface="新細明體" charset="0"/>
              </a:rPr>
              <a:t>47% MIPS branches not taken on average</a:t>
            </a:r>
          </a:p>
          <a:p>
            <a:pPr lvl="1"/>
            <a:r>
              <a:rPr lang="en-US" altLang="zh-TW" sz="2400" dirty="0">
                <a:ea typeface="新細明體" charset="0"/>
                <a:cs typeface="新細明體" charset="0"/>
              </a:rPr>
              <a:t>PC+4 already calculated, so use it to get next instruction</a:t>
            </a:r>
          </a:p>
          <a:p>
            <a:r>
              <a:rPr lang="en-US" altLang="zh-TW" sz="2800" dirty="0">
                <a:ea typeface="新細明體" charset="0"/>
                <a:cs typeface="新細明體" charset="0"/>
              </a:rPr>
              <a:t>#3: Predict Branch Taken</a:t>
            </a:r>
          </a:p>
          <a:p>
            <a:pPr lvl="1"/>
            <a:r>
              <a:rPr lang="en-US" altLang="zh-TW" sz="2400" dirty="0">
                <a:ea typeface="新細明體" charset="0"/>
                <a:cs typeface="新細明體" charset="0"/>
              </a:rPr>
              <a:t>53% MIPS branches taken on average</a:t>
            </a:r>
          </a:p>
          <a:p>
            <a:pPr lvl="1"/>
            <a:r>
              <a:rPr lang="en-US" altLang="zh-TW" sz="2400" u="sng" dirty="0">
                <a:solidFill>
                  <a:schemeClr val="hlink"/>
                </a:solidFill>
                <a:ea typeface="新細明體" charset="0"/>
                <a:cs typeface="新細明體" charset="0"/>
              </a:rPr>
              <a:t>But haven’t calculated branch target address in MIPS</a:t>
            </a:r>
            <a:endParaRPr lang="en-US" altLang="zh-TW" sz="2400" dirty="0">
              <a:solidFill>
                <a:schemeClr val="hlink"/>
              </a:solidFill>
              <a:ea typeface="新細明體" charset="0"/>
              <a:cs typeface="新細明體" charset="0"/>
            </a:endParaRPr>
          </a:p>
          <a:p>
            <a:pPr lvl="2"/>
            <a:r>
              <a:rPr lang="en-US" altLang="zh-TW" sz="2000" dirty="0">
                <a:ea typeface="新細明體" charset="0"/>
                <a:cs typeface="新細明體" charset="0"/>
              </a:rPr>
              <a:t>MIPS still incurs 1 cycle branch penalty</a:t>
            </a:r>
          </a:p>
          <a:p>
            <a:pPr lvl="2"/>
            <a:r>
              <a:rPr lang="en-US" altLang="zh-TW" sz="2000" dirty="0">
                <a:ea typeface="新細明體" charset="0"/>
                <a:cs typeface="新細明體" charset="0"/>
              </a:rPr>
              <a:t>Other machines: branch target known before outcome</a:t>
            </a:r>
            <a:endParaRPr lang="en-US" altLang="zh-TW" sz="2800" dirty="0">
              <a:ea typeface="新細明體" charset="0"/>
              <a:cs typeface="新細明體" charset="0"/>
            </a:endParaRPr>
          </a:p>
          <a:p>
            <a:endParaRPr lang="zh-TW" altLang="en-US" sz="2800" dirty="0">
              <a:ea typeface="標楷體" charset="0"/>
              <a:cs typeface="Times New Roman" charset="0"/>
            </a:endParaRPr>
          </a:p>
        </p:txBody>
      </p:sp>
      <p:sp>
        <p:nvSpPr>
          <p:cNvPr id="3" name="Slide Number Placeholder 2"/>
          <p:cNvSpPr>
            <a:spLocks noGrp="1"/>
          </p:cNvSpPr>
          <p:nvPr>
            <p:ph type="sldNum" sz="quarter" idx="12"/>
          </p:nvPr>
        </p:nvSpPr>
        <p:spPr/>
        <p:txBody>
          <a:bodyPr/>
          <a:lstStyle/>
          <a:p>
            <a:fld id="{7B14E791-165F-344E-BF0E-59CD826800BF}" type="slidenum">
              <a:rPr lang="en-US" smtClean="0"/>
              <a:pPr/>
              <a:t>180</a:t>
            </a:fld>
            <a:endParaRPr lang="en-US" dirty="0"/>
          </a:p>
        </p:txBody>
      </p:sp>
    </p:spTree>
    <p:extLst>
      <p:ext uri="{BB962C8B-B14F-4D97-AF65-F5344CB8AC3E}">
        <p14:creationId xmlns:p14="http://schemas.microsoft.com/office/powerpoint/2010/main" val="8610821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p:txBody>
          <a:bodyPr/>
          <a:lstStyle/>
          <a:p>
            <a:r>
              <a:rPr lang="en-US" altLang="zh-TW">
                <a:latin typeface="+mj-lt"/>
                <a:ea typeface="新細明體" charset="0"/>
              </a:rPr>
              <a:t>Four Branch Hazard Alternatives</a:t>
            </a:r>
            <a:endParaRPr lang="zh-TW" altLang="en-US" dirty="0">
              <a:latin typeface="+mj-lt"/>
              <a:ea typeface="新細明體" charset="0"/>
            </a:endParaRPr>
          </a:p>
        </p:txBody>
      </p:sp>
      <p:sp>
        <p:nvSpPr>
          <p:cNvPr id="46083" name="內容版面配置區 2"/>
          <p:cNvSpPr>
            <a:spLocks noGrp="1"/>
          </p:cNvSpPr>
          <p:nvPr>
            <p:ph idx="1"/>
          </p:nvPr>
        </p:nvSpPr>
        <p:spPr/>
        <p:txBody>
          <a:bodyPr/>
          <a:lstStyle/>
          <a:p>
            <a:r>
              <a:rPr lang="en-US" altLang="zh-TW" sz="2800" dirty="0">
                <a:ea typeface="新細明體" charset="0"/>
                <a:cs typeface="新細明體" charset="0"/>
              </a:rPr>
              <a:t>#4: Schedule Branch Delay Slots</a:t>
            </a:r>
          </a:p>
          <a:p>
            <a:pPr lvl="1"/>
            <a:r>
              <a:rPr lang="en-US" altLang="zh-TW" dirty="0">
                <a:ea typeface="新細明體" charset="0"/>
                <a:cs typeface="新細明體" charset="0"/>
              </a:rPr>
              <a:t>Exec an instruction in that delay slot regardless whether branch will be taken or not</a:t>
            </a:r>
          </a:p>
        </p:txBody>
      </p:sp>
      <p:sp>
        <p:nvSpPr>
          <p:cNvPr id="5" name="Rectangle 4"/>
          <p:cNvSpPr>
            <a:spLocks noChangeArrowheads="1"/>
          </p:cNvSpPr>
          <p:nvPr/>
        </p:nvSpPr>
        <p:spPr bwMode="auto">
          <a:xfrm>
            <a:off x="536575" y="2619375"/>
            <a:ext cx="2286000" cy="1828800"/>
          </a:xfrm>
          <a:prstGeom prst="rect">
            <a:avLst/>
          </a:prstGeom>
          <a:noFill/>
          <a:ln w="12700">
            <a:solidFill>
              <a:srgbClr val="000000"/>
            </a:solidFill>
            <a:miter lim="800000"/>
            <a:headEnd/>
            <a:tailEnd/>
          </a:ln>
          <a:effectLst/>
        </p:spPr>
        <p:txBody>
          <a:bodyPr wrap="none" anchor="ctr"/>
          <a:lstStyle/>
          <a:p>
            <a:pPr eaLnBrk="0" hangingPunct="0">
              <a:spcBef>
                <a:spcPct val="50000"/>
              </a:spcBef>
            </a:pPr>
            <a:endParaRPr lang="zh-TW" altLang="en-US" sz="1600" i="0" u="none">
              <a:solidFill>
                <a:srgbClr val="FC0128"/>
              </a:solidFill>
              <a:latin typeface="Arial" charset="0"/>
            </a:endParaRPr>
          </a:p>
        </p:txBody>
      </p:sp>
      <p:sp>
        <p:nvSpPr>
          <p:cNvPr id="6" name="Rectangle 5"/>
          <p:cNvSpPr>
            <a:spLocks noChangeArrowheads="1"/>
          </p:cNvSpPr>
          <p:nvPr/>
        </p:nvSpPr>
        <p:spPr bwMode="auto">
          <a:xfrm>
            <a:off x="612775" y="2605087"/>
            <a:ext cx="20574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add  $1,$2,$3</a:t>
            </a:r>
          </a:p>
          <a:p>
            <a:pPr eaLnBrk="0" hangingPunct="0"/>
            <a:r>
              <a:rPr lang="en-US" altLang="zh-TW" sz="1800" i="0" u="none">
                <a:solidFill>
                  <a:srgbClr val="000000"/>
                </a:solidFill>
                <a:latin typeface="Courier New" charset="0"/>
              </a:rPr>
              <a:t>if $2=0 then</a:t>
            </a:r>
          </a:p>
        </p:txBody>
      </p:sp>
      <p:sp>
        <p:nvSpPr>
          <p:cNvPr id="7" name="Text Box 6"/>
          <p:cNvSpPr txBox="1">
            <a:spLocks noChangeArrowheads="1"/>
          </p:cNvSpPr>
          <p:nvPr/>
        </p:nvSpPr>
        <p:spPr bwMode="auto">
          <a:xfrm>
            <a:off x="688975" y="3228975"/>
            <a:ext cx="1600200" cy="368300"/>
          </a:xfrm>
          <a:prstGeom prst="rect">
            <a:avLst/>
          </a:prstGeom>
          <a:solidFill>
            <a:srgbClr val="BEBEBE"/>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r>
              <a:rPr lang="en-US" altLang="zh-TW" sz="1800" i="0" u="none">
                <a:solidFill>
                  <a:srgbClr val="618FFD"/>
                </a:solidFill>
                <a:latin typeface="Arial" charset="0"/>
              </a:rPr>
              <a:t>delay slot</a:t>
            </a:r>
          </a:p>
        </p:txBody>
      </p:sp>
      <p:sp>
        <p:nvSpPr>
          <p:cNvPr id="8" name="Rectangle 7"/>
          <p:cNvSpPr>
            <a:spLocks noChangeArrowheads="1"/>
          </p:cNvSpPr>
          <p:nvPr/>
        </p:nvSpPr>
        <p:spPr bwMode="auto">
          <a:xfrm>
            <a:off x="457200" y="2289175"/>
            <a:ext cx="2590800"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altLang="zh-TW" sz="1800" i="0" u="none" dirty="0">
                <a:solidFill>
                  <a:srgbClr val="000000"/>
                </a:solidFill>
                <a:latin typeface="+mj-lt"/>
                <a:ea typeface="新細明體" pitchFamily="18" charset="-120"/>
                <a:cs typeface="+mn-cs"/>
              </a:rPr>
              <a:t>A. From before branch</a:t>
            </a:r>
          </a:p>
        </p:txBody>
      </p:sp>
      <p:sp>
        <p:nvSpPr>
          <p:cNvPr id="9" name="Rectangle 8"/>
          <p:cNvSpPr>
            <a:spLocks noChangeArrowheads="1"/>
          </p:cNvSpPr>
          <p:nvPr/>
        </p:nvSpPr>
        <p:spPr bwMode="auto">
          <a:xfrm>
            <a:off x="3186113" y="2279650"/>
            <a:ext cx="2514600"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altLang="zh-TW" sz="1800" i="0" u="none" dirty="0">
                <a:solidFill>
                  <a:srgbClr val="000000"/>
                </a:solidFill>
                <a:latin typeface="+mj-lt"/>
                <a:ea typeface="新細明體" pitchFamily="18" charset="-120"/>
                <a:cs typeface="+mn-cs"/>
              </a:rPr>
              <a:t>B. From branch target</a:t>
            </a:r>
          </a:p>
        </p:txBody>
      </p:sp>
      <p:sp>
        <p:nvSpPr>
          <p:cNvPr id="10" name="Rectangle 9"/>
          <p:cNvSpPr>
            <a:spLocks noChangeArrowheads="1"/>
          </p:cNvSpPr>
          <p:nvPr/>
        </p:nvSpPr>
        <p:spPr bwMode="auto">
          <a:xfrm>
            <a:off x="5905500" y="2279650"/>
            <a:ext cx="2362200"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altLang="zh-TW" sz="1800" i="0" u="none" dirty="0">
                <a:solidFill>
                  <a:srgbClr val="000000"/>
                </a:solidFill>
                <a:latin typeface="+mj-lt"/>
                <a:ea typeface="新細明體" pitchFamily="18" charset="-120"/>
                <a:cs typeface="+mn-cs"/>
              </a:rPr>
              <a:t>C. From fall through</a:t>
            </a:r>
          </a:p>
        </p:txBody>
      </p:sp>
      <p:sp>
        <p:nvSpPr>
          <p:cNvPr id="11" name="Line 10"/>
          <p:cNvSpPr>
            <a:spLocks noChangeShapeType="1"/>
          </p:cNvSpPr>
          <p:nvPr/>
        </p:nvSpPr>
        <p:spPr bwMode="auto">
          <a:xfrm>
            <a:off x="2441575" y="3076575"/>
            <a:ext cx="228600" cy="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12" name="Line 11"/>
          <p:cNvSpPr>
            <a:spLocks noChangeShapeType="1"/>
          </p:cNvSpPr>
          <p:nvPr/>
        </p:nvSpPr>
        <p:spPr bwMode="auto">
          <a:xfrm>
            <a:off x="2670175" y="3076575"/>
            <a:ext cx="0" cy="106680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13" name="Line 12"/>
          <p:cNvSpPr>
            <a:spLocks noChangeShapeType="1"/>
          </p:cNvSpPr>
          <p:nvPr/>
        </p:nvSpPr>
        <p:spPr bwMode="auto">
          <a:xfrm flipH="1">
            <a:off x="2212975" y="4143375"/>
            <a:ext cx="457200" cy="0"/>
          </a:xfrm>
          <a:prstGeom prst="line">
            <a:avLst/>
          </a:prstGeom>
          <a:noFill/>
          <a:ln w="12700">
            <a:solidFill>
              <a:srgbClr val="000000"/>
            </a:solidFill>
            <a:round/>
            <a:headEnd/>
            <a:tailEnd type="triangle" w="med" len="me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14" name="Rectangle 13"/>
          <p:cNvSpPr>
            <a:spLocks noChangeArrowheads="1"/>
          </p:cNvSpPr>
          <p:nvPr/>
        </p:nvSpPr>
        <p:spPr bwMode="auto">
          <a:xfrm>
            <a:off x="3279775" y="2605087"/>
            <a:ext cx="2286000" cy="1828800"/>
          </a:xfrm>
          <a:prstGeom prst="rect">
            <a:avLst/>
          </a:prstGeom>
          <a:noFill/>
          <a:ln w="12700">
            <a:solidFill>
              <a:srgbClr val="000000"/>
            </a:solidFill>
            <a:miter lim="800000"/>
            <a:headEnd/>
            <a:tailEnd/>
          </a:ln>
          <a:effectLst/>
        </p:spPr>
        <p:txBody>
          <a:bodyPr wrap="none" anchor="ctr"/>
          <a:lstStyle/>
          <a:p>
            <a:pPr eaLnBrk="0" hangingPunct="0">
              <a:spcBef>
                <a:spcPct val="50000"/>
              </a:spcBef>
            </a:pPr>
            <a:endParaRPr lang="zh-TW" altLang="en-US" sz="1600" i="0" u="none">
              <a:solidFill>
                <a:srgbClr val="FC0128"/>
              </a:solidFill>
              <a:latin typeface="Arial" charset="0"/>
            </a:endParaRPr>
          </a:p>
        </p:txBody>
      </p:sp>
      <p:sp>
        <p:nvSpPr>
          <p:cNvPr id="15" name="Rectangle 14"/>
          <p:cNvSpPr>
            <a:spLocks noChangeArrowheads="1"/>
          </p:cNvSpPr>
          <p:nvPr/>
        </p:nvSpPr>
        <p:spPr bwMode="auto">
          <a:xfrm>
            <a:off x="3355975" y="3414712"/>
            <a:ext cx="20574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add  $1,$2,$3</a:t>
            </a:r>
          </a:p>
          <a:p>
            <a:pPr eaLnBrk="0" hangingPunct="0"/>
            <a:r>
              <a:rPr lang="en-US" altLang="zh-TW" sz="1800" i="0" u="none">
                <a:solidFill>
                  <a:srgbClr val="000000"/>
                </a:solidFill>
                <a:latin typeface="Courier New" charset="0"/>
              </a:rPr>
              <a:t>if $1=0 then</a:t>
            </a:r>
          </a:p>
        </p:txBody>
      </p:sp>
      <p:sp>
        <p:nvSpPr>
          <p:cNvPr id="16" name="Text Box 15"/>
          <p:cNvSpPr txBox="1">
            <a:spLocks noChangeArrowheads="1"/>
          </p:cNvSpPr>
          <p:nvPr/>
        </p:nvSpPr>
        <p:spPr bwMode="auto">
          <a:xfrm>
            <a:off x="3432175" y="3990975"/>
            <a:ext cx="1600200" cy="368300"/>
          </a:xfrm>
          <a:prstGeom prst="rect">
            <a:avLst/>
          </a:prstGeom>
          <a:solidFill>
            <a:srgbClr val="BEBEBE"/>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r>
              <a:rPr lang="en-US" altLang="zh-TW" sz="1800" i="0" u="none">
                <a:solidFill>
                  <a:srgbClr val="618FFD"/>
                </a:solidFill>
                <a:latin typeface="Arial" charset="0"/>
              </a:rPr>
              <a:t>delay slot</a:t>
            </a:r>
          </a:p>
        </p:txBody>
      </p:sp>
      <p:sp>
        <p:nvSpPr>
          <p:cNvPr id="17" name="Line 16"/>
          <p:cNvSpPr>
            <a:spLocks noChangeShapeType="1"/>
          </p:cNvSpPr>
          <p:nvPr/>
        </p:nvSpPr>
        <p:spPr bwMode="auto">
          <a:xfrm>
            <a:off x="5184775" y="3900487"/>
            <a:ext cx="228600" cy="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18" name="Line 17"/>
          <p:cNvSpPr>
            <a:spLocks noChangeShapeType="1"/>
          </p:cNvSpPr>
          <p:nvPr/>
        </p:nvSpPr>
        <p:spPr bwMode="auto">
          <a:xfrm>
            <a:off x="5413375" y="2833687"/>
            <a:ext cx="0" cy="106680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19" name="Line 18"/>
          <p:cNvSpPr>
            <a:spLocks noChangeShapeType="1"/>
          </p:cNvSpPr>
          <p:nvPr/>
        </p:nvSpPr>
        <p:spPr bwMode="auto">
          <a:xfrm flipH="1">
            <a:off x="5184775" y="2833687"/>
            <a:ext cx="228600" cy="0"/>
          </a:xfrm>
          <a:prstGeom prst="line">
            <a:avLst/>
          </a:prstGeom>
          <a:noFill/>
          <a:ln w="12700">
            <a:solidFill>
              <a:srgbClr val="000000"/>
            </a:solidFill>
            <a:round/>
            <a:headEnd/>
            <a:tailEnd type="triangle" w="med" len="me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20" name="Rectangle 19"/>
          <p:cNvSpPr>
            <a:spLocks noChangeArrowheads="1"/>
          </p:cNvSpPr>
          <p:nvPr/>
        </p:nvSpPr>
        <p:spPr bwMode="auto">
          <a:xfrm>
            <a:off x="6022975" y="2605087"/>
            <a:ext cx="2286000" cy="1828800"/>
          </a:xfrm>
          <a:prstGeom prst="rect">
            <a:avLst/>
          </a:prstGeom>
          <a:noFill/>
          <a:ln w="12700">
            <a:solidFill>
              <a:srgbClr val="000000"/>
            </a:solidFill>
            <a:miter lim="800000"/>
            <a:headEnd/>
            <a:tailEnd/>
          </a:ln>
          <a:effectLst/>
        </p:spPr>
        <p:txBody>
          <a:bodyPr wrap="none" anchor="ctr"/>
          <a:lstStyle/>
          <a:p>
            <a:pPr eaLnBrk="0" hangingPunct="0">
              <a:spcBef>
                <a:spcPct val="50000"/>
              </a:spcBef>
            </a:pPr>
            <a:endParaRPr lang="zh-TW" altLang="en-US" sz="1600" i="0" u="none">
              <a:solidFill>
                <a:srgbClr val="FC0128"/>
              </a:solidFill>
              <a:latin typeface="Arial" charset="0"/>
            </a:endParaRPr>
          </a:p>
        </p:txBody>
      </p:sp>
      <p:sp>
        <p:nvSpPr>
          <p:cNvPr id="21" name="Rectangle 20"/>
          <p:cNvSpPr>
            <a:spLocks noChangeArrowheads="1"/>
          </p:cNvSpPr>
          <p:nvPr/>
        </p:nvSpPr>
        <p:spPr bwMode="auto">
          <a:xfrm>
            <a:off x="6099175" y="2590800"/>
            <a:ext cx="2057400"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add  $1,$2,$3</a:t>
            </a:r>
          </a:p>
          <a:p>
            <a:pPr eaLnBrk="0" hangingPunct="0"/>
            <a:r>
              <a:rPr lang="en-US" altLang="zh-TW" sz="1800" i="0" u="none">
                <a:solidFill>
                  <a:srgbClr val="000000"/>
                </a:solidFill>
                <a:latin typeface="Courier New" charset="0"/>
              </a:rPr>
              <a:t>if $1=0 then</a:t>
            </a:r>
          </a:p>
        </p:txBody>
      </p:sp>
      <p:sp>
        <p:nvSpPr>
          <p:cNvPr id="22" name="Text Box 21"/>
          <p:cNvSpPr txBox="1">
            <a:spLocks noChangeArrowheads="1"/>
          </p:cNvSpPr>
          <p:nvPr/>
        </p:nvSpPr>
        <p:spPr bwMode="auto">
          <a:xfrm>
            <a:off x="6175375" y="3214687"/>
            <a:ext cx="1600200" cy="368300"/>
          </a:xfrm>
          <a:prstGeom prst="rect">
            <a:avLst/>
          </a:prstGeom>
          <a:solidFill>
            <a:srgbClr val="BEBEBE"/>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r>
              <a:rPr lang="en-US" altLang="zh-TW" sz="1800" i="0" u="none">
                <a:solidFill>
                  <a:srgbClr val="618FFD"/>
                </a:solidFill>
                <a:latin typeface="Arial" charset="0"/>
              </a:rPr>
              <a:t>delay slot</a:t>
            </a:r>
          </a:p>
        </p:txBody>
      </p:sp>
      <p:sp>
        <p:nvSpPr>
          <p:cNvPr id="23" name="Line 22"/>
          <p:cNvSpPr>
            <a:spLocks noChangeShapeType="1"/>
          </p:cNvSpPr>
          <p:nvPr/>
        </p:nvSpPr>
        <p:spPr bwMode="auto">
          <a:xfrm>
            <a:off x="7927975" y="3062287"/>
            <a:ext cx="228600" cy="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24" name="Line 23"/>
          <p:cNvSpPr>
            <a:spLocks noChangeShapeType="1"/>
          </p:cNvSpPr>
          <p:nvPr/>
        </p:nvSpPr>
        <p:spPr bwMode="auto">
          <a:xfrm>
            <a:off x="8156575" y="3062287"/>
            <a:ext cx="0" cy="106680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25" name="Line 24"/>
          <p:cNvSpPr>
            <a:spLocks noChangeShapeType="1"/>
          </p:cNvSpPr>
          <p:nvPr/>
        </p:nvSpPr>
        <p:spPr bwMode="auto">
          <a:xfrm flipH="1">
            <a:off x="7851775" y="4129087"/>
            <a:ext cx="304800" cy="0"/>
          </a:xfrm>
          <a:prstGeom prst="line">
            <a:avLst/>
          </a:prstGeom>
          <a:noFill/>
          <a:ln w="12700">
            <a:solidFill>
              <a:srgbClr val="000000"/>
            </a:solidFill>
            <a:round/>
            <a:headEnd/>
            <a:tailEnd type="triangle" w="med" len="me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26" name="Rectangle 25"/>
          <p:cNvSpPr>
            <a:spLocks noChangeArrowheads="1"/>
          </p:cNvSpPr>
          <p:nvPr/>
        </p:nvSpPr>
        <p:spPr bwMode="auto">
          <a:xfrm>
            <a:off x="3355975" y="2681287"/>
            <a:ext cx="2057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sub $4,$5,$6</a:t>
            </a:r>
          </a:p>
        </p:txBody>
      </p:sp>
      <p:sp>
        <p:nvSpPr>
          <p:cNvPr id="27" name="Rectangle 26"/>
          <p:cNvSpPr>
            <a:spLocks noChangeArrowheads="1"/>
          </p:cNvSpPr>
          <p:nvPr/>
        </p:nvSpPr>
        <p:spPr bwMode="auto">
          <a:xfrm>
            <a:off x="6099175" y="3976687"/>
            <a:ext cx="2057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sub $4,$5,$6</a:t>
            </a:r>
          </a:p>
        </p:txBody>
      </p:sp>
      <p:grpSp>
        <p:nvGrpSpPr>
          <p:cNvPr id="28" name="Group 27"/>
          <p:cNvGrpSpPr>
            <a:grpSpLocks/>
          </p:cNvGrpSpPr>
          <p:nvPr/>
        </p:nvGrpSpPr>
        <p:grpSpPr bwMode="auto">
          <a:xfrm>
            <a:off x="460375" y="4419600"/>
            <a:ext cx="1143000" cy="442912"/>
            <a:chOff x="432" y="1920"/>
            <a:chExt cx="720" cy="279"/>
          </a:xfrm>
        </p:grpSpPr>
        <p:sp>
          <p:nvSpPr>
            <p:cNvPr id="29" name="Line 28"/>
            <p:cNvSpPr>
              <a:spLocks noChangeShapeType="1"/>
            </p:cNvSpPr>
            <p:nvPr/>
          </p:nvSpPr>
          <p:spPr bwMode="auto">
            <a:xfrm>
              <a:off x="1152" y="1920"/>
              <a:ext cx="0" cy="240"/>
            </a:xfrm>
            <a:prstGeom prst="line">
              <a:avLst/>
            </a:prstGeom>
            <a:noFill/>
            <a:ln w="28575">
              <a:solidFill>
                <a:srgbClr val="000000"/>
              </a:solidFill>
              <a:round/>
              <a:headEnd/>
              <a:tailEnd type="triangle" w="med" len="med"/>
            </a:ln>
            <a:effectLst/>
          </p:spPr>
          <p:txBody>
            <a:bodyPr/>
            <a:lstStyle/>
            <a:p>
              <a:pPr eaLnBrk="0" hangingPunct="0">
                <a:spcBef>
                  <a:spcPct val="50000"/>
                </a:spcBef>
                <a:defRPr/>
              </a:pPr>
              <a:endParaRPr lang="zh-TW" altLang="en-US" sz="1600" i="0" u="none">
                <a:solidFill>
                  <a:srgbClr val="FC0128"/>
                </a:solidFill>
                <a:latin typeface="Arial" pitchFamily="34" charset="0"/>
                <a:ea typeface="+mn-ea"/>
                <a:cs typeface="+mn-cs"/>
              </a:endParaRPr>
            </a:p>
          </p:txBody>
        </p:sp>
        <p:sp>
          <p:nvSpPr>
            <p:cNvPr id="30" name="Rectangle 29"/>
            <p:cNvSpPr>
              <a:spLocks noChangeArrowheads="1"/>
            </p:cNvSpPr>
            <p:nvPr/>
          </p:nvSpPr>
          <p:spPr bwMode="auto">
            <a:xfrm>
              <a:off x="432" y="1968"/>
              <a:ext cx="72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Arial" charset="0"/>
                </a:rPr>
                <a:t>becomes</a:t>
              </a:r>
            </a:p>
          </p:txBody>
        </p:sp>
      </p:grpSp>
      <p:grpSp>
        <p:nvGrpSpPr>
          <p:cNvPr id="31" name="Group 30"/>
          <p:cNvGrpSpPr>
            <a:grpSpLocks/>
          </p:cNvGrpSpPr>
          <p:nvPr/>
        </p:nvGrpSpPr>
        <p:grpSpPr bwMode="auto">
          <a:xfrm>
            <a:off x="3355975" y="4419600"/>
            <a:ext cx="1143000" cy="442912"/>
            <a:chOff x="432" y="1920"/>
            <a:chExt cx="720" cy="279"/>
          </a:xfrm>
        </p:grpSpPr>
        <p:sp>
          <p:nvSpPr>
            <p:cNvPr id="32" name="Line 31"/>
            <p:cNvSpPr>
              <a:spLocks noChangeShapeType="1"/>
            </p:cNvSpPr>
            <p:nvPr/>
          </p:nvSpPr>
          <p:spPr bwMode="auto">
            <a:xfrm>
              <a:off x="1152" y="1920"/>
              <a:ext cx="0" cy="240"/>
            </a:xfrm>
            <a:prstGeom prst="line">
              <a:avLst/>
            </a:prstGeom>
            <a:noFill/>
            <a:ln w="28575">
              <a:solidFill>
                <a:srgbClr val="000000"/>
              </a:solidFill>
              <a:round/>
              <a:headEnd/>
              <a:tailEnd type="triangle" w="med" len="med"/>
            </a:ln>
            <a:effectLst/>
          </p:spPr>
          <p:txBody>
            <a:bodyPr/>
            <a:lstStyle/>
            <a:p>
              <a:pPr eaLnBrk="0" hangingPunct="0">
                <a:spcBef>
                  <a:spcPct val="50000"/>
                </a:spcBef>
                <a:defRPr/>
              </a:pPr>
              <a:endParaRPr lang="zh-TW" altLang="en-US" sz="1600" i="0" u="none">
                <a:solidFill>
                  <a:srgbClr val="FC0128"/>
                </a:solidFill>
                <a:latin typeface="Arial" pitchFamily="34" charset="0"/>
                <a:ea typeface="+mn-ea"/>
                <a:cs typeface="+mn-cs"/>
              </a:endParaRPr>
            </a:p>
          </p:txBody>
        </p:sp>
        <p:sp>
          <p:nvSpPr>
            <p:cNvPr id="33" name="Rectangle 32"/>
            <p:cNvSpPr>
              <a:spLocks noChangeArrowheads="1"/>
            </p:cNvSpPr>
            <p:nvPr/>
          </p:nvSpPr>
          <p:spPr bwMode="auto">
            <a:xfrm>
              <a:off x="432" y="1968"/>
              <a:ext cx="72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Arial" charset="0"/>
                </a:rPr>
                <a:t>becomes</a:t>
              </a:r>
            </a:p>
          </p:txBody>
        </p:sp>
      </p:grpSp>
      <p:grpSp>
        <p:nvGrpSpPr>
          <p:cNvPr id="34" name="Group 33"/>
          <p:cNvGrpSpPr>
            <a:grpSpLocks/>
          </p:cNvGrpSpPr>
          <p:nvPr/>
        </p:nvGrpSpPr>
        <p:grpSpPr bwMode="auto">
          <a:xfrm>
            <a:off x="6099175" y="4419600"/>
            <a:ext cx="1143000" cy="442912"/>
            <a:chOff x="432" y="1920"/>
            <a:chExt cx="720" cy="279"/>
          </a:xfrm>
        </p:grpSpPr>
        <p:sp>
          <p:nvSpPr>
            <p:cNvPr id="35" name="Line 34"/>
            <p:cNvSpPr>
              <a:spLocks noChangeShapeType="1"/>
            </p:cNvSpPr>
            <p:nvPr/>
          </p:nvSpPr>
          <p:spPr bwMode="auto">
            <a:xfrm>
              <a:off x="1152" y="1920"/>
              <a:ext cx="0" cy="240"/>
            </a:xfrm>
            <a:prstGeom prst="line">
              <a:avLst/>
            </a:prstGeom>
            <a:noFill/>
            <a:ln w="28575">
              <a:solidFill>
                <a:srgbClr val="000000"/>
              </a:solidFill>
              <a:round/>
              <a:headEnd/>
              <a:tailEnd type="triangle" w="med" len="med"/>
            </a:ln>
            <a:effectLst/>
          </p:spPr>
          <p:txBody>
            <a:bodyPr/>
            <a:lstStyle/>
            <a:p>
              <a:pPr eaLnBrk="0" hangingPunct="0">
                <a:spcBef>
                  <a:spcPct val="50000"/>
                </a:spcBef>
                <a:defRPr/>
              </a:pPr>
              <a:endParaRPr lang="zh-TW" altLang="en-US" sz="1600" i="0" u="none">
                <a:solidFill>
                  <a:srgbClr val="FC0128"/>
                </a:solidFill>
                <a:latin typeface="Arial" pitchFamily="34" charset="0"/>
                <a:ea typeface="+mn-ea"/>
                <a:cs typeface="+mn-cs"/>
              </a:endParaRPr>
            </a:p>
          </p:txBody>
        </p:sp>
        <p:sp>
          <p:nvSpPr>
            <p:cNvPr id="36" name="Rectangle 35"/>
            <p:cNvSpPr>
              <a:spLocks noChangeArrowheads="1"/>
            </p:cNvSpPr>
            <p:nvPr/>
          </p:nvSpPr>
          <p:spPr bwMode="auto">
            <a:xfrm>
              <a:off x="432" y="1968"/>
              <a:ext cx="72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Arial" charset="0"/>
                </a:rPr>
                <a:t>becomes</a:t>
              </a:r>
            </a:p>
          </p:txBody>
        </p:sp>
      </p:grpSp>
      <p:grpSp>
        <p:nvGrpSpPr>
          <p:cNvPr id="37" name="Group 36"/>
          <p:cNvGrpSpPr>
            <a:grpSpLocks/>
          </p:cNvGrpSpPr>
          <p:nvPr/>
        </p:nvGrpSpPr>
        <p:grpSpPr bwMode="auto">
          <a:xfrm>
            <a:off x="536575" y="4786312"/>
            <a:ext cx="2286000" cy="1843088"/>
            <a:chOff x="480" y="2151"/>
            <a:chExt cx="1440" cy="1161"/>
          </a:xfrm>
        </p:grpSpPr>
        <p:sp>
          <p:nvSpPr>
            <p:cNvPr id="38" name="Rectangle 37"/>
            <p:cNvSpPr>
              <a:spLocks noChangeArrowheads="1"/>
            </p:cNvSpPr>
            <p:nvPr/>
          </p:nvSpPr>
          <p:spPr bwMode="auto">
            <a:xfrm>
              <a:off x="480" y="2160"/>
              <a:ext cx="1440" cy="1152"/>
            </a:xfrm>
            <a:prstGeom prst="rect">
              <a:avLst/>
            </a:prstGeom>
            <a:noFill/>
            <a:ln w="12700">
              <a:solidFill>
                <a:srgbClr val="000000"/>
              </a:solidFill>
              <a:miter lim="800000"/>
              <a:headEnd/>
              <a:tailEnd/>
            </a:ln>
            <a:effectLst/>
          </p:spPr>
          <p:txBody>
            <a:bodyPr wrap="none" anchor="ctr"/>
            <a:lstStyle/>
            <a:p>
              <a:pPr eaLnBrk="0" hangingPunct="0">
                <a:spcBef>
                  <a:spcPct val="50000"/>
                </a:spcBef>
              </a:pPr>
              <a:endParaRPr lang="zh-TW" altLang="en-US" sz="1800" i="0" u="none">
                <a:solidFill>
                  <a:srgbClr val="FC0128"/>
                </a:solidFill>
                <a:latin typeface="Arial" charset="0"/>
              </a:endParaRPr>
            </a:p>
          </p:txBody>
        </p:sp>
        <p:sp>
          <p:nvSpPr>
            <p:cNvPr id="39" name="Rectangle 38"/>
            <p:cNvSpPr>
              <a:spLocks noChangeArrowheads="1"/>
            </p:cNvSpPr>
            <p:nvPr/>
          </p:nvSpPr>
          <p:spPr bwMode="auto">
            <a:xfrm>
              <a:off x="528" y="2151"/>
              <a:ext cx="1296"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 </a:t>
              </a:r>
            </a:p>
            <a:p>
              <a:pPr eaLnBrk="0" hangingPunct="0"/>
              <a:r>
                <a:rPr lang="en-US" altLang="zh-TW" sz="1800" i="0" u="none">
                  <a:solidFill>
                    <a:srgbClr val="000000"/>
                  </a:solidFill>
                  <a:latin typeface="Courier New" charset="0"/>
                </a:rPr>
                <a:t>if $2=0 then</a:t>
              </a:r>
            </a:p>
          </p:txBody>
        </p:sp>
        <p:sp>
          <p:nvSpPr>
            <p:cNvPr id="40" name="Text Box 39"/>
            <p:cNvSpPr txBox="1">
              <a:spLocks noChangeArrowheads="1"/>
            </p:cNvSpPr>
            <p:nvPr/>
          </p:nvSpPr>
          <p:spPr bwMode="auto">
            <a:xfrm>
              <a:off x="576" y="2544"/>
              <a:ext cx="1008" cy="233"/>
            </a:xfrm>
            <a:prstGeom prst="rect">
              <a:avLst/>
            </a:prstGeom>
            <a:solidFill>
              <a:srgbClr val="BEBEBE"/>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r>
                <a:rPr lang="en-US" altLang="zh-TW" sz="1800" i="0" u="none">
                  <a:solidFill>
                    <a:srgbClr val="000000"/>
                  </a:solidFill>
                  <a:latin typeface="Arial" charset="0"/>
                </a:rPr>
                <a:t>add  $1,$2,$3</a:t>
              </a:r>
            </a:p>
          </p:txBody>
        </p:sp>
        <p:sp>
          <p:nvSpPr>
            <p:cNvPr id="41" name="Line 40"/>
            <p:cNvSpPr>
              <a:spLocks noChangeShapeType="1"/>
            </p:cNvSpPr>
            <p:nvPr/>
          </p:nvSpPr>
          <p:spPr bwMode="auto">
            <a:xfrm>
              <a:off x="1680" y="2448"/>
              <a:ext cx="144" cy="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42" name="Line 41"/>
            <p:cNvSpPr>
              <a:spLocks noChangeShapeType="1"/>
            </p:cNvSpPr>
            <p:nvPr/>
          </p:nvSpPr>
          <p:spPr bwMode="auto">
            <a:xfrm>
              <a:off x="1824" y="2448"/>
              <a:ext cx="0" cy="672"/>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43" name="Line 42"/>
            <p:cNvSpPr>
              <a:spLocks noChangeShapeType="1"/>
            </p:cNvSpPr>
            <p:nvPr/>
          </p:nvSpPr>
          <p:spPr bwMode="auto">
            <a:xfrm flipH="1">
              <a:off x="1536" y="3120"/>
              <a:ext cx="288" cy="0"/>
            </a:xfrm>
            <a:prstGeom prst="line">
              <a:avLst/>
            </a:prstGeom>
            <a:noFill/>
            <a:ln w="12700">
              <a:solidFill>
                <a:srgbClr val="000000"/>
              </a:solidFill>
              <a:round/>
              <a:headEnd/>
              <a:tailEnd type="triangle" w="med" len="me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grpSp>
      <p:grpSp>
        <p:nvGrpSpPr>
          <p:cNvPr id="44" name="Group 43"/>
          <p:cNvGrpSpPr>
            <a:grpSpLocks/>
          </p:cNvGrpSpPr>
          <p:nvPr/>
        </p:nvGrpSpPr>
        <p:grpSpPr bwMode="auto">
          <a:xfrm>
            <a:off x="3279775" y="4786312"/>
            <a:ext cx="2286000" cy="1828800"/>
            <a:chOff x="2208" y="2151"/>
            <a:chExt cx="1440" cy="1152"/>
          </a:xfrm>
        </p:grpSpPr>
        <p:sp>
          <p:nvSpPr>
            <p:cNvPr id="45" name="Rectangle 44"/>
            <p:cNvSpPr>
              <a:spLocks noChangeArrowheads="1"/>
            </p:cNvSpPr>
            <p:nvPr/>
          </p:nvSpPr>
          <p:spPr bwMode="auto">
            <a:xfrm>
              <a:off x="2208" y="2151"/>
              <a:ext cx="1440" cy="1152"/>
            </a:xfrm>
            <a:prstGeom prst="rect">
              <a:avLst/>
            </a:prstGeom>
            <a:noFill/>
            <a:ln w="12700">
              <a:solidFill>
                <a:srgbClr val="000000"/>
              </a:solidFill>
              <a:miter lim="800000"/>
              <a:headEnd/>
              <a:tailEnd/>
            </a:ln>
            <a:effectLst/>
          </p:spPr>
          <p:txBody>
            <a:bodyPr wrap="none" anchor="ctr"/>
            <a:lstStyle/>
            <a:p>
              <a:pPr eaLnBrk="0" hangingPunct="0">
                <a:spcBef>
                  <a:spcPct val="50000"/>
                </a:spcBef>
              </a:pPr>
              <a:endParaRPr lang="zh-TW" altLang="en-US" sz="1800" i="0" u="none">
                <a:solidFill>
                  <a:srgbClr val="FC0128"/>
                </a:solidFill>
                <a:latin typeface="Arial" charset="0"/>
              </a:endParaRPr>
            </a:p>
          </p:txBody>
        </p:sp>
        <p:sp>
          <p:nvSpPr>
            <p:cNvPr id="46" name="Rectangle 45"/>
            <p:cNvSpPr>
              <a:spLocks noChangeArrowheads="1"/>
            </p:cNvSpPr>
            <p:nvPr/>
          </p:nvSpPr>
          <p:spPr bwMode="auto">
            <a:xfrm>
              <a:off x="2256" y="2661"/>
              <a:ext cx="1296"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dirty="0">
                  <a:solidFill>
                    <a:srgbClr val="000000"/>
                  </a:solidFill>
                  <a:latin typeface="Courier New" charset="0"/>
                </a:rPr>
                <a:t>add  $1,$2,$3</a:t>
              </a:r>
            </a:p>
            <a:p>
              <a:pPr eaLnBrk="0" hangingPunct="0"/>
              <a:r>
                <a:rPr lang="en-US" altLang="zh-TW" sz="1800" i="0" u="none" dirty="0">
                  <a:solidFill>
                    <a:srgbClr val="000000"/>
                  </a:solidFill>
                  <a:latin typeface="Courier New" charset="0"/>
                </a:rPr>
                <a:t>if $1=0 then</a:t>
              </a:r>
            </a:p>
          </p:txBody>
        </p:sp>
        <p:sp>
          <p:nvSpPr>
            <p:cNvPr id="47" name="Text Box 46"/>
            <p:cNvSpPr txBox="1">
              <a:spLocks noChangeArrowheads="1"/>
            </p:cNvSpPr>
            <p:nvPr/>
          </p:nvSpPr>
          <p:spPr bwMode="auto">
            <a:xfrm>
              <a:off x="2304" y="3024"/>
              <a:ext cx="1008" cy="231"/>
            </a:xfrm>
            <a:prstGeom prst="rect">
              <a:avLst/>
            </a:prstGeom>
            <a:solidFill>
              <a:srgbClr val="BEBEBE"/>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r>
                <a:rPr lang="en-US" altLang="zh-TW" sz="1800" i="0" u="none">
                  <a:solidFill>
                    <a:srgbClr val="000000"/>
                  </a:solidFill>
                  <a:latin typeface="Arial" charset="0"/>
                </a:rPr>
                <a:t>sub $4,$5,$6</a:t>
              </a:r>
            </a:p>
          </p:txBody>
        </p:sp>
        <p:sp>
          <p:nvSpPr>
            <p:cNvPr id="48" name="Line 47"/>
            <p:cNvSpPr>
              <a:spLocks noChangeShapeType="1"/>
            </p:cNvSpPr>
            <p:nvPr/>
          </p:nvSpPr>
          <p:spPr bwMode="auto">
            <a:xfrm>
              <a:off x="3408" y="2967"/>
              <a:ext cx="144" cy="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49" name="Line 48"/>
            <p:cNvSpPr>
              <a:spLocks noChangeShapeType="1"/>
            </p:cNvSpPr>
            <p:nvPr/>
          </p:nvSpPr>
          <p:spPr bwMode="auto">
            <a:xfrm>
              <a:off x="3552" y="2448"/>
              <a:ext cx="0" cy="519"/>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50" name="Line 49"/>
            <p:cNvSpPr>
              <a:spLocks noChangeShapeType="1"/>
            </p:cNvSpPr>
            <p:nvPr/>
          </p:nvSpPr>
          <p:spPr bwMode="auto">
            <a:xfrm flipH="1">
              <a:off x="3024" y="2448"/>
              <a:ext cx="528" cy="0"/>
            </a:xfrm>
            <a:prstGeom prst="line">
              <a:avLst/>
            </a:prstGeom>
            <a:noFill/>
            <a:ln w="12700">
              <a:solidFill>
                <a:srgbClr val="000000"/>
              </a:solidFill>
              <a:round/>
              <a:headEnd/>
              <a:tailEnd type="triangle" w="med" len="me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grpSp>
      <p:grpSp>
        <p:nvGrpSpPr>
          <p:cNvPr id="51" name="Group 50"/>
          <p:cNvGrpSpPr>
            <a:grpSpLocks/>
          </p:cNvGrpSpPr>
          <p:nvPr/>
        </p:nvGrpSpPr>
        <p:grpSpPr bwMode="auto">
          <a:xfrm>
            <a:off x="6022975" y="4786312"/>
            <a:ext cx="2286000" cy="1843088"/>
            <a:chOff x="3936" y="2151"/>
            <a:chExt cx="1440" cy="1161"/>
          </a:xfrm>
        </p:grpSpPr>
        <p:sp>
          <p:nvSpPr>
            <p:cNvPr id="52" name="Rectangle 51"/>
            <p:cNvSpPr>
              <a:spLocks noChangeArrowheads="1"/>
            </p:cNvSpPr>
            <p:nvPr/>
          </p:nvSpPr>
          <p:spPr bwMode="auto">
            <a:xfrm>
              <a:off x="3936" y="2160"/>
              <a:ext cx="1440" cy="1152"/>
            </a:xfrm>
            <a:prstGeom prst="rect">
              <a:avLst/>
            </a:prstGeom>
            <a:noFill/>
            <a:ln w="12700">
              <a:solidFill>
                <a:srgbClr val="000000"/>
              </a:solidFill>
              <a:miter lim="800000"/>
              <a:headEnd/>
              <a:tailEnd/>
            </a:ln>
            <a:effectLst/>
          </p:spPr>
          <p:txBody>
            <a:bodyPr wrap="none" anchor="ctr"/>
            <a:lstStyle/>
            <a:p>
              <a:pPr eaLnBrk="0" hangingPunct="0">
                <a:spcBef>
                  <a:spcPct val="50000"/>
                </a:spcBef>
              </a:pPr>
              <a:endParaRPr lang="zh-TW" altLang="en-US" sz="1800" i="0" u="none">
                <a:solidFill>
                  <a:srgbClr val="FC0128"/>
                </a:solidFill>
                <a:latin typeface="Arial" charset="0"/>
              </a:endParaRPr>
            </a:p>
          </p:txBody>
        </p:sp>
        <p:sp>
          <p:nvSpPr>
            <p:cNvPr id="53" name="Rectangle 52"/>
            <p:cNvSpPr>
              <a:spLocks noChangeArrowheads="1"/>
            </p:cNvSpPr>
            <p:nvPr/>
          </p:nvSpPr>
          <p:spPr bwMode="auto">
            <a:xfrm>
              <a:off x="3984" y="2151"/>
              <a:ext cx="1296"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altLang="zh-TW" sz="1800" i="0" u="none">
                  <a:solidFill>
                    <a:srgbClr val="000000"/>
                  </a:solidFill>
                  <a:latin typeface="Courier New" charset="0"/>
                </a:rPr>
                <a:t>add  $1,$2,$3</a:t>
              </a:r>
            </a:p>
            <a:p>
              <a:pPr eaLnBrk="0" hangingPunct="0"/>
              <a:r>
                <a:rPr lang="en-US" altLang="zh-TW" sz="1800" i="0" u="none">
                  <a:solidFill>
                    <a:srgbClr val="000000"/>
                  </a:solidFill>
                  <a:latin typeface="Courier New" charset="0"/>
                </a:rPr>
                <a:t>if $1=0 then</a:t>
              </a:r>
            </a:p>
          </p:txBody>
        </p:sp>
        <p:sp>
          <p:nvSpPr>
            <p:cNvPr id="54" name="Text Box 53"/>
            <p:cNvSpPr txBox="1">
              <a:spLocks noChangeArrowheads="1"/>
            </p:cNvSpPr>
            <p:nvPr/>
          </p:nvSpPr>
          <p:spPr bwMode="auto">
            <a:xfrm>
              <a:off x="4032" y="2544"/>
              <a:ext cx="1008" cy="231"/>
            </a:xfrm>
            <a:prstGeom prst="rect">
              <a:avLst/>
            </a:prstGeom>
            <a:solidFill>
              <a:srgbClr val="BEBEBE"/>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r>
                <a:rPr lang="en-US" altLang="zh-TW" sz="1800" i="0" u="none">
                  <a:solidFill>
                    <a:srgbClr val="000000"/>
                  </a:solidFill>
                  <a:latin typeface="Arial" charset="0"/>
                </a:rPr>
                <a:t>sub $4,$5,$6</a:t>
              </a:r>
            </a:p>
          </p:txBody>
        </p:sp>
        <p:sp>
          <p:nvSpPr>
            <p:cNvPr id="55" name="Line 54"/>
            <p:cNvSpPr>
              <a:spLocks noChangeShapeType="1"/>
            </p:cNvSpPr>
            <p:nvPr/>
          </p:nvSpPr>
          <p:spPr bwMode="auto">
            <a:xfrm>
              <a:off x="5136" y="2448"/>
              <a:ext cx="144" cy="0"/>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56" name="Line 55"/>
            <p:cNvSpPr>
              <a:spLocks noChangeShapeType="1"/>
            </p:cNvSpPr>
            <p:nvPr/>
          </p:nvSpPr>
          <p:spPr bwMode="auto">
            <a:xfrm>
              <a:off x="5280" y="2448"/>
              <a:ext cx="0" cy="672"/>
            </a:xfrm>
            <a:prstGeom prst="line">
              <a:avLst/>
            </a:prstGeom>
            <a:noFill/>
            <a:ln w="12700">
              <a:solidFill>
                <a:srgbClr val="000000"/>
              </a:solidFill>
              <a:round/>
              <a:headEnd/>
              <a:tailEn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sp>
          <p:nvSpPr>
            <p:cNvPr id="57" name="Line 56"/>
            <p:cNvSpPr>
              <a:spLocks noChangeShapeType="1"/>
            </p:cNvSpPr>
            <p:nvPr/>
          </p:nvSpPr>
          <p:spPr bwMode="auto">
            <a:xfrm flipH="1" flipV="1">
              <a:off x="4560" y="3120"/>
              <a:ext cx="720" cy="0"/>
            </a:xfrm>
            <a:prstGeom prst="line">
              <a:avLst/>
            </a:prstGeom>
            <a:noFill/>
            <a:ln w="12700">
              <a:solidFill>
                <a:srgbClr val="000000"/>
              </a:solidFill>
              <a:round/>
              <a:headEnd/>
              <a:tailEnd type="triangle" w="med" len="med"/>
            </a:ln>
            <a:effectLst/>
          </p:spPr>
          <p:txBody>
            <a:bodyPr/>
            <a:lstStyle/>
            <a:p>
              <a:pPr eaLnBrk="0" hangingPunct="0">
                <a:spcBef>
                  <a:spcPct val="50000"/>
                </a:spcBef>
                <a:defRPr/>
              </a:pPr>
              <a:endParaRPr lang="zh-TW" altLang="en-US" sz="1800" i="0" u="none">
                <a:solidFill>
                  <a:srgbClr val="FC0128"/>
                </a:solidFill>
                <a:latin typeface="Arial" pitchFamily="34" charset="0"/>
                <a:ea typeface="+mn-ea"/>
                <a:cs typeface="+mn-cs"/>
              </a:endParaRPr>
            </a:p>
          </p:txBody>
        </p:sp>
      </p:grpSp>
      <p:sp>
        <p:nvSpPr>
          <p:cNvPr id="3" name="Slide Number Placeholder 2"/>
          <p:cNvSpPr>
            <a:spLocks noGrp="1"/>
          </p:cNvSpPr>
          <p:nvPr>
            <p:ph type="sldNum" sz="quarter" idx="12"/>
          </p:nvPr>
        </p:nvSpPr>
        <p:spPr/>
        <p:txBody>
          <a:bodyPr/>
          <a:lstStyle/>
          <a:p>
            <a:fld id="{7B14E791-165F-344E-BF0E-59CD826800BF}" type="slidenum">
              <a:rPr lang="en-US" smtClean="0"/>
              <a:pPr/>
              <a:t>181</a:t>
            </a:fld>
            <a:endParaRPr lang="en-US" dirty="0"/>
          </a:p>
        </p:txBody>
      </p:sp>
    </p:spTree>
    <p:extLst>
      <p:ext uri="{BB962C8B-B14F-4D97-AF65-F5344CB8AC3E}">
        <p14:creationId xmlns:p14="http://schemas.microsoft.com/office/powerpoint/2010/main" val="3147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500"/>
                                        <p:tgtEl>
                                          <p:spTgt spid="34"/>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p:txBody>
          <a:bodyPr/>
          <a:lstStyle/>
          <a:p>
            <a:pPr eaLnBrk="1" hangingPunct="1"/>
            <a:r>
              <a:rPr lang="en-US" altLang="en-US"/>
              <a:t>Exceptions and Interrupts</a:t>
            </a:r>
            <a:endParaRPr lang="en-AU" altLang="en-US"/>
          </a:p>
        </p:txBody>
      </p:sp>
      <p:sp>
        <p:nvSpPr>
          <p:cNvPr id="98308" name="Rectangle 3"/>
          <p:cNvSpPr>
            <a:spLocks noGrp="1" noChangeArrowheads="1"/>
          </p:cNvSpPr>
          <p:nvPr>
            <p:ph type="body" idx="1"/>
          </p:nvPr>
        </p:nvSpPr>
        <p:spPr/>
        <p:txBody>
          <a:bodyPr/>
          <a:lstStyle/>
          <a:p>
            <a:pPr eaLnBrk="1" hangingPunct="1"/>
            <a:r>
              <a:rPr lang="en-US" altLang="en-US" sz="2800"/>
              <a:t>“Unexpected” events requiring change</a:t>
            </a:r>
            <a:br>
              <a:rPr lang="en-US" altLang="en-US" sz="2800"/>
            </a:br>
            <a:r>
              <a:rPr lang="en-US" altLang="en-US" sz="2800"/>
              <a:t>in flow of control</a:t>
            </a:r>
          </a:p>
          <a:p>
            <a:pPr lvl="1" eaLnBrk="1" hangingPunct="1"/>
            <a:r>
              <a:rPr lang="en-US" altLang="en-US" sz="2400"/>
              <a:t>Different ISAs use the terms differently</a:t>
            </a:r>
          </a:p>
          <a:p>
            <a:pPr eaLnBrk="1" hangingPunct="1"/>
            <a:r>
              <a:rPr lang="en-US" altLang="en-US" sz="2800"/>
              <a:t>Exception</a:t>
            </a:r>
          </a:p>
          <a:p>
            <a:pPr lvl="1" eaLnBrk="1" hangingPunct="1"/>
            <a:r>
              <a:rPr lang="en-US" altLang="en-US" sz="2400"/>
              <a:t>Arises within the CPU</a:t>
            </a:r>
          </a:p>
          <a:p>
            <a:pPr lvl="2" eaLnBrk="1" hangingPunct="1"/>
            <a:r>
              <a:rPr lang="en-US" altLang="en-US" sz="2000"/>
              <a:t>e.g., undefined opcode, overflow, syscall, …</a:t>
            </a:r>
          </a:p>
          <a:p>
            <a:pPr eaLnBrk="1" hangingPunct="1"/>
            <a:r>
              <a:rPr lang="en-US" altLang="en-US" sz="2800"/>
              <a:t>Interrupt</a:t>
            </a:r>
          </a:p>
          <a:p>
            <a:pPr lvl="1" eaLnBrk="1" hangingPunct="1"/>
            <a:r>
              <a:rPr lang="en-US" altLang="en-US" sz="2400"/>
              <a:t>From an external I/O controller</a:t>
            </a:r>
          </a:p>
          <a:p>
            <a:pPr eaLnBrk="1" hangingPunct="1"/>
            <a:r>
              <a:rPr lang="en-US" altLang="en-US" sz="2800"/>
              <a:t>Dealing with them without sacrificing performance is hard</a:t>
            </a:r>
            <a:endParaRPr lang="en-AU" altLang="en-US" sz="2800"/>
          </a:p>
        </p:txBody>
      </p:sp>
      <p:sp>
        <p:nvSpPr>
          <p:cNvPr id="98309" name="Text Box 4"/>
          <p:cNvSpPr txBox="1">
            <a:spLocks noChangeArrowheads="1"/>
          </p:cNvSpPr>
          <p:nvPr/>
        </p:nvSpPr>
        <p:spPr bwMode="auto">
          <a:xfrm rot="5400000">
            <a:off x="8055769" y="721519"/>
            <a:ext cx="18097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§4.9 Exceptions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182</a:t>
            </a:fld>
            <a:endParaRPr lang="en-US" dirty="0"/>
          </a:p>
        </p:txBody>
      </p:sp>
    </p:spTree>
    <p:extLst>
      <p:ext uri="{BB962C8B-B14F-4D97-AF65-F5344CB8AC3E}">
        <p14:creationId xmlns:p14="http://schemas.microsoft.com/office/powerpoint/2010/main" val="20876222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p:txBody>
          <a:bodyPr/>
          <a:lstStyle/>
          <a:p>
            <a:pPr eaLnBrk="1" hangingPunct="1"/>
            <a:r>
              <a:rPr lang="en-US" altLang="en-US"/>
              <a:t>Handling Exceptions</a:t>
            </a:r>
            <a:endParaRPr lang="en-AU" altLang="en-US"/>
          </a:p>
        </p:txBody>
      </p:sp>
      <p:sp>
        <p:nvSpPr>
          <p:cNvPr id="99332" name="Rectangle 3"/>
          <p:cNvSpPr>
            <a:spLocks noGrp="1" noChangeArrowheads="1"/>
          </p:cNvSpPr>
          <p:nvPr>
            <p:ph type="body" idx="1"/>
          </p:nvPr>
        </p:nvSpPr>
        <p:spPr/>
        <p:txBody>
          <a:bodyPr/>
          <a:lstStyle/>
          <a:p>
            <a:pPr eaLnBrk="1" hangingPunct="1">
              <a:lnSpc>
                <a:spcPct val="90000"/>
              </a:lnSpc>
            </a:pPr>
            <a:r>
              <a:rPr lang="en-US" altLang="en-US" sz="2800"/>
              <a:t>In MIPS, exceptions managed by a System Control Coprocessor (CP0)</a:t>
            </a:r>
          </a:p>
          <a:p>
            <a:pPr eaLnBrk="1" hangingPunct="1">
              <a:lnSpc>
                <a:spcPct val="90000"/>
              </a:lnSpc>
            </a:pPr>
            <a:r>
              <a:rPr lang="en-US" altLang="en-US" sz="2800"/>
              <a:t>Save PC of offending (or interrupted) instruction</a:t>
            </a:r>
          </a:p>
          <a:p>
            <a:pPr lvl="1" eaLnBrk="1" hangingPunct="1">
              <a:lnSpc>
                <a:spcPct val="90000"/>
              </a:lnSpc>
            </a:pPr>
            <a:r>
              <a:rPr lang="en-US" altLang="en-US" sz="2400"/>
              <a:t>In MIPS: Exception Program Counter (EPC)</a:t>
            </a:r>
          </a:p>
          <a:p>
            <a:pPr eaLnBrk="1" hangingPunct="1">
              <a:lnSpc>
                <a:spcPct val="90000"/>
              </a:lnSpc>
            </a:pPr>
            <a:r>
              <a:rPr lang="en-US" altLang="en-US" sz="2800"/>
              <a:t>Save indication of the problem</a:t>
            </a:r>
          </a:p>
          <a:p>
            <a:pPr lvl="1" eaLnBrk="1" hangingPunct="1">
              <a:lnSpc>
                <a:spcPct val="90000"/>
              </a:lnSpc>
            </a:pPr>
            <a:r>
              <a:rPr lang="en-US" altLang="en-US" sz="2400"/>
              <a:t>In MIPS: Cause register</a:t>
            </a:r>
          </a:p>
          <a:p>
            <a:pPr lvl="1" eaLnBrk="1" hangingPunct="1">
              <a:lnSpc>
                <a:spcPct val="90000"/>
              </a:lnSpc>
            </a:pPr>
            <a:r>
              <a:rPr lang="en-US" altLang="en-US" sz="2400"/>
              <a:t>We’ll assume 1-bit</a:t>
            </a:r>
          </a:p>
          <a:p>
            <a:pPr lvl="2" eaLnBrk="1" hangingPunct="1">
              <a:lnSpc>
                <a:spcPct val="90000"/>
              </a:lnSpc>
            </a:pPr>
            <a:r>
              <a:rPr lang="en-US" altLang="en-US" sz="2000"/>
              <a:t>0 for undefined opcode, 1 for overflow</a:t>
            </a:r>
          </a:p>
          <a:p>
            <a:pPr eaLnBrk="1" hangingPunct="1">
              <a:lnSpc>
                <a:spcPct val="90000"/>
              </a:lnSpc>
            </a:pPr>
            <a:r>
              <a:rPr lang="en-US" altLang="en-US" sz="2800"/>
              <a:t>Jump to handler at 8000 00180</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183</a:t>
            </a:fld>
            <a:endParaRPr lang="en-US" dirty="0"/>
          </a:p>
        </p:txBody>
      </p:sp>
    </p:spTree>
    <p:extLst>
      <p:ext uri="{BB962C8B-B14F-4D97-AF65-F5344CB8AC3E}">
        <p14:creationId xmlns:p14="http://schemas.microsoft.com/office/powerpoint/2010/main" val="254149266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p:txBody>
          <a:bodyPr/>
          <a:lstStyle/>
          <a:p>
            <a:pPr eaLnBrk="1" hangingPunct="1"/>
            <a:r>
              <a:rPr lang="en-US" altLang="en-US"/>
              <a:t>An Alternate Mechanism</a:t>
            </a:r>
            <a:endParaRPr lang="en-AU" altLang="en-US"/>
          </a:p>
        </p:txBody>
      </p:sp>
      <p:sp>
        <p:nvSpPr>
          <p:cNvPr id="100356" name="Rectangle 3"/>
          <p:cNvSpPr>
            <a:spLocks noGrp="1" noChangeArrowheads="1"/>
          </p:cNvSpPr>
          <p:nvPr>
            <p:ph type="body" idx="1"/>
          </p:nvPr>
        </p:nvSpPr>
        <p:spPr/>
        <p:txBody>
          <a:bodyPr/>
          <a:lstStyle/>
          <a:p>
            <a:pPr eaLnBrk="1" hangingPunct="1">
              <a:lnSpc>
                <a:spcPct val="90000"/>
              </a:lnSpc>
            </a:pPr>
            <a:r>
              <a:rPr lang="en-US" altLang="en-US"/>
              <a:t>Vectored Interrupts</a:t>
            </a:r>
          </a:p>
          <a:p>
            <a:pPr lvl="1" eaLnBrk="1" hangingPunct="1">
              <a:lnSpc>
                <a:spcPct val="90000"/>
              </a:lnSpc>
            </a:pPr>
            <a:r>
              <a:rPr lang="en-US" altLang="en-US"/>
              <a:t>Handler address determined by the cause</a:t>
            </a:r>
          </a:p>
          <a:p>
            <a:pPr eaLnBrk="1" hangingPunct="1">
              <a:lnSpc>
                <a:spcPct val="90000"/>
              </a:lnSpc>
            </a:pPr>
            <a:r>
              <a:rPr lang="en-US" altLang="en-US"/>
              <a:t>Example:</a:t>
            </a:r>
          </a:p>
          <a:p>
            <a:pPr lvl="1" eaLnBrk="1" hangingPunct="1">
              <a:lnSpc>
                <a:spcPct val="90000"/>
              </a:lnSpc>
            </a:pPr>
            <a:r>
              <a:rPr lang="en-US" altLang="en-US"/>
              <a:t>Undefined opcode:	C000 0000</a:t>
            </a:r>
          </a:p>
          <a:p>
            <a:pPr lvl="1" eaLnBrk="1" hangingPunct="1">
              <a:lnSpc>
                <a:spcPct val="90000"/>
              </a:lnSpc>
            </a:pPr>
            <a:r>
              <a:rPr lang="en-US" altLang="en-US"/>
              <a:t>Overflow:			C000 0020</a:t>
            </a:r>
          </a:p>
          <a:p>
            <a:pPr lvl="1" eaLnBrk="1" hangingPunct="1">
              <a:lnSpc>
                <a:spcPct val="90000"/>
              </a:lnSpc>
            </a:pPr>
            <a:r>
              <a:rPr lang="en-US" altLang="en-US"/>
              <a:t>…:				C000 0040</a:t>
            </a:r>
          </a:p>
          <a:p>
            <a:pPr eaLnBrk="1" hangingPunct="1">
              <a:lnSpc>
                <a:spcPct val="90000"/>
              </a:lnSpc>
            </a:pPr>
            <a:r>
              <a:rPr lang="en-US" altLang="en-US"/>
              <a:t>Instructions either</a:t>
            </a:r>
          </a:p>
          <a:p>
            <a:pPr lvl="1" eaLnBrk="1" hangingPunct="1">
              <a:lnSpc>
                <a:spcPct val="90000"/>
              </a:lnSpc>
            </a:pPr>
            <a:r>
              <a:rPr lang="en-US" altLang="en-US"/>
              <a:t>Deal with the interrupt, or</a:t>
            </a:r>
          </a:p>
          <a:p>
            <a:pPr lvl="1" eaLnBrk="1" hangingPunct="1">
              <a:lnSpc>
                <a:spcPct val="90000"/>
              </a:lnSpc>
            </a:pPr>
            <a:r>
              <a:rPr lang="en-US" altLang="en-US"/>
              <a:t>Jump to real handler</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184</a:t>
            </a:fld>
            <a:endParaRPr lang="en-US" dirty="0"/>
          </a:p>
        </p:txBody>
      </p:sp>
    </p:spTree>
    <p:extLst>
      <p:ext uri="{BB962C8B-B14F-4D97-AF65-F5344CB8AC3E}">
        <p14:creationId xmlns:p14="http://schemas.microsoft.com/office/powerpoint/2010/main" val="357622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en-US" altLang="en-US"/>
              <a:t>Handler Actions</a:t>
            </a:r>
            <a:endParaRPr lang="en-AU" altLang="en-US"/>
          </a:p>
        </p:txBody>
      </p:sp>
      <p:sp>
        <p:nvSpPr>
          <p:cNvPr id="101380" name="Rectangle 3"/>
          <p:cNvSpPr>
            <a:spLocks noGrp="1" noChangeArrowheads="1"/>
          </p:cNvSpPr>
          <p:nvPr>
            <p:ph type="body" idx="1"/>
          </p:nvPr>
        </p:nvSpPr>
        <p:spPr/>
        <p:txBody>
          <a:bodyPr/>
          <a:lstStyle/>
          <a:p>
            <a:pPr eaLnBrk="1" hangingPunct="1">
              <a:lnSpc>
                <a:spcPct val="90000"/>
              </a:lnSpc>
            </a:pPr>
            <a:r>
              <a:rPr lang="en-US" altLang="en-US"/>
              <a:t>Read cause, and transfer to relevant handler</a:t>
            </a:r>
          </a:p>
          <a:p>
            <a:pPr eaLnBrk="1" hangingPunct="1">
              <a:lnSpc>
                <a:spcPct val="90000"/>
              </a:lnSpc>
            </a:pPr>
            <a:r>
              <a:rPr lang="en-US" altLang="en-US"/>
              <a:t>Determine action required</a:t>
            </a:r>
          </a:p>
          <a:p>
            <a:pPr eaLnBrk="1" hangingPunct="1">
              <a:lnSpc>
                <a:spcPct val="90000"/>
              </a:lnSpc>
            </a:pPr>
            <a:r>
              <a:rPr lang="en-US" altLang="en-US"/>
              <a:t>If restartable</a:t>
            </a:r>
          </a:p>
          <a:p>
            <a:pPr lvl="1" eaLnBrk="1" hangingPunct="1">
              <a:lnSpc>
                <a:spcPct val="90000"/>
              </a:lnSpc>
            </a:pPr>
            <a:r>
              <a:rPr lang="en-US" altLang="en-US"/>
              <a:t>Take corrective action</a:t>
            </a:r>
          </a:p>
          <a:p>
            <a:pPr lvl="1" eaLnBrk="1" hangingPunct="1">
              <a:lnSpc>
                <a:spcPct val="90000"/>
              </a:lnSpc>
            </a:pPr>
            <a:r>
              <a:rPr lang="en-US" altLang="en-US"/>
              <a:t>use EPC to return to program</a:t>
            </a:r>
          </a:p>
          <a:p>
            <a:pPr eaLnBrk="1" hangingPunct="1">
              <a:lnSpc>
                <a:spcPct val="90000"/>
              </a:lnSpc>
            </a:pPr>
            <a:r>
              <a:rPr lang="en-US" altLang="en-US"/>
              <a:t>Otherwise</a:t>
            </a:r>
          </a:p>
          <a:p>
            <a:pPr lvl="1" eaLnBrk="1" hangingPunct="1">
              <a:lnSpc>
                <a:spcPct val="90000"/>
              </a:lnSpc>
            </a:pPr>
            <a:r>
              <a:rPr lang="en-US" altLang="en-US"/>
              <a:t>Terminate program</a:t>
            </a:r>
          </a:p>
          <a:p>
            <a:pPr lvl="1" eaLnBrk="1" hangingPunct="1">
              <a:lnSpc>
                <a:spcPct val="90000"/>
              </a:lnSpc>
            </a:pPr>
            <a:r>
              <a:rPr lang="en-US" altLang="en-US"/>
              <a:t>Report error using EPC, cause, …</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185</a:t>
            </a:fld>
            <a:endParaRPr lang="en-US" dirty="0"/>
          </a:p>
        </p:txBody>
      </p:sp>
    </p:spTree>
    <p:extLst>
      <p:ext uri="{BB962C8B-B14F-4D97-AF65-F5344CB8AC3E}">
        <p14:creationId xmlns:p14="http://schemas.microsoft.com/office/powerpoint/2010/main" val="281376387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pPr eaLnBrk="1" hangingPunct="1"/>
            <a:r>
              <a:rPr lang="en-US" altLang="en-US"/>
              <a:t>Exceptions in a Pipeline</a:t>
            </a:r>
            <a:endParaRPr lang="en-AU" altLang="en-US"/>
          </a:p>
        </p:txBody>
      </p:sp>
      <p:sp>
        <p:nvSpPr>
          <p:cNvPr id="102404" name="Rectangle 3"/>
          <p:cNvSpPr>
            <a:spLocks noGrp="1" noChangeArrowheads="1"/>
          </p:cNvSpPr>
          <p:nvPr>
            <p:ph type="body" idx="1"/>
          </p:nvPr>
        </p:nvSpPr>
        <p:spPr/>
        <p:txBody>
          <a:bodyPr/>
          <a:lstStyle/>
          <a:p>
            <a:pPr eaLnBrk="1" hangingPunct="1">
              <a:lnSpc>
                <a:spcPct val="90000"/>
              </a:lnSpc>
            </a:pPr>
            <a:r>
              <a:rPr lang="en-US" altLang="en-US"/>
              <a:t>Another form of control hazard</a:t>
            </a:r>
          </a:p>
          <a:p>
            <a:pPr eaLnBrk="1" hangingPunct="1">
              <a:lnSpc>
                <a:spcPct val="90000"/>
              </a:lnSpc>
            </a:pPr>
            <a:r>
              <a:rPr lang="en-US" altLang="en-US"/>
              <a:t>Consider overflow on add in EX stage</a:t>
            </a:r>
          </a:p>
          <a:p>
            <a:pPr lvl="1" eaLnBrk="1" hangingPunct="1">
              <a:lnSpc>
                <a:spcPct val="90000"/>
              </a:lnSpc>
              <a:buFont typeface="Wingdings" charset="2"/>
              <a:buNone/>
            </a:pPr>
            <a:r>
              <a:rPr lang="en-US" altLang="en-US">
                <a:latin typeface="Lucida Console" charset="0"/>
              </a:rPr>
              <a:t>add $1, $2, $1</a:t>
            </a:r>
          </a:p>
          <a:p>
            <a:pPr lvl="1" eaLnBrk="1" hangingPunct="1">
              <a:lnSpc>
                <a:spcPct val="90000"/>
              </a:lnSpc>
            </a:pPr>
            <a:r>
              <a:rPr lang="en-US" altLang="en-US"/>
              <a:t>Prevent $1 from being clobbered</a:t>
            </a:r>
          </a:p>
          <a:p>
            <a:pPr lvl="1" eaLnBrk="1" hangingPunct="1">
              <a:lnSpc>
                <a:spcPct val="90000"/>
              </a:lnSpc>
            </a:pPr>
            <a:r>
              <a:rPr lang="en-US" altLang="en-US"/>
              <a:t>Complete previous instructions</a:t>
            </a:r>
          </a:p>
          <a:p>
            <a:pPr lvl="1" eaLnBrk="1" hangingPunct="1">
              <a:lnSpc>
                <a:spcPct val="90000"/>
              </a:lnSpc>
            </a:pPr>
            <a:r>
              <a:rPr lang="en-US" altLang="en-US"/>
              <a:t>Flush </a:t>
            </a:r>
            <a:r>
              <a:rPr lang="en-US" altLang="en-US">
                <a:latin typeface="Lucida Console" charset="0"/>
              </a:rPr>
              <a:t>add</a:t>
            </a:r>
            <a:r>
              <a:rPr lang="en-US" altLang="en-US"/>
              <a:t> and subsequent instructions</a:t>
            </a:r>
          </a:p>
          <a:p>
            <a:pPr lvl="1" eaLnBrk="1" hangingPunct="1">
              <a:lnSpc>
                <a:spcPct val="90000"/>
              </a:lnSpc>
            </a:pPr>
            <a:r>
              <a:rPr lang="en-US" altLang="en-US"/>
              <a:t>Set Cause and EPC register values</a:t>
            </a:r>
          </a:p>
          <a:p>
            <a:pPr lvl="1" eaLnBrk="1" hangingPunct="1">
              <a:lnSpc>
                <a:spcPct val="90000"/>
              </a:lnSpc>
            </a:pPr>
            <a:r>
              <a:rPr lang="en-US" altLang="en-US"/>
              <a:t>Transfer control to handler</a:t>
            </a:r>
          </a:p>
          <a:p>
            <a:pPr eaLnBrk="1" hangingPunct="1">
              <a:lnSpc>
                <a:spcPct val="90000"/>
              </a:lnSpc>
            </a:pPr>
            <a:r>
              <a:rPr lang="en-US" altLang="en-US"/>
              <a:t>Similar to mispredicted branch</a:t>
            </a:r>
          </a:p>
          <a:p>
            <a:pPr lvl="1" eaLnBrk="1" hangingPunct="1">
              <a:lnSpc>
                <a:spcPct val="90000"/>
              </a:lnSpc>
            </a:pPr>
            <a:r>
              <a:rPr lang="en-US" altLang="en-US"/>
              <a:t>Use much of the same hardware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186</a:t>
            </a:fld>
            <a:endParaRPr lang="en-US" dirty="0"/>
          </a:p>
        </p:txBody>
      </p:sp>
    </p:spTree>
    <p:extLst>
      <p:ext uri="{BB962C8B-B14F-4D97-AF65-F5344CB8AC3E}">
        <p14:creationId xmlns:p14="http://schemas.microsoft.com/office/powerpoint/2010/main" val="42716619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5" descr="f04-66-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8021638"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p:cNvSpPr>
            <a:spLocks noGrp="1" noChangeArrowheads="1"/>
          </p:cNvSpPr>
          <p:nvPr>
            <p:ph type="title"/>
          </p:nvPr>
        </p:nvSpPr>
        <p:spPr/>
        <p:txBody>
          <a:bodyPr/>
          <a:lstStyle/>
          <a:p>
            <a:pPr eaLnBrk="1" hangingPunct="1"/>
            <a:r>
              <a:rPr lang="en-US" altLang="en-US"/>
              <a:t>Pipeline with Exceptions</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187</a:t>
            </a:fld>
            <a:endParaRPr lang="en-US" dirty="0"/>
          </a:p>
        </p:txBody>
      </p:sp>
    </p:spTree>
    <p:extLst>
      <p:ext uri="{BB962C8B-B14F-4D97-AF65-F5344CB8AC3E}">
        <p14:creationId xmlns:p14="http://schemas.microsoft.com/office/powerpoint/2010/main" val="24210490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p:txBody>
          <a:bodyPr/>
          <a:lstStyle/>
          <a:p>
            <a:pPr eaLnBrk="1" hangingPunct="1"/>
            <a:r>
              <a:rPr lang="en-US" altLang="en-US"/>
              <a:t>Exception Properties</a:t>
            </a:r>
            <a:endParaRPr lang="en-AU" altLang="en-US"/>
          </a:p>
        </p:txBody>
      </p:sp>
      <p:sp>
        <p:nvSpPr>
          <p:cNvPr id="104452" name="Rectangle 3"/>
          <p:cNvSpPr>
            <a:spLocks noGrp="1" noChangeArrowheads="1"/>
          </p:cNvSpPr>
          <p:nvPr>
            <p:ph type="body" idx="1"/>
          </p:nvPr>
        </p:nvSpPr>
        <p:spPr/>
        <p:txBody>
          <a:bodyPr/>
          <a:lstStyle/>
          <a:p>
            <a:pPr eaLnBrk="1" hangingPunct="1"/>
            <a:r>
              <a:rPr lang="en-US" altLang="en-US"/>
              <a:t>Restartable exceptions</a:t>
            </a:r>
          </a:p>
          <a:p>
            <a:pPr lvl="1" eaLnBrk="1" hangingPunct="1"/>
            <a:r>
              <a:rPr lang="en-US" altLang="en-US"/>
              <a:t>Pipeline can flush the instruction</a:t>
            </a:r>
          </a:p>
          <a:p>
            <a:pPr lvl="1" eaLnBrk="1" hangingPunct="1"/>
            <a:r>
              <a:rPr lang="en-US" altLang="en-US"/>
              <a:t>Handler executes, then returns to the instruction</a:t>
            </a:r>
          </a:p>
          <a:p>
            <a:pPr lvl="2" eaLnBrk="1" hangingPunct="1"/>
            <a:r>
              <a:rPr lang="en-US" altLang="en-US"/>
              <a:t>Refetched and executed from scratch</a:t>
            </a:r>
          </a:p>
          <a:p>
            <a:pPr eaLnBrk="1" hangingPunct="1"/>
            <a:r>
              <a:rPr lang="en-US" altLang="en-US"/>
              <a:t>PC saved in EPC register</a:t>
            </a:r>
          </a:p>
          <a:p>
            <a:pPr lvl="1" eaLnBrk="1" hangingPunct="1"/>
            <a:r>
              <a:rPr lang="en-US" altLang="en-US"/>
              <a:t>Identifies causing instruction</a:t>
            </a:r>
          </a:p>
          <a:p>
            <a:pPr lvl="1" eaLnBrk="1" hangingPunct="1"/>
            <a:r>
              <a:rPr lang="en-US" altLang="en-US"/>
              <a:t>Actually PC + 4 is saved</a:t>
            </a:r>
          </a:p>
          <a:p>
            <a:pPr lvl="2" eaLnBrk="1" hangingPunct="1"/>
            <a:r>
              <a:rPr lang="en-US" altLang="en-US"/>
              <a:t>Handler must adjust</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188</a:t>
            </a:fld>
            <a:endParaRPr lang="en-US" dirty="0"/>
          </a:p>
        </p:txBody>
      </p:sp>
    </p:spTree>
    <p:extLst>
      <p:ext uri="{BB962C8B-B14F-4D97-AF65-F5344CB8AC3E}">
        <p14:creationId xmlns:p14="http://schemas.microsoft.com/office/powerpoint/2010/main" val="28338414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p:txBody>
          <a:bodyPr/>
          <a:lstStyle/>
          <a:p>
            <a:pPr eaLnBrk="1" hangingPunct="1"/>
            <a:r>
              <a:rPr lang="en-US" altLang="en-US"/>
              <a:t>Exception Example</a:t>
            </a:r>
            <a:endParaRPr lang="en-AU" altLang="en-US"/>
          </a:p>
        </p:txBody>
      </p:sp>
      <p:sp>
        <p:nvSpPr>
          <p:cNvPr id="105476" name="Rectangle 3"/>
          <p:cNvSpPr>
            <a:spLocks noGrp="1" noChangeArrowheads="1"/>
          </p:cNvSpPr>
          <p:nvPr>
            <p:ph type="body" idx="1"/>
          </p:nvPr>
        </p:nvSpPr>
        <p:spPr/>
        <p:txBody>
          <a:bodyPr/>
          <a:lstStyle/>
          <a:p>
            <a:pPr eaLnBrk="1" hangingPunct="1">
              <a:lnSpc>
                <a:spcPct val="90000"/>
              </a:lnSpc>
            </a:pPr>
            <a:r>
              <a:rPr lang="en-US" altLang="en-US" sz="2800"/>
              <a:t>Exception on </a:t>
            </a:r>
            <a:r>
              <a:rPr lang="en-US" altLang="en-US" sz="2800">
                <a:solidFill>
                  <a:schemeClr val="hlink"/>
                </a:solidFill>
                <a:latin typeface="Lucida Console" charset="0"/>
              </a:rPr>
              <a:t>add</a:t>
            </a:r>
            <a:r>
              <a:rPr lang="en-US" altLang="en-US" sz="2800"/>
              <a:t> in</a:t>
            </a:r>
          </a:p>
          <a:p>
            <a:pPr lvl="1" eaLnBrk="1" hangingPunct="1">
              <a:lnSpc>
                <a:spcPct val="90000"/>
              </a:lnSpc>
              <a:buFont typeface="Wingdings" charset="2"/>
              <a:buNone/>
            </a:pPr>
            <a:r>
              <a:rPr lang="en-AU" altLang="en-US" sz="2400">
                <a:latin typeface="Lucida Console" charset="0"/>
              </a:rPr>
              <a:t>	40	sub  $11, $2, $4</a:t>
            </a:r>
            <a:br>
              <a:rPr lang="en-AU" altLang="en-US" sz="2400">
                <a:latin typeface="Lucida Console" charset="0"/>
              </a:rPr>
            </a:br>
            <a:r>
              <a:rPr lang="en-AU" altLang="en-US" sz="2400">
                <a:latin typeface="Lucida Console" charset="0"/>
              </a:rPr>
              <a:t>44	and  $12, $2, $5</a:t>
            </a:r>
            <a:br>
              <a:rPr lang="en-AU" altLang="en-US" sz="2400">
                <a:latin typeface="Lucida Console" charset="0"/>
              </a:rPr>
            </a:br>
            <a:r>
              <a:rPr lang="en-AU" altLang="en-US" sz="2400">
                <a:latin typeface="Lucida Console" charset="0"/>
              </a:rPr>
              <a:t>48	or   $13, $2, $6</a:t>
            </a:r>
            <a:br>
              <a:rPr lang="en-AU" altLang="en-US" sz="2400">
                <a:latin typeface="Lucida Console" charset="0"/>
              </a:rPr>
            </a:br>
            <a:r>
              <a:rPr lang="en-AU" altLang="en-US" sz="2400">
                <a:solidFill>
                  <a:schemeClr val="hlink"/>
                </a:solidFill>
                <a:latin typeface="Lucida Console" charset="0"/>
              </a:rPr>
              <a:t>4C	add  $1,  $2, $1</a:t>
            </a:r>
            <a:br>
              <a:rPr lang="en-AU" altLang="en-US" sz="2400">
                <a:latin typeface="Lucida Console" charset="0"/>
              </a:rPr>
            </a:br>
            <a:r>
              <a:rPr lang="en-AU" altLang="en-US" sz="2400">
                <a:latin typeface="Lucida Console" charset="0"/>
              </a:rPr>
              <a:t>50	slt  $15, $6, $7</a:t>
            </a:r>
            <a:br>
              <a:rPr lang="en-AU" altLang="en-US" sz="2400">
                <a:latin typeface="Lucida Console" charset="0"/>
              </a:rPr>
            </a:br>
            <a:r>
              <a:rPr lang="en-AU" altLang="en-US" sz="2400">
                <a:latin typeface="Lucida Console" charset="0"/>
              </a:rPr>
              <a:t>54	lw   $16, 50($7)</a:t>
            </a:r>
            <a:br>
              <a:rPr lang="en-AU" altLang="en-US" sz="2400">
                <a:latin typeface="Lucida Console" charset="0"/>
              </a:rPr>
            </a:br>
            <a:r>
              <a:rPr lang="en-AU" altLang="en-US" sz="2400">
                <a:latin typeface="Lucida Console" charset="0"/>
              </a:rPr>
              <a:t>…</a:t>
            </a:r>
          </a:p>
          <a:p>
            <a:pPr eaLnBrk="1" hangingPunct="1">
              <a:lnSpc>
                <a:spcPct val="90000"/>
              </a:lnSpc>
            </a:pPr>
            <a:r>
              <a:rPr lang="en-US" altLang="en-US" sz="2800"/>
              <a:t>Handler</a:t>
            </a:r>
          </a:p>
          <a:p>
            <a:pPr lvl="1" eaLnBrk="1" hangingPunct="1">
              <a:lnSpc>
                <a:spcPct val="90000"/>
              </a:lnSpc>
              <a:buFont typeface="Wingdings" charset="2"/>
              <a:buNone/>
            </a:pPr>
            <a:r>
              <a:rPr lang="en-AU" altLang="en-US" sz="2400">
                <a:latin typeface="Lucida Console" charset="0"/>
              </a:rPr>
              <a:t>	80000180	sw   $25, 1000($0)</a:t>
            </a:r>
            <a:br>
              <a:rPr lang="en-AU" altLang="en-US" sz="2400">
                <a:latin typeface="Lucida Console" charset="0"/>
              </a:rPr>
            </a:br>
            <a:r>
              <a:rPr lang="en-AU" altLang="en-US" sz="2400">
                <a:latin typeface="Lucida Console" charset="0"/>
              </a:rPr>
              <a:t>80000184	sw   $26, 1004($0)</a:t>
            </a:r>
            <a:br>
              <a:rPr lang="en-AU" altLang="en-US" sz="2400">
                <a:latin typeface="Lucida Console" charset="0"/>
              </a:rPr>
            </a:br>
            <a:r>
              <a:rPr lang="en-AU" altLang="en-US" sz="2400">
                <a:latin typeface="Lucida Console" charset="0"/>
              </a:rPr>
              <a:t>…</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189</a:t>
            </a:fld>
            <a:endParaRPr lang="en-US" dirty="0"/>
          </a:p>
        </p:txBody>
      </p:sp>
    </p:spTree>
    <p:extLst>
      <p:ext uri="{BB962C8B-B14F-4D97-AF65-F5344CB8AC3E}">
        <p14:creationId xmlns:p14="http://schemas.microsoft.com/office/powerpoint/2010/main" val="263037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FB56FF2-CBFC-C942-852A-3E20DBD44AEA}"/>
              </a:ext>
            </a:extLst>
          </p:cNvPr>
          <p:cNvSpPr>
            <a:spLocks noGrp="1" noChangeArrowheads="1"/>
          </p:cNvSpPr>
          <p:nvPr>
            <p:ph type="title"/>
          </p:nvPr>
        </p:nvSpPr>
        <p:spPr/>
        <p:txBody>
          <a:bodyPr>
            <a:normAutofit/>
          </a:bodyPr>
          <a:lstStyle/>
          <a:p>
            <a:pPr eaLnBrk="1" hangingPunct="1"/>
            <a:r>
              <a:rPr lang="en-US" altLang="en-US" dirty="0"/>
              <a:t>SB-Format Encoding for Branch Instructions</a:t>
            </a:r>
            <a:endParaRPr lang="en-AU" altLang="en-US" dirty="0"/>
          </a:p>
        </p:txBody>
      </p:sp>
      <p:sp>
        <p:nvSpPr>
          <p:cNvPr id="118787" name="Rectangle 3">
            <a:extLst>
              <a:ext uri="{FF2B5EF4-FFF2-40B4-BE49-F238E27FC236}">
                <a16:creationId xmlns:a16="http://schemas.microsoft.com/office/drawing/2014/main" id="{C4EA0073-F671-844E-B671-8597A83B12D3}"/>
              </a:ext>
            </a:extLst>
          </p:cNvPr>
          <p:cNvSpPr>
            <a:spLocks noGrp="1" noChangeArrowheads="1"/>
          </p:cNvSpPr>
          <p:nvPr>
            <p:ph idx="1"/>
          </p:nvPr>
        </p:nvSpPr>
        <p:spPr/>
        <p:txBody>
          <a:bodyPr>
            <a:normAutofit fontScale="92500" lnSpcReduction="10000"/>
          </a:bodyPr>
          <a:lstStyle/>
          <a:p>
            <a:pPr eaLnBrk="1" hangingPunct="1"/>
            <a:r>
              <a:rPr lang="en-US" altLang="en-US" dirty="0"/>
              <a:t>Branch instructions specify</a:t>
            </a:r>
          </a:p>
          <a:p>
            <a:pPr lvl="1" eaLnBrk="1" hangingPunct="1"/>
            <a:r>
              <a:rPr lang="en-US" altLang="en-US" dirty="0"/>
              <a:t>Opcode, two registers, target address</a:t>
            </a:r>
          </a:p>
          <a:p>
            <a:pPr eaLnBrk="1" hangingPunct="1"/>
            <a:r>
              <a:rPr lang="en-US" altLang="en-US" dirty="0"/>
              <a:t>Most branch targets are near branch</a:t>
            </a:r>
          </a:p>
          <a:p>
            <a:pPr lvl="1" eaLnBrk="1" hangingPunct="1"/>
            <a:r>
              <a:rPr lang="en-US" altLang="en-US" dirty="0"/>
              <a:t>Forward or backward</a:t>
            </a:r>
          </a:p>
          <a:p>
            <a:pPr eaLnBrk="1" hangingPunct="1"/>
            <a:r>
              <a:rPr lang="en-US" altLang="en-US" dirty="0"/>
              <a:t>SB-Format instructions: </a:t>
            </a:r>
            <a:r>
              <a:rPr lang="en-US" altLang="en-US" dirty="0" err="1"/>
              <a:t>beq</a:t>
            </a:r>
            <a:r>
              <a:rPr lang="en-US" altLang="en-US" dirty="0"/>
              <a:t> x8, x9, 4</a:t>
            </a:r>
          </a:p>
          <a:p>
            <a:pPr eaLnBrk="1" hangingPunct="1"/>
            <a:endParaRPr lang="en-US" altLang="en-US" dirty="0"/>
          </a:p>
          <a:p>
            <a:pPr eaLnBrk="1" hangingPunct="1"/>
            <a:endParaRPr lang="en-US" altLang="en-US" dirty="0"/>
          </a:p>
          <a:p>
            <a:pPr eaLnBrk="1" hangingPunct="1"/>
            <a:endParaRPr lang="en-US" altLang="en-US" dirty="0"/>
          </a:p>
          <a:p>
            <a:endParaRPr lang="en-US" altLang="en-US" dirty="0"/>
          </a:p>
          <a:p>
            <a:r>
              <a:rPr lang="en-US" altLang="en-US" dirty="0"/>
              <a:t>PC-relative addressing</a:t>
            </a:r>
          </a:p>
          <a:p>
            <a:pPr lvl="1"/>
            <a:r>
              <a:rPr lang="en-US" altLang="en-US" dirty="0"/>
              <a:t>Branch target address is encoded as the offset off the the address of the branch instruction itself</a:t>
            </a:r>
          </a:p>
          <a:p>
            <a:pPr lvl="1"/>
            <a:r>
              <a:rPr lang="en-US" altLang="en-US" dirty="0"/>
              <a:t>Target address = PC (Branch address) + immediate × 2</a:t>
            </a:r>
          </a:p>
        </p:txBody>
      </p:sp>
      <p:sp>
        <p:nvSpPr>
          <p:cNvPr id="2" name="Slide Number Placeholder 1">
            <a:extLst>
              <a:ext uri="{FF2B5EF4-FFF2-40B4-BE49-F238E27FC236}">
                <a16:creationId xmlns:a16="http://schemas.microsoft.com/office/drawing/2014/main" id="{F2DBF606-CF23-144A-BAD4-49F4581D7425}"/>
              </a:ext>
            </a:extLst>
          </p:cNvPr>
          <p:cNvSpPr>
            <a:spLocks noGrp="1"/>
          </p:cNvSpPr>
          <p:nvPr>
            <p:ph type="sldNum" sz="quarter" idx="12"/>
          </p:nvPr>
        </p:nvSpPr>
        <p:spPr/>
        <p:txBody>
          <a:bodyPr/>
          <a:lstStyle/>
          <a:p>
            <a:fld id="{7B14E791-165F-344E-BF0E-59CD826800BF}" type="slidenum">
              <a:rPr lang="en-US" smtClean="0"/>
              <a:pPr/>
              <a:t>19</a:t>
            </a:fld>
            <a:endParaRPr lang="en-US" dirty="0"/>
          </a:p>
        </p:txBody>
      </p:sp>
      <p:sp>
        <p:nvSpPr>
          <p:cNvPr id="118789" name="Text Box 5">
            <a:extLst>
              <a:ext uri="{FF2B5EF4-FFF2-40B4-BE49-F238E27FC236}">
                <a16:creationId xmlns:a16="http://schemas.microsoft.com/office/drawing/2014/main" id="{DB190735-01CB-E64B-B5E5-8EEC0E866791}"/>
              </a:ext>
            </a:extLst>
          </p:cNvPr>
          <p:cNvSpPr txBox="1">
            <a:spLocks noChangeArrowheads="1"/>
          </p:cNvSpPr>
          <p:nvPr/>
        </p:nvSpPr>
        <p:spPr bwMode="auto">
          <a:xfrm>
            <a:off x="1114425" y="3516086"/>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a:t> </a:t>
            </a:r>
            <a:endParaRPr lang="en-AU" altLang="en-US" sz="2000"/>
          </a:p>
        </p:txBody>
      </p:sp>
      <p:sp>
        <p:nvSpPr>
          <p:cNvPr id="118790" name="Text Box 6">
            <a:extLst>
              <a:ext uri="{FF2B5EF4-FFF2-40B4-BE49-F238E27FC236}">
                <a16:creationId xmlns:a16="http://schemas.microsoft.com/office/drawing/2014/main" id="{C39159AB-9FA3-E542-9D9B-B700453838AD}"/>
              </a:ext>
            </a:extLst>
          </p:cNvPr>
          <p:cNvSpPr txBox="1">
            <a:spLocks noChangeArrowheads="1"/>
          </p:cNvSpPr>
          <p:nvPr/>
        </p:nvSpPr>
        <p:spPr bwMode="auto">
          <a:xfrm>
            <a:off x="2411412" y="3516086"/>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rs2</a:t>
            </a:r>
            <a:endParaRPr lang="en-AU" altLang="en-US" sz="2000"/>
          </a:p>
        </p:txBody>
      </p:sp>
      <p:sp>
        <p:nvSpPr>
          <p:cNvPr id="118791" name="Text Box 7">
            <a:extLst>
              <a:ext uri="{FF2B5EF4-FFF2-40B4-BE49-F238E27FC236}">
                <a16:creationId xmlns:a16="http://schemas.microsoft.com/office/drawing/2014/main" id="{E4AFAEC8-2434-E64B-B616-D2600495DB24}"/>
              </a:ext>
            </a:extLst>
          </p:cNvPr>
          <p:cNvSpPr txBox="1">
            <a:spLocks noChangeArrowheads="1"/>
          </p:cNvSpPr>
          <p:nvPr/>
        </p:nvSpPr>
        <p:spPr bwMode="auto">
          <a:xfrm>
            <a:off x="3490912" y="3516086"/>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rs1</a:t>
            </a:r>
            <a:endParaRPr lang="en-AU" altLang="en-US" sz="2000"/>
          </a:p>
        </p:txBody>
      </p:sp>
      <p:sp>
        <p:nvSpPr>
          <p:cNvPr id="118792" name="Text Box 8">
            <a:extLst>
              <a:ext uri="{FF2B5EF4-FFF2-40B4-BE49-F238E27FC236}">
                <a16:creationId xmlns:a16="http://schemas.microsoft.com/office/drawing/2014/main" id="{55553B97-E0FD-AB49-B31A-5B622E5F358F}"/>
              </a:ext>
            </a:extLst>
          </p:cNvPr>
          <p:cNvSpPr txBox="1">
            <a:spLocks noChangeArrowheads="1"/>
          </p:cNvSpPr>
          <p:nvPr/>
        </p:nvSpPr>
        <p:spPr bwMode="auto">
          <a:xfrm>
            <a:off x="5510212" y="3516086"/>
            <a:ext cx="78898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18793" name="Text Box 9">
            <a:extLst>
              <a:ext uri="{FF2B5EF4-FFF2-40B4-BE49-F238E27FC236}">
                <a16:creationId xmlns:a16="http://schemas.microsoft.com/office/drawing/2014/main" id="{D8FA799E-3ECF-624B-A864-717F7F0C83AC}"/>
              </a:ext>
            </a:extLst>
          </p:cNvPr>
          <p:cNvSpPr txBox="1">
            <a:spLocks noChangeArrowheads="1"/>
          </p:cNvSpPr>
          <p:nvPr/>
        </p:nvSpPr>
        <p:spPr bwMode="auto">
          <a:xfrm>
            <a:off x="4572000" y="3516086"/>
            <a:ext cx="936625"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funct3</a:t>
            </a:r>
            <a:endParaRPr lang="en-AU" altLang="en-US" sz="2000"/>
          </a:p>
        </p:txBody>
      </p:sp>
      <p:sp>
        <p:nvSpPr>
          <p:cNvPr id="118794" name="Text Box 10">
            <a:extLst>
              <a:ext uri="{FF2B5EF4-FFF2-40B4-BE49-F238E27FC236}">
                <a16:creationId xmlns:a16="http://schemas.microsoft.com/office/drawing/2014/main" id="{1C3FC330-9FBE-4046-83A7-51EEAAABAC20}"/>
              </a:ext>
            </a:extLst>
          </p:cNvPr>
          <p:cNvSpPr txBox="1">
            <a:spLocks noChangeArrowheads="1"/>
          </p:cNvSpPr>
          <p:nvPr/>
        </p:nvSpPr>
        <p:spPr bwMode="auto">
          <a:xfrm>
            <a:off x="6589712" y="3516086"/>
            <a:ext cx="129698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opcode</a:t>
            </a:r>
            <a:endParaRPr lang="en-AU" altLang="en-US" sz="2000"/>
          </a:p>
        </p:txBody>
      </p:sp>
      <p:sp>
        <p:nvSpPr>
          <p:cNvPr id="118795" name="Text Box 11">
            <a:extLst>
              <a:ext uri="{FF2B5EF4-FFF2-40B4-BE49-F238E27FC236}">
                <a16:creationId xmlns:a16="http://schemas.microsoft.com/office/drawing/2014/main" id="{58811F41-30B2-0C4B-BD75-8E70D2CE079A}"/>
              </a:ext>
            </a:extLst>
          </p:cNvPr>
          <p:cNvSpPr txBox="1">
            <a:spLocks noChangeArrowheads="1"/>
          </p:cNvSpPr>
          <p:nvPr/>
        </p:nvSpPr>
        <p:spPr bwMode="auto">
          <a:xfrm>
            <a:off x="1435100" y="3452586"/>
            <a:ext cx="6334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dirty="0" err="1"/>
              <a:t>imm</a:t>
            </a:r>
            <a:br>
              <a:rPr lang="en-US" altLang="en-US" sz="1400" dirty="0"/>
            </a:br>
            <a:r>
              <a:rPr lang="en-US" altLang="en-US" sz="1400" dirty="0"/>
              <a:t>[10:5]</a:t>
            </a:r>
            <a:endParaRPr lang="en-AU" altLang="en-US" sz="1400" dirty="0"/>
          </a:p>
        </p:txBody>
      </p:sp>
      <p:sp>
        <p:nvSpPr>
          <p:cNvPr id="118796" name="Text Box 15">
            <a:extLst>
              <a:ext uri="{FF2B5EF4-FFF2-40B4-BE49-F238E27FC236}">
                <a16:creationId xmlns:a16="http://schemas.microsoft.com/office/drawing/2014/main" id="{4716E8E5-3DBD-CB46-B776-E32E36241030}"/>
              </a:ext>
            </a:extLst>
          </p:cNvPr>
          <p:cNvSpPr txBox="1">
            <a:spLocks noChangeArrowheads="1"/>
          </p:cNvSpPr>
          <p:nvPr/>
        </p:nvSpPr>
        <p:spPr bwMode="auto">
          <a:xfrm>
            <a:off x="5649912" y="3452586"/>
            <a:ext cx="531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a:t>imm</a:t>
            </a:r>
            <a:br>
              <a:rPr lang="en-US" altLang="en-US" sz="1400"/>
            </a:br>
            <a:r>
              <a:rPr lang="en-US" altLang="en-US" sz="1400"/>
              <a:t>[4:1]</a:t>
            </a:r>
            <a:endParaRPr lang="en-AU" altLang="en-US" sz="1400"/>
          </a:p>
        </p:txBody>
      </p:sp>
      <p:sp>
        <p:nvSpPr>
          <p:cNvPr id="118797" name="Text Box 8">
            <a:extLst>
              <a:ext uri="{FF2B5EF4-FFF2-40B4-BE49-F238E27FC236}">
                <a16:creationId xmlns:a16="http://schemas.microsoft.com/office/drawing/2014/main" id="{28EAE055-AB3C-4049-AD79-D2BE104C1CBB}"/>
              </a:ext>
            </a:extLst>
          </p:cNvPr>
          <p:cNvSpPr txBox="1">
            <a:spLocks noChangeArrowheads="1"/>
          </p:cNvSpPr>
          <p:nvPr/>
        </p:nvSpPr>
        <p:spPr bwMode="auto">
          <a:xfrm>
            <a:off x="6299200" y="3516086"/>
            <a:ext cx="290512"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18798" name="Text Box 8">
            <a:extLst>
              <a:ext uri="{FF2B5EF4-FFF2-40B4-BE49-F238E27FC236}">
                <a16:creationId xmlns:a16="http://schemas.microsoft.com/office/drawing/2014/main" id="{8B2FAFD7-ACF6-B94E-A26B-91CAE29DEB87}"/>
              </a:ext>
            </a:extLst>
          </p:cNvPr>
          <p:cNvSpPr txBox="1">
            <a:spLocks noChangeArrowheads="1"/>
          </p:cNvSpPr>
          <p:nvPr/>
        </p:nvSpPr>
        <p:spPr bwMode="auto">
          <a:xfrm>
            <a:off x="823912" y="3516086"/>
            <a:ext cx="290513"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18799" name="Text Box 11">
            <a:extLst>
              <a:ext uri="{FF2B5EF4-FFF2-40B4-BE49-F238E27FC236}">
                <a16:creationId xmlns:a16="http://schemas.microsoft.com/office/drawing/2014/main" id="{D0151433-B06C-A84F-AA40-33149B5155DB}"/>
              </a:ext>
            </a:extLst>
          </p:cNvPr>
          <p:cNvSpPr txBox="1">
            <a:spLocks noChangeArrowheads="1"/>
          </p:cNvSpPr>
          <p:nvPr/>
        </p:nvSpPr>
        <p:spPr bwMode="auto">
          <a:xfrm>
            <a:off x="554037" y="4130448"/>
            <a:ext cx="8223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a:t>imm[12]</a:t>
            </a:r>
            <a:endParaRPr lang="en-AU" altLang="en-US" sz="1400"/>
          </a:p>
        </p:txBody>
      </p:sp>
      <p:cxnSp>
        <p:nvCxnSpPr>
          <p:cNvPr id="118800" name="Straight Arrow Connector 2">
            <a:extLst>
              <a:ext uri="{FF2B5EF4-FFF2-40B4-BE49-F238E27FC236}">
                <a16:creationId xmlns:a16="http://schemas.microsoft.com/office/drawing/2014/main" id="{948395FB-C70D-1E47-9B58-B306A63341ED}"/>
              </a:ext>
            </a:extLst>
          </p:cNvPr>
          <p:cNvCxnSpPr>
            <a:cxnSpLocks noChangeShapeType="1"/>
            <a:stCxn id="118799" idx="0"/>
          </p:cNvCxnSpPr>
          <p:nvPr/>
        </p:nvCxnSpPr>
        <p:spPr bwMode="auto">
          <a:xfrm flipH="1" flipV="1">
            <a:off x="965200" y="3789136"/>
            <a:ext cx="0" cy="34131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8801" name="Text Box 11">
            <a:extLst>
              <a:ext uri="{FF2B5EF4-FFF2-40B4-BE49-F238E27FC236}">
                <a16:creationId xmlns:a16="http://schemas.microsoft.com/office/drawing/2014/main" id="{36645C92-BD12-234D-9F3B-A1C0C6EDB387}"/>
              </a:ext>
            </a:extLst>
          </p:cNvPr>
          <p:cNvSpPr txBox="1">
            <a:spLocks noChangeArrowheads="1"/>
          </p:cNvSpPr>
          <p:nvPr/>
        </p:nvSpPr>
        <p:spPr bwMode="auto">
          <a:xfrm>
            <a:off x="6040437" y="4130448"/>
            <a:ext cx="8080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a:t>imm[11]</a:t>
            </a:r>
            <a:endParaRPr lang="en-AU" altLang="en-US" sz="1400"/>
          </a:p>
        </p:txBody>
      </p:sp>
      <p:cxnSp>
        <p:nvCxnSpPr>
          <p:cNvPr id="118802" name="Straight Arrow Connector 33">
            <a:extLst>
              <a:ext uri="{FF2B5EF4-FFF2-40B4-BE49-F238E27FC236}">
                <a16:creationId xmlns:a16="http://schemas.microsoft.com/office/drawing/2014/main" id="{E976DCB8-AF69-BA43-8D88-DE65C1B9793A}"/>
              </a:ext>
            </a:extLst>
          </p:cNvPr>
          <p:cNvCxnSpPr>
            <a:cxnSpLocks noChangeShapeType="1"/>
            <a:stCxn id="118801" idx="0"/>
          </p:cNvCxnSpPr>
          <p:nvPr/>
        </p:nvCxnSpPr>
        <p:spPr bwMode="auto">
          <a:xfrm flipV="1">
            <a:off x="6443662" y="3789136"/>
            <a:ext cx="0" cy="34131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 name="Rounded Rectangle 19">
            <a:extLst>
              <a:ext uri="{FF2B5EF4-FFF2-40B4-BE49-F238E27FC236}">
                <a16:creationId xmlns:a16="http://schemas.microsoft.com/office/drawing/2014/main" id="{2C1E880B-6907-224D-894C-1F540521EF10}"/>
              </a:ext>
            </a:extLst>
          </p:cNvPr>
          <p:cNvSpPr/>
          <p:nvPr/>
        </p:nvSpPr>
        <p:spPr>
          <a:xfrm>
            <a:off x="468745" y="3347739"/>
            <a:ext cx="7696200" cy="1079572"/>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7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7" descr="f04-67-P374493-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8231187"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2"/>
          <p:cNvSpPr>
            <a:spLocks noGrp="1" noChangeArrowheads="1"/>
          </p:cNvSpPr>
          <p:nvPr>
            <p:ph type="title"/>
          </p:nvPr>
        </p:nvSpPr>
        <p:spPr/>
        <p:txBody>
          <a:bodyPr/>
          <a:lstStyle/>
          <a:p>
            <a:pPr eaLnBrk="1" hangingPunct="1"/>
            <a:r>
              <a:rPr lang="en-US" altLang="en-US"/>
              <a:t>Exception Example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190</a:t>
            </a:fld>
            <a:endParaRPr lang="en-US" dirty="0"/>
          </a:p>
        </p:txBody>
      </p:sp>
    </p:spTree>
    <p:extLst>
      <p:ext uri="{BB962C8B-B14F-4D97-AF65-F5344CB8AC3E}">
        <p14:creationId xmlns:p14="http://schemas.microsoft.com/office/powerpoint/2010/main" val="21308942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7" descr="f04-67-P374493-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8259762"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2"/>
          <p:cNvSpPr>
            <a:spLocks noGrp="1" noChangeArrowheads="1"/>
          </p:cNvSpPr>
          <p:nvPr>
            <p:ph type="title"/>
          </p:nvPr>
        </p:nvSpPr>
        <p:spPr/>
        <p:txBody>
          <a:bodyPr/>
          <a:lstStyle/>
          <a:p>
            <a:pPr eaLnBrk="1" hangingPunct="1"/>
            <a:r>
              <a:rPr lang="en-US" altLang="en-US"/>
              <a:t>Exception Example</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191</a:t>
            </a:fld>
            <a:endParaRPr lang="en-US" dirty="0"/>
          </a:p>
        </p:txBody>
      </p:sp>
    </p:spTree>
    <p:extLst>
      <p:ext uri="{BB962C8B-B14F-4D97-AF65-F5344CB8AC3E}">
        <p14:creationId xmlns:p14="http://schemas.microsoft.com/office/powerpoint/2010/main" val="30427421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p:txBody>
          <a:bodyPr/>
          <a:lstStyle/>
          <a:p>
            <a:pPr eaLnBrk="1" hangingPunct="1"/>
            <a:r>
              <a:rPr lang="en-US" altLang="en-US"/>
              <a:t>Multiple Exceptions</a:t>
            </a:r>
            <a:endParaRPr lang="en-AU" altLang="en-US"/>
          </a:p>
        </p:txBody>
      </p:sp>
      <p:sp>
        <p:nvSpPr>
          <p:cNvPr id="108548" name="Rectangle 3"/>
          <p:cNvSpPr>
            <a:spLocks noGrp="1" noChangeArrowheads="1"/>
          </p:cNvSpPr>
          <p:nvPr>
            <p:ph type="body" idx="1"/>
          </p:nvPr>
        </p:nvSpPr>
        <p:spPr/>
        <p:txBody>
          <a:bodyPr/>
          <a:lstStyle/>
          <a:p>
            <a:pPr eaLnBrk="1" hangingPunct="1"/>
            <a:r>
              <a:rPr lang="en-US" altLang="en-US" sz="2800"/>
              <a:t>Pipelining overlaps multiple instructions</a:t>
            </a:r>
          </a:p>
          <a:p>
            <a:pPr lvl="1" eaLnBrk="1" hangingPunct="1"/>
            <a:r>
              <a:rPr lang="en-US" altLang="en-US" sz="2400"/>
              <a:t>Could have multiple exceptions at once</a:t>
            </a:r>
          </a:p>
          <a:p>
            <a:pPr eaLnBrk="1" hangingPunct="1"/>
            <a:r>
              <a:rPr lang="en-US" altLang="en-US" sz="2800"/>
              <a:t>Simple approach: deal with exception from earliest instruction</a:t>
            </a:r>
          </a:p>
          <a:p>
            <a:pPr lvl="1" eaLnBrk="1" hangingPunct="1"/>
            <a:r>
              <a:rPr lang="en-US" altLang="en-US" sz="2400"/>
              <a:t>Flush subsequent instructions</a:t>
            </a:r>
          </a:p>
          <a:p>
            <a:pPr lvl="1" eaLnBrk="1" hangingPunct="1"/>
            <a:r>
              <a:rPr lang="en-US" altLang="en-US" sz="2400"/>
              <a:t>“Precise” exceptions</a:t>
            </a:r>
          </a:p>
          <a:p>
            <a:pPr eaLnBrk="1" hangingPunct="1"/>
            <a:r>
              <a:rPr lang="en-US" altLang="en-US" sz="2800"/>
              <a:t>In complex pipelines</a:t>
            </a:r>
          </a:p>
          <a:p>
            <a:pPr lvl="1" eaLnBrk="1" hangingPunct="1"/>
            <a:r>
              <a:rPr lang="en-US" altLang="en-US" sz="2400"/>
              <a:t>Multiple instructions issued per cycle</a:t>
            </a:r>
          </a:p>
          <a:p>
            <a:pPr lvl="1" eaLnBrk="1" hangingPunct="1"/>
            <a:r>
              <a:rPr lang="en-US" altLang="en-US" sz="2400"/>
              <a:t>Out-of-order completion</a:t>
            </a:r>
          </a:p>
          <a:p>
            <a:pPr lvl="1" eaLnBrk="1" hangingPunct="1"/>
            <a:r>
              <a:rPr lang="en-US" altLang="en-US" sz="2400"/>
              <a:t>Maintaining precise exceptions is difficult!</a:t>
            </a:r>
            <a:endParaRPr lang="en-AU" altLang="en-US" sz="2400"/>
          </a:p>
        </p:txBody>
      </p:sp>
      <p:sp>
        <p:nvSpPr>
          <p:cNvPr id="2" name="Slide Number Placeholder 1"/>
          <p:cNvSpPr>
            <a:spLocks noGrp="1"/>
          </p:cNvSpPr>
          <p:nvPr>
            <p:ph type="sldNum" sz="quarter" idx="12"/>
          </p:nvPr>
        </p:nvSpPr>
        <p:spPr/>
        <p:txBody>
          <a:bodyPr/>
          <a:lstStyle/>
          <a:p>
            <a:fld id="{7B14E791-165F-344E-BF0E-59CD826800BF}" type="slidenum">
              <a:rPr lang="en-US" smtClean="0"/>
              <a:pPr/>
              <a:t>192</a:t>
            </a:fld>
            <a:endParaRPr lang="en-US" dirty="0"/>
          </a:p>
        </p:txBody>
      </p:sp>
    </p:spTree>
    <p:extLst>
      <p:ext uri="{BB962C8B-B14F-4D97-AF65-F5344CB8AC3E}">
        <p14:creationId xmlns:p14="http://schemas.microsoft.com/office/powerpoint/2010/main" val="5154847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p:txBody>
          <a:bodyPr/>
          <a:lstStyle/>
          <a:p>
            <a:pPr eaLnBrk="1" hangingPunct="1"/>
            <a:r>
              <a:rPr lang="en-US" altLang="en-US"/>
              <a:t>Imprecise Exceptions</a:t>
            </a:r>
            <a:endParaRPr lang="en-AU" altLang="en-US"/>
          </a:p>
        </p:txBody>
      </p:sp>
      <p:sp>
        <p:nvSpPr>
          <p:cNvPr id="109572" name="Rectangle 3"/>
          <p:cNvSpPr>
            <a:spLocks noGrp="1" noChangeArrowheads="1"/>
          </p:cNvSpPr>
          <p:nvPr>
            <p:ph type="body" idx="1"/>
          </p:nvPr>
        </p:nvSpPr>
        <p:spPr/>
        <p:txBody>
          <a:bodyPr/>
          <a:lstStyle/>
          <a:p>
            <a:pPr eaLnBrk="1" hangingPunct="1"/>
            <a:r>
              <a:rPr lang="en-US" altLang="en-US" sz="2800"/>
              <a:t>Just stop pipeline and save state</a:t>
            </a:r>
          </a:p>
          <a:p>
            <a:pPr lvl="1" eaLnBrk="1" hangingPunct="1"/>
            <a:r>
              <a:rPr lang="en-US" altLang="en-US" sz="2400"/>
              <a:t>Including exception cause(s)</a:t>
            </a:r>
          </a:p>
          <a:p>
            <a:pPr eaLnBrk="1" hangingPunct="1"/>
            <a:r>
              <a:rPr lang="en-US" altLang="en-US" sz="2800"/>
              <a:t>Let the handler work out</a:t>
            </a:r>
          </a:p>
          <a:p>
            <a:pPr lvl="1" eaLnBrk="1" hangingPunct="1"/>
            <a:r>
              <a:rPr lang="en-US" altLang="en-US" sz="2400"/>
              <a:t>Which instruction(s) had exceptions</a:t>
            </a:r>
          </a:p>
          <a:p>
            <a:pPr lvl="1" eaLnBrk="1" hangingPunct="1"/>
            <a:r>
              <a:rPr lang="en-US" altLang="en-US" sz="2400"/>
              <a:t>Which to complete or flush</a:t>
            </a:r>
          </a:p>
          <a:p>
            <a:pPr lvl="2" eaLnBrk="1" hangingPunct="1"/>
            <a:r>
              <a:rPr lang="en-US" altLang="en-US" sz="2000"/>
              <a:t>May require “manual” completion</a:t>
            </a:r>
          </a:p>
          <a:p>
            <a:pPr eaLnBrk="1" hangingPunct="1"/>
            <a:r>
              <a:rPr lang="en-US" altLang="en-US" sz="2800"/>
              <a:t>Simplifies hardware, but more complex handler software</a:t>
            </a:r>
          </a:p>
          <a:p>
            <a:pPr eaLnBrk="1" hangingPunct="1"/>
            <a:r>
              <a:rPr lang="en-US" altLang="en-US" sz="2800"/>
              <a:t>Not feasible for complex multiple-issue</a:t>
            </a:r>
            <a:br>
              <a:rPr lang="en-US" altLang="en-US" sz="2800"/>
            </a:br>
            <a:r>
              <a:rPr lang="en-US" altLang="en-US" sz="2800"/>
              <a:t>out-of-order pipelines</a:t>
            </a:r>
            <a:endParaRPr lang="en-AU" altLang="en-US" sz="2800"/>
          </a:p>
        </p:txBody>
      </p:sp>
      <p:sp>
        <p:nvSpPr>
          <p:cNvPr id="2" name="Slide Number Placeholder 1"/>
          <p:cNvSpPr>
            <a:spLocks noGrp="1"/>
          </p:cNvSpPr>
          <p:nvPr>
            <p:ph type="sldNum" sz="quarter" idx="12"/>
          </p:nvPr>
        </p:nvSpPr>
        <p:spPr/>
        <p:txBody>
          <a:bodyPr/>
          <a:lstStyle/>
          <a:p>
            <a:fld id="{7B14E791-165F-344E-BF0E-59CD826800BF}" type="slidenum">
              <a:rPr lang="en-US" smtClean="0"/>
              <a:pPr/>
              <a:t>193</a:t>
            </a:fld>
            <a:endParaRPr lang="en-US" dirty="0"/>
          </a:p>
        </p:txBody>
      </p:sp>
    </p:spTree>
    <p:extLst>
      <p:ext uri="{BB962C8B-B14F-4D97-AF65-F5344CB8AC3E}">
        <p14:creationId xmlns:p14="http://schemas.microsoft.com/office/powerpoint/2010/main" val="37251898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pPr eaLnBrk="1" hangingPunct="1"/>
            <a:r>
              <a:rPr lang="en-US" altLang="en-US"/>
              <a:t>Data Hazards for Branches</a:t>
            </a:r>
          </a:p>
        </p:txBody>
      </p:sp>
      <p:sp>
        <p:nvSpPr>
          <p:cNvPr id="91140" name="Rectangle 3"/>
          <p:cNvSpPr>
            <a:spLocks noGrp="1" noChangeArrowheads="1"/>
          </p:cNvSpPr>
          <p:nvPr>
            <p:ph type="body" idx="1"/>
          </p:nvPr>
        </p:nvSpPr>
        <p:spPr>
          <a:xfrm>
            <a:off x="684213" y="1125538"/>
            <a:ext cx="8270875" cy="1228725"/>
          </a:xfrm>
        </p:spPr>
        <p:txBody>
          <a:bodyPr/>
          <a:lstStyle/>
          <a:p>
            <a:pPr eaLnBrk="1" hangingPunct="1"/>
            <a:r>
              <a:rPr lang="en-US" altLang="en-US"/>
              <a:t>If a comparison register is a destination of 2</a:t>
            </a:r>
            <a:r>
              <a:rPr lang="en-US" altLang="en-US" baseline="30000"/>
              <a:t>nd</a:t>
            </a:r>
            <a:r>
              <a:rPr lang="en-US" altLang="en-US"/>
              <a:t> or 3</a:t>
            </a:r>
            <a:r>
              <a:rPr lang="en-US" altLang="en-US" baseline="30000"/>
              <a:t>rd</a:t>
            </a:r>
            <a:r>
              <a:rPr lang="en-US" altLang="en-US"/>
              <a:t> preceding ALU instruction</a:t>
            </a:r>
          </a:p>
        </p:txBody>
      </p:sp>
      <p:sp>
        <p:nvSpPr>
          <p:cNvPr id="91141" name="Rectangle 4"/>
          <p:cNvSpPr>
            <a:spLocks noChangeArrowheads="1"/>
          </p:cNvSpPr>
          <p:nvPr/>
        </p:nvSpPr>
        <p:spPr bwMode="auto">
          <a:xfrm>
            <a:off x="755650" y="3870325"/>
            <a:ext cx="322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a:t>
            </a:r>
            <a:endParaRPr lang="en-AU" altLang="en-US" sz="1800">
              <a:latin typeface="Lucida Console" charset="0"/>
            </a:endParaRPr>
          </a:p>
        </p:txBody>
      </p:sp>
      <p:grpSp>
        <p:nvGrpSpPr>
          <p:cNvPr id="91142" name="Group 5"/>
          <p:cNvGrpSpPr>
            <a:grpSpLocks/>
          </p:cNvGrpSpPr>
          <p:nvPr/>
        </p:nvGrpSpPr>
        <p:grpSpPr bwMode="auto">
          <a:xfrm>
            <a:off x="3132138" y="2636838"/>
            <a:ext cx="3024187" cy="504825"/>
            <a:chOff x="2018" y="2341"/>
            <a:chExt cx="1905" cy="318"/>
          </a:xfrm>
        </p:grpSpPr>
        <p:sp>
          <p:nvSpPr>
            <p:cNvPr id="91179" name="Rectangle 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1180" name="Rectangle 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1181" name="Rectangle 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1182" name="Rectangle 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1183" name="Rectangle 1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1184" name="Rectangle 1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85" name="Rectangle 1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86" name="Rectangle 1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87" name="Rectangle 1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grpSp>
        <p:nvGrpSpPr>
          <p:cNvPr id="91143" name="Group 15"/>
          <p:cNvGrpSpPr>
            <a:grpSpLocks/>
          </p:cNvGrpSpPr>
          <p:nvPr/>
        </p:nvGrpSpPr>
        <p:grpSpPr bwMode="auto">
          <a:xfrm>
            <a:off x="3779838" y="3213100"/>
            <a:ext cx="3024187" cy="504825"/>
            <a:chOff x="2018" y="2341"/>
            <a:chExt cx="1905" cy="318"/>
          </a:xfrm>
        </p:grpSpPr>
        <p:sp>
          <p:nvSpPr>
            <p:cNvPr id="91170" name="Rectangle 1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1171" name="Rectangle 1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1172" name="Rectangle 1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1173" name="Rectangle 1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1174" name="Rectangle 2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1175" name="Rectangle 2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76" name="Rectangle 2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77" name="Rectangle 2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78" name="Rectangle 2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grpSp>
        <p:nvGrpSpPr>
          <p:cNvPr id="91144" name="Group 25"/>
          <p:cNvGrpSpPr>
            <a:grpSpLocks/>
          </p:cNvGrpSpPr>
          <p:nvPr/>
        </p:nvGrpSpPr>
        <p:grpSpPr bwMode="auto">
          <a:xfrm>
            <a:off x="4427538" y="3787775"/>
            <a:ext cx="3024187" cy="504825"/>
            <a:chOff x="2018" y="2341"/>
            <a:chExt cx="1905" cy="318"/>
          </a:xfrm>
        </p:grpSpPr>
        <p:sp>
          <p:nvSpPr>
            <p:cNvPr id="91161" name="Rectangle 2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1162" name="Rectangle 2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1163" name="Rectangle 2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1164" name="Rectangle 2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1165" name="Rectangle 3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1166" name="Rectangle 3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67" name="Rectangle 3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68" name="Rectangle 3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69" name="Rectangle 3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grpSp>
        <p:nvGrpSpPr>
          <p:cNvPr id="91145" name="Group 35"/>
          <p:cNvGrpSpPr>
            <a:grpSpLocks/>
          </p:cNvGrpSpPr>
          <p:nvPr/>
        </p:nvGrpSpPr>
        <p:grpSpPr bwMode="auto">
          <a:xfrm>
            <a:off x="5076825" y="4364038"/>
            <a:ext cx="3024188" cy="504825"/>
            <a:chOff x="2018" y="2341"/>
            <a:chExt cx="1905" cy="318"/>
          </a:xfrm>
        </p:grpSpPr>
        <p:sp>
          <p:nvSpPr>
            <p:cNvPr id="91152" name="Rectangle 3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1153" name="Rectangle 3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1154" name="Rectangle 3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1155" name="Rectangle 3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1156" name="Rectangle 4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1157" name="Rectangle 4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58" name="Rectangle 4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59" name="Rectangle 4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1160" name="Rectangle 4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sp>
        <p:nvSpPr>
          <p:cNvPr id="91146" name="Rectangle 45"/>
          <p:cNvSpPr>
            <a:spLocks noChangeArrowheads="1"/>
          </p:cNvSpPr>
          <p:nvPr/>
        </p:nvSpPr>
        <p:spPr bwMode="auto">
          <a:xfrm>
            <a:off x="755650" y="3294063"/>
            <a:ext cx="2117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add </a:t>
            </a:r>
            <a:r>
              <a:rPr lang="en-US" altLang="en-US" sz="1800">
                <a:solidFill>
                  <a:schemeClr val="hlink"/>
                </a:solidFill>
                <a:latin typeface="Lucida Console" charset="0"/>
              </a:rPr>
              <a:t>$4</a:t>
            </a:r>
            <a:r>
              <a:rPr lang="en-US" altLang="en-US" sz="1800">
                <a:latin typeface="Lucida Console" charset="0"/>
              </a:rPr>
              <a:t>, $5, $6</a:t>
            </a:r>
            <a:endParaRPr lang="en-AU" altLang="en-US" sz="1800">
              <a:latin typeface="Lucida Console" charset="0"/>
            </a:endParaRPr>
          </a:p>
        </p:txBody>
      </p:sp>
      <p:sp>
        <p:nvSpPr>
          <p:cNvPr id="91147" name="Rectangle 46"/>
          <p:cNvSpPr>
            <a:spLocks noChangeArrowheads="1"/>
          </p:cNvSpPr>
          <p:nvPr/>
        </p:nvSpPr>
        <p:spPr bwMode="auto">
          <a:xfrm>
            <a:off x="755650" y="2717800"/>
            <a:ext cx="2117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add </a:t>
            </a:r>
            <a:r>
              <a:rPr lang="en-US" altLang="en-US" sz="1800">
                <a:solidFill>
                  <a:schemeClr val="hlink"/>
                </a:solidFill>
                <a:latin typeface="Lucida Console" charset="0"/>
              </a:rPr>
              <a:t>$1</a:t>
            </a:r>
            <a:r>
              <a:rPr lang="en-US" altLang="en-US" sz="1800">
                <a:latin typeface="Lucida Console" charset="0"/>
              </a:rPr>
              <a:t>, $2, $3</a:t>
            </a:r>
            <a:endParaRPr lang="en-AU" altLang="en-US" sz="1800">
              <a:latin typeface="Lucida Console" charset="0"/>
            </a:endParaRPr>
          </a:p>
        </p:txBody>
      </p:sp>
      <p:sp>
        <p:nvSpPr>
          <p:cNvPr id="91148" name="Rectangle 47"/>
          <p:cNvSpPr>
            <a:spLocks noChangeArrowheads="1"/>
          </p:cNvSpPr>
          <p:nvPr/>
        </p:nvSpPr>
        <p:spPr bwMode="auto">
          <a:xfrm>
            <a:off x="755650" y="4446588"/>
            <a:ext cx="2670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beq </a:t>
            </a:r>
            <a:r>
              <a:rPr lang="en-US" altLang="en-US" sz="1800">
                <a:solidFill>
                  <a:schemeClr val="hlink"/>
                </a:solidFill>
                <a:latin typeface="Lucida Console" charset="0"/>
              </a:rPr>
              <a:t>$1</a:t>
            </a:r>
            <a:r>
              <a:rPr lang="en-US" altLang="en-US" sz="1800">
                <a:latin typeface="Lucida Console" charset="0"/>
              </a:rPr>
              <a:t>, </a:t>
            </a:r>
            <a:r>
              <a:rPr lang="en-US" altLang="en-US" sz="1800">
                <a:solidFill>
                  <a:schemeClr val="hlink"/>
                </a:solidFill>
                <a:latin typeface="Lucida Console" charset="0"/>
              </a:rPr>
              <a:t>$4</a:t>
            </a:r>
            <a:r>
              <a:rPr lang="en-US" altLang="en-US" sz="1800">
                <a:latin typeface="Lucida Console" charset="0"/>
              </a:rPr>
              <a:t>, target</a:t>
            </a:r>
            <a:endParaRPr lang="en-AU" altLang="en-US" sz="1800">
              <a:latin typeface="Lucida Console" charset="0"/>
            </a:endParaRPr>
          </a:p>
        </p:txBody>
      </p:sp>
      <p:sp>
        <p:nvSpPr>
          <p:cNvPr id="91149" name="Line 48"/>
          <p:cNvSpPr>
            <a:spLocks noChangeShapeType="1"/>
          </p:cNvSpPr>
          <p:nvPr/>
        </p:nvSpPr>
        <p:spPr bwMode="auto">
          <a:xfrm>
            <a:off x="5651500" y="2852738"/>
            <a:ext cx="433388" cy="17272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0" name="Line 49"/>
          <p:cNvSpPr>
            <a:spLocks noChangeShapeType="1"/>
          </p:cNvSpPr>
          <p:nvPr/>
        </p:nvSpPr>
        <p:spPr bwMode="auto">
          <a:xfrm>
            <a:off x="5651500" y="3429000"/>
            <a:ext cx="433388" cy="1223963"/>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1" name="Rectangle 50"/>
          <p:cNvSpPr>
            <a:spLocks noChangeArrowheads="1"/>
          </p:cNvSpPr>
          <p:nvPr/>
        </p:nvSpPr>
        <p:spPr bwMode="auto">
          <a:xfrm>
            <a:off x="684213" y="5157788"/>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eaLnBrk="1" hangingPunct="1">
              <a:spcBef>
                <a:spcPct val="20000"/>
              </a:spcBef>
              <a:buClr>
                <a:schemeClr val="folHlink"/>
              </a:buClr>
              <a:buSzPct val="60000"/>
              <a:buFont typeface="Wingdings" charset="2"/>
              <a:buChar char="n"/>
            </a:pPr>
            <a:r>
              <a:rPr lang="en-US" altLang="en-US" sz="3200"/>
              <a:t>Can resolve using forwarding</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194</a:t>
            </a:fld>
            <a:endParaRPr lang="en-US" dirty="0"/>
          </a:p>
        </p:txBody>
      </p:sp>
    </p:spTree>
    <p:extLst>
      <p:ext uri="{BB962C8B-B14F-4D97-AF65-F5344CB8AC3E}">
        <p14:creationId xmlns:p14="http://schemas.microsoft.com/office/powerpoint/2010/main" val="123404834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pPr eaLnBrk="1" hangingPunct="1"/>
            <a:r>
              <a:rPr lang="en-US" altLang="en-US"/>
              <a:t>Data Hazards for Branches</a:t>
            </a:r>
          </a:p>
        </p:txBody>
      </p:sp>
      <p:sp>
        <p:nvSpPr>
          <p:cNvPr id="92164" name="Rectangle 3"/>
          <p:cNvSpPr>
            <a:spLocks noGrp="1" noChangeArrowheads="1"/>
          </p:cNvSpPr>
          <p:nvPr>
            <p:ph type="body" idx="1"/>
          </p:nvPr>
        </p:nvSpPr>
        <p:spPr>
          <a:xfrm>
            <a:off x="684213" y="1125538"/>
            <a:ext cx="8270875" cy="2381250"/>
          </a:xfrm>
        </p:spPr>
        <p:txBody>
          <a:bodyPr/>
          <a:lstStyle/>
          <a:p>
            <a:pPr eaLnBrk="1" hangingPunct="1"/>
            <a:r>
              <a:rPr lang="en-US" altLang="en-US"/>
              <a:t>If a comparison register is a destination of preceding ALU instruction or 2</a:t>
            </a:r>
            <a:r>
              <a:rPr lang="en-US" altLang="en-US" baseline="30000"/>
              <a:t>nd</a:t>
            </a:r>
            <a:r>
              <a:rPr lang="en-US" altLang="en-US"/>
              <a:t> preceding load instruction</a:t>
            </a:r>
          </a:p>
          <a:p>
            <a:pPr lvl="1" eaLnBrk="1" hangingPunct="1"/>
            <a:r>
              <a:rPr lang="en-US" altLang="en-US"/>
              <a:t>Need 1 stall cycle</a:t>
            </a:r>
          </a:p>
        </p:txBody>
      </p:sp>
      <p:sp>
        <p:nvSpPr>
          <p:cNvPr id="92165" name="Rectangle 4"/>
          <p:cNvSpPr>
            <a:spLocks noChangeArrowheads="1"/>
          </p:cNvSpPr>
          <p:nvPr/>
        </p:nvSpPr>
        <p:spPr bwMode="auto">
          <a:xfrm>
            <a:off x="755650" y="4878388"/>
            <a:ext cx="170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beq </a:t>
            </a:r>
            <a:r>
              <a:rPr lang="en-US" altLang="en-US" sz="1800">
                <a:solidFill>
                  <a:schemeClr val="hlink"/>
                </a:solidFill>
                <a:latin typeface="Lucida Console" charset="0"/>
              </a:rPr>
              <a:t>stalled</a:t>
            </a:r>
            <a:endParaRPr lang="en-AU" altLang="en-US" sz="1800">
              <a:latin typeface="Lucida Console" charset="0"/>
            </a:endParaRPr>
          </a:p>
        </p:txBody>
      </p:sp>
      <p:grpSp>
        <p:nvGrpSpPr>
          <p:cNvPr id="92166" name="Group 5"/>
          <p:cNvGrpSpPr>
            <a:grpSpLocks/>
          </p:cNvGrpSpPr>
          <p:nvPr/>
        </p:nvGrpSpPr>
        <p:grpSpPr bwMode="auto">
          <a:xfrm>
            <a:off x="3132138" y="3644900"/>
            <a:ext cx="3024187" cy="504825"/>
            <a:chOff x="2018" y="2341"/>
            <a:chExt cx="1905" cy="318"/>
          </a:xfrm>
        </p:grpSpPr>
        <p:sp>
          <p:nvSpPr>
            <p:cNvPr id="92199" name="Rectangle 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2200" name="Rectangle 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2201" name="Rectangle 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2202" name="Rectangle 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2203" name="Rectangle 1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2204" name="Rectangle 1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205" name="Rectangle 1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206" name="Rectangle 1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207" name="Rectangle 1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grpSp>
        <p:nvGrpSpPr>
          <p:cNvPr id="92167" name="Group 15"/>
          <p:cNvGrpSpPr>
            <a:grpSpLocks/>
          </p:cNvGrpSpPr>
          <p:nvPr/>
        </p:nvGrpSpPr>
        <p:grpSpPr bwMode="auto">
          <a:xfrm>
            <a:off x="3779838" y="4221163"/>
            <a:ext cx="3024187" cy="504825"/>
            <a:chOff x="2018" y="2341"/>
            <a:chExt cx="1905" cy="318"/>
          </a:xfrm>
        </p:grpSpPr>
        <p:sp>
          <p:nvSpPr>
            <p:cNvPr id="92190" name="Rectangle 1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2191" name="Rectangle 1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2192" name="Rectangle 1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2193" name="Rectangle 1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2194" name="Rectangle 2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2195" name="Rectangle 2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96" name="Rectangle 2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97" name="Rectangle 2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98" name="Rectangle 2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sp>
        <p:nvSpPr>
          <p:cNvPr id="92168" name="Rectangle 25"/>
          <p:cNvSpPr>
            <a:spLocks noChangeArrowheads="1"/>
          </p:cNvSpPr>
          <p:nvPr/>
        </p:nvSpPr>
        <p:spPr bwMode="auto">
          <a:xfrm>
            <a:off x="4427538" y="4868863"/>
            <a:ext cx="431800" cy="360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2169" name="Rectangle 26"/>
          <p:cNvSpPr>
            <a:spLocks noChangeArrowheads="1"/>
          </p:cNvSpPr>
          <p:nvPr/>
        </p:nvSpPr>
        <p:spPr bwMode="auto">
          <a:xfrm>
            <a:off x="5075238" y="4868863"/>
            <a:ext cx="431800" cy="360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2170" name="Rectangle 27"/>
          <p:cNvSpPr>
            <a:spLocks noChangeArrowheads="1"/>
          </p:cNvSpPr>
          <p:nvPr/>
        </p:nvSpPr>
        <p:spPr bwMode="auto">
          <a:xfrm>
            <a:off x="49323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71" name="Rectangle 28"/>
          <p:cNvSpPr>
            <a:spLocks noChangeArrowheads="1"/>
          </p:cNvSpPr>
          <p:nvPr/>
        </p:nvSpPr>
        <p:spPr bwMode="auto">
          <a:xfrm>
            <a:off x="55800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72" name="Rectangle 29"/>
          <p:cNvSpPr>
            <a:spLocks noChangeArrowheads="1"/>
          </p:cNvSpPr>
          <p:nvPr/>
        </p:nvSpPr>
        <p:spPr bwMode="auto">
          <a:xfrm>
            <a:off x="62277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73" name="Rectangle 30"/>
          <p:cNvSpPr>
            <a:spLocks noChangeArrowheads="1"/>
          </p:cNvSpPr>
          <p:nvPr/>
        </p:nvSpPr>
        <p:spPr bwMode="auto">
          <a:xfrm>
            <a:off x="68754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74" name="Rectangle 31"/>
          <p:cNvSpPr>
            <a:spLocks noChangeArrowheads="1"/>
          </p:cNvSpPr>
          <p:nvPr/>
        </p:nvSpPr>
        <p:spPr bwMode="auto">
          <a:xfrm>
            <a:off x="5724525"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2175" name="Rectangle 32"/>
          <p:cNvSpPr>
            <a:spLocks noChangeArrowheads="1"/>
          </p:cNvSpPr>
          <p:nvPr/>
        </p:nvSpPr>
        <p:spPr bwMode="auto">
          <a:xfrm>
            <a:off x="6373813"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2176" name="Rectangle 33"/>
          <p:cNvSpPr>
            <a:spLocks noChangeArrowheads="1"/>
          </p:cNvSpPr>
          <p:nvPr/>
        </p:nvSpPr>
        <p:spPr bwMode="auto">
          <a:xfrm>
            <a:off x="7021513"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2177" name="Rectangle 34"/>
          <p:cNvSpPr>
            <a:spLocks noChangeArrowheads="1"/>
          </p:cNvSpPr>
          <p:nvPr/>
        </p:nvSpPr>
        <p:spPr bwMode="auto">
          <a:xfrm>
            <a:off x="7669213"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2178" name="Rectangle 35"/>
          <p:cNvSpPr>
            <a:spLocks noChangeArrowheads="1"/>
          </p:cNvSpPr>
          <p:nvPr/>
        </p:nvSpPr>
        <p:spPr bwMode="auto">
          <a:xfrm>
            <a:off x="55816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79" name="Rectangle 36"/>
          <p:cNvSpPr>
            <a:spLocks noChangeArrowheads="1"/>
          </p:cNvSpPr>
          <p:nvPr/>
        </p:nvSpPr>
        <p:spPr bwMode="auto">
          <a:xfrm>
            <a:off x="62293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80" name="Rectangle 37"/>
          <p:cNvSpPr>
            <a:spLocks noChangeArrowheads="1"/>
          </p:cNvSpPr>
          <p:nvPr/>
        </p:nvSpPr>
        <p:spPr bwMode="auto">
          <a:xfrm>
            <a:off x="68770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81" name="Rectangle 38"/>
          <p:cNvSpPr>
            <a:spLocks noChangeArrowheads="1"/>
          </p:cNvSpPr>
          <p:nvPr/>
        </p:nvSpPr>
        <p:spPr bwMode="auto">
          <a:xfrm>
            <a:off x="75247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2182" name="Rectangle 39"/>
          <p:cNvSpPr>
            <a:spLocks noChangeArrowheads="1"/>
          </p:cNvSpPr>
          <p:nvPr/>
        </p:nvSpPr>
        <p:spPr bwMode="auto">
          <a:xfrm>
            <a:off x="755650" y="4302125"/>
            <a:ext cx="2117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add </a:t>
            </a:r>
            <a:r>
              <a:rPr lang="en-US" altLang="en-US" sz="1800">
                <a:solidFill>
                  <a:schemeClr val="hlink"/>
                </a:solidFill>
                <a:latin typeface="Lucida Console" charset="0"/>
              </a:rPr>
              <a:t>$4</a:t>
            </a:r>
            <a:r>
              <a:rPr lang="en-US" altLang="en-US" sz="1800">
                <a:latin typeface="Lucida Console" charset="0"/>
              </a:rPr>
              <a:t>, $5, $6</a:t>
            </a:r>
            <a:endParaRPr lang="en-AU" altLang="en-US" sz="1800">
              <a:latin typeface="Lucida Console" charset="0"/>
            </a:endParaRPr>
          </a:p>
        </p:txBody>
      </p:sp>
      <p:sp>
        <p:nvSpPr>
          <p:cNvPr id="92183" name="Rectangle 40"/>
          <p:cNvSpPr>
            <a:spLocks noChangeArrowheads="1"/>
          </p:cNvSpPr>
          <p:nvPr/>
        </p:nvSpPr>
        <p:spPr bwMode="auto">
          <a:xfrm>
            <a:off x="755650" y="3725863"/>
            <a:ext cx="184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lw  </a:t>
            </a:r>
            <a:r>
              <a:rPr lang="en-US" altLang="en-US" sz="1800">
                <a:solidFill>
                  <a:schemeClr val="hlink"/>
                </a:solidFill>
                <a:latin typeface="Lucida Console" charset="0"/>
              </a:rPr>
              <a:t>$1</a:t>
            </a:r>
            <a:r>
              <a:rPr lang="en-US" altLang="en-US" sz="1800">
                <a:latin typeface="Lucida Console" charset="0"/>
              </a:rPr>
              <a:t>, addr</a:t>
            </a:r>
            <a:endParaRPr lang="en-AU" altLang="en-US" sz="1800">
              <a:latin typeface="Lucida Console" charset="0"/>
            </a:endParaRPr>
          </a:p>
        </p:txBody>
      </p:sp>
      <p:sp>
        <p:nvSpPr>
          <p:cNvPr id="92184" name="Rectangle 41"/>
          <p:cNvSpPr>
            <a:spLocks noChangeArrowheads="1"/>
          </p:cNvSpPr>
          <p:nvPr/>
        </p:nvSpPr>
        <p:spPr bwMode="auto">
          <a:xfrm>
            <a:off x="755650" y="5454650"/>
            <a:ext cx="2670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beq </a:t>
            </a:r>
            <a:r>
              <a:rPr lang="en-US" altLang="en-US" sz="1800">
                <a:solidFill>
                  <a:schemeClr val="hlink"/>
                </a:solidFill>
                <a:latin typeface="Lucida Console" charset="0"/>
              </a:rPr>
              <a:t>$1</a:t>
            </a:r>
            <a:r>
              <a:rPr lang="en-US" altLang="en-US" sz="1800">
                <a:latin typeface="Lucida Console" charset="0"/>
              </a:rPr>
              <a:t>, </a:t>
            </a:r>
            <a:r>
              <a:rPr lang="en-US" altLang="en-US" sz="1800">
                <a:solidFill>
                  <a:schemeClr val="hlink"/>
                </a:solidFill>
                <a:latin typeface="Lucida Console" charset="0"/>
              </a:rPr>
              <a:t>$4</a:t>
            </a:r>
            <a:r>
              <a:rPr lang="en-US" altLang="en-US" sz="1800">
                <a:latin typeface="Lucida Console" charset="0"/>
              </a:rPr>
              <a:t>, target</a:t>
            </a:r>
            <a:endParaRPr lang="en-AU" altLang="en-US" sz="1800">
              <a:latin typeface="Lucida Console" charset="0"/>
            </a:endParaRPr>
          </a:p>
        </p:txBody>
      </p:sp>
      <p:sp>
        <p:nvSpPr>
          <p:cNvPr id="92185" name="Line 42"/>
          <p:cNvSpPr>
            <a:spLocks noChangeShapeType="1"/>
          </p:cNvSpPr>
          <p:nvPr/>
        </p:nvSpPr>
        <p:spPr bwMode="auto">
          <a:xfrm>
            <a:off x="5651500" y="3860800"/>
            <a:ext cx="433388" cy="17272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6" name="Line 43"/>
          <p:cNvSpPr>
            <a:spLocks noChangeShapeType="1"/>
          </p:cNvSpPr>
          <p:nvPr/>
        </p:nvSpPr>
        <p:spPr bwMode="auto">
          <a:xfrm>
            <a:off x="5651500" y="4437063"/>
            <a:ext cx="433388" cy="1223962"/>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7" name="AutoShape 44"/>
          <p:cNvSpPr>
            <a:spLocks noChangeArrowheads="1"/>
          </p:cNvSpPr>
          <p:nvPr/>
        </p:nvSpPr>
        <p:spPr bwMode="auto">
          <a:xfrm>
            <a:off x="5724525" y="4940300"/>
            <a:ext cx="360363" cy="287338"/>
          </a:xfrm>
          <a:prstGeom prst="cloudCallout">
            <a:avLst>
              <a:gd name="adj1" fmla="val -12995"/>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2188" name="AutoShape 45"/>
          <p:cNvSpPr>
            <a:spLocks noChangeArrowheads="1"/>
          </p:cNvSpPr>
          <p:nvPr/>
        </p:nvSpPr>
        <p:spPr bwMode="auto">
          <a:xfrm>
            <a:off x="6372225" y="4940300"/>
            <a:ext cx="358775" cy="287338"/>
          </a:xfrm>
          <a:prstGeom prst="cloudCallout">
            <a:avLst>
              <a:gd name="adj1" fmla="val -12833"/>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2189" name="AutoShape 46"/>
          <p:cNvSpPr>
            <a:spLocks noChangeArrowheads="1"/>
          </p:cNvSpPr>
          <p:nvPr/>
        </p:nvSpPr>
        <p:spPr bwMode="auto">
          <a:xfrm>
            <a:off x="7019925" y="4940300"/>
            <a:ext cx="358775" cy="287338"/>
          </a:xfrm>
          <a:prstGeom prst="cloudCallout">
            <a:avLst>
              <a:gd name="adj1" fmla="val -12833"/>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2" name="Slide Number Placeholder 1"/>
          <p:cNvSpPr>
            <a:spLocks noGrp="1"/>
          </p:cNvSpPr>
          <p:nvPr>
            <p:ph type="sldNum" sz="quarter" idx="12"/>
          </p:nvPr>
        </p:nvSpPr>
        <p:spPr/>
        <p:txBody>
          <a:bodyPr/>
          <a:lstStyle/>
          <a:p>
            <a:fld id="{7B14E791-165F-344E-BF0E-59CD826800BF}" type="slidenum">
              <a:rPr lang="en-US" smtClean="0"/>
              <a:pPr/>
              <a:t>195</a:t>
            </a:fld>
            <a:endParaRPr lang="en-US" dirty="0"/>
          </a:p>
        </p:txBody>
      </p:sp>
    </p:spTree>
    <p:extLst>
      <p:ext uri="{BB962C8B-B14F-4D97-AF65-F5344CB8AC3E}">
        <p14:creationId xmlns:p14="http://schemas.microsoft.com/office/powerpoint/2010/main" val="1561894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p:txBody>
          <a:bodyPr/>
          <a:lstStyle/>
          <a:p>
            <a:pPr eaLnBrk="1" hangingPunct="1"/>
            <a:r>
              <a:rPr lang="en-US" altLang="en-US"/>
              <a:t>Data Hazards for Branches</a:t>
            </a:r>
          </a:p>
        </p:txBody>
      </p:sp>
      <p:sp>
        <p:nvSpPr>
          <p:cNvPr id="93188" name="Rectangle 3"/>
          <p:cNvSpPr>
            <a:spLocks noGrp="1" noChangeArrowheads="1"/>
          </p:cNvSpPr>
          <p:nvPr>
            <p:ph idx="1"/>
          </p:nvPr>
        </p:nvSpPr>
        <p:spPr/>
        <p:txBody>
          <a:bodyPr/>
          <a:lstStyle/>
          <a:p>
            <a:pPr eaLnBrk="1" hangingPunct="1"/>
            <a:r>
              <a:rPr lang="en-US" altLang="en-US"/>
              <a:t>If a comparison register is a destination of immediately preceding load instruction</a:t>
            </a:r>
          </a:p>
          <a:p>
            <a:pPr lvl="1" eaLnBrk="1" hangingPunct="1"/>
            <a:r>
              <a:rPr lang="en-US" altLang="en-US"/>
              <a:t>Need 2 stall cycles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196</a:t>
            </a:fld>
            <a:endParaRPr lang="en-US" dirty="0"/>
          </a:p>
        </p:txBody>
      </p:sp>
      <p:sp>
        <p:nvSpPr>
          <p:cNvPr id="93189" name="Rectangle 4"/>
          <p:cNvSpPr>
            <a:spLocks noChangeArrowheads="1"/>
          </p:cNvSpPr>
          <p:nvPr/>
        </p:nvSpPr>
        <p:spPr bwMode="auto">
          <a:xfrm>
            <a:off x="755650" y="4878388"/>
            <a:ext cx="170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beq </a:t>
            </a:r>
            <a:r>
              <a:rPr lang="en-US" altLang="en-US" sz="1800">
                <a:solidFill>
                  <a:schemeClr val="hlink"/>
                </a:solidFill>
                <a:latin typeface="Lucida Console" charset="0"/>
              </a:rPr>
              <a:t>stalled</a:t>
            </a:r>
            <a:endParaRPr lang="en-AU" altLang="en-US" sz="1800">
              <a:latin typeface="Lucida Console" charset="0"/>
            </a:endParaRPr>
          </a:p>
        </p:txBody>
      </p:sp>
      <p:grpSp>
        <p:nvGrpSpPr>
          <p:cNvPr id="93190" name="Group 5"/>
          <p:cNvGrpSpPr>
            <a:grpSpLocks/>
          </p:cNvGrpSpPr>
          <p:nvPr/>
        </p:nvGrpSpPr>
        <p:grpSpPr bwMode="auto">
          <a:xfrm>
            <a:off x="3132138" y="3644900"/>
            <a:ext cx="3024187" cy="504825"/>
            <a:chOff x="2018" y="2341"/>
            <a:chExt cx="1905" cy="318"/>
          </a:xfrm>
        </p:grpSpPr>
        <p:sp>
          <p:nvSpPr>
            <p:cNvPr id="93220" name="Rectangle 6"/>
            <p:cNvSpPr>
              <a:spLocks noChangeArrowheads="1"/>
            </p:cNvSpPr>
            <p:nvPr/>
          </p:nvSpPr>
          <p:spPr bwMode="auto">
            <a:xfrm>
              <a:off x="2018"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3221" name="Rectangle 7"/>
            <p:cNvSpPr>
              <a:spLocks noChangeArrowheads="1"/>
            </p:cNvSpPr>
            <p:nvPr/>
          </p:nvSpPr>
          <p:spPr bwMode="auto">
            <a:xfrm>
              <a:off x="2426"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3222" name="Rectangle 8"/>
            <p:cNvSpPr>
              <a:spLocks noChangeArrowheads="1"/>
            </p:cNvSpPr>
            <p:nvPr/>
          </p:nvSpPr>
          <p:spPr bwMode="auto">
            <a:xfrm>
              <a:off x="2835"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3223" name="Rectangle 9"/>
            <p:cNvSpPr>
              <a:spLocks noChangeArrowheads="1"/>
            </p:cNvSpPr>
            <p:nvPr/>
          </p:nvSpPr>
          <p:spPr bwMode="auto">
            <a:xfrm>
              <a:off x="3243"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3224" name="Rectangle 10"/>
            <p:cNvSpPr>
              <a:spLocks noChangeArrowheads="1"/>
            </p:cNvSpPr>
            <p:nvPr/>
          </p:nvSpPr>
          <p:spPr bwMode="auto">
            <a:xfrm>
              <a:off x="3651" y="2387"/>
              <a:ext cx="272" cy="2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3225" name="Rectangle 11"/>
            <p:cNvSpPr>
              <a:spLocks noChangeArrowheads="1"/>
            </p:cNvSpPr>
            <p:nvPr/>
          </p:nvSpPr>
          <p:spPr bwMode="auto">
            <a:xfrm>
              <a:off x="2336"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26" name="Rectangle 12"/>
            <p:cNvSpPr>
              <a:spLocks noChangeArrowheads="1"/>
            </p:cNvSpPr>
            <p:nvPr/>
          </p:nvSpPr>
          <p:spPr bwMode="auto">
            <a:xfrm>
              <a:off x="2744"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27" name="Rectangle 13"/>
            <p:cNvSpPr>
              <a:spLocks noChangeArrowheads="1"/>
            </p:cNvSpPr>
            <p:nvPr/>
          </p:nvSpPr>
          <p:spPr bwMode="auto">
            <a:xfrm>
              <a:off x="3152"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28" name="Rectangle 14"/>
            <p:cNvSpPr>
              <a:spLocks noChangeArrowheads="1"/>
            </p:cNvSpPr>
            <p:nvPr/>
          </p:nvSpPr>
          <p:spPr bwMode="auto">
            <a:xfrm>
              <a:off x="3560" y="2341"/>
              <a:ext cx="45" cy="318"/>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grpSp>
      <p:sp>
        <p:nvSpPr>
          <p:cNvPr id="93191" name="Rectangle 15"/>
          <p:cNvSpPr>
            <a:spLocks noChangeArrowheads="1"/>
          </p:cNvSpPr>
          <p:nvPr/>
        </p:nvSpPr>
        <p:spPr bwMode="auto">
          <a:xfrm>
            <a:off x="3779838" y="4294188"/>
            <a:ext cx="431800" cy="360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IF</a:t>
            </a:r>
            <a:endParaRPr lang="en-AU" altLang="en-US" sz="1400"/>
          </a:p>
        </p:txBody>
      </p:sp>
      <p:sp>
        <p:nvSpPr>
          <p:cNvPr id="93192" name="Rectangle 16"/>
          <p:cNvSpPr>
            <a:spLocks noChangeArrowheads="1"/>
          </p:cNvSpPr>
          <p:nvPr/>
        </p:nvSpPr>
        <p:spPr bwMode="auto">
          <a:xfrm>
            <a:off x="4427538" y="4294188"/>
            <a:ext cx="431800" cy="360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3193" name="Rectangle 17"/>
          <p:cNvSpPr>
            <a:spLocks noChangeArrowheads="1"/>
          </p:cNvSpPr>
          <p:nvPr/>
        </p:nvSpPr>
        <p:spPr bwMode="auto">
          <a:xfrm>
            <a:off x="4284663" y="4221163"/>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194" name="Rectangle 18"/>
          <p:cNvSpPr>
            <a:spLocks noChangeArrowheads="1"/>
          </p:cNvSpPr>
          <p:nvPr/>
        </p:nvSpPr>
        <p:spPr bwMode="auto">
          <a:xfrm>
            <a:off x="4932363" y="4221163"/>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195" name="Rectangle 19"/>
          <p:cNvSpPr>
            <a:spLocks noChangeArrowheads="1"/>
          </p:cNvSpPr>
          <p:nvPr/>
        </p:nvSpPr>
        <p:spPr bwMode="auto">
          <a:xfrm>
            <a:off x="5580063" y="4221163"/>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196" name="Rectangle 20"/>
          <p:cNvSpPr>
            <a:spLocks noChangeArrowheads="1"/>
          </p:cNvSpPr>
          <p:nvPr/>
        </p:nvSpPr>
        <p:spPr bwMode="auto">
          <a:xfrm>
            <a:off x="6227763" y="4221163"/>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197" name="Rectangle 21"/>
          <p:cNvSpPr>
            <a:spLocks noChangeArrowheads="1"/>
          </p:cNvSpPr>
          <p:nvPr/>
        </p:nvSpPr>
        <p:spPr bwMode="auto">
          <a:xfrm>
            <a:off x="5075238" y="4868863"/>
            <a:ext cx="431800" cy="360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3198" name="Rectangle 22"/>
          <p:cNvSpPr>
            <a:spLocks noChangeArrowheads="1"/>
          </p:cNvSpPr>
          <p:nvPr/>
        </p:nvSpPr>
        <p:spPr bwMode="auto">
          <a:xfrm>
            <a:off x="49323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199" name="Rectangle 23"/>
          <p:cNvSpPr>
            <a:spLocks noChangeArrowheads="1"/>
          </p:cNvSpPr>
          <p:nvPr/>
        </p:nvSpPr>
        <p:spPr bwMode="auto">
          <a:xfrm>
            <a:off x="55800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00" name="Rectangle 24"/>
          <p:cNvSpPr>
            <a:spLocks noChangeArrowheads="1"/>
          </p:cNvSpPr>
          <p:nvPr/>
        </p:nvSpPr>
        <p:spPr bwMode="auto">
          <a:xfrm>
            <a:off x="62277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01" name="Rectangle 25"/>
          <p:cNvSpPr>
            <a:spLocks noChangeArrowheads="1"/>
          </p:cNvSpPr>
          <p:nvPr/>
        </p:nvSpPr>
        <p:spPr bwMode="auto">
          <a:xfrm>
            <a:off x="6875463" y="4795838"/>
            <a:ext cx="71437"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02" name="Rectangle 26"/>
          <p:cNvSpPr>
            <a:spLocks noChangeArrowheads="1"/>
          </p:cNvSpPr>
          <p:nvPr/>
        </p:nvSpPr>
        <p:spPr bwMode="auto">
          <a:xfrm>
            <a:off x="5724525"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ID</a:t>
            </a:r>
            <a:endParaRPr lang="en-AU" altLang="en-US" sz="1400"/>
          </a:p>
        </p:txBody>
      </p:sp>
      <p:sp>
        <p:nvSpPr>
          <p:cNvPr id="93203" name="Rectangle 27"/>
          <p:cNvSpPr>
            <a:spLocks noChangeArrowheads="1"/>
          </p:cNvSpPr>
          <p:nvPr/>
        </p:nvSpPr>
        <p:spPr bwMode="auto">
          <a:xfrm>
            <a:off x="6373813"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EX</a:t>
            </a:r>
            <a:endParaRPr lang="en-AU" altLang="en-US" sz="1400"/>
          </a:p>
        </p:txBody>
      </p:sp>
      <p:sp>
        <p:nvSpPr>
          <p:cNvPr id="93204" name="Rectangle 28"/>
          <p:cNvSpPr>
            <a:spLocks noChangeArrowheads="1"/>
          </p:cNvSpPr>
          <p:nvPr/>
        </p:nvSpPr>
        <p:spPr bwMode="auto">
          <a:xfrm>
            <a:off x="7021513"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MEM</a:t>
            </a:r>
            <a:endParaRPr lang="en-AU" altLang="en-US" sz="1400"/>
          </a:p>
        </p:txBody>
      </p:sp>
      <p:sp>
        <p:nvSpPr>
          <p:cNvPr id="93205" name="Rectangle 29"/>
          <p:cNvSpPr>
            <a:spLocks noChangeArrowheads="1"/>
          </p:cNvSpPr>
          <p:nvPr/>
        </p:nvSpPr>
        <p:spPr bwMode="auto">
          <a:xfrm>
            <a:off x="7669213" y="5445125"/>
            <a:ext cx="431800" cy="360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a:t>WB</a:t>
            </a:r>
            <a:endParaRPr lang="en-AU" altLang="en-US" sz="1400"/>
          </a:p>
        </p:txBody>
      </p:sp>
      <p:sp>
        <p:nvSpPr>
          <p:cNvPr id="93206" name="Rectangle 30"/>
          <p:cNvSpPr>
            <a:spLocks noChangeArrowheads="1"/>
          </p:cNvSpPr>
          <p:nvPr/>
        </p:nvSpPr>
        <p:spPr bwMode="auto">
          <a:xfrm>
            <a:off x="55816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07" name="Rectangle 31"/>
          <p:cNvSpPr>
            <a:spLocks noChangeArrowheads="1"/>
          </p:cNvSpPr>
          <p:nvPr/>
        </p:nvSpPr>
        <p:spPr bwMode="auto">
          <a:xfrm>
            <a:off x="62293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08" name="Rectangle 32"/>
          <p:cNvSpPr>
            <a:spLocks noChangeArrowheads="1"/>
          </p:cNvSpPr>
          <p:nvPr/>
        </p:nvSpPr>
        <p:spPr bwMode="auto">
          <a:xfrm>
            <a:off x="68770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09" name="Rectangle 33"/>
          <p:cNvSpPr>
            <a:spLocks noChangeArrowheads="1"/>
          </p:cNvSpPr>
          <p:nvPr/>
        </p:nvSpPr>
        <p:spPr bwMode="auto">
          <a:xfrm>
            <a:off x="7524750" y="5372100"/>
            <a:ext cx="71438" cy="504825"/>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3210" name="Rectangle 34"/>
          <p:cNvSpPr>
            <a:spLocks noChangeArrowheads="1"/>
          </p:cNvSpPr>
          <p:nvPr/>
        </p:nvSpPr>
        <p:spPr bwMode="auto">
          <a:xfrm>
            <a:off x="755650" y="4302125"/>
            <a:ext cx="170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beq </a:t>
            </a:r>
            <a:r>
              <a:rPr lang="en-US" altLang="en-US" sz="1800">
                <a:solidFill>
                  <a:schemeClr val="hlink"/>
                </a:solidFill>
                <a:latin typeface="Lucida Console" charset="0"/>
              </a:rPr>
              <a:t>stalled</a:t>
            </a:r>
            <a:endParaRPr lang="en-AU" altLang="en-US" sz="1800">
              <a:solidFill>
                <a:schemeClr val="hlink"/>
              </a:solidFill>
              <a:latin typeface="Lucida Console" charset="0"/>
            </a:endParaRPr>
          </a:p>
        </p:txBody>
      </p:sp>
      <p:sp>
        <p:nvSpPr>
          <p:cNvPr id="93211" name="Rectangle 35"/>
          <p:cNvSpPr>
            <a:spLocks noChangeArrowheads="1"/>
          </p:cNvSpPr>
          <p:nvPr/>
        </p:nvSpPr>
        <p:spPr bwMode="auto">
          <a:xfrm>
            <a:off x="755650" y="3725863"/>
            <a:ext cx="184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lw  </a:t>
            </a:r>
            <a:r>
              <a:rPr lang="en-US" altLang="en-US" sz="1800">
                <a:solidFill>
                  <a:schemeClr val="hlink"/>
                </a:solidFill>
                <a:latin typeface="Lucida Console" charset="0"/>
              </a:rPr>
              <a:t>$1</a:t>
            </a:r>
            <a:r>
              <a:rPr lang="en-US" altLang="en-US" sz="1800">
                <a:latin typeface="Lucida Console" charset="0"/>
              </a:rPr>
              <a:t>, addr</a:t>
            </a:r>
            <a:endParaRPr lang="en-AU" altLang="en-US" sz="1800">
              <a:latin typeface="Lucida Console" charset="0"/>
            </a:endParaRPr>
          </a:p>
        </p:txBody>
      </p:sp>
      <p:sp>
        <p:nvSpPr>
          <p:cNvPr id="93212" name="Rectangle 36"/>
          <p:cNvSpPr>
            <a:spLocks noChangeArrowheads="1"/>
          </p:cNvSpPr>
          <p:nvPr/>
        </p:nvSpPr>
        <p:spPr bwMode="auto">
          <a:xfrm>
            <a:off x="755650" y="5454650"/>
            <a:ext cx="2670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latin typeface="Lucida Console" charset="0"/>
              </a:rPr>
              <a:t>beq </a:t>
            </a:r>
            <a:r>
              <a:rPr lang="en-US" altLang="en-US" sz="1800">
                <a:solidFill>
                  <a:schemeClr val="hlink"/>
                </a:solidFill>
                <a:latin typeface="Lucida Console" charset="0"/>
              </a:rPr>
              <a:t>$1</a:t>
            </a:r>
            <a:r>
              <a:rPr lang="en-US" altLang="en-US" sz="1800">
                <a:latin typeface="Lucida Console" charset="0"/>
              </a:rPr>
              <a:t>, </a:t>
            </a:r>
            <a:r>
              <a:rPr lang="en-US" altLang="en-US" sz="1800">
                <a:solidFill>
                  <a:schemeClr val="hlink"/>
                </a:solidFill>
                <a:latin typeface="Lucida Console" charset="0"/>
              </a:rPr>
              <a:t>$0</a:t>
            </a:r>
            <a:r>
              <a:rPr lang="en-US" altLang="en-US" sz="1800">
                <a:latin typeface="Lucida Console" charset="0"/>
              </a:rPr>
              <a:t>, target</a:t>
            </a:r>
            <a:endParaRPr lang="en-AU" altLang="en-US" sz="1800">
              <a:latin typeface="Lucida Console" charset="0"/>
            </a:endParaRPr>
          </a:p>
        </p:txBody>
      </p:sp>
      <p:sp>
        <p:nvSpPr>
          <p:cNvPr id="93213" name="Line 37"/>
          <p:cNvSpPr>
            <a:spLocks noChangeShapeType="1"/>
          </p:cNvSpPr>
          <p:nvPr/>
        </p:nvSpPr>
        <p:spPr bwMode="auto">
          <a:xfrm>
            <a:off x="5651500" y="3860800"/>
            <a:ext cx="433388" cy="17272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4" name="AutoShape 38"/>
          <p:cNvSpPr>
            <a:spLocks noChangeArrowheads="1"/>
          </p:cNvSpPr>
          <p:nvPr/>
        </p:nvSpPr>
        <p:spPr bwMode="auto">
          <a:xfrm>
            <a:off x="5724525" y="4940300"/>
            <a:ext cx="360363" cy="287338"/>
          </a:xfrm>
          <a:prstGeom prst="cloudCallout">
            <a:avLst>
              <a:gd name="adj1" fmla="val -12995"/>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3215" name="AutoShape 39"/>
          <p:cNvSpPr>
            <a:spLocks noChangeArrowheads="1"/>
          </p:cNvSpPr>
          <p:nvPr/>
        </p:nvSpPr>
        <p:spPr bwMode="auto">
          <a:xfrm>
            <a:off x="6372225" y="4940300"/>
            <a:ext cx="358775" cy="287338"/>
          </a:xfrm>
          <a:prstGeom prst="cloudCallout">
            <a:avLst>
              <a:gd name="adj1" fmla="val -12833"/>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3216" name="AutoShape 40"/>
          <p:cNvSpPr>
            <a:spLocks noChangeArrowheads="1"/>
          </p:cNvSpPr>
          <p:nvPr/>
        </p:nvSpPr>
        <p:spPr bwMode="auto">
          <a:xfrm>
            <a:off x="7019925" y="4940300"/>
            <a:ext cx="358775" cy="287338"/>
          </a:xfrm>
          <a:prstGeom prst="cloudCallout">
            <a:avLst>
              <a:gd name="adj1" fmla="val -12833"/>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3217" name="AutoShape 41"/>
          <p:cNvSpPr>
            <a:spLocks noChangeArrowheads="1"/>
          </p:cNvSpPr>
          <p:nvPr/>
        </p:nvSpPr>
        <p:spPr bwMode="auto">
          <a:xfrm>
            <a:off x="5076825" y="4364038"/>
            <a:ext cx="360363" cy="287337"/>
          </a:xfrm>
          <a:prstGeom prst="cloudCallout">
            <a:avLst>
              <a:gd name="adj1" fmla="val -12995"/>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3218" name="AutoShape 42"/>
          <p:cNvSpPr>
            <a:spLocks noChangeArrowheads="1"/>
          </p:cNvSpPr>
          <p:nvPr/>
        </p:nvSpPr>
        <p:spPr bwMode="auto">
          <a:xfrm>
            <a:off x="5724525" y="4364038"/>
            <a:ext cx="358775" cy="287337"/>
          </a:xfrm>
          <a:prstGeom prst="cloudCallout">
            <a:avLst>
              <a:gd name="adj1" fmla="val -12833"/>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
        <p:nvSpPr>
          <p:cNvPr id="93219" name="AutoShape 43"/>
          <p:cNvSpPr>
            <a:spLocks noChangeArrowheads="1"/>
          </p:cNvSpPr>
          <p:nvPr/>
        </p:nvSpPr>
        <p:spPr bwMode="auto">
          <a:xfrm>
            <a:off x="6372225" y="4364038"/>
            <a:ext cx="358775" cy="287337"/>
          </a:xfrm>
          <a:prstGeom prst="cloudCallout">
            <a:avLst>
              <a:gd name="adj1" fmla="val -12833"/>
              <a:gd name="adj2" fmla="val 3619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sz="1800"/>
          </a:p>
        </p:txBody>
      </p:sp>
    </p:spTree>
    <p:extLst>
      <p:ext uri="{BB962C8B-B14F-4D97-AF65-F5344CB8AC3E}">
        <p14:creationId xmlns:p14="http://schemas.microsoft.com/office/powerpoint/2010/main" val="31658031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ChangeArrowheads="1"/>
          </p:cNvSpPr>
          <p:nvPr/>
        </p:nvSpPr>
        <p:spPr bwMode="auto">
          <a:xfrm>
            <a:off x="2700338" y="3140075"/>
            <a:ext cx="2447925" cy="431800"/>
          </a:xfrm>
          <a:prstGeom prst="rect">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95236" name="Rectangle 3"/>
          <p:cNvSpPr>
            <a:spLocks noGrp="1" noChangeArrowheads="1"/>
          </p:cNvSpPr>
          <p:nvPr>
            <p:ph type="title"/>
          </p:nvPr>
        </p:nvSpPr>
        <p:spPr/>
        <p:txBody>
          <a:bodyPr/>
          <a:lstStyle/>
          <a:p>
            <a:pPr eaLnBrk="1" hangingPunct="1"/>
            <a:r>
              <a:rPr lang="en-US" altLang="en-US"/>
              <a:t>1-Bit Predictor: Shortcoming</a:t>
            </a:r>
            <a:endParaRPr lang="en-AU" altLang="en-US"/>
          </a:p>
        </p:txBody>
      </p:sp>
      <p:sp>
        <p:nvSpPr>
          <p:cNvPr id="95237" name="Rectangle 4"/>
          <p:cNvSpPr>
            <a:spLocks noGrp="1" noChangeArrowheads="1"/>
          </p:cNvSpPr>
          <p:nvPr>
            <p:ph type="body" idx="1"/>
          </p:nvPr>
        </p:nvSpPr>
        <p:spPr>
          <a:xfrm>
            <a:off x="684213" y="1125538"/>
            <a:ext cx="8270875" cy="719137"/>
          </a:xfrm>
        </p:spPr>
        <p:txBody>
          <a:bodyPr/>
          <a:lstStyle/>
          <a:p>
            <a:pPr eaLnBrk="1" hangingPunct="1"/>
            <a:r>
              <a:rPr lang="en-US" altLang="en-US"/>
              <a:t>Inner loop branches mispredicted twice!</a:t>
            </a:r>
            <a:endParaRPr lang="en-AU" altLang="en-US"/>
          </a:p>
        </p:txBody>
      </p:sp>
      <p:sp>
        <p:nvSpPr>
          <p:cNvPr id="95238" name="Text Box 5"/>
          <p:cNvSpPr txBox="1">
            <a:spLocks noChangeArrowheads="1"/>
          </p:cNvSpPr>
          <p:nvPr/>
        </p:nvSpPr>
        <p:spPr bwMode="auto">
          <a:xfrm>
            <a:off x="1617663" y="1916113"/>
            <a:ext cx="3536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2000">
                <a:latin typeface="Lucida Console" charset="0"/>
              </a:rPr>
              <a:t>outer: …</a:t>
            </a:r>
            <a:br>
              <a:rPr lang="en-US" altLang="en-US" sz="2000">
                <a:latin typeface="Lucida Console" charset="0"/>
              </a:rPr>
            </a:br>
            <a:r>
              <a:rPr lang="en-US" altLang="en-US" sz="2000">
                <a:latin typeface="Lucida Console" charset="0"/>
              </a:rPr>
              <a:t>       …</a:t>
            </a:r>
            <a:br>
              <a:rPr lang="en-US" altLang="en-US" sz="2000">
                <a:latin typeface="Lucida Console" charset="0"/>
              </a:rPr>
            </a:br>
            <a:r>
              <a:rPr lang="en-US" altLang="en-US" sz="2000">
                <a:latin typeface="Lucida Console" charset="0"/>
              </a:rPr>
              <a:t>inner: …</a:t>
            </a:r>
          </a:p>
          <a:p>
            <a:pPr algn="l"/>
            <a:r>
              <a:rPr lang="en-US" altLang="en-US" sz="2000">
                <a:latin typeface="Lucida Console" charset="0"/>
              </a:rPr>
              <a:t>       …</a:t>
            </a:r>
          </a:p>
          <a:p>
            <a:pPr algn="l"/>
            <a:r>
              <a:rPr lang="en-US" altLang="en-US" sz="2000">
                <a:latin typeface="Lucida Console" charset="0"/>
              </a:rPr>
              <a:t>       beq …, …, inner</a:t>
            </a:r>
            <a:br>
              <a:rPr lang="en-US" altLang="en-US" sz="2000">
                <a:latin typeface="Lucida Console" charset="0"/>
              </a:rPr>
            </a:br>
            <a:r>
              <a:rPr lang="en-US" altLang="en-US" sz="2000">
                <a:latin typeface="Lucida Console" charset="0"/>
              </a:rPr>
              <a:t>       …</a:t>
            </a:r>
            <a:br>
              <a:rPr lang="en-US" altLang="en-US" sz="2000">
                <a:latin typeface="Lucida Console" charset="0"/>
              </a:rPr>
            </a:br>
            <a:r>
              <a:rPr lang="en-US" altLang="en-US" sz="2000">
                <a:latin typeface="Lucida Console" charset="0"/>
              </a:rPr>
              <a:t>       beq …, …, outer</a:t>
            </a:r>
            <a:endParaRPr lang="en-AU" altLang="en-US" sz="2000">
              <a:latin typeface="Lucida Console" charset="0"/>
            </a:endParaRPr>
          </a:p>
        </p:txBody>
      </p:sp>
      <p:sp>
        <p:nvSpPr>
          <p:cNvPr id="95239" name="Line 6"/>
          <p:cNvSpPr>
            <a:spLocks noChangeShapeType="1"/>
          </p:cNvSpPr>
          <p:nvPr/>
        </p:nvSpPr>
        <p:spPr bwMode="auto">
          <a:xfrm>
            <a:off x="5219700" y="3378200"/>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0" name="Line 7"/>
          <p:cNvSpPr>
            <a:spLocks noChangeShapeType="1"/>
          </p:cNvSpPr>
          <p:nvPr/>
        </p:nvSpPr>
        <p:spPr bwMode="auto">
          <a:xfrm flipV="1">
            <a:off x="5580063" y="2730500"/>
            <a:ext cx="0"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1" name="Line 8"/>
          <p:cNvSpPr>
            <a:spLocks noChangeShapeType="1"/>
          </p:cNvSpPr>
          <p:nvPr/>
        </p:nvSpPr>
        <p:spPr bwMode="auto">
          <a:xfrm flipH="1">
            <a:off x="4356100" y="2730500"/>
            <a:ext cx="12239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2" name="Line 9"/>
          <p:cNvSpPr>
            <a:spLocks noChangeShapeType="1"/>
          </p:cNvSpPr>
          <p:nvPr/>
        </p:nvSpPr>
        <p:spPr bwMode="auto">
          <a:xfrm>
            <a:off x="5219700" y="3954463"/>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3" name="Line 10"/>
          <p:cNvSpPr>
            <a:spLocks noChangeShapeType="1"/>
          </p:cNvSpPr>
          <p:nvPr/>
        </p:nvSpPr>
        <p:spPr bwMode="auto">
          <a:xfrm flipV="1">
            <a:off x="5940425" y="2082800"/>
            <a:ext cx="0" cy="1871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4" name="Line 11"/>
          <p:cNvSpPr>
            <a:spLocks noChangeShapeType="1"/>
          </p:cNvSpPr>
          <p:nvPr/>
        </p:nvSpPr>
        <p:spPr bwMode="auto">
          <a:xfrm flipH="1">
            <a:off x="4356100" y="2082800"/>
            <a:ext cx="15843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5" name="Rectangle 12"/>
          <p:cNvSpPr>
            <a:spLocks noChangeArrowheads="1"/>
          </p:cNvSpPr>
          <p:nvPr/>
        </p:nvSpPr>
        <p:spPr bwMode="auto">
          <a:xfrm>
            <a:off x="684213" y="4364038"/>
            <a:ext cx="77724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lvl="1" algn="l" eaLnBrk="1" hangingPunct="1">
              <a:spcBef>
                <a:spcPct val="20000"/>
              </a:spcBef>
              <a:buClr>
                <a:schemeClr val="hlink"/>
              </a:buClr>
              <a:buSzPct val="55000"/>
              <a:buFont typeface="Wingdings" charset="2"/>
              <a:buChar char="n"/>
            </a:pPr>
            <a:r>
              <a:rPr lang="en-US" altLang="en-US" sz="2800"/>
              <a:t>Mispredict as taken on last iteration of inner loop</a:t>
            </a:r>
          </a:p>
          <a:p>
            <a:pPr lvl="1" algn="l" eaLnBrk="1" hangingPunct="1">
              <a:spcBef>
                <a:spcPct val="20000"/>
              </a:spcBef>
              <a:buClr>
                <a:schemeClr val="hlink"/>
              </a:buClr>
              <a:buSzPct val="55000"/>
              <a:buFont typeface="Wingdings" charset="2"/>
              <a:buChar char="n"/>
            </a:pPr>
            <a:r>
              <a:rPr lang="en-US" altLang="en-US" sz="2800"/>
              <a:t>Then mispredict as not taken on first iteration of inner loop next time around</a:t>
            </a:r>
            <a:endParaRPr lang="en-AU" altLang="en-US" sz="2800"/>
          </a:p>
        </p:txBody>
      </p:sp>
      <p:sp>
        <p:nvSpPr>
          <p:cNvPr id="2" name="Slide Number Placeholder 1"/>
          <p:cNvSpPr>
            <a:spLocks noGrp="1"/>
          </p:cNvSpPr>
          <p:nvPr>
            <p:ph type="sldNum" sz="quarter" idx="12"/>
          </p:nvPr>
        </p:nvSpPr>
        <p:spPr/>
        <p:txBody>
          <a:bodyPr/>
          <a:lstStyle/>
          <a:p>
            <a:fld id="{7B14E791-165F-344E-BF0E-59CD826800BF}" type="slidenum">
              <a:rPr lang="en-US" smtClean="0"/>
              <a:pPr/>
              <a:t>197</a:t>
            </a:fld>
            <a:endParaRPr lang="en-US" dirty="0"/>
          </a:p>
        </p:txBody>
      </p:sp>
    </p:spTree>
    <p:extLst>
      <p:ext uri="{BB962C8B-B14F-4D97-AF65-F5344CB8AC3E}">
        <p14:creationId xmlns:p14="http://schemas.microsoft.com/office/powerpoint/2010/main" val="25978014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6" descr="f04-63-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349500"/>
            <a:ext cx="6132513"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2"/>
          <p:cNvSpPr>
            <a:spLocks noGrp="1" noChangeArrowheads="1"/>
          </p:cNvSpPr>
          <p:nvPr>
            <p:ph type="title"/>
          </p:nvPr>
        </p:nvSpPr>
        <p:spPr/>
        <p:txBody>
          <a:bodyPr/>
          <a:lstStyle/>
          <a:p>
            <a:pPr eaLnBrk="1" hangingPunct="1"/>
            <a:r>
              <a:rPr lang="en-US" altLang="en-US"/>
              <a:t>2-Bit Predictor</a:t>
            </a:r>
            <a:endParaRPr lang="en-AU" altLang="en-US"/>
          </a:p>
        </p:txBody>
      </p:sp>
      <p:sp>
        <p:nvSpPr>
          <p:cNvPr id="96261" name="Rectangle 3"/>
          <p:cNvSpPr>
            <a:spLocks noGrp="1" noChangeArrowheads="1"/>
          </p:cNvSpPr>
          <p:nvPr>
            <p:ph type="body" idx="1"/>
          </p:nvPr>
        </p:nvSpPr>
        <p:spPr/>
        <p:txBody>
          <a:bodyPr/>
          <a:lstStyle/>
          <a:p>
            <a:pPr eaLnBrk="1" hangingPunct="1"/>
            <a:r>
              <a:rPr lang="en-US" altLang="en-US"/>
              <a:t>Only change prediction on two successive mispredictions</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198</a:t>
            </a:fld>
            <a:endParaRPr lang="en-US" dirty="0"/>
          </a:p>
        </p:txBody>
      </p:sp>
    </p:spTree>
    <p:extLst>
      <p:ext uri="{BB962C8B-B14F-4D97-AF65-F5344CB8AC3E}">
        <p14:creationId xmlns:p14="http://schemas.microsoft.com/office/powerpoint/2010/main" val="17019125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en-US" altLang="en-US"/>
              <a:t>Calculating the Branch Target</a:t>
            </a:r>
            <a:endParaRPr lang="en-AU" altLang="en-US"/>
          </a:p>
        </p:txBody>
      </p:sp>
      <p:sp>
        <p:nvSpPr>
          <p:cNvPr id="97284" name="Rectangle 3"/>
          <p:cNvSpPr>
            <a:spLocks noGrp="1" noChangeArrowheads="1"/>
          </p:cNvSpPr>
          <p:nvPr>
            <p:ph type="body" idx="1"/>
          </p:nvPr>
        </p:nvSpPr>
        <p:spPr/>
        <p:txBody>
          <a:bodyPr/>
          <a:lstStyle/>
          <a:p>
            <a:pPr eaLnBrk="1" hangingPunct="1"/>
            <a:r>
              <a:rPr lang="en-US" altLang="en-US"/>
              <a:t>Even with predictor, still need to calculate the target address</a:t>
            </a:r>
          </a:p>
          <a:p>
            <a:pPr lvl="1" eaLnBrk="1" hangingPunct="1"/>
            <a:r>
              <a:rPr lang="en-US" altLang="en-US"/>
              <a:t>1-cycle penalty for a taken branch</a:t>
            </a:r>
          </a:p>
          <a:p>
            <a:pPr eaLnBrk="1" hangingPunct="1"/>
            <a:r>
              <a:rPr lang="en-US" altLang="en-US"/>
              <a:t>Branch target buffer</a:t>
            </a:r>
          </a:p>
          <a:p>
            <a:pPr lvl="1" eaLnBrk="1" hangingPunct="1"/>
            <a:r>
              <a:rPr lang="en-US" altLang="en-US"/>
              <a:t>Cache of target addresses</a:t>
            </a:r>
          </a:p>
          <a:p>
            <a:pPr lvl="1" eaLnBrk="1" hangingPunct="1"/>
            <a:r>
              <a:rPr lang="en-US" altLang="en-US"/>
              <a:t>Indexed by PC when instruction fetched</a:t>
            </a:r>
          </a:p>
          <a:p>
            <a:pPr lvl="2" eaLnBrk="1" hangingPunct="1"/>
            <a:r>
              <a:rPr lang="en-US" altLang="en-US"/>
              <a:t>If hit and instruction is branch predicted taken, can fetch target immediately</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199</a:t>
            </a:fld>
            <a:endParaRPr lang="en-US" dirty="0"/>
          </a:p>
        </p:txBody>
      </p:sp>
    </p:spTree>
    <p:extLst>
      <p:ext uri="{BB962C8B-B14F-4D97-AF65-F5344CB8AC3E}">
        <p14:creationId xmlns:p14="http://schemas.microsoft.com/office/powerpoint/2010/main" val="292849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4: The Processor</a:t>
            </a:r>
          </a:p>
        </p:txBody>
      </p:sp>
      <p:sp>
        <p:nvSpPr>
          <p:cNvPr id="9" name="Content Placeholder 8"/>
          <p:cNvSpPr>
            <a:spLocks noGrp="1"/>
          </p:cNvSpPr>
          <p:nvPr>
            <p:ph idx="1"/>
          </p:nvPr>
        </p:nvSpPr>
        <p:spPr/>
        <p:txBody>
          <a:bodyPr>
            <a:normAutofit fontScale="62500" lnSpcReduction="20000"/>
          </a:bodyPr>
          <a:lstStyle/>
          <a:p>
            <a:r>
              <a:rPr lang="en-US" b="1" dirty="0"/>
              <a:t>Lecture</a:t>
            </a:r>
          </a:p>
          <a:p>
            <a:pPr lvl="1"/>
            <a:r>
              <a:rPr lang="en-US" b="1" dirty="0"/>
              <a:t>4.1  Introduction</a:t>
            </a:r>
          </a:p>
          <a:p>
            <a:pPr lvl="1"/>
            <a:r>
              <a:rPr lang="en-US" b="1" dirty="0"/>
              <a:t>4.2  Logic Design Conventions</a:t>
            </a:r>
          </a:p>
          <a:p>
            <a:pPr lvl="1"/>
            <a:r>
              <a:rPr lang="en-US" b="1" dirty="0"/>
              <a:t>4.3  Building a </a:t>
            </a:r>
            <a:r>
              <a:rPr lang="en-US" b="1" dirty="0" err="1"/>
              <a:t>Datapath</a:t>
            </a:r>
            <a:endParaRPr lang="en-US" b="1" dirty="0"/>
          </a:p>
          <a:p>
            <a:r>
              <a:rPr lang="en-US" b="1" dirty="0"/>
              <a:t>Lecture</a:t>
            </a:r>
          </a:p>
          <a:p>
            <a:pPr lvl="1"/>
            <a:r>
              <a:rPr lang="en-US" b="1" dirty="0"/>
              <a:t>4.4  A Simple Implementation Scheme</a:t>
            </a:r>
          </a:p>
          <a:p>
            <a:r>
              <a:rPr lang="en-US" b="1" dirty="0"/>
              <a:t>Lecture</a:t>
            </a:r>
          </a:p>
          <a:p>
            <a:pPr lvl="1"/>
            <a:r>
              <a:rPr lang="en-US" b="1" dirty="0"/>
              <a:t>4.5  An Overview of Pipelining</a:t>
            </a:r>
          </a:p>
          <a:p>
            <a:pPr lvl="0"/>
            <a:r>
              <a:rPr lang="en-US" b="1" dirty="0">
                <a:solidFill>
                  <a:schemeClr val="bg1">
                    <a:lumMod val="65000"/>
                  </a:schemeClr>
                </a:solidFill>
              </a:rPr>
              <a:t>Lecture (Pipeline implementation), will not be covered!</a:t>
            </a:r>
          </a:p>
          <a:p>
            <a:pPr lvl="1"/>
            <a:r>
              <a:rPr lang="en-US" dirty="0">
                <a:solidFill>
                  <a:srgbClr val="00B0F0"/>
                </a:solidFill>
              </a:rPr>
              <a:t>4.6  Pipelined Datapath and Control</a:t>
            </a:r>
          </a:p>
          <a:p>
            <a:pPr lvl="1"/>
            <a:r>
              <a:rPr lang="en-US" dirty="0">
                <a:solidFill>
                  <a:srgbClr val="00B0F0"/>
                </a:solidFill>
              </a:rPr>
              <a:t>4.7  Data Hazards: Forwarding versus Stalling</a:t>
            </a:r>
          </a:p>
          <a:p>
            <a:pPr lvl="1"/>
            <a:r>
              <a:rPr lang="en-US" dirty="0">
                <a:solidFill>
                  <a:srgbClr val="00B0F0"/>
                </a:solidFill>
              </a:rPr>
              <a:t>4.8  Control Hazards</a:t>
            </a:r>
          </a:p>
          <a:p>
            <a:pPr lvl="1"/>
            <a:r>
              <a:rPr lang="en-US" strike="sngStrike" dirty="0"/>
              <a:t>4.9  Exceptions</a:t>
            </a:r>
            <a:endParaRPr lang="en-US" dirty="0"/>
          </a:p>
          <a:p>
            <a:pPr lvl="1"/>
            <a:r>
              <a:rPr lang="en-US" strike="sngStrike" dirty="0"/>
              <a:t>4.13  Advanced Topic: An Introduction to Digital Design Using a Hardware Design Language to Describe and Model a Pipeline and More Pipelining Illustrations </a:t>
            </a:r>
            <a:endParaRPr lang="en-US" dirty="0"/>
          </a:p>
          <a:p>
            <a:r>
              <a:rPr lang="en-US" b="1" dirty="0"/>
              <a:t>Lecture (Advanced pipeline techniques and real-world CPU examples)</a:t>
            </a:r>
          </a:p>
          <a:p>
            <a:pPr lvl="1"/>
            <a:r>
              <a:rPr lang="en-US" b="1" dirty="0"/>
              <a:t>4.10  Parallelism via Instructions</a:t>
            </a:r>
          </a:p>
          <a:p>
            <a:pPr lvl="1"/>
            <a:r>
              <a:rPr lang="en-US" b="1" dirty="0"/>
              <a:t>4.11  Real Stuff: The ARM Cortex-A8 and Intel Core i7 Pipelines</a:t>
            </a:r>
          </a:p>
          <a:p>
            <a:pPr lvl="1"/>
            <a:r>
              <a:rPr lang="en-US" dirty="0">
                <a:solidFill>
                  <a:srgbClr val="00B0F0"/>
                </a:solidFill>
              </a:rPr>
              <a:t>4.12  Going Faster: Instruction-Level Parallelism and Matrix Multiply</a:t>
            </a:r>
          </a:p>
          <a:p>
            <a:pPr lvl="1"/>
            <a:r>
              <a:rPr lang="en-US" strike="sngStrike" dirty="0"/>
              <a:t>4.14  Fallacies and Pitfalls</a:t>
            </a:r>
          </a:p>
          <a:p>
            <a:pPr lvl="1"/>
            <a:r>
              <a:rPr lang="en-US" b="1" dirty="0"/>
              <a:t>4.15  Concluding Remarks</a:t>
            </a:r>
          </a:p>
          <a:p>
            <a:endParaRPr lang="en-US" dirty="0"/>
          </a:p>
          <a:p>
            <a:endParaRPr lang="en-US"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2</a:t>
            </a:fld>
            <a:endParaRPr lang="en-US" dirty="0"/>
          </a:p>
        </p:txBody>
      </p:sp>
      <p:sp>
        <p:nvSpPr>
          <p:cNvPr id="6" name="Rectangle 5"/>
          <p:cNvSpPr/>
          <p:nvPr/>
        </p:nvSpPr>
        <p:spPr>
          <a:xfrm>
            <a:off x="76200" y="914400"/>
            <a:ext cx="646331" cy="646331"/>
          </a:xfrm>
          <a:prstGeom prst="rect">
            <a:avLst/>
          </a:prstGeom>
        </p:spPr>
        <p:txBody>
          <a:bodyPr wrap="none">
            <a:spAutoFit/>
          </a:bodyPr>
          <a:lstStyle/>
          <a:p>
            <a:r>
              <a:rPr lang="en-US" sz="3600" b="1" dirty="0"/>
              <a:t>☛</a:t>
            </a:r>
            <a:endParaRPr lang="en-US" sz="3600" dirty="0"/>
          </a:p>
        </p:txBody>
      </p:sp>
    </p:spTree>
    <p:extLst>
      <p:ext uri="{BB962C8B-B14F-4D97-AF65-F5344CB8AC3E}">
        <p14:creationId xmlns:p14="http://schemas.microsoft.com/office/powerpoint/2010/main" val="350141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6B90-10BD-104D-BEE9-E0EBD6C82BCD}"/>
              </a:ext>
            </a:extLst>
          </p:cNvPr>
          <p:cNvSpPr>
            <a:spLocks noGrp="1"/>
          </p:cNvSpPr>
          <p:nvPr>
            <p:ph type="title"/>
          </p:nvPr>
        </p:nvSpPr>
        <p:spPr/>
        <p:txBody>
          <a:bodyPr>
            <a:normAutofit fontScale="90000"/>
          </a:bodyPr>
          <a:lstStyle/>
          <a:p>
            <a:r>
              <a:rPr lang="en-US" dirty="0"/>
              <a:t>Branch Target Address is Encoded as offset off the branch address</a:t>
            </a:r>
          </a:p>
        </p:txBody>
      </p:sp>
      <p:sp>
        <p:nvSpPr>
          <p:cNvPr id="3" name="Content Placeholder 2">
            <a:extLst>
              <a:ext uri="{FF2B5EF4-FFF2-40B4-BE49-F238E27FC236}">
                <a16:creationId xmlns:a16="http://schemas.microsoft.com/office/drawing/2014/main" id="{5564F490-425C-D64E-803F-67A8513F6D79}"/>
              </a:ext>
            </a:extLst>
          </p:cNvPr>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The Exit offset of the </a:t>
            </a:r>
            <a:r>
              <a:rPr lang="en-US" dirty="0" err="1"/>
              <a:t>bne</a:t>
            </a:r>
            <a:r>
              <a:rPr lang="en-US" dirty="0"/>
              <a:t> is encoded as 6 (..0110)</a:t>
            </a:r>
          </a:p>
          <a:p>
            <a:pPr lvl="1"/>
            <a:r>
              <a:rPr lang="en-US" dirty="0"/>
              <a:t>Offset is 6*2 = 12 bytes, i.e. 3 </a:t>
            </a:r>
            <a:r>
              <a:rPr lang="en-US" dirty="0" err="1"/>
              <a:t>instr</a:t>
            </a:r>
            <a:r>
              <a:rPr lang="en-US" dirty="0"/>
              <a:t> forward</a:t>
            </a:r>
          </a:p>
          <a:p>
            <a:pPr lvl="1"/>
            <a:r>
              <a:rPr lang="en-US" dirty="0"/>
              <a:t>Exit’s address = </a:t>
            </a:r>
            <a:r>
              <a:rPr lang="en-US" dirty="0" err="1"/>
              <a:t>bne’s</a:t>
            </a:r>
            <a:r>
              <a:rPr lang="en-US" dirty="0"/>
              <a:t> address (8012) + 12 = 80024 (Exit)</a:t>
            </a:r>
          </a:p>
          <a:p>
            <a:r>
              <a:rPr lang="en-US" dirty="0"/>
              <a:t>The Loop offset of the </a:t>
            </a:r>
            <a:r>
              <a:rPr lang="en-US" dirty="0" err="1"/>
              <a:t>beq</a:t>
            </a:r>
            <a:r>
              <a:rPr lang="en-US" dirty="0"/>
              <a:t> is encoded as -10 (..110110)</a:t>
            </a:r>
          </a:p>
          <a:p>
            <a:pPr lvl="1"/>
            <a:r>
              <a:rPr lang="en-US" dirty="0"/>
              <a:t>Offset is -10*2 = -20 bytes, i.e. 5 </a:t>
            </a:r>
            <a:r>
              <a:rPr lang="en-US" dirty="0" err="1"/>
              <a:t>instr</a:t>
            </a:r>
            <a:r>
              <a:rPr lang="en-US" dirty="0"/>
              <a:t> backward</a:t>
            </a:r>
          </a:p>
          <a:p>
            <a:pPr lvl="1"/>
            <a:r>
              <a:rPr lang="en-US" dirty="0"/>
              <a:t>Loop’s address = </a:t>
            </a:r>
            <a:r>
              <a:rPr lang="en-US" dirty="0" err="1"/>
              <a:t>beq’s</a:t>
            </a:r>
            <a:r>
              <a:rPr lang="en-US" dirty="0"/>
              <a:t> address (80020) + -20 = 80000 (Loop)</a:t>
            </a:r>
          </a:p>
        </p:txBody>
      </p:sp>
      <p:sp>
        <p:nvSpPr>
          <p:cNvPr id="4" name="Slide Number Placeholder 3">
            <a:extLst>
              <a:ext uri="{FF2B5EF4-FFF2-40B4-BE49-F238E27FC236}">
                <a16:creationId xmlns:a16="http://schemas.microsoft.com/office/drawing/2014/main" id="{B266ABF0-A188-474F-A6C1-88F23CCB8759}"/>
              </a:ext>
            </a:extLst>
          </p:cNvPr>
          <p:cNvSpPr>
            <a:spLocks noGrp="1"/>
          </p:cNvSpPr>
          <p:nvPr>
            <p:ph type="sldNum" sz="quarter" idx="12"/>
          </p:nvPr>
        </p:nvSpPr>
        <p:spPr/>
        <p:txBody>
          <a:bodyPr/>
          <a:lstStyle/>
          <a:p>
            <a:fld id="{7B14E791-165F-344E-BF0E-59CD826800BF}" type="slidenum">
              <a:rPr lang="en-US" smtClean="0"/>
              <a:pPr/>
              <a:t>20</a:t>
            </a:fld>
            <a:endParaRPr lang="en-US" dirty="0"/>
          </a:p>
        </p:txBody>
      </p:sp>
      <p:pic>
        <p:nvPicPr>
          <p:cNvPr id="20" name="Picture 19">
            <a:extLst>
              <a:ext uri="{FF2B5EF4-FFF2-40B4-BE49-F238E27FC236}">
                <a16:creationId xmlns:a16="http://schemas.microsoft.com/office/drawing/2014/main" id="{E7CAE448-F0AE-6B40-9EAA-F2B960900290}"/>
              </a:ext>
            </a:extLst>
          </p:cNvPr>
          <p:cNvPicPr>
            <a:picLocks noChangeAspect="1"/>
          </p:cNvPicPr>
          <p:nvPr/>
        </p:nvPicPr>
        <p:blipFill>
          <a:blip r:embed="rId2"/>
          <a:stretch>
            <a:fillRect/>
          </a:stretch>
        </p:blipFill>
        <p:spPr>
          <a:xfrm>
            <a:off x="253721" y="1066799"/>
            <a:ext cx="5167862" cy="2830727"/>
          </a:xfrm>
          <a:prstGeom prst="rect">
            <a:avLst/>
          </a:prstGeom>
        </p:spPr>
      </p:pic>
      <p:pic>
        <p:nvPicPr>
          <p:cNvPr id="21" name="Picture 20">
            <a:extLst>
              <a:ext uri="{FF2B5EF4-FFF2-40B4-BE49-F238E27FC236}">
                <a16:creationId xmlns:a16="http://schemas.microsoft.com/office/drawing/2014/main" id="{27BA3F23-9252-8D4D-AE4F-B90B8DCFAC4B}"/>
              </a:ext>
            </a:extLst>
          </p:cNvPr>
          <p:cNvPicPr>
            <a:picLocks noChangeAspect="1"/>
          </p:cNvPicPr>
          <p:nvPr/>
        </p:nvPicPr>
        <p:blipFill>
          <a:blip r:embed="rId3"/>
          <a:stretch>
            <a:fillRect/>
          </a:stretch>
        </p:blipFill>
        <p:spPr>
          <a:xfrm>
            <a:off x="5421583" y="2121173"/>
            <a:ext cx="3034330" cy="1636589"/>
          </a:xfrm>
          <a:prstGeom prst="rect">
            <a:avLst/>
          </a:prstGeom>
        </p:spPr>
      </p:pic>
      <p:sp>
        <p:nvSpPr>
          <p:cNvPr id="22" name="Rounded Rectangle 21">
            <a:extLst>
              <a:ext uri="{FF2B5EF4-FFF2-40B4-BE49-F238E27FC236}">
                <a16:creationId xmlns:a16="http://schemas.microsoft.com/office/drawing/2014/main" id="{AFA03347-D398-1E48-B071-3967BA81CC51}"/>
              </a:ext>
            </a:extLst>
          </p:cNvPr>
          <p:cNvSpPr/>
          <p:nvPr/>
        </p:nvSpPr>
        <p:spPr>
          <a:xfrm>
            <a:off x="1115494" y="3048000"/>
            <a:ext cx="7340419" cy="228600"/>
          </a:xfrm>
          <a:prstGeom prst="roundRect">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525AEB3-6623-B340-AA71-9C736742BD18}"/>
              </a:ext>
            </a:extLst>
          </p:cNvPr>
          <p:cNvPicPr>
            <a:picLocks noChangeAspect="1"/>
          </p:cNvPicPr>
          <p:nvPr/>
        </p:nvPicPr>
        <p:blipFill>
          <a:blip r:embed="rId4"/>
          <a:stretch>
            <a:fillRect/>
          </a:stretch>
        </p:blipFill>
        <p:spPr>
          <a:xfrm>
            <a:off x="5029200" y="1646442"/>
            <a:ext cx="3445324" cy="474731"/>
          </a:xfrm>
          <a:prstGeom prst="rect">
            <a:avLst/>
          </a:prstGeom>
        </p:spPr>
      </p:pic>
      <p:sp>
        <p:nvSpPr>
          <p:cNvPr id="24" name="Rounded Rectangle 23">
            <a:extLst>
              <a:ext uri="{FF2B5EF4-FFF2-40B4-BE49-F238E27FC236}">
                <a16:creationId xmlns:a16="http://schemas.microsoft.com/office/drawing/2014/main" id="{115AD5EC-DB39-0546-9BB4-309517710AD3}"/>
              </a:ext>
            </a:extLst>
          </p:cNvPr>
          <p:cNvSpPr/>
          <p:nvPr/>
        </p:nvSpPr>
        <p:spPr>
          <a:xfrm>
            <a:off x="1135780" y="3491766"/>
            <a:ext cx="7340419" cy="265995"/>
          </a:xfrm>
          <a:prstGeom prst="roundRect">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F70382BA-C6B6-7043-9540-88C8AE5EE4C6}"/>
              </a:ext>
            </a:extLst>
          </p:cNvPr>
          <p:cNvSpPr/>
          <p:nvPr/>
        </p:nvSpPr>
        <p:spPr>
          <a:xfrm>
            <a:off x="7543800" y="3048000"/>
            <a:ext cx="304799" cy="709761"/>
          </a:xfrm>
          <a:prstGeom prst="roundRect">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6C6F7E05-F83A-D247-BF32-80A85950E2E1}"/>
              </a:ext>
            </a:extLst>
          </p:cNvPr>
          <p:cNvSpPr/>
          <p:nvPr/>
        </p:nvSpPr>
        <p:spPr>
          <a:xfrm>
            <a:off x="7315200" y="1646441"/>
            <a:ext cx="533399" cy="259566"/>
          </a:xfrm>
          <a:prstGeom prst="roundRect">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DCDE3B8-08FF-E942-A5DE-CB13C59D07A5}"/>
              </a:ext>
            </a:extLst>
          </p:cNvPr>
          <p:cNvSpPr/>
          <p:nvPr/>
        </p:nvSpPr>
        <p:spPr>
          <a:xfrm>
            <a:off x="5930065" y="3074119"/>
            <a:ext cx="470735" cy="709761"/>
          </a:xfrm>
          <a:prstGeom prst="roundRect">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3F22119-CA3C-F148-B399-C49FB4A3D5EC}"/>
              </a:ext>
            </a:extLst>
          </p:cNvPr>
          <p:cNvSpPr/>
          <p:nvPr/>
        </p:nvSpPr>
        <p:spPr>
          <a:xfrm>
            <a:off x="5142425" y="1665406"/>
            <a:ext cx="787640" cy="259566"/>
          </a:xfrm>
          <a:prstGeom prst="roundRect">
            <a:avLst/>
          </a:prstGeom>
          <a:solidFill>
            <a:srgbClr val="FF0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8308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p:txBody>
          <a:bodyPr/>
          <a:lstStyle/>
          <a:p>
            <a:pPr eaLnBrk="1" hangingPunct="1"/>
            <a:r>
              <a:rPr lang="en-US" altLang="en-US"/>
              <a:t>Dynamic Branch Prediction</a:t>
            </a:r>
          </a:p>
        </p:txBody>
      </p:sp>
      <p:sp>
        <p:nvSpPr>
          <p:cNvPr id="94212" name="Rectangle 3"/>
          <p:cNvSpPr>
            <a:spLocks noGrp="1" noChangeArrowheads="1"/>
          </p:cNvSpPr>
          <p:nvPr>
            <p:ph type="body" idx="1"/>
          </p:nvPr>
        </p:nvSpPr>
        <p:spPr/>
        <p:txBody>
          <a:bodyPr/>
          <a:lstStyle/>
          <a:p>
            <a:pPr eaLnBrk="1" hangingPunct="1"/>
            <a:r>
              <a:rPr lang="en-US" altLang="en-US" sz="2800"/>
              <a:t>In deeper and superscalar pipelines, branch penalty is more significant</a:t>
            </a:r>
          </a:p>
          <a:p>
            <a:pPr eaLnBrk="1" hangingPunct="1"/>
            <a:r>
              <a:rPr lang="en-US" altLang="en-US" sz="2800"/>
              <a:t>Use dynamic prediction</a:t>
            </a:r>
          </a:p>
          <a:p>
            <a:pPr lvl="1" eaLnBrk="1" hangingPunct="1"/>
            <a:r>
              <a:rPr lang="en-US" altLang="en-US" sz="2400"/>
              <a:t>Branch prediction buffer (aka branch history table)</a:t>
            </a:r>
          </a:p>
          <a:p>
            <a:pPr lvl="1" eaLnBrk="1" hangingPunct="1"/>
            <a:r>
              <a:rPr lang="en-US" altLang="en-US" sz="2400"/>
              <a:t>Indexed by recent branch instruction addresses</a:t>
            </a:r>
          </a:p>
          <a:p>
            <a:pPr lvl="1" eaLnBrk="1" hangingPunct="1"/>
            <a:r>
              <a:rPr lang="en-US" altLang="en-US" sz="2400"/>
              <a:t>Stores outcome (taken/not taken)</a:t>
            </a:r>
          </a:p>
          <a:p>
            <a:pPr lvl="1" eaLnBrk="1" hangingPunct="1"/>
            <a:r>
              <a:rPr lang="en-US" altLang="en-US" sz="2400"/>
              <a:t>To execute a branch</a:t>
            </a:r>
          </a:p>
          <a:p>
            <a:pPr lvl="2" eaLnBrk="1" hangingPunct="1"/>
            <a:r>
              <a:rPr lang="en-US" altLang="en-US" sz="2000"/>
              <a:t>Check table, expect the same outcome</a:t>
            </a:r>
          </a:p>
          <a:p>
            <a:pPr lvl="2" eaLnBrk="1" hangingPunct="1"/>
            <a:r>
              <a:rPr lang="en-US" altLang="en-US" sz="2000"/>
              <a:t>Start fetching from fall-through or target</a:t>
            </a:r>
          </a:p>
          <a:p>
            <a:pPr lvl="2" eaLnBrk="1" hangingPunct="1"/>
            <a:r>
              <a:rPr lang="en-US" altLang="en-US" sz="2000"/>
              <a:t>If wrong, flush pipeline and flip prediction</a:t>
            </a:r>
            <a:endParaRPr lang="en-AU" altLang="en-US" sz="2000"/>
          </a:p>
        </p:txBody>
      </p:sp>
      <p:sp>
        <p:nvSpPr>
          <p:cNvPr id="2" name="Slide Number Placeholder 1"/>
          <p:cNvSpPr>
            <a:spLocks noGrp="1"/>
          </p:cNvSpPr>
          <p:nvPr>
            <p:ph type="sldNum" sz="quarter" idx="12"/>
          </p:nvPr>
        </p:nvSpPr>
        <p:spPr/>
        <p:txBody>
          <a:bodyPr/>
          <a:lstStyle/>
          <a:p>
            <a:fld id="{7B14E791-165F-344E-BF0E-59CD826800BF}" type="slidenum">
              <a:rPr lang="en-US" smtClean="0"/>
              <a:pPr/>
              <a:t>200</a:t>
            </a:fld>
            <a:endParaRPr lang="en-US" dirty="0"/>
          </a:p>
        </p:txBody>
      </p:sp>
    </p:spTree>
    <p:extLst>
      <p:ext uri="{BB962C8B-B14F-4D97-AF65-F5344CB8AC3E}">
        <p14:creationId xmlns:p14="http://schemas.microsoft.com/office/powerpoint/2010/main" val="24066560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p:nvPr>
        </p:nvSpPr>
        <p:spPr/>
        <p:txBody>
          <a:bodyPr/>
          <a:lstStyle/>
          <a:p>
            <a:pPr eaLnBrk="1" hangingPunct="1"/>
            <a:r>
              <a:rPr lang="en-US" altLang="en-US"/>
              <a:t>Speculation and Exceptions</a:t>
            </a:r>
            <a:endParaRPr lang="en-AU" altLang="en-US"/>
          </a:p>
        </p:txBody>
      </p:sp>
      <p:sp>
        <p:nvSpPr>
          <p:cNvPr id="114692" name="Rectangle 3"/>
          <p:cNvSpPr>
            <a:spLocks noGrp="1" noChangeArrowheads="1"/>
          </p:cNvSpPr>
          <p:nvPr>
            <p:ph type="body" idx="1"/>
          </p:nvPr>
        </p:nvSpPr>
        <p:spPr/>
        <p:txBody>
          <a:bodyPr/>
          <a:lstStyle/>
          <a:p>
            <a:pPr eaLnBrk="1" hangingPunct="1">
              <a:lnSpc>
                <a:spcPct val="90000"/>
              </a:lnSpc>
            </a:pPr>
            <a:r>
              <a:rPr lang="en-US" altLang="en-US"/>
              <a:t>What if exception occurs on a speculatively executed instruction?</a:t>
            </a:r>
          </a:p>
          <a:p>
            <a:pPr lvl="1" eaLnBrk="1" hangingPunct="1">
              <a:lnSpc>
                <a:spcPct val="90000"/>
              </a:lnSpc>
            </a:pPr>
            <a:r>
              <a:rPr lang="en-US" altLang="en-US"/>
              <a:t>e.g., speculative load before null-pointer check</a:t>
            </a:r>
          </a:p>
          <a:p>
            <a:pPr eaLnBrk="1" hangingPunct="1">
              <a:lnSpc>
                <a:spcPct val="90000"/>
              </a:lnSpc>
            </a:pPr>
            <a:r>
              <a:rPr lang="en-US" altLang="en-US"/>
              <a:t>Static speculation</a:t>
            </a:r>
          </a:p>
          <a:p>
            <a:pPr lvl="1" eaLnBrk="1" hangingPunct="1">
              <a:lnSpc>
                <a:spcPct val="90000"/>
              </a:lnSpc>
            </a:pPr>
            <a:r>
              <a:rPr lang="en-US" altLang="en-US"/>
              <a:t>Can add ISA support for deferring exceptions</a:t>
            </a:r>
          </a:p>
          <a:p>
            <a:pPr eaLnBrk="1" hangingPunct="1">
              <a:lnSpc>
                <a:spcPct val="90000"/>
              </a:lnSpc>
            </a:pPr>
            <a:r>
              <a:rPr lang="en-US" altLang="en-US"/>
              <a:t>Dynamic speculation</a:t>
            </a:r>
          </a:p>
          <a:p>
            <a:pPr lvl="1" eaLnBrk="1" hangingPunct="1">
              <a:lnSpc>
                <a:spcPct val="90000"/>
              </a:lnSpc>
            </a:pPr>
            <a:r>
              <a:rPr lang="en-US" altLang="en-US"/>
              <a:t>Can buffer exceptions until instruction completion (which may not occur)</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201</a:t>
            </a:fld>
            <a:endParaRPr lang="en-US" dirty="0"/>
          </a:p>
        </p:txBody>
      </p:sp>
    </p:spTree>
    <p:extLst>
      <p:ext uri="{BB962C8B-B14F-4D97-AF65-F5344CB8AC3E}">
        <p14:creationId xmlns:p14="http://schemas.microsoft.com/office/powerpoint/2010/main" val="29988641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a:t>Matrix Multiply</a:t>
            </a:r>
          </a:p>
        </p:txBody>
      </p:sp>
      <p:sp>
        <p:nvSpPr>
          <p:cNvPr id="3" name="Content Placeholder 2"/>
          <p:cNvSpPr>
            <a:spLocks noGrp="1"/>
          </p:cNvSpPr>
          <p:nvPr>
            <p:ph idx="1"/>
          </p:nvPr>
        </p:nvSpPr>
        <p:spPr/>
        <p:txBody>
          <a:bodyPr>
            <a:normAutofit fontScale="92500" lnSpcReduction="20000"/>
          </a:bodyPr>
          <a:lstStyle/>
          <a:p>
            <a:pPr>
              <a:buFont typeface="Wingdings" pitchFamily="2" charset="2"/>
              <a:buChar char="n"/>
              <a:defRPr/>
            </a:pPr>
            <a:r>
              <a:rPr lang="en-US" dirty="0"/>
              <a:t>Unrolled C code</a:t>
            </a:r>
          </a:p>
          <a:p>
            <a:pPr marL="0" indent="0">
              <a:buFont typeface="Wingdings" pitchFamily="2" charset="2"/>
              <a:buNone/>
              <a:defRPr/>
            </a:pPr>
            <a:r>
              <a:rPr lang="en-US" sz="1100" dirty="0">
                <a:latin typeface="Courier New" pitchFamily="49" charset="0"/>
                <a:cs typeface="Courier New" pitchFamily="49" charset="0"/>
              </a:rPr>
              <a:t>1 #include &lt;x86intrin.h&gt;</a:t>
            </a:r>
          </a:p>
          <a:p>
            <a:pPr marL="0" indent="0">
              <a:buFont typeface="Wingdings" pitchFamily="2" charset="2"/>
              <a:buNone/>
              <a:defRPr/>
            </a:pPr>
            <a:r>
              <a:rPr lang="en-US" sz="1100" dirty="0">
                <a:latin typeface="Courier New" pitchFamily="49" charset="0"/>
                <a:cs typeface="Courier New" pitchFamily="49" charset="0"/>
              </a:rPr>
              <a:t>2 #define UNROLL (4)</a:t>
            </a:r>
          </a:p>
          <a:p>
            <a:pPr marL="0" indent="0">
              <a:buFont typeface="Wingdings" pitchFamily="2" charset="2"/>
              <a:buNone/>
              <a:defRPr/>
            </a:pPr>
            <a:r>
              <a:rPr lang="en-US" sz="1100" dirty="0">
                <a:latin typeface="Courier New" pitchFamily="49" charset="0"/>
                <a:cs typeface="Courier New" pitchFamily="49" charset="0"/>
              </a:rPr>
              <a:t>3</a:t>
            </a:r>
          </a:p>
          <a:p>
            <a:pPr marL="0" indent="0">
              <a:buFont typeface="Wingdings" pitchFamily="2" charset="2"/>
              <a:buNone/>
              <a:defRPr/>
            </a:pPr>
            <a:r>
              <a:rPr lang="fr-FR" sz="1100" dirty="0">
                <a:latin typeface="Courier New" pitchFamily="49" charset="0"/>
                <a:cs typeface="Courier New" pitchFamily="49" charset="0"/>
              </a:rPr>
              <a:t>4 </a:t>
            </a:r>
            <a:r>
              <a:rPr lang="fr-FR" sz="1100" dirty="0" err="1">
                <a:latin typeface="Courier New" pitchFamily="49" charset="0"/>
                <a:cs typeface="Courier New" pitchFamily="49" charset="0"/>
              </a:rPr>
              <a:t>void</a:t>
            </a:r>
            <a:r>
              <a:rPr lang="fr-FR" sz="1100" dirty="0">
                <a:latin typeface="Courier New" pitchFamily="49" charset="0"/>
                <a:cs typeface="Courier New" pitchFamily="49" charset="0"/>
              </a:rPr>
              <a:t> </a:t>
            </a:r>
            <a:r>
              <a:rPr lang="fr-FR" sz="1100" dirty="0" err="1">
                <a:latin typeface="Courier New" pitchFamily="49" charset="0"/>
                <a:cs typeface="Courier New" pitchFamily="49" charset="0"/>
              </a:rPr>
              <a:t>dgemm</a:t>
            </a:r>
            <a:r>
              <a:rPr lang="fr-FR" sz="1100" dirty="0">
                <a:latin typeface="Courier New" pitchFamily="49" charset="0"/>
                <a:cs typeface="Courier New" pitchFamily="49" charset="0"/>
              </a:rPr>
              <a:t> (</a:t>
            </a:r>
            <a:r>
              <a:rPr lang="fr-FR" sz="1100" dirty="0" err="1">
                <a:latin typeface="Courier New" pitchFamily="49" charset="0"/>
                <a:cs typeface="Courier New" pitchFamily="49" charset="0"/>
              </a:rPr>
              <a:t>int</a:t>
            </a:r>
            <a:r>
              <a:rPr lang="fr-FR" sz="1100" dirty="0">
                <a:latin typeface="Courier New" pitchFamily="49" charset="0"/>
                <a:cs typeface="Courier New" pitchFamily="49" charset="0"/>
              </a:rPr>
              <a:t> n, double* A, double* B, double* C)</a:t>
            </a:r>
          </a:p>
          <a:p>
            <a:pPr marL="0" indent="0">
              <a:buFont typeface="Wingdings" pitchFamily="2" charset="2"/>
              <a:buNone/>
              <a:defRPr/>
            </a:pPr>
            <a:r>
              <a:rPr lang="en-US" sz="1100" dirty="0">
                <a:latin typeface="Courier New" pitchFamily="49" charset="0"/>
                <a:cs typeface="Courier New" pitchFamily="49" charset="0"/>
              </a:rPr>
              <a:t>5 {</a:t>
            </a:r>
          </a:p>
          <a:p>
            <a:pPr marL="0" indent="0">
              <a:buFont typeface="Wingdings" pitchFamily="2" charset="2"/>
              <a:buNone/>
              <a:defRPr/>
            </a:pPr>
            <a:r>
              <a:rPr lang="nn-NO" sz="1100" dirty="0">
                <a:latin typeface="Courier New" pitchFamily="49" charset="0"/>
                <a:cs typeface="Courier New" pitchFamily="49" charset="0"/>
              </a:rPr>
              <a:t>6  for ( int i = 0; i &lt; n; i+=UNROLL*4 )</a:t>
            </a:r>
          </a:p>
          <a:p>
            <a:pPr marL="0" indent="0">
              <a:buFont typeface="Wingdings" pitchFamily="2" charset="2"/>
              <a:buNone/>
              <a:defRPr/>
            </a:pPr>
            <a:r>
              <a:rPr lang="en-US" sz="1100" dirty="0">
                <a:latin typeface="Courier New" pitchFamily="49" charset="0"/>
                <a:cs typeface="Courier New" pitchFamily="49" charset="0"/>
              </a:rPr>
              <a:t>7   for ( </a:t>
            </a:r>
            <a:r>
              <a:rPr lang="en-US" sz="1100" dirty="0" err="1">
                <a:latin typeface="Courier New" pitchFamily="49" charset="0"/>
                <a:cs typeface="Courier New" pitchFamily="49" charset="0"/>
              </a:rPr>
              <a:t>int</a:t>
            </a:r>
            <a:r>
              <a:rPr lang="en-US" sz="1100" dirty="0">
                <a:latin typeface="Courier New" pitchFamily="49" charset="0"/>
                <a:cs typeface="Courier New" pitchFamily="49" charset="0"/>
              </a:rPr>
              <a:t> j = 0; j &lt; n; j++ ) {</a:t>
            </a:r>
          </a:p>
          <a:p>
            <a:pPr marL="0" indent="0">
              <a:buFont typeface="Wingdings" pitchFamily="2" charset="2"/>
              <a:buNone/>
              <a:defRPr/>
            </a:pPr>
            <a:r>
              <a:rPr lang="en-US" sz="1100" dirty="0">
                <a:latin typeface="Courier New" pitchFamily="49" charset="0"/>
                <a:cs typeface="Courier New" pitchFamily="49" charset="0"/>
              </a:rPr>
              <a:t>8    __m256d c[4];</a:t>
            </a:r>
          </a:p>
          <a:p>
            <a:pPr marL="0" indent="0">
              <a:buFont typeface="Wingdings" pitchFamily="2" charset="2"/>
              <a:buNone/>
              <a:defRPr/>
            </a:pPr>
            <a:r>
              <a:rPr lang="en-US" sz="1100" dirty="0">
                <a:latin typeface="Courier New" pitchFamily="49" charset="0"/>
                <a:cs typeface="Courier New" pitchFamily="49" charset="0"/>
              </a:rPr>
              <a:t>9    for ( </a:t>
            </a:r>
            <a:r>
              <a:rPr lang="en-US" sz="1100" dirty="0" err="1">
                <a:latin typeface="Courier New" pitchFamily="49" charset="0"/>
                <a:cs typeface="Courier New" pitchFamily="49" charset="0"/>
              </a:rPr>
              <a:t>int</a:t>
            </a:r>
            <a:r>
              <a:rPr lang="en-US" sz="1100" dirty="0">
                <a:latin typeface="Courier New" pitchFamily="49" charset="0"/>
                <a:cs typeface="Courier New" pitchFamily="49" charset="0"/>
              </a:rPr>
              <a:t> x = 0; x &lt; UNROLL; x++ )</a:t>
            </a:r>
          </a:p>
          <a:p>
            <a:pPr marL="0" indent="0">
              <a:buFont typeface="Wingdings" pitchFamily="2" charset="2"/>
              <a:buNone/>
              <a:defRPr/>
            </a:pPr>
            <a:r>
              <a:rPr lang="en-US" sz="1100" dirty="0">
                <a:latin typeface="Courier New" pitchFamily="49" charset="0"/>
                <a:cs typeface="Courier New" pitchFamily="49" charset="0"/>
              </a:rPr>
              <a:t>10    c[x] = _mm256_load_pd(</a:t>
            </a:r>
            <a:r>
              <a:rPr lang="en-US" sz="1100" dirty="0" err="1">
                <a:latin typeface="Courier New" pitchFamily="49" charset="0"/>
                <a:cs typeface="Courier New" pitchFamily="49" charset="0"/>
              </a:rPr>
              <a:t>C+i+x</a:t>
            </a:r>
            <a:r>
              <a:rPr lang="en-US" sz="1100" dirty="0">
                <a:latin typeface="Courier New" pitchFamily="49" charset="0"/>
                <a:cs typeface="Courier New" pitchFamily="49" charset="0"/>
              </a:rPr>
              <a:t>*4+j*n);</a:t>
            </a:r>
          </a:p>
          <a:p>
            <a:pPr marL="0" indent="0">
              <a:buFont typeface="Wingdings" pitchFamily="2" charset="2"/>
              <a:buNone/>
              <a:defRPr/>
            </a:pPr>
            <a:r>
              <a:rPr lang="en-US" sz="1100" dirty="0">
                <a:latin typeface="Courier New" pitchFamily="49" charset="0"/>
                <a:cs typeface="Courier New" pitchFamily="49" charset="0"/>
              </a:rPr>
              <a:t>11</a:t>
            </a:r>
          </a:p>
          <a:p>
            <a:pPr marL="0" indent="0">
              <a:buFont typeface="Wingdings" pitchFamily="2" charset="2"/>
              <a:buNone/>
              <a:defRPr/>
            </a:pPr>
            <a:r>
              <a:rPr lang="en-US" sz="1100" dirty="0">
                <a:latin typeface="Courier New" pitchFamily="49" charset="0"/>
                <a:cs typeface="Courier New" pitchFamily="49" charset="0"/>
              </a:rPr>
              <a:t>12   for( </a:t>
            </a:r>
            <a:r>
              <a:rPr lang="en-US" sz="1100" dirty="0" err="1">
                <a:latin typeface="Courier New" pitchFamily="49" charset="0"/>
                <a:cs typeface="Courier New" pitchFamily="49" charset="0"/>
              </a:rPr>
              <a:t>int</a:t>
            </a:r>
            <a:r>
              <a:rPr lang="en-US" sz="1100" dirty="0">
                <a:latin typeface="Courier New" pitchFamily="49" charset="0"/>
                <a:cs typeface="Courier New" pitchFamily="49" charset="0"/>
              </a:rPr>
              <a:t> k = 0; k &lt; n; k++ )</a:t>
            </a:r>
          </a:p>
          <a:p>
            <a:pPr marL="0" indent="0">
              <a:buFont typeface="Wingdings" pitchFamily="2" charset="2"/>
              <a:buNone/>
              <a:defRPr/>
            </a:pPr>
            <a:r>
              <a:rPr lang="en-US" sz="1100" dirty="0">
                <a:latin typeface="Courier New" pitchFamily="49" charset="0"/>
                <a:cs typeface="Courier New" pitchFamily="49" charset="0"/>
              </a:rPr>
              <a:t>13   {</a:t>
            </a:r>
          </a:p>
          <a:p>
            <a:pPr marL="0" indent="0">
              <a:buFont typeface="Wingdings" pitchFamily="2" charset="2"/>
              <a:buNone/>
              <a:defRPr/>
            </a:pPr>
            <a:r>
              <a:rPr lang="en-US" sz="1100" dirty="0">
                <a:latin typeface="Courier New" pitchFamily="49" charset="0"/>
                <a:cs typeface="Courier New" pitchFamily="49" charset="0"/>
              </a:rPr>
              <a:t>14    __m256d b = _mm256_broadcast_sd(</a:t>
            </a:r>
            <a:r>
              <a:rPr lang="en-US" sz="1100" dirty="0" err="1">
                <a:latin typeface="Courier New" pitchFamily="49" charset="0"/>
                <a:cs typeface="Courier New" pitchFamily="49" charset="0"/>
              </a:rPr>
              <a:t>B+k+j</a:t>
            </a:r>
            <a:r>
              <a:rPr lang="en-US" sz="1100" dirty="0">
                <a:latin typeface="Courier New" pitchFamily="49" charset="0"/>
                <a:cs typeface="Courier New" pitchFamily="49" charset="0"/>
              </a:rPr>
              <a:t>*n);</a:t>
            </a:r>
          </a:p>
          <a:p>
            <a:pPr marL="0" indent="0">
              <a:buFont typeface="Wingdings" pitchFamily="2" charset="2"/>
              <a:buNone/>
              <a:defRPr/>
            </a:pPr>
            <a:r>
              <a:rPr lang="en-US" sz="1100" dirty="0">
                <a:latin typeface="Courier New" pitchFamily="49" charset="0"/>
                <a:cs typeface="Courier New" pitchFamily="49" charset="0"/>
              </a:rPr>
              <a:t>15    for (</a:t>
            </a:r>
            <a:r>
              <a:rPr lang="en-US" sz="1100" dirty="0" err="1">
                <a:latin typeface="Courier New" pitchFamily="49" charset="0"/>
                <a:cs typeface="Courier New" pitchFamily="49" charset="0"/>
              </a:rPr>
              <a:t>int</a:t>
            </a:r>
            <a:r>
              <a:rPr lang="en-US" sz="1100" dirty="0">
                <a:latin typeface="Courier New" pitchFamily="49" charset="0"/>
                <a:cs typeface="Courier New" pitchFamily="49" charset="0"/>
              </a:rPr>
              <a:t> x = 0; x &lt; UNROLL; x++)</a:t>
            </a:r>
          </a:p>
          <a:p>
            <a:pPr marL="0" indent="0">
              <a:buFont typeface="Wingdings" pitchFamily="2" charset="2"/>
              <a:buNone/>
              <a:defRPr/>
            </a:pPr>
            <a:r>
              <a:rPr lang="en-US" sz="1100" dirty="0">
                <a:latin typeface="Courier New" pitchFamily="49" charset="0"/>
                <a:cs typeface="Courier New" pitchFamily="49" charset="0"/>
              </a:rPr>
              <a:t>16    c[x] = _mm256_add_pd(c[x],</a:t>
            </a:r>
          </a:p>
          <a:p>
            <a:pPr marL="0" indent="0">
              <a:buFont typeface="Wingdings" pitchFamily="2" charset="2"/>
              <a:buNone/>
              <a:defRPr/>
            </a:pPr>
            <a:r>
              <a:rPr lang="en-US" sz="1100" dirty="0">
                <a:latin typeface="Courier New" pitchFamily="49" charset="0"/>
                <a:cs typeface="Courier New" pitchFamily="49" charset="0"/>
              </a:rPr>
              <a:t>17                        _mm256_mul_pd(_mm256_load_pd(</a:t>
            </a:r>
            <a:r>
              <a:rPr lang="en-US" sz="1100" dirty="0" err="1">
                <a:latin typeface="Courier New" pitchFamily="49" charset="0"/>
                <a:cs typeface="Courier New" pitchFamily="49" charset="0"/>
              </a:rPr>
              <a:t>A+n</a:t>
            </a:r>
            <a:r>
              <a:rPr lang="en-US" sz="1100" dirty="0">
                <a:latin typeface="Courier New" pitchFamily="49" charset="0"/>
                <a:cs typeface="Courier New" pitchFamily="49" charset="0"/>
              </a:rPr>
              <a:t>*</a:t>
            </a:r>
            <a:r>
              <a:rPr lang="en-US" sz="1100" dirty="0" err="1">
                <a:latin typeface="Courier New" pitchFamily="49" charset="0"/>
                <a:cs typeface="Courier New" pitchFamily="49" charset="0"/>
              </a:rPr>
              <a:t>k+x</a:t>
            </a:r>
            <a:r>
              <a:rPr lang="en-US" sz="1100" dirty="0">
                <a:latin typeface="Courier New" pitchFamily="49" charset="0"/>
                <a:cs typeface="Courier New" pitchFamily="49" charset="0"/>
              </a:rPr>
              <a:t>*4+i), b));</a:t>
            </a:r>
          </a:p>
          <a:p>
            <a:pPr marL="0" indent="0">
              <a:buFont typeface="Wingdings" pitchFamily="2" charset="2"/>
              <a:buNone/>
              <a:defRPr/>
            </a:pPr>
            <a:r>
              <a:rPr lang="en-US" sz="1100" dirty="0">
                <a:latin typeface="Courier New" pitchFamily="49" charset="0"/>
                <a:cs typeface="Courier New" pitchFamily="49" charset="0"/>
              </a:rPr>
              <a:t>18   }</a:t>
            </a:r>
          </a:p>
          <a:p>
            <a:pPr marL="0" indent="0">
              <a:buFont typeface="Wingdings" pitchFamily="2" charset="2"/>
              <a:buNone/>
              <a:defRPr/>
            </a:pPr>
            <a:r>
              <a:rPr lang="en-US" sz="1100" dirty="0">
                <a:latin typeface="Courier New" pitchFamily="49" charset="0"/>
                <a:cs typeface="Courier New" pitchFamily="49" charset="0"/>
              </a:rPr>
              <a:t>19</a:t>
            </a:r>
          </a:p>
          <a:p>
            <a:pPr marL="0" indent="0">
              <a:buFont typeface="Wingdings" pitchFamily="2" charset="2"/>
              <a:buNone/>
              <a:defRPr/>
            </a:pPr>
            <a:r>
              <a:rPr lang="en-US" sz="1100" dirty="0">
                <a:latin typeface="Courier New" pitchFamily="49" charset="0"/>
                <a:cs typeface="Courier New" pitchFamily="49" charset="0"/>
              </a:rPr>
              <a:t>20    for ( </a:t>
            </a:r>
            <a:r>
              <a:rPr lang="en-US" sz="1100" dirty="0" err="1">
                <a:latin typeface="Courier New" pitchFamily="49" charset="0"/>
                <a:cs typeface="Courier New" pitchFamily="49" charset="0"/>
              </a:rPr>
              <a:t>int</a:t>
            </a:r>
            <a:r>
              <a:rPr lang="en-US" sz="1100" dirty="0">
                <a:latin typeface="Courier New" pitchFamily="49" charset="0"/>
                <a:cs typeface="Courier New" pitchFamily="49" charset="0"/>
              </a:rPr>
              <a:t> x = 0; x &lt; UNROLL; x++ )</a:t>
            </a:r>
          </a:p>
          <a:p>
            <a:pPr marL="0" indent="0">
              <a:buFont typeface="Wingdings" pitchFamily="2" charset="2"/>
              <a:buNone/>
              <a:defRPr/>
            </a:pPr>
            <a:r>
              <a:rPr lang="en-US" sz="1100" dirty="0">
                <a:latin typeface="Courier New" pitchFamily="49" charset="0"/>
                <a:cs typeface="Courier New" pitchFamily="49" charset="0"/>
              </a:rPr>
              <a:t>21     _mm256_store_pd(</a:t>
            </a:r>
            <a:r>
              <a:rPr lang="en-US" sz="1100" dirty="0" err="1">
                <a:latin typeface="Courier New" pitchFamily="49" charset="0"/>
                <a:cs typeface="Courier New" pitchFamily="49" charset="0"/>
              </a:rPr>
              <a:t>C+i+x</a:t>
            </a:r>
            <a:r>
              <a:rPr lang="en-US" sz="1100" dirty="0">
                <a:latin typeface="Courier New" pitchFamily="49" charset="0"/>
                <a:cs typeface="Courier New" pitchFamily="49" charset="0"/>
              </a:rPr>
              <a:t>*4+j*n, c[x]);</a:t>
            </a:r>
          </a:p>
          <a:p>
            <a:pPr marL="0" indent="0">
              <a:buFont typeface="Wingdings" pitchFamily="2" charset="2"/>
              <a:buNone/>
              <a:defRPr/>
            </a:pPr>
            <a:r>
              <a:rPr lang="en-US" sz="1100" dirty="0">
                <a:latin typeface="Courier New" pitchFamily="49" charset="0"/>
                <a:cs typeface="Courier New" pitchFamily="49" charset="0"/>
              </a:rPr>
              <a:t>22  }</a:t>
            </a:r>
          </a:p>
          <a:p>
            <a:pPr marL="0" indent="0">
              <a:buFont typeface="Wingdings" pitchFamily="2" charset="2"/>
              <a:buNone/>
              <a:defRPr/>
            </a:pPr>
            <a:r>
              <a:rPr lang="en-US" sz="1100" dirty="0">
                <a:latin typeface="Courier New" pitchFamily="49" charset="0"/>
                <a:cs typeface="Courier New" pitchFamily="49" charset="0"/>
              </a:rPr>
              <a:t>23 }</a:t>
            </a:r>
          </a:p>
        </p:txBody>
      </p:sp>
      <p:sp>
        <p:nvSpPr>
          <p:cNvPr id="137221" name="Text Box 4"/>
          <p:cNvSpPr txBox="1">
            <a:spLocks noChangeArrowheads="1"/>
          </p:cNvSpPr>
          <p:nvPr/>
        </p:nvSpPr>
        <p:spPr bwMode="auto">
          <a:xfrm rot="5400000">
            <a:off x="6034881" y="2753519"/>
            <a:ext cx="5878513" cy="368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§4.12 Instruction-Level Parallelism and Matrix Multiply</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202</a:t>
            </a:fld>
            <a:endParaRPr lang="en-US" dirty="0"/>
          </a:p>
        </p:txBody>
      </p:sp>
    </p:spTree>
    <p:extLst>
      <p:ext uri="{BB962C8B-B14F-4D97-AF65-F5344CB8AC3E}">
        <p14:creationId xmlns:p14="http://schemas.microsoft.com/office/powerpoint/2010/main" val="197492002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a:t>Matrix Multiply</a:t>
            </a:r>
          </a:p>
        </p:txBody>
      </p:sp>
      <p:sp>
        <p:nvSpPr>
          <p:cNvPr id="3" name="Content Placeholder 2"/>
          <p:cNvSpPr>
            <a:spLocks noGrp="1"/>
          </p:cNvSpPr>
          <p:nvPr>
            <p:ph idx="1"/>
          </p:nvPr>
        </p:nvSpPr>
        <p:spPr>
          <a:xfrm>
            <a:off x="684213" y="1125538"/>
            <a:ext cx="8270875" cy="5543550"/>
          </a:xfrm>
        </p:spPr>
        <p:txBody>
          <a:bodyPr>
            <a:normAutofit fontScale="92500" lnSpcReduction="20000"/>
          </a:bodyPr>
          <a:lstStyle/>
          <a:p>
            <a:pPr>
              <a:buFont typeface="Wingdings" pitchFamily="2" charset="2"/>
              <a:buChar char="n"/>
              <a:defRPr/>
            </a:pPr>
            <a:r>
              <a:rPr lang="en-US" dirty="0"/>
              <a:t>Assembly code:</a:t>
            </a:r>
          </a:p>
          <a:p>
            <a:pPr marL="0" indent="0">
              <a:buFont typeface="Wingdings" pitchFamily="2" charset="2"/>
              <a:buNone/>
              <a:defRPr/>
            </a:pPr>
            <a:r>
              <a:rPr lang="en-US" sz="1050" dirty="0">
                <a:latin typeface="Courier New" pitchFamily="49" charset="0"/>
                <a:cs typeface="Courier New" pitchFamily="49" charset="0"/>
              </a:rPr>
              <a:t>1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(%r11),%ymm4                # Load 4 elements of C into %ymm4</a:t>
            </a:r>
          </a:p>
          <a:p>
            <a:pPr marL="0" indent="0">
              <a:buFont typeface="Wingdings" pitchFamily="2" charset="2"/>
              <a:buNone/>
              <a:defRPr/>
            </a:pPr>
            <a:r>
              <a:rPr lang="en-US" sz="1050" dirty="0">
                <a:latin typeface="Courier New" pitchFamily="49" charset="0"/>
                <a:cs typeface="Courier New" pitchFamily="49" charset="0"/>
              </a:rPr>
              <a:t>2 </a:t>
            </a:r>
            <a:r>
              <a:rPr lang="en-US" sz="1050" dirty="0" err="1">
                <a:latin typeface="Courier New" pitchFamily="49" charset="0"/>
                <a:cs typeface="Courier New" pitchFamily="49" charset="0"/>
              </a:rPr>
              <a:t>mov</a:t>
            </a:r>
            <a:r>
              <a:rPr lang="en-US" sz="1050" dirty="0">
                <a:latin typeface="Courier New" pitchFamily="49" charset="0"/>
                <a:cs typeface="Courier New" pitchFamily="49" charset="0"/>
              </a:rPr>
              <a:t> %</a:t>
            </a:r>
            <a:r>
              <a:rPr lang="en-US" sz="1050" dirty="0" err="1">
                <a:latin typeface="Courier New" pitchFamily="49" charset="0"/>
                <a:cs typeface="Courier New" pitchFamily="49" charset="0"/>
              </a:rPr>
              <a:t>rbx</a:t>
            </a:r>
            <a:r>
              <a:rPr lang="en-US" sz="1050" dirty="0">
                <a:latin typeface="Courier New" pitchFamily="49" charset="0"/>
                <a:cs typeface="Courier New" pitchFamily="49" charset="0"/>
              </a:rPr>
              <a:t>,%</a:t>
            </a:r>
            <a:r>
              <a:rPr lang="en-US" sz="1050" dirty="0" err="1">
                <a:latin typeface="Courier New" pitchFamily="49" charset="0"/>
                <a:cs typeface="Courier New" pitchFamily="49" charset="0"/>
              </a:rPr>
              <a:t>rax</a:t>
            </a:r>
            <a:r>
              <a:rPr lang="en-US" sz="1050" dirty="0">
                <a:latin typeface="Courier New" pitchFamily="49" charset="0"/>
                <a:cs typeface="Courier New" pitchFamily="49" charset="0"/>
              </a:rPr>
              <a:t>                       # register %</a:t>
            </a:r>
            <a:r>
              <a:rPr lang="en-US" sz="1050" dirty="0" err="1">
                <a:latin typeface="Courier New" pitchFamily="49" charset="0"/>
                <a:cs typeface="Courier New" pitchFamily="49" charset="0"/>
              </a:rPr>
              <a:t>rax</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rbx</a:t>
            </a:r>
            <a:endParaRPr lang="en-US" sz="1050" dirty="0">
              <a:latin typeface="Courier New" pitchFamily="49" charset="0"/>
              <a:cs typeface="Courier New" pitchFamily="49" charset="0"/>
            </a:endParaRPr>
          </a:p>
          <a:p>
            <a:pPr marL="0" indent="0">
              <a:buFont typeface="Wingdings" pitchFamily="2" charset="2"/>
              <a:buNone/>
              <a:defRPr/>
            </a:pPr>
            <a:r>
              <a:rPr lang="pt-BR" sz="1050" dirty="0">
                <a:latin typeface="Courier New" pitchFamily="49" charset="0"/>
                <a:cs typeface="Courier New" pitchFamily="49" charset="0"/>
              </a:rPr>
              <a:t>3 xor %ecx,%ecx                       # register %ecx = 0</a:t>
            </a:r>
          </a:p>
          <a:p>
            <a:pPr marL="0" indent="0">
              <a:buFont typeface="Wingdings" pitchFamily="2" charset="2"/>
              <a:buNone/>
              <a:defRPr/>
            </a:pPr>
            <a:r>
              <a:rPr lang="en-US" sz="1050" dirty="0">
                <a:latin typeface="Courier New" pitchFamily="49" charset="0"/>
                <a:cs typeface="Courier New" pitchFamily="49" charset="0"/>
              </a:rPr>
              <a:t>4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0x20(%r11),%ymm3            # Load 4 elements of C into %ymm3</a:t>
            </a:r>
          </a:p>
          <a:p>
            <a:pPr marL="0" indent="0">
              <a:buFont typeface="Wingdings" pitchFamily="2" charset="2"/>
              <a:buNone/>
              <a:defRPr/>
            </a:pPr>
            <a:r>
              <a:rPr lang="en-US" sz="1050" dirty="0">
                <a:latin typeface="Courier New" pitchFamily="49" charset="0"/>
                <a:cs typeface="Courier New" pitchFamily="49" charset="0"/>
              </a:rPr>
              <a:t>5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0x40(%r11),%ymm2            # Load 4 elements of C into %ymm2</a:t>
            </a:r>
          </a:p>
          <a:p>
            <a:pPr marL="0" indent="0">
              <a:buFont typeface="Wingdings" pitchFamily="2" charset="2"/>
              <a:buNone/>
              <a:defRPr/>
            </a:pPr>
            <a:r>
              <a:rPr lang="en-US" sz="1050" dirty="0">
                <a:latin typeface="Courier New" pitchFamily="49" charset="0"/>
                <a:cs typeface="Courier New" pitchFamily="49" charset="0"/>
              </a:rPr>
              <a:t>6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0x60(%r11),%ymm1            # Load 4 elements of C into %ymm1</a:t>
            </a:r>
          </a:p>
          <a:p>
            <a:pPr marL="0" indent="0">
              <a:buFont typeface="Wingdings" pitchFamily="2" charset="2"/>
              <a:buNone/>
              <a:defRPr/>
            </a:pPr>
            <a:r>
              <a:rPr lang="en-US" sz="1050" dirty="0">
                <a:latin typeface="Courier New" pitchFamily="49" charset="0"/>
                <a:cs typeface="Courier New" pitchFamily="49" charset="0"/>
              </a:rPr>
              <a:t>7 </a:t>
            </a:r>
            <a:r>
              <a:rPr lang="en-US" sz="1050" dirty="0" err="1">
                <a:latin typeface="Courier New" pitchFamily="49" charset="0"/>
                <a:cs typeface="Courier New" pitchFamily="49" charset="0"/>
              </a:rPr>
              <a:t>vbroadcastsd</a:t>
            </a:r>
            <a:r>
              <a:rPr lang="en-US" sz="1050" dirty="0">
                <a:latin typeface="Courier New" pitchFamily="49" charset="0"/>
                <a:cs typeface="Courier New" pitchFamily="49" charset="0"/>
              </a:rPr>
              <a:t> (%rcx,%r9,1),%ymm0     # Make 4 copies of B element</a:t>
            </a:r>
          </a:p>
          <a:p>
            <a:pPr marL="0" indent="0">
              <a:buFont typeface="Wingdings" pitchFamily="2" charset="2"/>
              <a:buNone/>
              <a:defRPr/>
            </a:pPr>
            <a:r>
              <a:rPr lang="en-US" sz="1050" dirty="0">
                <a:latin typeface="Courier New" pitchFamily="49" charset="0"/>
                <a:cs typeface="Courier New" pitchFamily="49" charset="0"/>
              </a:rPr>
              <a:t>8 add $0x8,%rcx # register %</a:t>
            </a:r>
            <a:r>
              <a:rPr lang="en-US" sz="1050" dirty="0" err="1">
                <a:latin typeface="Courier New" pitchFamily="49" charset="0"/>
                <a:cs typeface="Courier New" pitchFamily="49" charset="0"/>
              </a:rPr>
              <a:t>rcx</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rcx</a:t>
            </a:r>
            <a:r>
              <a:rPr lang="en-US" sz="1050" dirty="0">
                <a:latin typeface="Courier New" pitchFamily="49" charset="0"/>
                <a:cs typeface="Courier New" pitchFamily="49" charset="0"/>
              </a:rPr>
              <a:t> + 8</a:t>
            </a:r>
          </a:p>
          <a:p>
            <a:pPr marL="0" indent="0">
              <a:buFont typeface="Wingdings" pitchFamily="2" charset="2"/>
              <a:buNone/>
              <a:defRPr/>
            </a:pPr>
            <a:r>
              <a:rPr lang="en-US" sz="1050" dirty="0">
                <a:latin typeface="Courier New" pitchFamily="49" charset="0"/>
                <a:cs typeface="Courier New" pitchFamily="49" charset="0"/>
              </a:rPr>
              <a:t>9 </a:t>
            </a:r>
            <a:r>
              <a:rPr lang="en-US" sz="1050" dirty="0" err="1">
                <a:latin typeface="Courier New" pitchFamily="49" charset="0"/>
                <a:cs typeface="Courier New" pitchFamily="49" charset="0"/>
              </a:rPr>
              <a:t>vmulpd</a:t>
            </a:r>
            <a:r>
              <a:rPr lang="en-US" sz="1050" dirty="0">
                <a:latin typeface="Courier New" pitchFamily="49" charset="0"/>
                <a:cs typeface="Courier New" pitchFamily="49" charset="0"/>
              </a:rPr>
              <a:t> (%</a:t>
            </a:r>
            <a:r>
              <a:rPr lang="en-US" sz="1050" dirty="0" err="1">
                <a:latin typeface="Courier New" pitchFamily="49" charset="0"/>
                <a:cs typeface="Courier New" pitchFamily="49" charset="0"/>
              </a:rPr>
              <a:t>rax</a:t>
            </a:r>
            <a:r>
              <a:rPr lang="en-US" sz="1050" dirty="0">
                <a:latin typeface="Courier New" pitchFamily="49" charset="0"/>
                <a:cs typeface="Courier New" pitchFamily="49" charset="0"/>
              </a:rPr>
              <a:t>),%ymm0,%ymm5           # Parallel </a:t>
            </a:r>
            <a:r>
              <a:rPr lang="en-US" sz="1050" dirty="0" err="1">
                <a:latin typeface="Courier New" pitchFamily="49" charset="0"/>
                <a:cs typeface="Courier New" pitchFamily="49" charset="0"/>
              </a:rPr>
              <a:t>mul</a:t>
            </a:r>
            <a:r>
              <a:rPr lang="en-US" sz="1050" dirty="0">
                <a:latin typeface="Courier New" pitchFamily="49" charset="0"/>
                <a:cs typeface="Courier New" pitchFamily="49" charset="0"/>
              </a:rPr>
              <a:t> %ymm1,4 A elements</a:t>
            </a:r>
          </a:p>
          <a:p>
            <a:pPr marL="0" indent="0">
              <a:buFont typeface="Wingdings" pitchFamily="2" charset="2"/>
              <a:buNone/>
              <a:defRPr/>
            </a:pPr>
            <a:r>
              <a:rPr lang="en-US" sz="1050" dirty="0">
                <a:latin typeface="Courier New" pitchFamily="49" charset="0"/>
                <a:cs typeface="Courier New" pitchFamily="49" charset="0"/>
              </a:rPr>
              <a:t>10 </a:t>
            </a:r>
            <a:r>
              <a:rPr lang="en-US" sz="1050" dirty="0" err="1">
                <a:latin typeface="Courier New" pitchFamily="49" charset="0"/>
                <a:cs typeface="Courier New" pitchFamily="49" charset="0"/>
              </a:rPr>
              <a:t>vaddpd</a:t>
            </a:r>
            <a:r>
              <a:rPr lang="en-US" sz="1050" dirty="0">
                <a:latin typeface="Courier New" pitchFamily="49" charset="0"/>
                <a:cs typeface="Courier New" pitchFamily="49" charset="0"/>
              </a:rPr>
              <a:t> %ymm5,%ymm4,%ymm4           # Parallel add %ymm5, %ymm4</a:t>
            </a:r>
          </a:p>
          <a:p>
            <a:pPr marL="0" indent="0">
              <a:buFont typeface="Wingdings" pitchFamily="2" charset="2"/>
              <a:buNone/>
              <a:defRPr/>
            </a:pPr>
            <a:r>
              <a:rPr lang="en-US" sz="1050" dirty="0">
                <a:latin typeface="Courier New" pitchFamily="49" charset="0"/>
                <a:cs typeface="Courier New" pitchFamily="49" charset="0"/>
              </a:rPr>
              <a:t>11 </a:t>
            </a:r>
            <a:r>
              <a:rPr lang="en-US" sz="1050" dirty="0" err="1">
                <a:latin typeface="Courier New" pitchFamily="49" charset="0"/>
                <a:cs typeface="Courier New" pitchFamily="49" charset="0"/>
              </a:rPr>
              <a:t>vmulpd</a:t>
            </a:r>
            <a:r>
              <a:rPr lang="en-US" sz="1050" dirty="0">
                <a:latin typeface="Courier New" pitchFamily="49" charset="0"/>
                <a:cs typeface="Courier New" pitchFamily="49" charset="0"/>
              </a:rPr>
              <a:t> 0x20(%</a:t>
            </a:r>
            <a:r>
              <a:rPr lang="en-US" sz="1050" dirty="0" err="1">
                <a:latin typeface="Courier New" pitchFamily="49" charset="0"/>
                <a:cs typeface="Courier New" pitchFamily="49" charset="0"/>
              </a:rPr>
              <a:t>rax</a:t>
            </a:r>
            <a:r>
              <a:rPr lang="en-US" sz="1050" dirty="0">
                <a:latin typeface="Courier New" pitchFamily="49" charset="0"/>
                <a:cs typeface="Courier New" pitchFamily="49" charset="0"/>
              </a:rPr>
              <a:t>),%ymm0,%ymm5      # Parallel </a:t>
            </a:r>
            <a:r>
              <a:rPr lang="en-US" sz="1050" dirty="0" err="1">
                <a:latin typeface="Courier New" pitchFamily="49" charset="0"/>
                <a:cs typeface="Courier New" pitchFamily="49" charset="0"/>
              </a:rPr>
              <a:t>mul</a:t>
            </a:r>
            <a:r>
              <a:rPr lang="en-US" sz="1050" dirty="0">
                <a:latin typeface="Courier New" pitchFamily="49" charset="0"/>
                <a:cs typeface="Courier New" pitchFamily="49" charset="0"/>
              </a:rPr>
              <a:t> %ymm1,4 A elements</a:t>
            </a:r>
          </a:p>
          <a:p>
            <a:pPr marL="0" indent="0">
              <a:buFont typeface="Wingdings" pitchFamily="2" charset="2"/>
              <a:buNone/>
              <a:defRPr/>
            </a:pPr>
            <a:r>
              <a:rPr lang="en-US" sz="1050" dirty="0">
                <a:latin typeface="Courier New" pitchFamily="49" charset="0"/>
                <a:cs typeface="Courier New" pitchFamily="49" charset="0"/>
              </a:rPr>
              <a:t>12 </a:t>
            </a:r>
            <a:r>
              <a:rPr lang="en-US" sz="1050" dirty="0" err="1">
                <a:latin typeface="Courier New" pitchFamily="49" charset="0"/>
                <a:cs typeface="Courier New" pitchFamily="49" charset="0"/>
              </a:rPr>
              <a:t>vaddpd</a:t>
            </a:r>
            <a:r>
              <a:rPr lang="en-US" sz="1050" dirty="0">
                <a:latin typeface="Courier New" pitchFamily="49" charset="0"/>
                <a:cs typeface="Courier New" pitchFamily="49" charset="0"/>
              </a:rPr>
              <a:t> %ymm5,%ymm3,%ymm3           # Parallel add %ymm5, %ymm3</a:t>
            </a:r>
          </a:p>
          <a:p>
            <a:pPr marL="0" indent="0">
              <a:buFont typeface="Wingdings" pitchFamily="2" charset="2"/>
              <a:buNone/>
              <a:defRPr/>
            </a:pPr>
            <a:r>
              <a:rPr lang="en-US" sz="1050" dirty="0">
                <a:latin typeface="Courier New" pitchFamily="49" charset="0"/>
                <a:cs typeface="Courier New" pitchFamily="49" charset="0"/>
              </a:rPr>
              <a:t>13 </a:t>
            </a:r>
            <a:r>
              <a:rPr lang="en-US" sz="1050" dirty="0" err="1">
                <a:latin typeface="Courier New" pitchFamily="49" charset="0"/>
                <a:cs typeface="Courier New" pitchFamily="49" charset="0"/>
              </a:rPr>
              <a:t>vmulpd</a:t>
            </a:r>
            <a:r>
              <a:rPr lang="en-US" sz="1050" dirty="0">
                <a:latin typeface="Courier New" pitchFamily="49" charset="0"/>
                <a:cs typeface="Courier New" pitchFamily="49" charset="0"/>
              </a:rPr>
              <a:t> 0x40(%</a:t>
            </a:r>
            <a:r>
              <a:rPr lang="en-US" sz="1050" dirty="0" err="1">
                <a:latin typeface="Courier New" pitchFamily="49" charset="0"/>
                <a:cs typeface="Courier New" pitchFamily="49" charset="0"/>
              </a:rPr>
              <a:t>rax</a:t>
            </a:r>
            <a:r>
              <a:rPr lang="en-US" sz="1050" dirty="0">
                <a:latin typeface="Courier New" pitchFamily="49" charset="0"/>
                <a:cs typeface="Courier New" pitchFamily="49" charset="0"/>
              </a:rPr>
              <a:t>),%ymm0,%ymm5      # Parallel </a:t>
            </a:r>
            <a:r>
              <a:rPr lang="en-US" sz="1050" dirty="0" err="1">
                <a:latin typeface="Courier New" pitchFamily="49" charset="0"/>
                <a:cs typeface="Courier New" pitchFamily="49" charset="0"/>
              </a:rPr>
              <a:t>mul</a:t>
            </a:r>
            <a:r>
              <a:rPr lang="en-US" sz="1050" dirty="0">
                <a:latin typeface="Courier New" pitchFamily="49" charset="0"/>
                <a:cs typeface="Courier New" pitchFamily="49" charset="0"/>
              </a:rPr>
              <a:t> %ymm1,4 A elements</a:t>
            </a:r>
          </a:p>
          <a:p>
            <a:pPr marL="0" indent="0">
              <a:buFont typeface="Wingdings" pitchFamily="2" charset="2"/>
              <a:buNone/>
              <a:defRPr/>
            </a:pPr>
            <a:r>
              <a:rPr lang="en-US" sz="1050" dirty="0">
                <a:latin typeface="Courier New" pitchFamily="49" charset="0"/>
                <a:cs typeface="Courier New" pitchFamily="49" charset="0"/>
              </a:rPr>
              <a:t>14 </a:t>
            </a:r>
            <a:r>
              <a:rPr lang="en-US" sz="1050" dirty="0" err="1">
                <a:latin typeface="Courier New" pitchFamily="49" charset="0"/>
                <a:cs typeface="Courier New" pitchFamily="49" charset="0"/>
              </a:rPr>
              <a:t>vmulpd</a:t>
            </a:r>
            <a:r>
              <a:rPr lang="en-US" sz="1050" dirty="0">
                <a:latin typeface="Courier New" pitchFamily="49" charset="0"/>
                <a:cs typeface="Courier New" pitchFamily="49" charset="0"/>
              </a:rPr>
              <a:t> 0x60(%</a:t>
            </a:r>
            <a:r>
              <a:rPr lang="en-US" sz="1050" dirty="0" err="1">
                <a:latin typeface="Courier New" pitchFamily="49" charset="0"/>
                <a:cs typeface="Courier New" pitchFamily="49" charset="0"/>
              </a:rPr>
              <a:t>rax</a:t>
            </a:r>
            <a:r>
              <a:rPr lang="en-US" sz="1050" dirty="0">
                <a:latin typeface="Courier New" pitchFamily="49" charset="0"/>
                <a:cs typeface="Courier New" pitchFamily="49" charset="0"/>
              </a:rPr>
              <a:t>),%ymm0,%ymm0      # Parallel </a:t>
            </a:r>
            <a:r>
              <a:rPr lang="en-US" sz="1050" dirty="0" err="1">
                <a:latin typeface="Courier New" pitchFamily="49" charset="0"/>
                <a:cs typeface="Courier New" pitchFamily="49" charset="0"/>
              </a:rPr>
              <a:t>mul</a:t>
            </a:r>
            <a:r>
              <a:rPr lang="en-US" sz="1050" dirty="0">
                <a:latin typeface="Courier New" pitchFamily="49" charset="0"/>
                <a:cs typeface="Courier New" pitchFamily="49" charset="0"/>
              </a:rPr>
              <a:t> %ymm1,4 A elements</a:t>
            </a:r>
          </a:p>
          <a:p>
            <a:pPr marL="0" indent="0">
              <a:buFont typeface="Wingdings" pitchFamily="2" charset="2"/>
              <a:buNone/>
              <a:defRPr/>
            </a:pPr>
            <a:r>
              <a:rPr lang="pt-BR" sz="1050" dirty="0">
                <a:latin typeface="Courier New" pitchFamily="49" charset="0"/>
                <a:cs typeface="Courier New" pitchFamily="49" charset="0"/>
              </a:rPr>
              <a:t>15 add %r8,%rax                       # register %rax = %rax + %r8</a:t>
            </a:r>
          </a:p>
          <a:p>
            <a:pPr marL="0" indent="0">
              <a:buFont typeface="Wingdings" pitchFamily="2" charset="2"/>
              <a:buNone/>
              <a:defRPr/>
            </a:pPr>
            <a:r>
              <a:rPr lang="pt-BR" sz="1050" dirty="0">
                <a:latin typeface="Courier New" pitchFamily="49" charset="0"/>
                <a:cs typeface="Courier New" pitchFamily="49" charset="0"/>
              </a:rPr>
              <a:t>16 cmp %r10,%rcx                      # compare %r8 to %rax</a:t>
            </a:r>
          </a:p>
          <a:p>
            <a:pPr marL="0" indent="0">
              <a:buFont typeface="Wingdings" pitchFamily="2" charset="2"/>
              <a:buNone/>
              <a:defRPr/>
            </a:pPr>
            <a:r>
              <a:rPr lang="en-US" sz="1050" dirty="0">
                <a:latin typeface="Courier New" pitchFamily="49" charset="0"/>
                <a:cs typeface="Courier New" pitchFamily="49" charset="0"/>
              </a:rPr>
              <a:t>17 </a:t>
            </a:r>
            <a:r>
              <a:rPr lang="en-US" sz="1050" dirty="0" err="1">
                <a:latin typeface="Courier New" pitchFamily="49" charset="0"/>
                <a:cs typeface="Courier New" pitchFamily="49" charset="0"/>
              </a:rPr>
              <a:t>vaddpd</a:t>
            </a:r>
            <a:r>
              <a:rPr lang="en-US" sz="1050" dirty="0">
                <a:latin typeface="Courier New" pitchFamily="49" charset="0"/>
                <a:cs typeface="Courier New" pitchFamily="49" charset="0"/>
              </a:rPr>
              <a:t> %ymm5,%ymm2,%ymm2           # Parallel add %ymm5, %ymm2</a:t>
            </a:r>
          </a:p>
          <a:p>
            <a:pPr marL="0" indent="0">
              <a:buFont typeface="Wingdings" pitchFamily="2" charset="2"/>
              <a:buNone/>
              <a:defRPr/>
            </a:pPr>
            <a:r>
              <a:rPr lang="en-US" sz="1050" dirty="0">
                <a:latin typeface="Courier New" pitchFamily="49" charset="0"/>
                <a:cs typeface="Courier New" pitchFamily="49" charset="0"/>
              </a:rPr>
              <a:t>18 </a:t>
            </a:r>
            <a:r>
              <a:rPr lang="en-US" sz="1050" dirty="0" err="1">
                <a:latin typeface="Courier New" pitchFamily="49" charset="0"/>
                <a:cs typeface="Courier New" pitchFamily="49" charset="0"/>
              </a:rPr>
              <a:t>vaddpd</a:t>
            </a:r>
            <a:r>
              <a:rPr lang="en-US" sz="1050" dirty="0">
                <a:latin typeface="Courier New" pitchFamily="49" charset="0"/>
                <a:cs typeface="Courier New" pitchFamily="49" charset="0"/>
              </a:rPr>
              <a:t> %ymm0,%ymm1,%ymm1           # Parallel add %ymm0, %ymm1</a:t>
            </a:r>
          </a:p>
          <a:p>
            <a:pPr marL="0" indent="0">
              <a:buFont typeface="Wingdings" pitchFamily="2" charset="2"/>
              <a:buNone/>
              <a:defRPr/>
            </a:pPr>
            <a:r>
              <a:rPr lang="en-US" sz="1050" dirty="0">
                <a:latin typeface="Courier New" pitchFamily="49" charset="0"/>
                <a:cs typeface="Courier New" pitchFamily="49" charset="0"/>
              </a:rPr>
              <a:t>19 </a:t>
            </a:r>
            <a:r>
              <a:rPr lang="en-US" sz="1050" dirty="0" err="1">
                <a:latin typeface="Courier New" pitchFamily="49" charset="0"/>
                <a:cs typeface="Courier New" pitchFamily="49" charset="0"/>
              </a:rPr>
              <a:t>jne</a:t>
            </a:r>
            <a:r>
              <a:rPr lang="en-US" sz="1050" dirty="0">
                <a:latin typeface="Courier New" pitchFamily="49" charset="0"/>
                <a:cs typeface="Courier New" pitchFamily="49" charset="0"/>
              </a:rPr>
              <a:t> 68 &lt;dgemm+0x68&gt;                # jump if not %r8 != %</a:t>
            </a:r>
            <a:r>
              <a:rPr lang="en-US" sz="1050" dirty="0" err="1">
                <a:latin typeface="Courier New" pitchFamily="49" charset="0"/>
                <a:cs typeface="Courier New" pitchFamily="49" charset="0"/>
              </a:rPr>
              <a:t>rax</a:t>
            </a:r>
            <a:endParaRPr lang="en-US" sz="1050" dirty="0">
              <a:latin typeface="Courier New" pitchFamily="49" charset="0"/>
              <a:cs typeface="Courier New" pitchFamily="49" charset="0"/>
            </a:endParaRPr>
          </a:p>
          <a:p>
            <a:pPr marL="0" indent="0">
              <a:buFont typeface="Wingdings" pitchFamily="2" charset="2"/>
              <a:buNone/>
              <a:defRPr/>
            </a:pPr>
            <a:r>
              <a:rPr lang="it-IT" sz="1050" dirty="0">
                <a:latin typeface="Courier New" pitchFamily="49" charset="0"/>
                <a:cs typeface="Courier New" pitchFamily="49" charset="0"/>
              </a:rPr>
              <a:t>20 add $0x1,%esi                      # register % esi = % esi + 1</a:t>
            </a:r>
          </a:p>
          <a:p>
            <a:pPr marL="0" indent="0">
              <a:buFont typeface="Wingdings" pitchFamily="2" charset="2"/>
              <a:buNone/>
              <a:defRPr/>
            </a:pPr>
            <a:r>
              <a:rPr lang="en-US" sz="1050" dirty="0">
                <a:latin typeface="Courier New" pitchFamily="49" charset="0"/>
                <a:cs typeface="Courier New" pitchFamily="49" charset="0"/>
              </a:rPr>
              <a:t>21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%ymm4,(%r11)               # Store %ymm4 into 4 C elements</a:t>
            </a:r>
          </a:p>
          <a:p>
            <a:pPr marL="0" indent="0">
              <a:buFont typeface="Wingdings" pitchFamily="2" charset="2"/>
              <a:buNone/>
              <a:defRPr/>
            </a:pPr>
            <a:r>
              <a:rPr lang="en-US" sz="1050" dirty="0">
                <a:latin typeface="Courier New" pitchFamily="49" charset="0"/>
                <a:cs typeface="Courier New" pitchFamily="49" charset="0"/>
              </a:rPr>
              <a:t>22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%ymm3,0x20(%r11)           # Store %ymm3 into 4 C elements</a:t>
            </a:r>
          </a:p>
          <a:p>
            <a:pPr marL="0" indent="0">
              <a:buFont typeface="Wingdings" pitchFamily="2" charset="2"/>
              <a:buNone/>
              <a:defRPr/>
            </a:pPr>
            <a:r>
              <a:rPr lang="en-US" sz="1050" dirty="0">
                <a:latin typeface="Courier New" pitchFamily="49" charset="0"/>
                <a:cs typeface="Courier New" pitchFamily="49" charset="0"/>
              </a:rPr>
              <a:t>23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%ymm2,0x40(%r11)           # Store %ymm2 into 4 C elements</a:t>
            </a:r>
          </a:p>
          <a:p>
            <a:pPr marL="0" indent="0">
              <a:buFont typeface="Wingdings" pitchFamily="2" charset="2"/>
              <a:buNone/>
              <a:defRPr/>
            </a:pPr>
            <a:r>
              <a:rPr lang="en-US" sz="1050" dirty="0">
                <a:latin typeface="Courier New" pitchFamily="49" charset="0"/>
                <a:cs typeface="Courier New" pitchFamily="49" charset="0"/>
              </a:rPr>
              <a:t>24 </a:t>
            </a:r>
            <a:r>
              <a:rPr lang="en-US" sz="1050" dirty="0" err="1">
                <a:latin typeface="Courier New" pitchFamily="49" charset="0"/>
                <a:cs typeface="Courier New" pitchFamily="49" charset="0"/>
              </a:rPr>
              <a:t>vmovapd</a:t>
            </a:r>
            <a:r>
              <a:rPr lang="en-US" sz="1050" dirty="0">
                <a:latin typeface="Courier New" pitchFamily="49" charset="0"/>
                <a:cs typeface="Courier New" pitchFamily="49" charset="0"/>
              </a:rPr>
              <a:t> %ymm1,0x60(%r11)           # Store %ymm1 into 4 C elements</a:t>
            </a:r>
          </a:p>
        </p:txBody>
      </p:sp>
      <p:sp>
        <p:nvSpPr>
          <p:cNvPr id="138245" name="Text Box 4"/>
          <p:cNvSpPr txBox="1">
            <a:spLocks noChangeArrowheads="1"/>
          </p:cNvSpPr>
          <p:nvPr/>
        </p:nvSpPr>
        <p:spPr bwMode="auto">
          <a:xfrm rot="5400000">
            <a:off x="6034881" y="2753519"/>
            <a:ext cx="5878513" cy="368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§4.12 Instruction-Level Parallelism and Matrix Multiply</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203</a:t>
            </a:fld>
            <a:endParaRPr lang="en-US" dirty="0"/>
          </a:p>
        </p:txBody>
      </p:sp>
    </p:spTree>
    <p:extLst>
      <p:ext uri="{BB962C8B-B14F-4D97-AF65-F5344CB8AC3E}">
        <p14:creationId xmlns:p14="http://schemas.microsoft.com/office/powerpoint/2010/main" val="9736793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a:t>Performance Impact</a:t>
            </a:r>
          </a:p>
        </p:txBody>
      </p:sp>
      <p:pic>
        <p:nvPicPr>
          <p:cNvPr id="1392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44" y="1352913"/>
            <a:ext cx="7395155" cy="47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B14E791-165F-344E-BF0E-59CD826800BF}" type="slidenum">
              <a:rPr lang="en-US" smtClean="0"/>
              <a:pPr/>
              <a:t>204</a:t>
            </a:fld>
            <a:endParaRPr lang="en-US" dirty="0"/>
          </a:p>
        </p:txBody>
      </p:sp>
    </p:spTree>
    <p:extLst>
      <p:ext uri="{BB962C8B-B14F-4D97-AF65-F5344CB8AC3E}">
        <p14:creationId xmlns:p14="http://schemas.microsoft.com/office/powerpoint/2010/main" val="8037982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ChangeArrowheads="1"/>
          </p:cNvSpPr>
          <p:nvPr>
            <p:ph type="title"/>
          </p:nvPr>
        </p:nvSpPr>
        <p:spPr/>
        <p:txBody>
          <a:bodyPr/>
          <a:lstStyle/>
          <a:p>
            <a:pPr eaLnBrk="1" hangingPunct="1"/>
            <a:r>
              <a:rPr lang="en-US" altLang="en-US"/>
              <a:t>Concluding Remarks</a:t>
            </a:r>
            <a:endParaRPr lang="en-AU" altLang="en-US"/>
          </a:p>
        </p:txBody>
      </p:sp>
      <p:sp>
        <p:nvSpPr>
          <p:cNvPr id="142340" name="Rectangle 3"/>
          <p:cNvSpPr>
            <a:spLocks noGrp="1" noChangeArrowheads="1"/>
          </p:cNvSpPr>
          <p:nvPr>
            <p:ph type="body" idx="1"/>
          </p:nvPr>
        </p:nvSpPr>
        <p:spPr/>
        <p:txBody>
          <a:bodyPr/>
          <a:lstStyle/>
          <a:p>
            <a:pPr eaLnBrk="1" hangingPunct="1"/>
            <a:r>
              <a:rPr lang="en-US" altLang="en-US" sz="2800"/>
              <a:t>ISA influences design of datapath and control</a:t>
            </a:r>
          </a:p>
          <a:p>
            <a:pPr eaLnBrk="1" hangingPunct="1"/>
            <a:r>
              <a:rPr lang="en-US" altLang="en-US" sz="2800"/>
              <a:t>Datapath and control influence design of ISA</a:t>
            </a:r>
          </a:p>
          <a:p>
            <a:pPr eaLnBrk="1" hangingPunct="1"/>
            <a:r>
              <a:rPr lang="en-US" altLang="en-US" sz="2800"/>
              <a:t>Pipelining improves instruction throughput</a:t>
            </a:r>
            <a:br>
              <a:rPr lang="en-US" altLang="en-US" sz="2800"/>
            </a:br>
            <a:r>
              <a:rPr lang="en-US" altLang="en-US" sz="2800"/>
              <a:t>using parallelism</a:t>
            </a:r>
          </a:p>
          <a:p>
            <a:pPr lvl="1" eaLnBrk="1" hangingPunct="1"/>
            <a:r>
              <a:rPr lang="en-US" altLang="en-US" sz="2400"/>
              <a:t>More instructions completed per second</a:t>
            </a:r>
          </a:p>
          <a:p>
            <a:pPr lvl="1" eaLnBrk="1" hangingPunct="1"/>
            <a:r>
              <a:rPr lang="en-US" altLang="en-US" sz="2400"/>
              <a:t>Latency for each instruction not reduced</a:t>
            </a:r>
          </a:p>
          <a:p>
            <a:pPr eaLnBrk="1" hangingPunct="1"/>
            <a:r>
              <a:rPr lang="en-US" altLang="en-US" sz="2800"/>
              <a:t>Hazards: structural, data, control</a:t>
            </a:r>
          </a:p>
          <a:p>
            <a:pPr eaLnBrk="1" hangingPunct="1"/>
            <a:r>
              <a:rPr lang="en-US" altLang="en-US" sz="2800"/>
              <a:t>Multiple issue and dynamic scheduling (ILP)</a:t>
            </a:r>
          </a:p>
          <a:p>
            <a:pPr lvl="1" eaLnBrk="1" hangingPunct="1"/>
            <a:r>
              <a:rPr lang="en-US" altLang="en-US" sz="2400"/>
              <a:t>Dependencies limit achievable parallelism</a:t>
            </a:r>
          </a:p>
          <a:p>
            <a:pPr lvl="1" eaLnBrk="1" hangingPunct="1"/>
            <a:r>
              <a:rPr lang="en-US" altLang="en-US" sz="2400"/>
              <a:t>Complexity leads to the power wall</a:t>
            </a:r>
          </a:p>
        </p:txBody>
      </p:sp>
      <p:sp>
        <p:nvSpPr>
          <p:cNvPr id="142341" name="Text Box 4"/>
          <p:cNvSpPr txBox="1">
            <a:spLocks noChangeArrowheads="1"/>
          </p:cNvSpPr>
          <p:nvPr/>
        </p:nvSpPr>
        <p:spPr bwMode="auto">
          <a:xfrm rot="5400000">
            <a:off x="7490619" y="1286669"/>
            <a:ext cx="29400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§4.14 Concluding Remarks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205</a:t>
            </a:fld>
            <a:endParaRPr lang="en-US" dirty="0"/>
          </a:p>
        </p:txBody>
      </p:sp>
    </p:spTree>
    <p:extLst>
      <p:ext uri="{BB962C8B-B14F-4D97-AF65-F5344CB8AC3E}">
        <p14:creationId xmlns:p14="http://schemas.microsoft.com/office/powerpoint/2010/main" val="14550052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ChangeArrowheads="1"/>
          </p:cNvSpPr>
          <p:nvPr>
            <p:ph type="title"/>
          </p:nvPr>
        </p:nvSpPr>
        <p:spPr/>
        <p:txBody>
          <a:bodyPr/>
          <a:lstStyle/>
          <a:p>
            <a:pPr eaLnBrk="1" hangingPunct="1"/>
            <a:r>
              <a:rPr lang="en-US" altLang="en-US" sz="4000"/>
              <a:t>Fallacies</a:t>
            </a:r>
            <a:endParaRPr lang="en-AU" altLang="en-US" sz="4000"/>
          </a:p>
        </p:txBody>
      </p:sp>
      <p:sp>
        <p:nvSpPr>
          <p:cNvPr id="140292" name="Rectangle 3"/>
          <p:cNvSpPr>
            <a:spLocks noGrp="1" noChangeArrowheads="1"/>
          </p:cNvSpPr>
          <p:nvPr>
            <p:ph type="body" idx="1"/>
          </p:nvPr>
        </p:nvSpPr>
        <p:spPr/>
        <p:txBody>
          <a:bodyPr/>
          <a:lstStyle/>
          <a:p>
            <a:pPr eaLnBrk="1" hangingPunct="1"/>
            <a:r>
              <a:rPr lang="en-US" altLang="en-US" sz="2800"/>
              <a:t>Pipelining is easy (!)</a:t>
            </a:r>
          </a:p>
          <a:p>
            <a:pPr lvl="1" eaLnBrk="1" hangingPunct="1"/>
            <a:r>
              <a:rPr lang="en-US" altLang="en-US" sz="2400"/>
              <a:t>The basic idea is easy</a:t>
            </a:r>
          </a:p>
          <a:p>
            <a:pPr lvl="1" eaLnBrk="1" hangingPunct="1"/>
            <a:r>
              <a:rPr lang="en-US" altLang="en-US" sz="2400"/>
              <a:t>The devil is in the details</a:t>
            </a:r>
          </a:p>
          <a:p>
            <a:pPr lvl="2" eaLnBrk="1" hangingPunct="1"/>
            <a:r>
              <a:rPr lang="en-US" altLang="en-US" sz="2000"/>
              <a:t>e.g., detecting data hazards</a:t>
            </a:r>
          </a:p>
          <a:p>
            <a:pPr eaLnBrk="1" hangingPunct="1"/>
            <a:r>
              <a:rPr lang="en-US" altLang="en-US" sz="2800"/>
              <a:t>Pipelining is independent of technology</a:t>
            </a:r>
          </a:p>
          <a:p>
            <a:pPr lvl="1" eaLnBrk="1" hangingPunct="1"/>
            <a:r>
              <a:rPr lang="en-US" altLang="en-US" sz="2400"/>
              <a:t>So why haven’t we always done pipelining?</a:t>
            </a:r>
          </a:p>
          <a:p>
            <a:pPr lvl="1" eaLnBrk="1" hangingPunct="1"/>
            <a:r>
              <a:rPr lang="en-US" altLang="en-US" sz="2400"/>
              <a:t>More transistors make more advanced techniques feasible</a:t>
            </a:r>
          </a:p>
          <a:p>
            <a:pPr lvl="1" eaLnBrk="1" hangingPunct="1"/>
            <a:r>
              <a:rPr lang="en-US" altLang="en-US" sz="2400"/>
              <a:t>Pipeline-related ISA design needs to take account of technology trends</a:t>
            </a:r>
          </a:p>
          <a:p>
            <a:pPr lvl="2" eaLnBrk="1" hangingPunct="1"/>
            <a:r>
              <a:rPr lang="en-US" altLang="en-US" sz="2000"/>
              <a:t>e.g., predicated instructions</a:t>
            </a:r>
            <a:endParaRPr lang="en-AU" altLang="en-US" sz="2000"/>
          </a:p>
        </p:txBody>
      </p:sp>
      <p:sp>
        <p:nvSpPr>
          <p:cNvPr id="140293" name="Text Box 4"/>
          <p:cNvSpPr txBox="1">
            <a:spLocks noChangeArrowheads="1"/>
          </p:cNvSpPr>
          <p:nvPr/>
        </p:nvSpPr>
        <p:spPr bwMode="auto">
          <a:xfrm rot="5400000">
            <a:off x="7509669" y="1267619"/>
            <a:ext cx="29019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§4.14 Fallacies and Pitfalls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206</a:t>
            </a:fld>
            <a:endParaRPr lang="en-US" dirty="0"/>
          </a:p>
        </p:txBody>
      </p:sp>
    </p:spTree>
    <p:extLst>
      <p:ext uri="{BB962C8B-B14F-4D97-AF65-F5344CB8AC3E}">
        <p14:creationId xmlns:p14="http://schemas.microsoft.com/office/powerpoint/2010/main" val="268893389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p:txBody>
          <a:bodyPr/>
          <a:lstStyle/>
          <a:p>
            <a:pPr eaLnBrk="1" hangingPunct="1"/>
            <a:r>
              <a:rPr lang="en-US" altLang="en-US"/>
              <a:t>Pitfalls</a:t>
            </a:r>
            <a:endParaRPr lang="en-AU" altLang="en-US"/>
          </a:p>
        </p:txBody>
      </p:sp>
      <p:sp>
        <p:nvSpPr>
          <p:cNvPr id="141316" name="Rectangle 3"/>
          <p:cNvSpPr>
            <a:spLocks noGrp="1" noChangeArrowheads="1"/>
          </p:cNvSpPr>
          <p:nvPr>
            <p:ph type="body" idx="1"/>
          </p:nvPr>
        </p:nvSpPr>
        <p:spPr/>
        <p:txBody>
          <a:bodyPr/>
          <a:lstStyle/>
          <a:p>
            <a:pPr eaLnBrk="1" hangingPunct="1"/>
            <a:r>
              <a:rPr lang="en-US" altLang="en-US"/>
              <a:t>Poor ISA design can make pipelining harder</a:t>
            </a:r>
          </a:p>
          <a:p>
            <a:pPr lvl="1" eaLnBrk="1" hangingPunct="1"/>
            <a:r>
              <a:rPr lang="en-US" altLang="en-US"/>
              <a:t>e.g., complex instruction sets (VAX, IA-32)</a:t>
            </a:r>
          </a:p>
          <a:p>
            <a:pPr lvl="2" eaLnBrk="1" hangingPunct="1"/>
            <a:r>
              <a:rPr lang="en-US" altLang="en-US"/>
              <a:t>Significant overhead to make pipelining work</a:t>
            </a:r>
          </a:p>
          <a:p>
            <a:pPr lvl="2" eaLnBrk="1" hangingPunct="1"/>
            <a:r>
              <a:rPr lang="en-US" altLang="en-US"/>
              <a:t>IA-32 micro-op approach</a:t>
            </a:r>
          </a:p>
          <a:p>
            <a:pPr lvl="1" eaLnBrk="1" hangingPunct="1"/>
            <a:r>
              <a:rPr lang="en-US" altLang="en-US"/>
              <a:t>e.g., complex addressing modes</a:t>
            </a:r>
          </a:p>
          <a:p>
            <a:pPr lvl="2" eaLnBrk="1" hangingPunct="1"/>
            <a:r>
              <a:rPr lang="en-US" altLang="en-US"/>
              <a:t>Register update side effects, memory indirection</a:t>
            </a:r>
          </a:p>
          <a:p>
            <a:pPr lvl="1" eaLnBrk="1" hangingPunct="1"/>
            <a:r>
              <a:rPr lang="en-US" altLang="en-US"/>
              <a:t>e.g., delayed branches</a:t>
            </a:r>
          </a:p>
          <a:p>
            <a:pPr lvl="2" eaLnBrk="1" hangingPunct="1"/>
            <a:r>
              <a:rPr lang="en-US" altLang="en-US"/>
              <a:t>Advanced pipelines have long delay slots</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207</a:t>
            </a:fld>
            <a:endParaRPr lang="en-US" dirty="0"/>
          </a:p>
        </p:txBody>
      </p:sp>
    </p:spTree>
    <p:extLst>
      <p:ext uri="{BB962C8B-B14F-4D97-AF65-F5344CB8AC3E}">
        <p14:creationId xmlns:p14="http://schemas.microsoft.com/office/powerpoint/2010/main" val="256238531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End of Chapter 4</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7B14E791-165F-344E-BF0E-59CD826800BF}" type="slidenum">
              <a:rPr lang="en-US" smtClean="0"/>
              <a:pPr/>
              <a:t>208</a:t>
            </a:fld>
            <a:endParaRPr lang="en-US" dirty="0"/>
          </a:p>
        </p:txBody>
      </p:sp>
    </p:spTree>
    <p:extLst>
      <p:ext uri="{BB962C8B-B14F-4D97-AF65-F5344CB8AC3E}">
        <p14:creationId xmlns:p14="http://schemas.microsoft.com/office/powerpoint/2010/main" val="17458896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a:t>Sequential Elements</a:t>
            </a:r>
            <a:endParaRPr lang="en-AU" altLang="en-US"/>
          </a:p>
        </p:txBody>
      </p:sp>
      <p:sp>
        <p:nvSpPr>
          <p:cNvPr id="11268" name="Rectangle 3"/>
          <p:cNvSpPr>
            <a:spLocks noGrp="1" noChangeArrowheads="1"/>
          </p:cNvSpPr>
          <p:nvPr>
            <p:ph idx="1"/>
          </p:nvPr>
        </p:nvSpPr>
        <p:spPr/>
        <p:txBody>
          <a:bodyPr/>
          <a:lstStyle/>
          <a:p>
            <a:pPr eaLnBrk="1" hangingPunct="1"/>
            <a:r>
              <a:rPr lang="en-US" altLang="en-US"/>
              <a:t>Register: stores data in a circuit</a:t>
            </a:r>
          </a:p>
          <a:p>
            <a:pPr lvl="1" eaLnBrk="1" hangingPunct="1"/>
            <a:r>
              <a:rPr lang="en-US" altLang="en-US"/>
              <a:t>Uses a clock signal to determine when to update the stored value</a:t>
            </a:r>
          </a:p>
          <a:p>
            <a:pPr lvl="1" eaLnBrk="1" hangingPunct="1"/>
            <a:r>
              <a:rPr lang="en-US" altLang="en-US"/>
              <a:t>Edge-triggered: update when Clk changes from 0 to 1</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209</a:t>
            </a:fld>
            <a:endParaRPr lang="en-US" dirty="0"/>
          </a:p>
        </p:txBody>
      </p:sp>
      <p:grpSp>
        <p:nvGrpSpPr>
          <p:cNvPr id="11269" name="Group 4"/>
          <p:cNvGrpSpPr>
            <a:grpSpLocks/>
          </p:cNvGrpSpPr>
          <p:nvPr/>
        </p:nvGrpSpPr>
        <p:grpSpPr bwMode="auto">
          <a:xfrm>
            <a:off x="685800" y="3665537"/>
            <a:ext cx="2090738" cy="1223963"/>
            <a:chOff x="657" y="2296"/>
            <a:chExt cx="1317" cy="771"/>
          </a:xfrm>
        </p:grpSpPr>
        <p:sp>
          <p:nvSpPr>
            <p:cNvPr id="11300" name="Rectangle 5"/>
            <p:cNvSpPr>
              <a:spLocks noChangeArrowheads="1"/>
            </p:cNvSpPr>
            <p:nvPr/>
          </p:nvSpPr>
          <p:spPr bwMode="auto">
            <a:xfrm>
              <a:off x="1111" y="2296"/>
              <a:ext cx="499" cy="77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11301" name="Line 6"/>
            <p:cNvSpPr>
              <a:spLocks noChangeShapeType="1"/>
            </p:cNvSpPr>
            <p:nvPr/>
          </p:nvSpPr>
          <p:spPr bwMode="auto">
            <a:xfrm>
              <a:off x="975" y="2478"/>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02" name="Line 7"/>
            <p:cNvSpPr>
              <a:spLocks noChangeShapeType="1"/>
            </p:cNvSpPr>
            <p:nvPr/>
          </p:nvSpPr>
          <p:spPr bwMode="auto">
            <a:xfrm>
              <a:off x="975" y="2886"/>
              <a:ext cx="1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3" name="Line 8"/>
            <p:cNvSpPr>
              <a:spLocks noChangeShapeType="1"/>
            </p:cNvSpPr>
            <p:nvPr/>
          </p:nvSpPr>
          <p:spPr bwMode="auto">
            <a:xfrm>
              <a:off x="1610" y="2478"/>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04" name="Text Box 9"/>
            <p:cNvSpPr txBox="1">
              <a:spLocks noChangeArrowheads="1"/>
            </p:cNvSpPr>
            <p:nvPr/>
          </p:nvSpPr>
          <p:spPr bwMode="auto">
            <a:xfrm>
              <a:off x="748" y="2345"/>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D</a:t>
              </a:r>
              <a:endParaRPr lang="en-AU" altLang="en-US" sz="1800"/>
            </a:p>
          </p:txBody>
        </p:sp>
        <p:sp>
          <p:nvSpPr>
            <p:cNvPr id="11305" name="Text Box 10"/>
            <p:cNvSpPr txBox="1">
              <a:spLocks noChangeArrowheads="1"/>
            </p:cNvSpPr>
            <p:nvPr/>
          </p:nvSpPr>
          <p:spPr bwMode="auto">
            <a:xfrm>
              <a:off x="657" y="2753"/>
              <a:ext cx="3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Clk</a:t>
              </a:r>
              <a:endParaRPr lang="en-AU" altLang="en-US" sz="1800"/>
            </a:p>
          </p:txBody>
        </p:sp>
        <p:sp>
          <p:nvSpPr>
            <p:cNvPr id="11306" name="Text Box 11"/>
            <p:cNvSpPr txBox="1">
              <a:spLocks noChangeArrowheads="1"/>
            </p:cNvSpPr>
            <p:nvPr/>
          </p:nvSpPr>
          <p:spPr bwMode="auto">
            <a:xfrm>
              <a:off x="1746" y="2345"/>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Q</a:t>
              </a:r>
              <a:endParaRPr lang="en-AU" altLang="en-US" sz="1800"/>
            </a:p>
          </p:txBody>
        </p:sp>
        <p:sp>
          <p:nvSpPr>
            <p:cNvPr id="11307" name="Line 12"/>
            <p:cNvSpPr>
              <a:spLocks noChangeShapeType="1"/>
            </p:cNvSpPr>
            <p:nvPr/>
          </p:nvSpPr>
          <p:spPr bwMode="auto">
            <a:xfrm>
              <a:off x="1111" y="2840"/>
              <a:ext cx="9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8" name="Line 13"/>
            <p:cNvSpPr>
              <a:spLocks noChangeShapeType="1"/>
            </p:cNvSpPr>
            <p:nvPr/>
          </p:nvSpPr>
          <p:spPr bwMode="auto">
            <a:xfrm flipV="1">
              <a:off x="1111" y="2886"/>
              <a:ext cx="9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70" name="Group 44"/>
          <p:cNvGrpSpPr>
            <a:grpSpLocks/>
          </p:cNvGrpSpPr>
          <p:nvPr/>
        </p:nvGrpSpPr>
        <p:grpSpPr bwMode="auto">
          <a:xfrm>
            <a:off x="3349625" y="3305175"/>
            <a:ext cx="4775200" cy="1800225"/>
            <a:chOff x="2154" y="2523"/>
            <a:chExt cx="3008" cy="1134"/>
          </a:xfrm>
        </p:grpSpPr>
        <p:sp>
          <p:nvSpPr>
            <p:cNvPr id="11271" name="Line 18"/>
            <p:cNvSpPr>
              <a:spLocks noChangeShapeType="1"/>
            </p:cNvSpPr>
            <p:nvPr/>
          </p:nvSpPr>
          <p:spPr bwMode="auto">
            <a:xfrm>
              <a:off x="2712" y="2614"/>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2" name="Line 19"/>
            <p:cNvSpPr>
              <a:spLocks noChangeShapeType="1"/>
            </p:cNvSpPr>
            <p:nvPr/>
          </p:nvSpPr>
          <p:spPr bwMode="auto">
            <a:xfrm>
              <a:off x="2712" y="2614"/>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3" name="Line 20"/>
            <p:cNvSpPr>
              <a:spLocks noChangeShapeType="1"/>
            </p:cNvSpPr>
            <p:nvPr/>
          </p:nvSpPr>
          <p:spPr bwMode="auto">
            <a:xfrm>
              <a:off x="3256" y="2614"/>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4" name="Line 21"/>
            <p:cNvSpPr>
              <a:spLocks noChangeShapeType="1"/>
            </p:cNvSpPr>
            <p:nvPr/>
          </p:nvSpPr>
          <p:spPr bwMode="auto">
            <a:xfrm>
              <a:off x="3256" y="2795"/>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5" name="Line 22"/>
            <p:cNvSpPr>
              <a:spLocks noChangeShapeType="1"/>
            </p:cNvSpPr>
            <p:nvPr/>
          </p:nvSpPr>
          <p:spPr bwMode="auto">
            <a:xfrm>
              <a:off x="2531" y="2795"/>
              <a:ext cx="18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6" name="Line 23"/>
            <p:cNvSpPr>
              <a:spLocks noChangeShapeType="1"/>
            </p:cNvSpPr>
            <p:nvPr/>
          </p:nvSpPr>
          <p:spPr bwMode="auto">
            <a:xfrm>
              <a:off x="3801" y="2614"/>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7" name="Line 24"/>
            <p:cNvSpPr>
              <a:spLocks noChangeShapeType="1"/>
            </p:cNvSpPr>
            <p:nvPr/>
          </p:nvSpPr>
          <p:spPr bwMode="auto">
            <a:xfrm>
              <a:off x="3801" y="2614"/>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25"/>
            <p:cNvSpPr>
              <a:spLocks noChangeShapeType="1"/>
            </p:cNvSpPr>
            <p:nvPr/>
          </p:nvSpPr>
          <p:spPr bwMode="auto">
            <a:xfrm>
              <a:off x="4345" y="2614"/>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9" name="Line 26"/>
            <p:cNvSpPr>
              <a:spLocks noChangeShapeType="1"/>
            </p:cNvSpPr>
            <p:nvPr/>
          </p:nvSpPr>
          <p:spPr bwMode="auto">
            <a:xfrm>
              <a:off x="4345" y="2795"/>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0" name="Line 27"/>
            <p:cNvSpPr>
              <a:spLocks noChangeShapeType="1"/>
            </p:cNvSpPr>
            <p:nvPr/>
          </p:nvSpPr>
          <p:spPr bwMode="auto">
            <a:xfrm>
              <a:off x="4889" y="2614"/>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1" name="Line 28"/>
            <p:cNvSpPr>
              <a:spLocks noChangeShapeType="1"/>
            </p:cNvSpPr>
            <p:nvPr/>
          </p:nvSpPr>
          <p:spPr bwMode="auto">
            <a:xfrm flipV="1">
              <a:off x="4890" y="2613"/>
              <a:ext cx="227"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2" name="Line 29"/>
            <p:cNvSpPr>
              <a:spLocks noChangeShapeType="1"/>
            </p:cNvSpPr>
            <p:nvPr/>
          </p:nvSpPr>
          <p:spPr bwMode="auto">
            <a:xfrm>
              <a:off x="2531" y="3657"/>
              <a:ext cx="263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3" name="Line 30"/>
            <p:cNvSpPr>
              <a:spLocks noChangeShapeType="1"/>
            </p:cNvSpPr>
            <p:nvPr/>
          </p:nvSpPr>
          <p:spPr bwMode="auto">
            <a:xfrm flipV="1">
              <a:off x="2531" y="2523"/>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4" name="Text Box 31"/>
            <p:cNvSpPr txBox="1">
              <a:spLocks noChangeArrowheads="1"/>
            </p:cNvSpPr>
            <p:nvPr/>
          </p:nvSpPr>
          <p:spPr bwMode="auto">
            <a:xfrm>
              <a:off x="2154" y="2617"/>
              <a:ext cx="3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Clk</a:t>
              </a:r>
              <a:endParaRPr lang="en-AU" altLang="en-US"/>
            </a:p>
          </p:txBody>
        </p:sp>
        <p:sp>
          <p:nvSpPr>
            <p:cNvPr id="11285" name="Text Box 32"/>
            <p:cNvSpPr txBox="1">
              <a:spLocks noChangeArrowheads="1"/>
            </p:cNvSpPr>
            <p:nvPr/>
          </p:nvSpPr>
          <p:spPr bwMode="auto">
            <a:xfrm>
              <a:off x="2154" y="2949"/>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D</a:t>
              </a:r>
              <a:endParaRPr lang="en-AU" altLang="en-US"/>
            </a:p>
          </p:txBody>
        </p:sp>
        <p:sp>
          <p:nvSpPr>
            <p:cNvPr id="11286" name="Text Box 33"/>
            <p:cNvSpPr txBox="1">
              <a:spLocks noChangeArrowheads="1"/>
            </p:cNvSpPr>
            <p:nvPr/>
          </p:nvSpPr>
          <p:spPr bwMode="auto">
            <a:xfrm>
              <a:off x="2154" y="3297"/>
              <a:ext cx="2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Q</a:t>
              </a:r>
              <a:endParaRPr lang="en-AU" altLang="en-US"/>
            </a:p>
          </p:txBody>
        </p:sp>
        <p:sp>
          <p:nvSpPr>
            <p:cNvPr id="11287" name="Freeform 34"/>
            <p:cNvSpPr>
              <a:spLocks/>
            </p:cNvSpPr>
            <p:nvPr/>
          </p:nvSpPr>
          <p:spPr bwMode="auto">
            <a:xfrm>
              <a:off x="2531" y="2976"/>
              <a:ext cx="635" cy="182"/>
            </a:xfrm>
            <a:custGeom>
              <a:avLst/>
              <a:gdLst>
                <a:gd name="T0" fmla="*/ 0 w 635"/>
                <a:gd name="T1" fmla="*/ 0 h 182"/>
                <a:gd name="T2" fmla="*/ 590 w 635"/>
                <a:gd name="T3" fmla="*/ 0 h 182"/>
                <a:gd name="T4" fmla="*/ 635 w 635"/>
                <a:gd name="T5" fmla="*/ 91 h 182"/>
                <a:gd name="T6" fmla="*/ 590 w 635"/>
                <a:gd name="T7" fmla="*/ 182 h 182"/>
                <a:gd name="T8" fmla="*/ 0 w 635"/>
                <a:gd name="T9" fmla="*/ 182 h 182"/>
                <a:gd name="T10" fmla="*/ 0 60000 65536"/>
                <a:gd name="T11" fmla="*/ 0 60000 65536"/>
                <a:gd name="T12" fmla="*/ 0 60000 65536"/>
                <a:gd name="T13" fmla="*/ 0 60000 65536"/>
                <a:gd name="T14" fmla="*/ 0 60000 65536"/>
                <a:gd name="T15" fmla="*/ 0 w 635"/>
                <a:gd name="T16" fmla="*/ 0 h 182"/>
                <a:gd name="T17" fmla="*/ 635 w 635"/>
                <a:gd name="T18" fmla="*/ 182 h 182"/>
              </a:gdLst>
              <a:ahLst/>
              <a:cxnLst>
                <a:cxn ang="T10">
                  <a:pos x="T0" y="T1"/>
                </a:cxn>
                <a:cxn ang="T11">
                  <a:pos x="T2" y="T3"/>
                </a:cxn>
                <a:cxn ang="T12">
                  <a:pos x="T4" y="T5"/>
                </a:cxn>
                <a:cxn ang="T13">
                  <a:pos x="T6" y="T7"/>
                </a:cxn>
                <a:cxn ang="T14">
                  <a:pos x="T8" y="T9"/>
                </a:cxn>
              </a:cxnLst>
              <a:rect l="T15" t="T16" r="T17" b="T18"/>
              <a:pathLst>
                <a:path w="635" h="182">
                  <a:moveTo>
                    <a:pt x="0" y="0"/>
                  </a:moveTo>
                  <a:lnTo>
                    <a:pt x="590" y="0"/>
                  </a:lnTo>
                  <a:lnTo>
                    <a:pt x="635" y="91"/>
                  </a:lnTo>
                  <a:lnTo>
                    <a:pt x="590" y="182"/>
                  </a:lnTo>
                  <a:lnTo>
                    <a:pt x="0" y="182"/>
                  </a:lnTo>
                </a:path>
              </a:pathLst>
            </a:custGeom>
            <a:solidFill>
              <a:schemeClr val="accent1"/>
            </a:solidFill>
            <a:ln w="9525">
              <a:solidFill>
                <a:schemeClr val="tx1"/>
              </a:solidFill>
              <a:round/>
              <a:headEnd/>
              <a:tailEnd/>
            </a:ln>
          </p:spPr>
          <p:txBody>
            <a:bodyPr/>
            <a:lstStyle/>
            <a:p>
              <a:endParaRPr lang="en-US"/>
            </a:p>
          </p:txBody>
        </p:sp>
        <p:sp>
          <p:nvSpPr>
            <p:cNvPr id="11288" name="Freeform 35"/>
            <p:cNvSpPr>
              <a:spLocks/>
            </p:cNvSpPr>
            <p:nvPr/>
          </p:nvSpPr>
          <p:spPr bwMode="auto">
            <a:xfrm>
              <a:off x="3166" y="2976"/>
              <a:ext cx="1089" cy="182"/>
            </a:xfrm>
            <a:custGeom>
              <a:avLst/>
              <a:gdLst>
                <a:gd name="T0" fmla="*/ 0 w 1089"/>
                <a:gd name="T1" fmla="*/ 91 h 182"/>
                <a:gd name="T2" fmla="*/ 45 w 1089"/>
                <a:gd name="T3" fmla="*/ 0 h 182"/>
                <a:gd name="T4" fmla="*/ 1043 w 1089"/>
                <a:gd name="T5" fmla="*/ 0 h 182"/>
                <a:gd name="T6" fmla="*/ 1089 w 1089"/>
                <a:gd name="T7" fmla="*/ 91 h 182"/>
                <a:gd name="T8" fmla="*/ 1043 w 1089"/>
                <a:gd name="T9" fmla="*/ 182 h 182"/>
                <a:gd name="T10" fmla="*/ 45 w 1089"/>
                <a:gd name="T11" fmla="*/ 182 h 182"/>
                <a:gd name="T12" fmla="*/ 0 w 1089"/>
                <a:gd name="T13" fmla="*/ 91 h 182"/>
                <a:gd name="T14" fmla="*/ 0 60000 65536"/>
                <a:gd name="T15" fmla="*/ 0 60000 65536"/>
                <a:gd name="T16" fmla="*/ 0 60000 65536"/>
                <a:gd name="T17" fmla="*/ 0 60000 65536"/>
                <a:gd name="T18" fmla="*/ 0 60000 65536"/>
                <a:gd name="T19" fmla="*/ 0 60000 65536"/>
                <a:gd name="T20" fmla="*/ 0 60000 65536"/>
                <a:gd name="T21" fmla="*/ 0 w 1089"/>
                <a:gd name="T22" fmla="*/ 0 h 182"/>
                <a:gd name="T23" fmla="*/ 1089 w 108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9" h="182">
                  <a:moveTo>
                    <a:pt x="0" y="91"/>
                  </a:moveTo>
                  <a:lnTo>
                    <a:pt x="45" y="0"/>
                  </a:lnTo>
                  <a:lnTo>
                    <a:pt x="1043" y="0"/>
                  </a:lnTo>
                  <a:lnTo>
                    <a:pt x="1089" y="91"/>
                  </a:lnTo>
                  <a:lnTo>
                    <a:pt x="1043" y="182"/>
                  </a:lnTo>
                  <a:lnTo>
                    <a:pt x="45" y="182"/>
                  </a:lnTo>
                  <a:lnTo>
                    <a:pt x="0" y="91"/>
                  </a:lnTo>
                  <a:close/>
                </a:path>
              </a:pathLst>
            </a:custGeom>
            <a:solidFill>
              <a:schemeClr val="accent1"/>
            </a:solidFill>
            <a:ln w="9525">
              <a:solidFill>
                <a:schemeClr val="tx1"/>
              </a:solidFill>
              <a:round/>
              <a:headEnd/>
              <a:tailEnd/>
            </a:ln>
          </p:spPr>
          <p:txBody>
            <a:bodyPr/>
            <a:lstStyle/>
            <a:p>
              <a:endParaRPr lang="en-US"/>
            </a:p>
          </p:txBody>
        </p:sp>
        <p:sp>
          <p:nvSpPr>
            <p:cNvPr id="11289" name="Freeform 36"/>
            <p:cNvSpPr>
              <a:spLocks/>
            </p:cNvSpPr>
            <p:nvPr/>
          </p:nvSpPr>
          <p:spPr bwMode="auto">
            <a:xfrm>
              <a:off x="3892" y="3339"/>
              <a:ext cx="1089" cy="182"/>
            </a:xfrm>
            <a:custGeom>
              <a:avLst/>
              <a:gdLst>
                <a:gd name="T0" fmla="*/ 0 w 1089"/>
                <a:gd name="T1" fmla="*/ 91 h 182"/>
                <a:gd name="T2" fmla="*/ 45 w 1089"/>
                <a:gd name="T3" fmla="*/ 0 h 182"/>
                <a:gd name="T4" fmla="*/ 1043 w 1089"/>
                <a:gd name="T5" fmla="*/ 0 h 182"/>
                <a:gd name="T6" fmla="*/ 1089 w 1089"/>
                <a:gd name="T7" fmla="*/ 91 h 182"/>
                <a:gd name="T8" fmla="*/ 1043 w 1089"/>
                <a:gd name="T9" fmla="*/ 182 h 182"/>
                <a:gd name="T10" fmla="*/ 45 w 1089"/>
                <a:gd name="T11" fmla="*/ 182 h 182"/>
                <a:gd name="T12" fmla="*/ 0 w 1089"/>
                <a:gd name="T13" fmla="*/ 91 h 182"/>
                <a:gd name="T14" fmla="*/ 0 60000 65536"/>
                <a:gd name="T15" fmla="*/ 0 60000 65536"/>
                <a:gd name="T16" fmla="*/ 0 60000 65536"/>
                <a:gd name="T17" fmla="*/ 0 60000 65536"/>
                <a:gd name="T18" fmla="*/ 0 60000 65536"/>
                <a:gd name="T19" fmla="*/ 0 60000 65536"/>
                <a:gd name="T20" fmla="*/ 0 60000 65536"/>
                <a:gd name="T21" fmla="*/ 0 w 1089"/>
                <a:gd name="T22" fmla="*/ 0 h 182"/>
                <a:gd name="T23" fmla="*/ 1089 w 108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9" h="182">
                  <a:moveTo>
                    <a:pt x="0" y="91"/>
                  </a:moveTo>
                  <a:lnTo>
                    <a:pt x="45" y="0"/>
                  </a:lnTo>
                  <a:lnTo>
                    <a:pt x="1043" y="0"/>
                  </a:lnTo>
                  <a:lnTo>
                    <a:pt x="1089" y="91"/>
                  </a:lnTo>
                  <a:lnTo>
                    <a:pt x="1043" y="182"/>
                  </a:lnTo>
                  <a:lnTo>
                    <a:pt x="45" y="182"/>
                  </a:lnTo>
                  <a:lnTo>
                    <a:pt x="0" y="91"/>
                  </a:lnTo>
                  <a:close/>
                </a:path>
              </a:pathLst>
            </a:custGeom>
            <a:solidFill>
              <a:schemeClr val="hlink"/>
            </a:solidFill>
            <a:ln w="9525">
              <a:solidFill>
                <a:schemeClr val="tx1"/>
              </a:solidFill>
              <a:round/>
              <a:headEnd/>
              <a:tailEnd/>
            </a:ln>
          </p:spPr>
          <p:txBody>
            <a:bodyPr/>
            <a:lstStyle/>
            <a:p>
              <a:endParaRPr lang="en-US"/>
            </a:p>
          </p:txBody>
        </p:sp>
        <p:sp>
          <p:nvSpPr>
            <p:cNvPr id="11290" name="Freeform 37"/>
            <p:cNvSpPr>
              <a:spLocks/>
            </p:cNvSpPr>
            <p:nvPr/>
          </p:nvSpPr>
          <p:spPr bwMode="auto">
            <a:xfrm>
              <a:off x="2803" y="3339"/>
              <a:ext cx="1089" cy="182"/>
            </a:xfrm>
            <a:custGeom>
              <a:avLst/>
              <a:gdLst>
                <a:gd name="T0" fmla="*/ 0 w 1089"/>
                <a:gd name="T1" fmla="*/ 91 h 182"/>
                <a:gd name="T2" fmla="*/ 45 w 1089"/>
                <a:gd name="T3" fmla="*/ 0 h 182"/>
                <a:gd name="T4" fmla="*/ 1043 w 1089"/>
                <a:gd name="T5" fmla="*/ 0 h 182"/>
                <a:gd name="T6" fmla="*/ 1089 w 1089"/>
                <a:gd name="T7" fmla="*/ 91 h 182"/>
                <a:gd name="T8" fmla="*/ 1043 w 1089"/>
                <a:gd name="T9" fmla="*/ 182 h 182"/>
                <a:gd name="T10" fmla="*/ 45 w 1089"/>
                <a:gd name="T11" fmla="*/ 182 h 182"/>
                <a:gd name="T12" fmla="*/ 0 w 1089"/>
                <a:gd name="T13" fmla="*/ 91 h 182"/>
                <a:gd name="T14" fmla="*/ 0 60000 65536"/>
                <a:gd name="T15" fmla="*/ 0 60000 65536"/>
                <a:gd name="T16" fmla="*/ 0 60000 65536"/>
                <a:gd name="T17" fmla="*/ 0 60000 65536"/>
                <a:gd name="T18" fmla="*/ 0 60000 65536"/>
                <a:gd name="T19" fmla="*/ 0 60000 65536"/>
                <a:gd name="T20" fmla="*/ 0 60000 65536"/>
                <a:gd name="T21" fmla="*/ 0 w 1089"/>
                <a:gd name="T22" fmla="*/ 0 h 182"/>
                <a:gd name="T23" fmla="*/ 1089 w 108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9" h="182">
                  <a:moveTo>
                    <a:pt x="0" y="91"/>
                  </a:moveTo>
                  <a:lnTo>
                    <a:pt x="45" y="0"/>
                  </a:lnTo>
                  <a:lnTo>
                    <a:pt x="1043" y="0"/>
                  </a:lnTo>
                  <a:lnTo>
                    <a:pt x="1089" y="91"/>
                  </a:lnTo>
                  <a:lnTo>
                    <a:pt x="1043" y="182"/>
                  </a:lnTo>
                  <a:lnTo>
                    <a:pt x="45" y="182"/>
                  </a:lnTo>
                  <a:lnTo>
                    <a:pt x="0" y="91"/>
                  </a:lnTo>
                  <a:close/>
                </a:path>
              </a:pathLst>
            </a:custGeom>
            <a:solidFill>
              <a:schemeClr val="hlink"/>
            </a:solidFill>
            <a:ln w="9525">
              <a:solidFill>
                <a:schemeClr val="tx1"/>
              </a:solidFill>
              <a:round/>
              <a:headEnd/>
              <a:tailEnd/>
            </a:ln>
          </p:spPr>
          <p:txBody>
            <a:bodyPr/>
            <a:lstStyle/>
            <a:p>
              <a:endParaRPr lang="en-US"/>
            </a:p>
          </p:txBody>
        </p:sp>
        <p:sp>
          <p:nvSpPr>
            <p:cNvPr id="11291" name="Freeform 38"/>
            <p:cNvSpPr>
              <a:spLocks/>
            </p:cNvSpPr>
            <p:nvPr/>
          </p:nvSpPr>
          <p:spPr bwMode="auto">
            <a:xfrm>
              <a:off x="2531" y="3340"/>
              <a:ext cx="272" cy="181"/>
            </a:xfrm>
            <a:custGeom>
              <a:avLst/>
              <a:gdLst>
                <a:gd name="T0" fmla="*/ 0 w 272"/>
                <a:gd name="T1" fmla="*/ 0 h 181"/>
                <a:gd name="T2" fmla="*/ 227 w 272"/>
                <a:gd name="T3" fmla="*/ 0 h 181"/>
                <a:gd name="T4" fmla="*/ 272 w 272"/>
                <a:gd name="T5" fmla="*/ 90 h 181"/>
                <a:gd name="T6" fmla="*/ 227 w 272"/>
                <a:gd name="T7" fmla="*/ 181 h 181"/>
                <a:gd name="T8" fmla="*/ 0 w 272"/>
                <a:gd name="T9" fmla="*/ 181 h 181"/>
                <a:gd name="T10" fmla="*/ 0 60000 65536"/>
                <a:gd name="T11" fmla="*/ 0 60000 65536"/>
                <a:gd name="T12" fmla="*/ 0 60000 65536"/>
                <a:gd name="T13" fmla="*/ 0 60000 65536"/>
                <a:gd name="T14" fmla="*/ 0 60000 65536"/>
                <a:gd name="T15" fmla="*/ 0 w 272"/>
                <a:gd name="T16" fmla="*/ 0 h 181"/>
                <a:gd name="T17" fmla="*/ 272 w 272"/>
                <a:gd name="T18" fmla="*/ 181 h 181"/>
              </a:gdLst>
              <a:ahLst/>
              <a:cxnLst>
                <a:cxn ang="T10">
                  <a:pos x="T0" y="T1"/>
                </a:cxn>
                <a:cxn ang="T11">
                  <a:pos x="T2" y="T3"/>
                </a:cxn>
                <a:cxn ang="T12">
                  <a:pos x="T4" y="T5"/>
                </a:cxn>
                <a:cxn ang="T13">
                  <a:pos x="T6" y="T7"/>
                </a:cxn>
                <a:cxn ang="T14">
                  <a:pos x="T8" y="T9"/>
                </a:cxn>
              </a:cxnLst>
              <a:rect l="T15" t="T16" r="T17" b="T18"/>
              <a:pathLst>
                <a:path w="272" h="181">
                  <a:moveTo>
                    <a:pt x="0" y="0"/>
                  </a:moveTo>
                  <a:lnTo>
                    <a:pt x="227" y="0"/>
                  </a:lnTo>
                  <a:lnTo>
                    <a:pt x="272" y="90"/>
                  </a:lnTo>
                  <a:lnTo>
                    <a:pt x="227" y="181"/>
                  </a:lnTo>
                  <a:lnTo>
                    <a:pt x="0" y="181"/>
                  </a:lnTo>
                </a:path>
              </a:pathLst>
            </a:custGeom>
            <a:solidFill>
              <a:schemeClr val="hlink"/>
            </a:solidFill>
            <a:ln w="9525">
              <a:solidFill>
                <a:schemeClr val="tx1"/>
              </a:solidFill>
              <a:round/>
              <a:headEnd/>
              <a:tailEnd/>
            </a:ln>
          </p:spPr>
          <p:txBody>
            <a:bodyPr/>
            <a:lstStyle/>
            <a:p>
              <a:endParaRPr lang="en-US"/>
            </a:p>
          </p:txBody>
        </p:sp>
        <p:sp>
          <p:nvSpPr>
            <p:cNvPr id="11292" name="Freeform 39"/>
            <p:cNvSpPr>
              <a:spLocks/>
            </p:cNvSpPr>
            <p:nvPr/>
          </p:nvSpPr>
          <p:spPr bwMode="auto">
            <a:xfrm>
              <a:off x="2712" y="3067"/>
              <a:ext cx="169" cy="270"/>
            </a:xfrm>
            <a:custGeom>
              <a:avLst/>
              <a:gdLst>
                <a:gd name="T0" fmla="*/ 0 w 169"/>
                <a:gd name="T1" fmla="*/ 0 h 270"/>
                <a:gd name="T2" fmla="*/ 45 w 169"/>
                <a:gd name="T3" fmla="*/ 190 h 270"/>
                <a:gd name="T4" fmla="*/ 137 w 169"/>
                <a:gd name="T5" fmla="*/ 158 h 270"/>
                <a:gd name="T6" fmla="*/ 169 w 169"/>
                <a:gd name="T7" fmla="*/ 270 h 270"/>
                <a:gd name="T8" fmla="*/ 0 60000 65536"/>
                <a:gd name="T9" fmla="*/ 0 60000 65536"/>
                <a:gd name="T10" fmla="*/ 0 60000 65536"/>
                <a:gd name="T11" fmla="*/ 0 60000 65536"/>
                <a:gd name="T12" fmla="*/ 0 w 169"/>
                <a:gd name="T13" fmla="*/ 0 h 270"/>
                <a:gd name="T14" fmla="*/ 169 w 169"/>
                <a:gd name="T15" fmla="*/ 270 h 270"/>
              </a:gdLst>
              <a:ahLst/>
              <a:cxnLst>
                <a:cxn ang="T8">
                  <a:pos x="T0" y="T1"/>
                </a:cxn>
                <a:cxn ang="T9">
                  <a:pos x="T2" y="T3"/>
                </a:cxn>
                <a:cxn ang="T10">
                  <a:pos x="T4" y="T5"/>
                </a:cxn>
                <a:cxn ang="T11">
                  <a:pos x="T6" y="T7"/>
                </a:cxn>
              </a:cxnLst>
              <a:rect l="T12" t="T13" r="T14" b="T15"/>
              <a:pathLst>
                <a:path w="169" h="270">
                  <a:moveTo>
                    <a:pt x="0" y="0"/>
                  </a:moveTo>
                  <a:cubicBezTo>
                    <a:pt x="7" y="32"/>
                    <a:pt x="22" y="164"/>
                    <a:pt x="45" y="190"/>
                  </a:cubicBezTo>
                  <a:cubicBezTo>
                    <a:pt x="68" y="216"/>
                    <a:pt x="116" y="145"/>
                    <a:pt x="137" y="158"/>
                  </a:cubicBezTo>
                  <a:cubicBezTo>
                    <a:pt x="158" y="171"/>
                    <a:pt x="162" y="247"/>
                    <a:pt x="169" y="27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3" name="Freeform 40"/>
            <p:cNvSpPr>
              <a:spLocks/>
            </p:cNvSpPr>
            <p:nvPr/>
          </p:nvSpPr>
          <p:spPr bwMode="auto">
            <a:xfrm>
              <a:off x="3801" y="3067"/>
              <a:ext cx="169" cy="270"/>
            </a:xfrm>
            <a:custGeom>
              <a:avLst/>
              <a:gdLst>
                <a:gd name="T0" fmla="*/ 0 w 169"/>
                <a:gd name="T1" fmla="*/ 0 h 270"/>
                <a:gd name="T2" fmla="*/ 45 w 169"/>
                <a:gd name="T3" fmla="*/ 190 h 270"/>
                <a:gd name="T4" fmla="*/ 137 w 169"/>
                <a:gd name="T5" fmla="*/ 158 h 270"/>
                <a:gd name="T6" fmla="*/ 169 w 169"/>
                <a:gd name="T7" fmla="*/ 270 h 270"/>
                <a:gd name="T8" fmla="*/ 0 60000 65536"/>
                <a:gd name="T9" fmla="*/ 0 60000 65536"/>
                <a:gd name="T10" fmla="*/ 0 60000 65536"/>
                <a:gd name="T11" fmla="*/ 0 60000 65536"/>
                <a:gd name="T12" fmla="*/ 0 w 169"/>
                <a:gd name="T13" fmla="*/ 0 h 270"/>
                <a:gd name="T14" fmla="*/ 169 w 169"/>
                <a:gd name="T15" fmla="*/ 270 h 270"/>
              </a:gdLst>
              <a:ahLst/>
              <a:cxnLst>
                <a:cxn ang="T8">
                  <a:pos x="T0" y="T1"/>
                </a:cxn>
                <a:cxn ang="T9">
                  <a:pos x="T2" y="T3"/>
                </a:cxn>
                <a:cxn ang="T10">
                  <a:pos x="T4" y="T5"/>
                </a:cxn>
                <a:cxn ang="T11">
                  <a:pos x="T6" y="T7"/>
                </a:cxn>
              </a:cxnLst>
              <a:rect l="T12" t="T13" r="T14" b="T15"/>
              <a:pathLst>
                <a:path w="169" h="270">
                  <a:moveTo>
                    <a:pt x="0" y="0"/>
                  </a:moveTo>
                  <a:cubicBezTo>
                    <a:pt x="7" y="32"/>
                    <a:pt x="22" y="164"/>
                    <a:pt x="45" y="190"/>
                  </a:cubicBezTo>
                  <a:cubicBezTo>
                    <a:pt x="68" y="216"/>
                    <a:pt x="116" y="145"/>
                    <a:pt x="137" y="158"/>
                  </a:cubicBezTo>
                  <a:cubicBezTo>
                    <a:pt x="158" y="171"/>
                    <a:pt x="162" y="247"/>
                    <a:pt x="169" y="27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4" name="Freeform 41"/>
            <p:cNvSpPr>
              <a:spLocks/>
            </p:cNvSpPr>
            <p:nvPr/>
          </p:nvSpPr>
          <p:spPr bwMode="auto">
            <a:xfrm>
              <a:off x="4980" y="3339"/>
              <a:ext cx="136" cy="182"/>
            </a:xfrm>
            <a:custGeom>
              <a:avLst/>
              <a:gdLst>
                <a:gd name="T0" fmla="*/ 136 w 136"/>
                <a:gd name="T1" fmla="*/ 0 h 182"/>
                <a:gd name="T2" fmla="*/ 45 w 136"/>
                <a:gd name="T3" fmla="*/ 0 h 182"/>
                <a:gd name="T4" fmla="*/ 0 w 136"/>
                <a:gd name="T5" fmla="*/ 91 h 182"/>
                <a:gd name="T6" fmla="*/ 45 w 136"/>
                <a:gd name="T7" fmla="*/ 182 h 182"/>
                <a:gd name="T8" fmla="*/ 136 w 136"/>
                <a:gd name="T9" fmla="*/ 182 h 182"/>
                <a:gd name="T10" fmla="*/ 0 60000 65536"/>
                <a:gd name="T11" fmla="*/ 0 60000 65536"/>
                <a:gd name="T12" fmla="*/ 0 60000 65536"/>
                <a:gd name="T13" fmla="*/ 0 60000 65536"/>
                <a:gd name="T14" fmla="*/ 0 60000 65536"/>
                <a:gd name="T15" fmla="*/ 0 w 136"/>
                <a:gd name="T16" fmla="*/ 0 h 182"/>
                <a:gd name="T17" fmla="*/ 136 w 136"/>
                <a:gd name="T18" fmla="*/ 182 h 182"/>
              </a:gdLst>
              <a:ahLst/>
              <a:cxnLst>
                <a:cxn ang="T10">
                  <a:pos x="T0" y="T1"/>
                </a:cxn>
                <a:cxn ang="T11">
                  <a:pos x="T2" y="T3"/>
                </a:cxn>
                <a:cxn ang="T12">
                  <a:pos x="T4" y="T5"/>
                </a:cxn>
                <a:cxn ang="T13">
                  <a:pos x="T6" y="T7"/>
                </a:cxn>
                <a:cxn ang="T14">
                  <a:pos x="T8" y="T9"/>
                </a:cxn>
              </a:cxnLst>
              <a:rect l="T15" t="T16" r="T17" b="T18"/>
              <a:pathLst>
                <a:path w="136" h="182">
                  <a:moveTo>
                    <a:pt x="136" y="0"/>
                  </a:moveTo>
                  <a:lnTo>
                    <a:pt x="45" y="0"/>
                  </a:lnTo>
                  <a:lnTo>
                    <a:pt x="0" y="91"/>
                  </a:lnTo>
                  <a:lnTo>
                    <a:pt x="45" y="182"/>
                  </a:lnTo>
                  <a:lnTo>
                    <a:pt x="136" y="182"/>
                  </a:lnTo>
                </a:path>
              </a:pathLst>
            </a:custGeom>
            <a:solidFill>
              <a:schemeClr val="hlink"/>
            </a:solidFill>
            <a:ln w="9525">
              <a:solidFill>
                <a:schemeClr val="tx1"/>
              </a:solidFill>
              <a:round/>
              <a:headEnd/>
              <a:tailEnd/>
            </a:ln>
          </p:spPr>
          <p:txBody>
            <a:bodyPr/>
            <a:lstStyle/>
            <a:p>
              <a:endParaRPr lang="en-US"/>
            </a:p>
          </p:txBody>
        </p:sp>
        <p:sp>
          <p:nvSpPr>
            <p:cNvPr id="11295" name="Freeform 42"/>
            <p:cNvSpPr>
              <a:spLocks/>
            </p:cNvSpPr>
            <p:nvPr/>
          </p:nvSpPr>
          <p:spPr bwMode="auto">
            <a:xfrm>
              <a:off x="4255" y="2976"/>
              <a:ext cx="862" cy="182"/>
            </a:xfrm>
            <a:custGeom>
              <a:avLst/>
              <a:gdLst>
                <a:gd name="T0" fmla="*/ 862 w 862"/>
                <a:gd name="T1" fmla="*/ 0 h 182"/>
                <a:gd name="T2" fmla="*/ 46 w 862"/>
                <a:gd name="T3" fmla="*/ 0 h 182"/>
                <a:gd name="T4" fmla="*/ 0 w 862"/>
                <a:gd name="T5" fmla="*/ 91 h 182"/>
                <a:gd name="T6" fmla="*/ 46 w 862"/>
                <a:gd name="T7" fmla="*/ 182 h 182"/>
                <a:gd name="T8" fmla="*/ 862 w 862"/>
                <a:gd name="T9" fmla="*/ 182 h 182"/>
                <a:gd name="T10" fmla="*/ 0 60000 65536"/>
                <a:gd name="T11" fmla="*/ 0 60000 65536"/>
                <a:gd name="T12" fmla="*/ 0 60000 65536"/>
                <a:gd name="T13" fmla="*/ 0 60000 65536"/>
                <a:gd name="T14" fmla="*/ 0 60000 65536"/>
                <a:gd name="T15" fmla="*/ 0 w 862"/>
                <a:gd name="T16" fmla="*/ 0 h 182"/>
                <a:gd name="T17" fmla="*/ 862 w 862"/>
                <a:gd name="T18" fmla="*/ 182 h 182"/>
              </a:gdLst>
              <a:ahLst/>
              <a:cxnLst>
                <a:cxn ang="T10">
                  <a:pos x="T0" y="T1"/>
                </a:cxn>
                <a:cxn ang="T11">
                  <a:pos x="T2" y="T3"/>
                </a:cxn>
                <a:cxn ang="T12">
                  <a:pos x="T4" y="T5"/>
                </a:cxn>
                <a:cxn ang="T13">
                  <a:pos x="T6" y="T7"/>
                </a:cxn>
                <a:cxn ang="T14">
                  <a:pos x="T8" y="T9"/>
                </a:cxn>
              </a:cxnLst>
              <a:rect l="T15" t="T16" r="T17" b="T18"/>
              <a:pathLst>
                <a:path w="862" h="182">
                  <a:moveTo>
                    <a:pt x="862" y="0"/>
                  </a:moveTo>
                  <a:lnTo>
                    <a:pt x="46" y="0"/>
                  </a:lnTo>
                  <a:lnTo>
                    <a:pt x="0" y="91"/>
                  </a:lnTo>
                  <a:lnTo>
                    <a:pt x="46" y="182"/>
                  </a:lnTo>
                  <a:lnTo>
                    <a:pt x="862" y="182"/>
                  </a:lnTo>
                </a:path>
              </a:pathLst>
            </a:custGeom>
            <a:solidFill>
              <a:schemeClr val="accent1"/>
            </a:solidFill>
            <a:ln w="9525">
              <a:solidFill>
                <a:schemeClr val="tx1"/>
              </a:solidFill>
              <a:round/>
              <a:headEnd/>
              <a:tailEnd/>
            </a:ln>
          </p:spPr>
          <p:txBody>
            <a:bodyPr/>
            <a:lstStyle/>
            <a:p>
              <a:endParaRPr lang="en-US"/>
            </a:p>
          </p:txBody>
        </p:sp>
        <p:sp>
          <p:nvSpPr>
            <p:cNvPr id="11296" name="Freeform 43"/>
            <p:cNvSpPr>
              <a:spLocks/>
            </p:cNvSpPr>
            <p:nvPr/>
          </p:nvSpPr>
          <p:spPr bwMode="auto">
            <a:xfrm>
              <a:off x="4890" y="3067"/>
              <a:ext cx="169" cy="270"/>
            </a:xfrm>
            <a:custGeom>
              <a:avLst/>
              <a:gdLst>
                <a:gd name="T0" fmla="*/ 0 w 169"/>
                <a:gd name="T1" fmla="*/ 0 h 270"/>
                <a:gd name="T2" fmla="*/ 45 w 169"/>
                <a:gd name="T3" fmla="*/ 190 h 270"/>
                <a:gd name="T4" fmla="*/ 137 w 169"/>
                <a:gd name="T5" fmla="*/ 158 h 270"/>
                <a:gd name="T6" fmla="*/ 169 w 169"/>
                <a:gd name="T7" fmla="*/ 270 h 270"/>
                <a:gd name="T8" fmla="*/ 0 60000 65536"/>
                <a:gd name="T9" fmla="*/ 0 60000 65536"/>
                <a:gd name="T10" fmla="*/ 0 60000 65536"/>
                <a:gd name="T11" fmla="*/ 0 60000 65536"/>
                <a:gd name="T12" fmla="*/ 0 w 169"/>
                <a:gd name="T13" fmla="*/ 0 h 270"/>
                <a:gd name="T14" fmla="*/ 169 w 169"/>
                <a:gd name="T15" fmla="*/ 270 h 270"/>
              </a:gdLst>
              <a:ahLst/>
              <a:cxnLst>
                <a:cxn ang="T8">
                  <a:pos x="T0" y="T1"/>
                </a:cxn>
                <a:cxn ang="T9">
                  <a:pos x="T2" y="T3"/>
                </a:cxn>
                <a:cxn ang="T10">
                  <a:pos x="T4" y="T5"/>
                </a:cxn>
                <a:cxn ang="T11">
                  <a:pos x="T6" y="T7"/>
                </a:cxn>
              </a:cxnLst>
              <a:rect l="T12" t="T13" r="T14" b="T15"/>
              <a:pathLst>
                <a:path w="169" h="270">
                  <a:moveTo>
                    <a:pt x="0" y="0"/>
                  </a:moveTo>
                  <a:cubicBezTo>
                    <a:pt x="7" y="32"/>
                    <a:pt x="22" y="164"/>
                    <a:pt x="45" y="190"/>
                  </a:cubicBezTo>
                  <a:cubicBezTo>
                    <a:pt x="68" y="216"/>
                    <a:pt x="116" y="145"/>
                    <a:pt x="137" y="158"/>
                  </a:cubicBezTo>
                  <a:cubicBezTo>
                    <a:pt x="158" y="171"/>
                    <a:pt x="162" y="247"/>
                    <a:pt x="169" y="270"/>
                  </a:cubicBez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7" name="Line 15"/>
            <p:cNvSpPr>
              <a:spLocks noChangeShapeType="1"/>
            </p:cNvSpPr>
            <p:nvPr/>
          </p:nvSpPr>
          <p:spPr bwMode="auto">
            <a:xfrm>
              <a:off x="2712" y="2523"/>
              <a:ext cx="0" cy="113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98" name="Line 16"/>
            <p:cNvSpPr>
              <a:spLocks noChangeShapeType="1"/>
            </p:cNvSpPr>
            <p:nvPr/>
          </p:nvSpPr>
          <p:spPr bwMode="auto">
            <a:xfrm>
              <a:off x="3801" y="2523"/>
              <a:ext cx="0" cy="113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299" name="Line 17"/>
            <p:cNvSpPr>
              <a:spLocks noChangeShapeType="1"/>
            </p:cNvSpPr>
            <p:nvPr/>
          </p:nvSpPr>
          <p:spPr bwMode="auto">
            <a:xfrm>
              <a:off x="4889" y="2523"/>
              <a:ext cx="1" cy="113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69312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Components of a Computer</a:t>
            </a:r>
          </a:p>
        </p:txBody>
      </p:sp>
      <p:sp>
        <p:nvSpPr>
          <p:cNvPr id="3" name="Content Placeholder 2">
            <a:extLst>
              <a:ext uri="{FF2B5EF4-FFF2-40B4-BE49-F238E27FC236}">
                <a16:creationId xmlns:a16="http://schemas.microsoft.com/office/drawing/2014/main" id="{C60253C3-0271-4947-B731-92FA34EC738E}"/>
              </a:ext>
            </a:extLst>
          </p:cNvPr>
          <p:cNvSpPr>
            <a:spLocks noGrp="1"/>
          </p:cNvSpPr>
          <p:nvPr>
            <p:ph idx="1"/>
          </p:nvPr>
        </p:nvSpPr>
        <p:spPr>
          <a:xfrm>
            <a:off x="228600" y="1143000"/>
            <a:ext cx="8763000" cy="2652712"/>
          </a:xfrm>
        </p:spPr>
        <p:txBody>
          <a:bodyPr>
            <a:normAutofit fontScale="92500"/>
          </a:bodyPr>
          <a:lstStyle/>
          <a:p>
            <a:r>
              <a:rPr lang="en-US" dirty="0"/>
              <a:t>Program instructions and data are all stored in memory</a:t>
            </a:r>
          </a:p>
          <a:p>
            <a:pPr lvl="1"/>
            <a:r>
              <a:rPr lang="en-US" dirty="0"/>
              <a:t>Instruction need to be loaded from memory in order to be executed</a:t>
            </a:r>
          </a:p>
          <a:p>
            <a:pPr lvl="2"/>
            <a:r>
              <a:rPr lang="en-US" dirty="0"/>
              <a:t>Processor does this automatically, thus no instruction needed</a:t>
            </a:r>
          </a:p>
          <a:p>
            <a:pPr lvl="2"/>
            <a:r>
              <a:rPr lang="en-US" b="1" dirty="0"/>
              <a:t>Program counter (PC): a register that stores the address of the instruction the process is executing</a:t>
            </a:r>
          </a:p>
          <a:p>
            <a:pPr lvl="1"/>
            <a:r>
              <a:rPr lang="en-US" dirty="0"/>
              <a:t>Data need to be loaded from memory to register in order to be processed: load and store instructions</a:t>
            </a:r>
          </a:p>
        </p:txBody>
      </p:sp>
      <p:sp>
        <p:nvSpPr>
          <p:cNvPr id="5" name="Slide Number Placeholder 4"/>
          <p:cNvSpPr>
            <a:spLocks noGrp="1"/>
          </p:cNvSpPr>
          <p:nvPr>
            <p:ph type="sldNum" sz="quarter" idx="12"/>
          </p:nvPr>
        </p:nvSpPr>
        <p:spPr/>
        <p:txBody>
          <a:bodyPr/>
          <a:lstStyle/>
          <a:p>
            <a:fld id="{7B14E791-165F-344E-BF0E-59CD826800BF}" type="slidenum">
              <a:rPr lang="en-US" smtClean="0"/>
              <a:pPr/>
              <a:t>21</a:t>
            </a:fld>
            <a:endParaRPr lang="en-US" dirty="0"/>
          </a:p>
        </p:txBody>
      </p:sp>
      <p:pic>
        <p:nvPicPr>
          <p:cNvPr id="2" name="Picture 1">
            <a:extLst>
              <a:ext uri="{FF2B5EF4-FFF2-40B4-BE49-F238E27FC236}">
                <a16:creationId xmlns:a16="http://schemas.microsoft.com/office/drawing/2014/main" id="{7CD723D0-82DD-F944-B0D0-70728BCD3FE7}"/>
              </a:ext>
            </a:extLst>
          </p:cNvPr>
          <p:cNvPicPr>
            <a:picLocks noChangeAspect="1"/>
          </p:cNvPicPr>
          <p:nvPr/>
        </p:nvPicPr>
        <p:blipFill>
          <a:blip r:embed="rId3"/>
          <a:stretch>
            <a:fillRect/>
          </a:stretch>
        </p:blipFill>
        <p:spPr>
          <a:xfrm>
            <a:off x="2362200" y="3816494"/>
            <a:ext cx="5153025" cy="3077825"/>
          </a:xfrm>
          <a:prstGeom prst="rect">
            <a:avLst/>
          </a:prstGeom>
        </p:spPr>
      </p:pic>
      <p:sp>
        <p:nvSpPr>
          <p:cNvPr id="267" name="Rounded Rectangle 266">
            <a:extLst>
              <a:ext uri="{FF2B5EF4-FFF2-40B4-BE49-F238E27FC236}">
                <a16:creationId xmlns:a16="http://schemas.microsoft.com/office/drawing/2014/main" id="{12CFD324-1A74-ED4B-B30D-11A1BCB26C6C}"/>
              </a:ext>
            </a:extLst>
          </p:cNvPr>
          <p:cNvSpPr/>
          <p:nvPr/>
        </p:nvSpPr>
        <p:spPr>
          <a:xfrm>
            <a:off x="2514600" y="4961731"/>
            <a:ext cx="1600200" cy="228600"/>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81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a:t>Sequential Elements</a:t>
            </a:r>
            <a:endParaRPr lang="en-AU" altLang="en-US"/>
          </a:p>
        </p:txBody>
      </p:sp>
      <p:sp>
        <p:nvSpPr>
          <p:cNvPr id="12292" name="Rectangle 3"/>
          <p:cNvSpPr>
            <a:spLocks noGrp="1" noChangeArrowheads="1"/>
          </p:cNvSpPr>
          <p:nvPr>
            <p:ph idx="1"/>
          </p:nvPr>
        </p:nvSpPr>
        <p:spPr/>
        <p:txBody>
          <a:bodyPr/>
          <a:lstStyle/>
          <a:p>
            <a:pPr eaLnBrk="1" hangingPunct="1"/>
            <a:r>
              <a:rPr lang="en-US" altLang="en-US"/>
              <a:t>Register with write control</a:t>
            </a:r>
          </a:p>
          <a:p>
            <a:pPr lvl="1" eaLnBrk="1" hangingPunct="1"/>
            <a:r>
              <a:rPr lang="en-US" altLang="en-US"/>
              <a:t>Only updates on clock edge when write control input is 1</a:t>
            </a:r>
          </a:p>
          <a:p>
            <a:pPr lvl="1" eaLnBrk="1" hangingPunct="1"/>
            <a:r>
              <a:rPr lang="en-US" altLang="en-US"/>
              <a:t>Used when stored value is required later</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210</a:t>
            </a:fld>
            <a:endParaRPr lang="en-US" dirty="0"/>
          </a:p>
        </p:txBody>
      </p:sp>
      <p:grpSp>
        <p:nvGrpSpPr>
          <p:cNvPr id="12293" name="Group 4"/>
          <p:cNvGrpSpPr>
            <a:grpSpLocks/>
          </p:cNvGrpSpPr>
          <p:nvPr/>
        </p:nvGrpSpPr>
        <p:grpSpPr bwMode="auto">
          <a:xfrm>
            <a:off x="381000" y="3616325"/>
            <a:ext cx="2306638" cy="1223963"/>
            <a:chOff x="340" y="2750"/>
            <a:chExt cx="1453" cy="771"/>
          </a:xfrm>
        </p:grpSpPr>
        <p:sp>
          <p:nvSpPr>
            <p:cNvPr id="12330" name="Rectangle 5"/>
            <p:cNvSpPr>
              <a:spLocks noChangeArrowheads="1"/>
            </p:cNvSpPr>
            <p:nvPr/>
          </p:nvSpPr>
          <p:spPr bwMode="auto">
            <a:xfrm>
              <a:off x="930" y="2750"/>
              <a:ext cx="499" cy="77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12331" name="Line 6"/>
            <p:cNvSpPr>
              <a:spLocks noChangeShapeType="1"/>
            </p:cNvSpPr>
            <p:nvPr/>
          </p:nvSpPr>
          <p:spPr bwMode="auto">
            <a:xfrm>
              <a:off x="794" y="2932"/>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32" name="Line 7"/>
            <p:cNvSpPr>
              <a:spLocks noChangeShapeType="1"/>
            </p:cNvSpPr>
            <p:nvPr/>
          </p:nvSpPr>
          <p:spPr bwMode="auto">
            <a:xfrm>
              <a:off x="794" y="3340"/>
              <a:ext cx="1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3" name="Line 8"/>
            <p:cNvSpPr>
              <a:spLocks noChangeShapeType="1"/>
            </p:cNvSpPr>
            <p:nvPr/>
          </p:nvSpPr>
          <p:spPr bwMode="auto">
            <a:xfrm>
              <a:off x="1429" y="2932"/>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34" name="Text Box 9"/>
            <p:cNvSpPr txBox="1">
              <a:spLocks noChangeArrowheads="1"/>
            </p:cNvSpPr>
            <p:nvPr/>
          </p:nvSpPr>
          <p:spPr bwMode="auto">
            <a:xfrm>
              <a:off x="567" y="2799"/>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D</a:t>
              </a:r>
              <a:endParaRPr lang="en-AU" altLang="en-US" sz="1800"/>
            </a:p>
          </p:txBody>
        </p:sp>
        <p:sp>
          <p:nvSpPr>
            <p:cNvPr id="12335" name="Text Box 10"/>
            <p:cNvSpPr txBox="1">
              <a:spLocks noChangeArrowheads="1"/>
            </p:cNvSpPr>
            <p:nvPr/>
          </p:nvSpPr>
          <p:spPr bwMode="auto">
            <a:xfrm>
              <a:off x="476" y="3207"/>
              <a:ext cx="3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Clk</a:t>
              </a:r>
              <a:endParaRPr lang="en-AU" altLang="en-US" sz="1800"/>
            </a:p>
          </p:txBody>
        </p:sp>
        <p:sp>
          <p:nvSpPr>
            <p:cNvPr id="12336" name="Text Box 11"/>
            <p:cNvSpPr txBox="1">
              <a:spLocks noChangeArrowheads="1"/>
            </p:cNvSpPr>
            <p:nvPr/>
          </p:nvSpPr>
          <p:spPr bwMode="auto">
            <a:xfrm>
              <a:off x="1565" y="2799"/>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Q</a:t>
              </a:r>
              <a:endParaRPr lang="en-AU" altLang="en-US" sz="1800"/>
            </a:p>
          </p:txBody>
        </p:sp>
        <p:sp>
          <p:nvSpPr>
            <p:cNvPr id="12337" name="Line 12"/>
            <p:cNvSpPr>
              <a:spLocks noChangeShapeType="1"/>
            </p:cNvSpPr>
            <p:nvPr/>
          </p:nvSpPr>
          <p:spPr bwMode="auto">
            <a:xfrm>
              <a:off x="930" y="3294"/>
              <a:ext cx="91"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8" name="Line 13"/>
            <p:cNvSpPr>
              <a:spLocks noChangeShapeType="1"/>
            </p:cNvSpPr>
            <p:nvPr/>
          </p:nvSpPr>
          <p:spPr bwMode="auto">
            <a:xfrm flipV="1">
              <a:off x="930" y="3340"/>
              <a:ext cx="9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Line 14"/>
            <p:cNvSpPr>
              <a:spLocks noChangeShapeType="1"/>
            </p:cNvSpPr>
            <p:nvPr/>
          </p:nvSpPr>
          <p:spPr bwMode="auto">
            <a:xfrm>
              <a:off x="793" y="3154"/>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40" name="Text Box 15"/>
            <p:cNvSpPr txBox="1">
              <a:spLocks noChangeArrowheads="1"/>
            </p:cNvSpPr>
            <p:nvPr/>
          </p:nvSpPr>
          <p:spPr bwMode="auto">
            <a:xfrm>
              <a:off x="340" y="3021"/>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Write</a:t>
              </a:r>
              <a:endParaRPr lang="en-AU" altLang="en-US" sz="1800"/>
            </a:p>
          </p:txBody>
        </p:sp>
      </p:grpSp>
      <p:grpSp>
        <p:nvGrpSpPr>
          <p:cNvPr id="12294" name="Group 52"/>
          <p:cNvGrpSpPr>
            <a:grpSpLocks/>
          </p:cNvGrpSpPr>
          <p:nvPr/>
        </p:nvGrpSpPr>
        <p:grpSpPr bwMode="auto">
          <a:xfrm>
            <a:off x="3044825" y="2895600"/>
            <a:ext cx="4991100" cy="2376488"/>
            <a:chOff x="2004" y="2387"/>
            <a:chExt cx="3144" cy="1497"/>
          </a:xfrm>
        </p:grpSpPr>
        <p:sp>
          <p:nvSpPr>
            <p:cNvPr id="12295" name="Line 20"/>
            <p:cNvSpPr>
              <a:spLocks noChangeShapeType="1"/>
            </p:cNvSpPr>
            <p:nvPr/>
          </p:nvSpPr>
          <p:spPr bwMode="auto">
            <a:xfrm>
              <a:off x="2517" y="2840"/>
              <a:ext cx="81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6" name="Line 21"/>
            <p:cNvSpPr>
              <a:spLocks noChangeShapeType="1"/>
            </p:cNvSpPr>
            <p:nvPr/>
          </p:nvSpPr>
          <p:spPr bwMode="auto">
            <a:xfrm>
              <a:off x="3334" y="2840"/>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22"/>
            <p:cNvSpPr>
              <a:spLocks noChangeShapeType="1"/>
            </p:cNvSpPr>
            <p:nvPr/>
          </p:nvSpPr>
          <p:spPr bwMode="auto">
            <a:xfrm>
              <a:off x="3334" y="3022"/>
              <a:ext cx="122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23"/>
            <p:cNvSpPr>
              <a:spLocks noChangeShapeType="1"/>
            </p:cNvSpPr>
            <p:nvPr/>
          </p:nvSpPr>
          <p:spPr bwMode="auto">
            <a:xfrm>
              <a:off x="4558" y="2840"/>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24"/>
            <p:cNvSpPr>
              <a:spLocks noChangeShapeType="1"/>
            </p:cNvSpPr>
            <p:nvPr/>
          </p:nvSpPr>
          <p:spPr bwMode="auto">
            <a:xfrm flipV="1">
              <a:off x="4558" y="2840"/>
              <a:ext cx="5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25"/>
            <p:cNvSpPr>
              <a:spLocks noChangeShapeType="1"/>
            </p:cNvSpPr>
            <p:nvPr/>
          </p:nvSpPr>
          <p:spPr bwMode="auto">
            <a:xfrm>
              <a:off x="2517" y="3884"/>
              <a:ext cx="263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1" name="Line 26"/>
            <p:cNvSpPr>
              <a:spLocks noChangeShapeType="1"/>
            </p:cNvSpPr>
            <p:nvPr/>
          </p:nvSpPr>
          <p:spPr bwMode="auto">
            <a:xfrm flipH="1" flipV="1">
              <a:off x="2503" y="2387"/>
              <a:ext cx="14" cy="14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Text Box 27"/>
            <p:cNvSpPr txBox="1">
              <a:spLocks noChangeArrowheads="1"/>
            </p:cNvSpPr>
            <p:nvPr/>
          </p:nvSpPr>
          <p:spPr bwMode="auto">
            <a:xfrm>
              <a:off x="2004" y="2844"/>
              <a:ext cx="4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Write</a:t>
              </a:r>
              <a:endParaRPr lang="en-AU" altLang="en-US"/>
            </a:p>
          </p:txBody>
        </p:sp>
        <p:sp>
          <p:nvSpPr>
            <p:cNvPr id="12303" name="Text Box 28"/>
            <p:cNvSpPr txBox="1">
              <a:spLocks noChangeArrowheads="1"/>
            </p:cNvSpPr>
            <p:nvPr/>
          </p:nvSpPr>
          <p:spPr bwMode="auto">
            <a:xfrm>
              <a:off x="2140" y="3176"/>
              <a:ext cx="2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D</a:t>
              </a:r>
              <a:endParaRPr lang="en-AU" altLang="en-US"/>
            </a:p>
          </p:txBody>
        </p:sp>
        <p:sp>
          <p:nvSpPr>
            <p:cNvPr id="12304" name="Text Box 29"/>
            <p:cNvSpPr txBox="1">
              <a:spLocks noChangeArrowheads="1"/>
            </p:cNvSpPr>
            <p:nvPr/>
          </p:nvSpPr>
          <p:spPr bwMode="auto">
            <a:xfrm>
              <a:off x="2140" y="3524"/>
              <a:ext cx="2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Q</a:t>
              </a:r>
              <a:endParaRPr lang="en-AU" altLang="en-US"/>
            </a:p>
          </p:txBody>
        </p:sp>
        <p:sp>
          <p:nvSpPr>
            <p:cNvPr id="12305" name="Freeform 30"/>
            <p:cNvSpPr>
              <a:spLocks/>
            </p:cNvSpPr>
            <p:nvPr/>
          </p:nvSpPr>
          <p:spPr bwMode="auto">
            <a:xfrm>
              <a:off x="2517" y="3203"/>
              <a:ext cx="635" cy="182"/>
            </a:xfrm>
            <a:custGeom>
              <a:avLst/>
              <a:gdLst>
                <a:gd name="T0" fmla="*/ 0 w 635"/>
                <a:gd name="T1" fmla="*/ 0 h 182"/>
                <a:gd name="T2" fmla="*/ 590 w 635"/>
                <a:gd name="T3" fmla="*/ 0 h 182"/>
                <a:gd name="T4" fmla="*/ 635 w 635"/>
                <a:gd name="T5" fmla="*/ 91 h 182"/>
                <a:gd name="T6" fmla="*/ 590 w 635"/>
                <a:gd name="T7" fmla="*/ 182 h 182"/>
                <a:gd name="T8" fmla="*/ 0 w 635"/>
                <a:gd name="T9" fmla="*/ 182 h 182"/>
                <a:gd name="T10" fmla="*/ 0 60000 65536"/>
                <a:gd name="T11" fmla="*/ 0 60000 65536"/>
                <a:gd name="T12" fmla="*/ 0 60000 65536"/>
                <a:gd name="T13" fmla="*/ 0 60000 65536"/>
                <a:gd name="T14" fmla="*/ 0 60000 65536"/>
                <a:gd name="T15" fmla="*/ 0 w 635"/>
                <a:gd name="T16" fmla="*/ 0 h 182"/>
                <a:gd name="T17" fmla="*/ 635 w 635"/>
                <a:gd name="T18" fmla="*/ 182 h 182"/>
              </a:gdLst>
              <a:ahLst/>
              <a:cxnLst>
                <a:cxn ang="T10">
                  <a:pos x="T0" y="T1"/>
                </a:cxn>
                <a:cxn ang="T11">
                  <a:pos x="T2" y="T3"/>
                </a:cxn>
                <a:cxn ang="T12">
                  <a:pos x="T4" y="T5"/>
                </a:cxn>
                <a:cxn ang="T13">
                  <a:pos x="T6" y="T7"/>
                </a:cxn>
                <a:cxn ang="T14">
                  <a:pos x="T8" y="T9"/>
                </a:cxn>
              </a:cxnLst>
              <a:rect l="T15" t="T16" r="T17" b="T18"/>
              <a:pathLst>
                <a:path w="635" h="182">
                  <a:moveTo>
                    <a:pt x="0" y="0"/>
                  </a:moveTo>
                  <a:lnTo>
                    <a:pt x="590" y="0"/>
                  </a:lnTo>
                  <a:lnTo>
                    <a:pt x="635" y="91"/>
                  </a:lnTo>
                  <a:lnTo>
                    <a:pt x="590" y="182"/>
                  </a:lnTo>
                  <a:lnTo>
                    <a:pt x="0" y="182"/>
                  </a:lnTo>
                </a:path>
              </a:pathLst>
            </a:custGeom>
            <a:solidFill>
              <a:schemeClr val="accent1"/>
            </a:solidFill>
            <a:ln w="9525">
              <a:solidFill>
                <a:schemeClr val="tx1"/>
              </a:solidFill>
              <a:round/>
              <a:headEnd/>
              <a:tailEnd/>
            </a:ln>
          </p:spPr>
          <p:txBody>
            <a:bodyPr/>
            <a:lstStyle/>
            <a:p>
              <a:endParaRPr lang="en-US"/>
            </a:p>
          </p:txBody>
        </p:sp>
        <p:sp>
          <p:nvSpPr>
            <p:cNvPr id="12306" name="Freeform 31"/>
            <p:cNvSpPr>
              <a:spLocks/>
            </p:cNvSpPr>
            <p:nvPr/>
          </p:nvSpPr>
          <p:spPr bwMode="auto">
            <a:xfrm>
              <a:off x="3152" y="3203"/>
              <a:ext cx="1089" cy="182"/>
            </a:xfrm>
            <a:custGeom>
              <a:avLst/>
              <a:gdLst>
                <a:gd name="T0" fmla="*/ 0 w 1089"/>
                <a:gd name="T1" fmla="*/ 91 h 182"/>
                <a:gd name="T2" fmla="*/ 45 w 1089"/>
                <a:gd name="T3" fmla="*/ 0 h 182"/>
                <a:gd name="T4" fmla="*/ 1043 w 1089"/>
                <a:gd name="T5" fmla="*/ 0 h 182"/>
                <a:gd name="T6" fmla="*/ 1089 w 1089"/>
                <a:gd name="T7" fmla="*/ 91 h 182"/>
                <a:gd name="T8" fmla="*/ 1043 w 1089"/>
                <a:gd name="T9" fmla="*/ 182 h 182"/>
                <a:gd name="T10" fmla="*/ 45 w 1089"/>
                <a:gd name="T11" fmla="*/ 182 h 182"/>
                <a:gd name="T12" fmla="*/ 0 w 1089"/>
                <a:gd name="T13" fmla="*/ 91 h 182"/>
                <a:gd name="T14" fmla="*/ 0 60000 65536"/>
                <a:gd name="T15" fmla="*/ 0 60000 65536"/>
                <a:gd name="T16" fmla="*/ 0 60000 65536"/>
                <a:gd name="T17" fmla="*/ 0 60000 65536"/>
                <a:gd name="T18" fmla="*/ 0 60000 65536"/>
                <a:gd name="T19" fmla="*/ 0 60000 65536"/>
                <a:gd name="T20" fmla="*/ 0 60000 65536"/>
                <a:gd name="T21" fmla="*/ 0 w 1089"/>
                <a:gd name="T22" fmla="*/ 0 h 182"/>
                <a:gd name="T23" fmla="*/ 1089 w 1089"/>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9" h="182">
                  <a:moveTo>
                    <a:pt x="0" y="91"/>
                  </a:moveTo>
                  <a:lnTo>
                    <a:pt x="45" y="0"/>
                  </a:lnTo>
                  <a:lnTo>
                    <a:pt x="1043" y="0"/>
                  </a:lnTo>
                  <a:lnTo>
                    <a:pt x="1089" y="91"/>
                  </a:lnTo>
                  <a:lnTo>
                    <a:pt x="1043" y="182"/>
                  </a:lnTo>
                  <a:lnTo>
                    <a:pt x="45" y="182"/>
                  </a:lnTo>
                  <a:lnTo>
                    <a:pt x="0" y="91"/>
                  </a:lnTo>
                  <a:close/>
                </a:path>
              </a:pathLst>
            </a:custGeom>
            <a:solidFill>
              <a:schemeClr val="accent1"/>
            </a:solidFill>
            <a:ln w="9525">
              <a:solidFill>
                <a:schemeClr val="tx1"/>
              </a:solidFill>
              <a:round/>
              <a:headEnd/>
              <a:tailEnd/>
            </a:ln>
          </p:spPr>
          <p:txBody>
            <a:bodyPr/>
            <a:lstStyle/>
            <a:p>
              <a:endParaRPr lang="en-US"/>
            </a:p>
          </p:txBody>
        </p:sp>
        <p:sp>
          <p:nvSpPr>
            <p:cNvPr id="12307" name="Freeform 32"/>
            <p:cNvSpPr>
              <a:spLocks/>
            </p:cNvSpPr>
            <p:nvPr/>
          </p:nvSpPr>
          <p:spPr bwMode="auto">
            <a:xfrm>
              <a:off x="2517" y="3567"/>
              <a:ext cx="272" cy="181"/>
            </a:xfrm>
            <a:custGeom>
              <a:avLst/>
              <a:gdLst>
                <a:gd name="T0" fmla="*/ 0 w 272"/>
                <a:gd name="T1" fmla="*/ 0 h 181"/>
                <a:gd name="T2" fmla="*/ 227 w 272"/>
                <a:gd name="T3" fmla="*/ 0 h 181"/>
                <a:gd name="T4" fmla="*/ 272 w 272"/>
                <a:gd name="T5" fmla="*/ 90 h 181"/>
                <a:gd name="T6" fmla="*/ 227 w 272"/>
                <a:gd name="T7" fmla="*/ 181 h 181"/>
                <a:gd name="T8" fmla="*/ 0 w 272"/>
                <a:gd name="T9" fmla="*/ 181 h 181"/>
                <a:gd name="T10" fmla="*/ 0 60000 65536"/>
                <a:gd name="T11" fmla="*/ 0 60000 65536"/>
                <a:gd name="T12" fmla="*/ 0 60000 65536"/>
                <a:gd name="T13" fmla="*/ 0 60000 65536"/>
                <a:gd name="T14" fmla="*/ 0 60000 65536"/>
                <a:gd name="T15" fmla="*/ 0 w 272"/>
                <a:gd name="T16" fmla="*/ 0 h 181"/>
                <a:gd name="T17" fmla="*/ 272 w 272"/>
                <a:gd name="T18" fmla="*/ 181 h 181"/>
              </a:gdLst>
              <a:ahLst/>
              <a:cxnLst>
                <a:cxn ang="T10">
                  <a:pos x="T0" y="T1"/>
                </a:cxn>
                <a:cxn ang="T11">
                  <a:pos x="T2" y="T3"/>
                </a:cxn>
                <a:cxn ang="T12">
                  <a:pos x="T4" y="T5"/>
                </a:cxn>
                <a:cxn ang="T13">
                  <a:pos x="T6" y="T7"/>
                </a:cxn>
                <a:cxn ang="T14">
                  <a:pos x="T8" y="T9"/>
                </a:cxn>
              </a:cxnLst>
              <a:rect l="T15" t="T16" r="T17" b="T18"/>
              <a:pathLst>
                <a:path w="272" h="181">
                  <a:moveTo>
                    <a:pt x="0" y="0"/>
                  </a:moveTo>
                  <a:lnTo>
                    <a:pt x="227" y="0"/>
                  </a:lnTo>
                  <a:lnTo>
                    <a:pt x="272" y="90"/>
                  </a:lnTo>
                  <a:lnTo>
                    <a:pt x="227" y="181"/>
                  </a:lnTo>
                  <a:lnTo>
                    <a:pt x="0" y="181"/>
                  </a:lnTo>
                </a:path>
              </a:pathLst>
            </a:custGeom>
            <a:solidFill>
              <a:schemeClr val="hlink"/>
            </a:solidFill>
            <a:ln w="9525">
              <a:solidFill>
                <a:schemeClr val="tx1"/>
              </a:solidFill>
              <a:round/>
              <a:headEnd/>
              <a:tailEnd/>
            </a:ln>
          </p:spPr>
          <p:txBody>
            <a:bodyPr/>
            <a:lstStyle/>
            <a:p>
              <a:endParaRPr lang="en-US"/>
            </a:p>
          </p:txBody>
        </p:sp>
        <p:sp>
          <p:nvSpPr>
            <p:cNvPr id="12308" name="Freeform 33"/>
            <p:cNvSpPr>
              <a:spLocks/>
            </p:cNvSpPr>
            <p:nvPr/>
          </p:nvSpPr>
          <p:spPr bwMode="auto">
            <a:xfrm>
              <a:off x="2698" y="3294"/>
              <a:ext cx="169" cy="270"/>
            </a:xfrm>
            <a:custGeom>
              <a:avLst/>
              <a:gdLst>
                <a:gd name="T0" fmla="*/ 0 w 169"/>
                <a:gd name="T1" fmla="*/ 0 h 270"/>
                <a:gd name="T2" fmla="*/ 45 w 169"/>
                <a:gd name="T3" fmla="*/ 190 h 270"/>
                <a:gd name="T4" fmla="*/ 137 w 169"/>
                <a:gd name="T5" fmla="*/ 158 h 270"/>
                <a:gd name="T6" fmla="*/ 169 w 169"/>
                <a:gd name="T7" fmla="*/ 270 h 270"/>
                <a:gd name="T8" fmla="*/ 0 60000 65536"/>
                <a:gd name="T9" fmla="*/ 0 60000 65536"/>
                <a:gd name="T10" fmla="*/ 0 60000 65536"/>
                <a:gd name="T11" fmla="*/ 0 60000 65536"/>
                <a:gd name="T12" fmla="*/ 0 w 169"/>
                <a:gd name="T13" fmla="*/ 0 h 270"/>
                <a:gd name="T14" fmla="*/ 169 w 169"/>
                <a:gd name="T15" fmla="*/ 270 h 270"/>
              </a:gdLst>
              <a:ahLst/>
              <a:cxnLst>
                <a:cxn ang="T8">
                  <a:pos x="T0" y="T1"/>
                </a:cxn>
                <a:cxn ang="T9">
                  <a:pos x="T2" y="T3"/>
                </a:cxn>
                <a:cxn ang="T10">
                  <a:pos x="T4" y="T5"/>
                </a:cxn>
                <a:cxn ang="T11">
                  <a:pos x="T6" y="T7"/>
                </a:cxn>
              </a:cxnLst>
              <a:rect l="T12" t="T13" r="T14" b="T15"/>
              <a:pathLst>
                <a:path w="169" h="270">
                  <a:moveTo>
                    <a:pt x="0" y="0"/>
                  </a:moveTo>
                  <a:cubicBezTo>
                    <a:pt x="7" y="32"/>
                    <a:pt x="22" y="164"/>
                    <a:pt x="45" y="190"/>
                  </a:cubicBezTo>
                  <a:cubicBezTo>
                    <a:pt x="68" y="216"/>
                    <a:pt x="116" y="145"/>
                    <a:pt x="137" y="158"/>
                  </a:cubicBezTo>
                  <a:cubicBezTo>
                    <a:pt x="158" y="171"/>
                    <a:pt x="162" y="247"/>
                    <a:pt x="169" y="270"/>
                  </a:cubicBezTo>
                </a:path>
              </a:pathLst>
            </a:custGeom>
            <a:noFill/>
            <a:ln w="127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9" name="Freeform 34"/>
            <p:cNvSpPr>
              <a:spLocks/>
            </p:cNvSpPr>
            <p:nvPr/>
          </p:nvSpPr>
          <p:spPr bwMode="auto">
            <a:xfrm>
              <a:off x="2699" y="2840"/>
              <a:ext cx="157" cy="688"/>
            </a:xfrm>
            <a:custGeom>
              <a:avLst/>
              <a:gdLst>
                <a:gd name="T0" fmla="*/ 0 w 157"/>
                <a:gd name="T1" fmla="*/ 0 h 688"/>
                <a:gd name="T2" fmla="*/ 45 w 157"/>
                <a:gd name="T3" fmla="*/ 190 h 688"/>
                <a:gd name="T4" fmla="*/ 137 w 157"/>
                <a:gd name="T5" fmla="*/ 158 h 688"/>
                <a:gd name="T6" fmla="*/ 157 w 157"/>
                <a:gd name="T7" fmla="*/ 688 h 688"/>
                <a:gd name="T8" fmla="*/ 0 60000 65536"/>
                <a:gd name="T9" fmla="*/ 0 60000 65536"/>
                <a:gd name="T10" fmla="*/ 0 60000 65536"/>
                <a:gd name="T11" fmla="*/ 0 60000 65536"/>
                <a:gd name="T12" fmla="*/ 0 w 157"/>
                <a:gd name="T13" fmla="*/ 0 h 688"/>
                <a:gd name="T14" fmla="*/ 157 w 157"/>
                <a:gd name="T15" fmla="*/ 688 h 688"/>
              </a:gdLst>
              <a:ahLst/>
              <a:cxnLst>
                <a:cxn ang="T8">
                  <a:pos x="T0" y="T1"/>
                </a:cxn>
                <a:cxn ang="T9">
                  <a:pos x="T2" y="T3"/>
                </a:cxn>
                <a:cxn ang="T10">
                  <a:pos x="T4" y="T5"/>
                </a:cxn>
                <a:cxn ang="T11">
                  <a:pos x="T6" y="T7"/>
                </a:cxn>
              </a:cxnLst>
              <a:rect l="T12" t="T13" r="T14" b="T15"/>
              <a:pathLst>
                <a:path w="157" h="688">
                  <a:moveTo>
                    <a:pt x="0" y="0"/>
                  </a:moveTo>
                  <a:cubicBezTo>
                    <a:pt x="7" y="32"/>
                    <a:pt x="22" y="164"/>
                    <a:pt x="45" y="190"/>
                  </a:cubicBezTo>
                  <a:cubicBezTo>
                    <a:pt x="68" y="216"/>
                    <a:pt x="118" y="75"/>
                    <a:pt x="137" y="158"/>
                  </a:cubicBezTo>
                  <a:cubicBezTo>
                    <a:pt x="156" y="241"/>
                    <a:pt x="153" y="578"/>
                    <a:pt x="157" y="688"/>
                  </a:cubicBezTo>
                </a:path>
              </a:pathLst>
            </a:custGeom>
            <a:noFill/>
            <a:ln w="12700" cmpd="sng">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0" name="Freeform 35"/>
            <p:cNvSpPr>
              <a:spLocks/>
            </p:cNvSpPr>
            <p:nvPr/>
          </p:nvSpPr>
          <p:spPr bwMode="auto">
            <a:xfrm>
              <a:off x="4966" y="3566"/>
              <a:ext cx="136" cy="182"/>
            </a:xfrm>
            <a:custGeom>
              <a:avLst/>
              <a:gdLst>
                <a:gd name="T0" fmla="*/ 136 w 136"/>
                <a:gd name="T1" fmla="*/ 0 h 182"/>
                <a:gd name="T2" fmla="*/ 45 w 136"/>
                <a:gd name="T3" fmla="*/ 0 h 182"/>
                <a:gd name="T4" fmla="*/ 0 w 136"/>
                <a:gd name="T5" fmla="*/ 91 h 182"/>
                <a:gd name="T6" fmla="*/ 45 w 136"/>
                <a:gd name="T7" fmla="*/ 182 h 182"/>
                <a:gd name="T8" fmla="*/ 136 w 136"/>
                <a:gd name="T9" fmla="*/ 182 h 182"/>
                <a:gd name="T10" fmla="*/ 0 60000 65536"/>
                <a:gd name="T11" fmla="*/ 0 60000 65536"/>
                <a:gd name="T12" fmla="*/ 0 60000 65536"/>
                <a:gd name="T13" fmla="*/ 0 60000 65536"/>
                <a:gd name="T14" fmla="*/ 0 60000 65536"/>
                <a:gd name="T15" fmla="*/ 0 w 136"/>
                <a:gd name="T16" fmla="*/ 0 h 182"/>
                <a:gd name="T17" fmla="*/ 136 w 136"/>
                <a:gd name="T18" fmla="*/ 182 h 182"/>
              </a:gdLst>
              <a:ahLst/>
              <a:cxnLst>
                <a:cxn ang="T10">
                  <a:pos x="T0" y="T1"/>
                </a:cxn>
                <a:cxn ang="T11">
                  <a:pos x="T2" y="T3"/>
                </a:cxn>
                <a:cxn ang="T12">
                  <a:pos x="T4" y="T5"/>
                </a:cxn>
                <a:cxn ang="T13">
                  <a:pos x="T6" y="T7"/>
                </a:cxn>
                <a:cxn ang="T14">
                  <a:pos x="T8" y="T9"/>
                </a:cxn>
              </a:cxnLst>
              <a:rect l="T15" t="T16" r="T17" b="T18"/>
              <a:pathLst>
                <a:path w="136" h="182">
                  <a:moveTo>
                    <a:pt x="136" y="0"/>
                  </a:moveTo>
                  <a:lnTo>
                    <a:pt x="45" y="0"/>
                  </a:lnTo>
                  <a:lnTo>
                    <a:pt x="0" y="91"/>
                  </a:lnTo>
                  <a:lnTo>
                    <a:pt x="45" y="182"/>
                  </a:lnTo>
                  <a:lnTo>
                    <a:pt x="136" y="182"/>
                  </a:lnTo>
                </a:path>
              </a:pathLst>
            </a:custGeom>
            <a:solidFill>
              <a:schemeClr val="hlink"/>
            </a:solidFill>
            <a:ln w="9525">
              <a:solidFill>
                <a:schemeClr val="tx1"/>
              </a:solidFill>
              <a:round/>
              <a:headEnd/>
              <a:tailEnd/>
            </a:ln>
          </p:spPr>
          <p:txBody>
            <a:bodyPr/>
            <a:lstStyle/>
            <a:p>
              <a:endParaRPr lang="en-US"/>
            </a:p>
          </p:txBody>
        </p:sp>
        <p:sp>
          <p:nvSpPr>
            <p:cNvPr id="12311" name="Freeform 36"/>
            <p:cNvSpPr>
              <a:spLocks/>
            </p:cNvSpPr>
            <p:nvPr/>
          </p:nvSpPr>
          <p:spPr bwMode="auto">
            <a:xfrm>
              <a:off x="4241" y="3203"/>
              <a:ext cx="862" cy="182"/>
            </a:xfrm>
            <a:custGeom>
              <a:avLst/>
              <a:gdLst>
                <a:gd name="T0" fmla="*/ 862 w 862"/>
                <a:gd name="T1" fmla="*/ 0 h 182"/>
                <a:gd name="T2" fmla="*/ 46 w 862"/>
                <a:gd name="T3" fmla="*/ 0 h 182"/>
                <a:gd name="T4" fmla="*/ 0 w 862"/>
                <a:gd name="T5" fmla="*/ 91 h 182"/>
                <a:gd name="T6" fmla="*/ 46 w 862"/>
                <a:gd name="T7" fmla="*/ 182 h 182"/>
                <a:gd name="T8" fmla="*/ 862 w 862"/>
                <a:gd name="T9" fmla="*/ 182 h 182"/>
                <a:gd name="T10" fmla="*/ 0 60000 65536"/>
                <a:gd name="T11" fmla="*/ 0 60000 65536"/>
                <a:gd name="T12" fmla="*/ 0 60000 65536"/>
                <a:gd name="T13" fmla="*/ 0 60000 65536"/>
                <a:gd name="T14" fmla="*/ 0 60000 65536"/>
                <a:gd name="T15" fmla="*/ 0 w 862"/>
                <a:gd name="T16" fmla="*/ 0 h 182"/>
                <a:gd name="T17" fmla="*/ 862 w 862"/>
                <a:gd name="T18" fmla="*/ 182 h 182"/>
              </a:gdLst>
              <a:ahLst/>
              <a:cxnLst>
                <a:cxn ang="T10">
                  <a:pos x="T0" y="T1"/>
                </a:cxn>
                <a:cxn ang="T11">
                  <a:pos x="T2" y="T3"/>
                </a:cxn>
                <a:cxn ang="T12">
                  <a:pos x="T4" y="T5"/>
                </a:cxn>
                <a:cxn ang="T13">
                  <a:pos x="T6" y="T7"/>
                </a:cxn>
                <a:cxn ang="T14">
                  <a:pos x="T8" y="T9"/>
                </a:cxn>
              </a:cxnLst>
              <a:rect l="T15" t="T16" r="T17" b="T18"/>
              <a:pathLst>
                <a:path w="862" h="182">
                  <a:moveTo>
                    <a:pt x="862" y="0"/>
                  </a:moveTo>
                  <a:lnTo>
                    <a:pt x="46" y="0"/>
                  </a:lnTo>
                  <a:lnTo>
                    <a:pt x="0" y="91"/>
                  </a:lnTo>
                  <a:lnTo>
                    <a:pt x="46" y="182"/>
                  </a:lnTo>
                  <a:lnTo>
                    <a:pt x="862" y="182"/>
                  </a:lnTo>
                </a:path>
              </a:pathLst>
            </a:custGeom>
            <a:solidFill>
              <a:schemeClr val="accent1"/>
            </a:solidFill>
            <a:ln w="9525">
              <a:solidFill>
                <a:schemeClr val="tx1"/>
              </a:solidFill>
              <a:round/>
              <a:headEnd/>
              <a:tailEnd/>
            </a:ln>
          </p:spPr>
          <p:txBody>
            <a:bodyPr/>
            <a:lstStyle/>
            <a:p>
              <a:endParaRPr lang="en-US"/>
            </a:p>
          </p:txBody>
        </p:sp>
        <p:sp>
          <p:nvSpPr>
            <p:cNvPr id="12312" name="Line 37"/>
            <p:cNvSpPr>
              <a:spLocks noChangeShapeType="1"/>
            </p:cNvSpPr>
            <p:nvPr/>
          </p:nvSpPr>
          <p:spPr bwMode="auto">
            <a:xfrm>
              <a:off x="2698" y="2478"/>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3" name="Line 38"/>
            <p:cNvSpPr>
              <a:spLocks noChangeShapeType="1"/>
            </p:cNvSpPr>
            <p:nvPr/>
          </p:nvSpPr>
          <p:spPr bwMode="auto">
            <a:xfrm>
              <a:off x="2698" y="2478"/>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4" name="Line 39"/>
            <p:cNvSpPr>
              <a:spLocks noChangeShapeType="1"/>
            </p:cNvSpPr>
            <p:nvPr/>
          </p:nvSpPr>
          <p:spPr bwMode="auto">
            <a:xfrm>
              <a:off x="3242" y="2478"/>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5" name="Line 40"/>
            <p:cNvSpPr>
              <a:spLocks noChangeShapeType="1"/>
            </p:cNvSpPr>
            <p:nvPr/>
          </p:nvSpPr>
          <p:spPr bwMode="auto">
            <a:xfrm>
              <a:off x="3242" y="2659"/>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6" name="Line 41"/>
            <p:cNvSpPr>
              <a:spLocks noChangeShapeType="1"/>
            </p:cNvSpPr>
            <p:nvPr/>
          </p:nvSpPr>
          <p:spPr bwMode="auto">
            <a:xfrm>
              <a:off x="2517" y="2659"/>
              <a:ext cx="18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7" name="Line 42"/>
            <p:cNvSpPr>
              <a:spLocks noChangeShapeType="1"/>
            </p:cNvSpPr>
            <p:nvPr/>
          </p:nvSpPr>
          <p:spPr bwMode="auto">
            <a:xfrm>
              <a:off x="3787" y="2478"/>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8" name="Line 43"/>
            <p:cNvSpPr>
              <a:spLocks noChangeShapeType="1"/>
            </p:cNvSpPr>
            <p:nvPr/>
          </p:nvSpPr>
          <p:spPr bwMode="auto">
            <a:xfrm>
              <a:off x="3787" y="2478"/>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9" name="Line 44"/>
            <p:cNvSpPr>
              <a:spLocks noChangeShapeType="1"/>
            </p:cNvSpPr>
            <p:nvPr/>
          </p:nvSpPr>
          <p:spPr bwMode="auto">
            <a:xfrm>
              <a:off x="4331" y="2478"/>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0" name="Line 45"/>
            <p:cNvSpPr>
              <a:spLocks noChangeShapeType="1"/>
            </p:cNvSpPr>
            <p:nvPr/>
          </p:nvSpPr>
          <p:spPr bwMode="auto">
            <a:xfrm>
              <a:off x="4331" y="2659"/>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1" name="Line 46"/>
            <p:cNvSpPr>
              <a:spLocks noChangeShapeType="1"/>
            </p:cNvSpPr>
            <p:nvPr/>
          </p:nvSpPr>
          <p:spPr bwMode="auto">
            <a:xfrm>
              <a:off x="4875" y="2478"/>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2" name="Line 47"/>
            <p:cNvSpPr>
              <a:spLocks noChangeShapeType="1"/>
            </p:cNvSpPr>
            <p:nvPr/>
          </p:nvSpPr>
          <p:spPr bwMode="auto">
            <a:xfrm flipV="1">
              <a:off x="4876" y="2477"/>
              <a:ext cx="227"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3" name="Text Box 48"/>
            <p:cNvSpPr txBox="1">
              <a:spLocks noChangeArrowheads="1"/>
            </p:cNvSpPr>
            <p:nvPr/>
          </p:nvSpPr>
          <p:spPr bwMode="auto">
            <a:xfrm>
              <a:off x="2140" y="2481"/>
              <a:ext cx="3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a:t>Clk</a:t>
              </a:r>
              <a:endParaRPr lang="en-AU" altLang="en-US"/>
            </a:p>
          </p:txBody>
        </p:sp>
        <p:sp>
          <p:nvSpPr>
            <p:cNvPr id="12324" name="Freeform 49"/>
            <p:cNvSpPr>
              <a:spLocks/>
            </p:cNvSpPr>
            <p:nvPr/>
          </p:nvSpPr>
          <p:spPr bwMode="auto">
            <a:xfrm>
              <a:off x="2789" y="3566"/>
              <a:ext cx="2178" cy="182"/>
            </a:xfrm>
            <a:custGeom>
              <a:avLst/>
              <a:gdLst>
                <a:gd name="T0" fmla="*/ 0 w 2178"/>
                <a:gd name="T1" fmla="*/ 91 h 182"/>
                <a:gd name="T2" fmla="*/ 46 w 2178"/>
                <a:gd name="T3" fmla="*/ 0 h 182"/>
                <a:gd name="T4" fmla="*/ 2132 w 2178"/>
                <a:gd name="T5" fmla="*/ 0 h 182"/>
                <a:gd name="T6" fmla="*/ 2178 w 2178"/>
                <a:gd name="T7" fmla="*/ 91 h 182"/>
                <a:gd name="T8" fmla="*/ 2132 w 2178"/>
                <a:gd name="T9" fmla="*/ 182 h 182"/>
                <a:gd name="T10" fmla="*/ 46 w 2178"/>
                <a:gd name="T11" fmla="*/ 182 h 182"/>
                <a:gd name="T12" fmla="*/ 0 w 2178"/>
                <a:gd name="T13" fmla="*/ 91 h 182"/>
                <a:gd name="T14" fmla="*/ 0 60000 65536"/>
                <a:gd name="T15" fmla="*/ 0 60000 65536"/>
                <a:gd name="T16" fmla="*/ 0 60000 65536"/>
                <a:gd name="T17" fmla="*/ 0 60000 65536"/>
                <a:gd name="T18" fmla="*/ 0 60000 65536"/>
                <a:gd name="T19" fmla="*/ 0 60000 65536"/>
                <a:gd name="T20" fmla="*/ 0 60000 65536"/>
                <a:gd name="T21" fmla="*/ 0 w 2178"/>
                <a:gd name="T22" fmla="*/ 0 h 182"/>
                <a:gd name="T23" fmla="*/ 2178 w 2178"/>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8" h="182">
                  <a:moveTo>
                    <a:pt x="0" y="91"/>
                  </a:moveTo>
                  <a:lnTo>
                    <a:pt x="46" y="0"/>
                  </a:lnTo>
                  <a:lnTo>
                    <a:pt x="2132" y="0"/>
                  </a:lnTo>
                  <a:lnTo>
                    <a:pt x="2178" y="91"/>
                  </a:lnTo>
                  <a:lnTo>
                    <a:pt x="2132" y="182"/>
                  </a:lnTo>
                  <a:lnTo>
                    <a:pt x="46" y="182"/>
                  </a:lnTo>
                  <a:lnTo>
                    <a:pt x="0" y="91"/>
                  </a:lnTo>
                  <a:close/>
                </a:path>
              </a:pathLst>
            </a:custGeom>
            <a:solidFill>
              <a:schemeClr val="hlink"/>
            </a:solidFill>
            <a:ln w="9525">
              <a:solidFill>
                <a:schemeClr val="tx1"/>
              </a:solidFill>
              <a:round/>
              <a:headEnd/>
              <a:tailEnd/>
            </a:ln>
          </p:spPr>
          <p:txBody>
            <a:bodyPr/>
            <a:lstStyle/>
            <a:p>
              <a:endParaRPr lang="en-US"/>
            </a:p>
          </p:txBody>
        </p:sp>
        <p:sp>
          <p:nvSpPr>
            <p:cNvPr id="12325" name="Freeform 50"/>
            <p:cNvSpPr>
              <a:spLocks/>
            </p:cNvSpPr>
            <p:nvPr/>
          </p:nvSpPr>
          <p:spPr bwMode="auto">
            <a:xfrm>
              <a:off x="4875" y="3294"/>
              <a:ext cx="169" cy="270"/>
            </a:xfrm>
            <a:custGeom>
              <a:avLst/>
              <a:gdLst>
                <a:gd name="T0" fmla="*/ 0 w 169"/>
                <a:gd name="T1" fmla="*/ 0 h 270"/>
                <a:gd name="T2" fmla="*/ 45 w 169"/>
                <a:gd name="T3" fmla="*/ 190 h 270"/>
                <a:gd name="T4" fmla="*/ 137 w 169"/>
                <a:gd name="T5" fmla="*/ 158 h 270"/>
                <a:gd name="T6" fmla="*/ 169 w 169"/>
                <a:gd name="T7" fmla="*/ 270 h 270"/>
                <a:gd name="T8" fmla="*/ 0 60000 65536"/>
                <a:gd name="T9" fmla="*/ 0 60000 65536"/>
                <a:gd name="T10" fmla="*/ 0 60000 65536"/>
                <a:gd name="T11" fmla="*/ 0 60000 65536"/>
                <a:gd name="T12" fmla="*/ 0 w 169"/>
                <a:gd name="T13" fmla="*/ 0 h 270"/>
                <a:gd name="T14" fmla="*/ 169 w 169"/>
                <a:gd name="T15" fmla="*/ 270 h 270"/>
              </a:gdLst>
              <a:ahLst/>
              <a:cxnLst>
                <a:cxn ang="T8">
                  <a:pos x="T0" y="T1"/>
                </a:cxn>
                <a:cxn ang="T9">
                  <a:pos x="T2" y="T3"/>
                </a:cxn>
                <a:cxn ang="T10">
                  <a:pos x="T4" y="T5"/>
                </a:cxn>
                <a:cxn ang="T11">
                  <a:pos x="T6" y="T7"/>
                </a:cxn>
              </a:cxnLst>
              <a:rect l="T12" t="T13" r="T14" b="T15"/>
              <a:pathLst>
                <a:path w="169" h="270">
                  <a:moveTo>
                    <a:pt x="0" y="0"/>
                  </a:moveTo>
                  <a:cubicBezTo>
                    <a:pt x="7" y="32"/>
                    <a:pt x="22" y="164"/>
                    <a:pt x="45" y="190"/>
                  </a:cubicBezTo>
                  <a:cubicBezTo>
                    <a:pt x="68" y="216"/>
                    <a:pt x="116" y="145"/>
                    <a:pt x="137" y="158"/>
                  </a:cubicBezTo>
                  <a:cubicBezTo>
                    <a:pt x="158" y="171"/>
                    <a:pt x="162" y="247"/>
                    <a:pt x="169" y="270"/>
                  </a:cubicBezTo>
                </a:path>
              </a:pathLst>
            </a:custGeom>
            <a:noFill/>
            <a:ln w="127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6" name="Freeform 51"/>
            <p:cNvSpPr>
              <a:spLocks/>
            </p:cNvSpPr>
            <p:nvPr/>
          </p:nvSpPr>
          <p:spPr bwMode="auto">
            <a:xfrm>
              <a:off x="4876" y="2840"/>
              <a:ext cx="157" cy="688"/>
            </a:xfrm>
            <a:custGeom>
              <a:avLst/>
              <a:gdLst>
                <a:gd name="T0" fmla="*/ 0 w 157"/>
                <a:gd name="T1" fmla="*/ 0 h 688"/>
                <a:gd name="T2" fmla="*/ 45 w 157"/>
                <a:gd name="T3" fmla="*/ 190 h 688"/>
                <a:gd name="T4" fmla="*/ 137 w 157"/>
                <a:gd name="T5" fmla="*/ 158 h 688"/>
                <a:gd name="T6" fmla="*/ 157 w 157"/>
                <a:gd name="T7" fmla="*/ 688 h 688"/>
                <a:gd name="T8" fmla="*/ 0 60000 65536"/>
                <a:gd name="T9" fmla="*/ 0 60000 65536"/>
                <a:gd name="T10" fmla="*/ 0 60000 65536"/>
                <a:gd name="T11" fmla="*/ 0 60000 65536"/>
                <a:gd name="T12" fmla="*/ 0 w 157"/>
                <a:gd name="T13" fmla="*/ 0 h 688"/>
                <a:gd name="T14" fmla="*/ 157 w 157"/>
                <a:gd name="T15" fmla="*/ 688 h 688"/>
              </a:gdLst>
              <a:ahLst/>
              <a:cxnLst>
                <a:cxn ang="T8">
                  <a:pos x="T0" y="T1"/>
                </a:cxn>
                <a:cxn ang="T9">
                  <a:pos x="T2" y="T3"/>
                </a:cxn>
                <a:cxn ang="T10">
                  <a:pos x="T4" y="T5"/>
                </a:cxn>
                <a:cxn ang="T11">
                  <a:pos x="T6" y="T7"/>
                </a:cxn>
              </a:cxnLst>
              <a:rect l="T12" t="T13" r="T14" b="T15"/>
              <a:pathLst>
                <a:path w="157" h="688">
                  <a:moveTo>
                    <a:pt x="0" y="0"/>
                  </a:moveTo>
                  <a:cubicBezTo>
                    <a:pt x="7" y="32"/>
                    <a:pt x="22" y="164"/>
                    <a:pt x="45" y="190"/>
                  </a:cubicBezTo>
                  <a:cubicBezTo>
                    <a:pt x="68" y="216"/>
                    <a:pt x="118" y="75"/>
                    <a:pt x="137" y="158"/>
                  </a:cubicBezTo>
                  <a:cubicBezTo>
                    <a:pt x="156" y="241"/>
                    <a:pt x="153" y="578"/>
                    <a:pt x="157" y="688"/>
                  </a:cubicBezTo>
                </a:path>
              </a:pathLst>
            </a:custGeom>
            <a:noFill/>
            <a:ln w="12700" cmpd="sng">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7" name="Line 17"/>
            <p:cNvSpPr>
              <a:spLocks noChangeShapeType="1"/>
            </p:cNvSpPr>
            <p:nvPr/>
          </p:nvSpPr>
          <p:spPr bwMode="auto">
            <a:xfrm>
              <a:off x="2698" y="2387"/>
              <a:ext cx="0" cy="149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328" name="Line 18"/>
            <p:cNvSpPr>
              <a:spLocks noChangeShapeType="1"/>
            </p:cNvSpPr>
            <p:nvPr/>
          </p:nvSpPr>
          <p:spPr bwMode="auto">
            <a:xfrm>
              <a:off x="3787" y="2387"/>
              <a:ext cx="0" cy="149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19"/>
            <p:cNvSpPr>
              <a:spLocks noChangeShapeType="1"/>
            </p:cNvSpPr>
            <p:nvPr/>
          </p:nvSpPr>
          <p:spPr bwMode="auto">
            <a:xfrm>
              <a:off x="4875" y="2387"/>
              <a:ext cx="1" cy="149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630991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algn="l" eaLnBrk="1" hangingPunct="1"/>
            <a:r>
              <a:rPr lang="en-US" altLang="en-US" dirty="0"/>
              <a:t>Instruction Execution</a:t>
            </a:r>
            <a:endParaRPr lang="en-AU" altLang="en-US" dirty="0"/>
          </a:p>
        </p:txBody>
      </p:sp>
      <p:sp>
        <p:nvSpPr>
          <p:cNvPr id="5124" name="Rectangle 3"/>
          <p:cNvSpPr>
            <a:spLocks noGrp="1" noChangeArrowheads="1"/>
          </p:cNvSpPr>
          <p:nvPr>
            <p:ph type="body" idx="1"/>
          </p:nvPr>
        </p:nvSpPr>
        <p:spPr>
          <a:xfrm>
            <a:off x="228600" y="1066801"/>
            <a:ext cx="8763000" cy="5735648"/>
          </a:xfrm>
        </p:spPr>
        <p:txBody>
          <a:bodyPr>
            <a:normAutofit fontScale="62500" lnSpcReduction="20000"/>
          </a:bodyPr>
          <a:lstStyle/>
          <a:p>
            <a:pPr marL="0" indent="0">
              <a:buNone/>
            </a:pPr>
            <a:r>
              <a:rPr lang="en-US" altLang="en-US" sz="2800" b="1" dirty="0">
                <a:latin typeface="Arial" charset="0"/>
                <a:ea typeface="Arial" charset="0"/>
                <a:cs typeface="Arial" charset="0"/>
              </a:rPr>
              <a:t>		</a:t>
            </a:r>
            <a:r>
              <a:rPr lang="en-US" altLang="en-US" sz="2800" b="1" dirty="0">
                <a:solidFill>
                  <a:srgbClr val="0432FF"/>
                </a:solidFill>
                <a:latin typeface="Arial" charset="0"/>
                <a:ea typeface="Arial" charset="0"/>
                <a:cs typeface="Arial" charset="0"/>
              </a:rPr>
              <a:t>0x0FFE1230:  </a:t>
            </a:r>
            <a:r>
              <a:rPr lang="en-US" altLang="en-US" sz="2800" b="1" dirty="0">
                <a:latin typeface="Arial" charset="0"/>
                <a:ea typeface="Arial" charset="0"/>
                <a:cs typeface="Arial" charset="0"/>
              </a:rPr>
              <a:t>add x6,   x12, x13</a:t>
            </a:r>
          </a:p>
          <a:p>
            <a:pPr marL="0" indent="0">
              <a:buNone/>
            </a:pPr>
            <a:r>
              <a:rPr lang="en-US" altLang="en-US" sz="2800" b="1" dirty="0">
                <a:latin typeface="Arial" charset="0"/>
                <a:ea typeface="Arial" charset="0"/>
                <a:cs typeface="Arial" charset="0"/>
              </a:rPr>
              <a:t>		</a:t>
            </a:r>
            <a:r>
              <a:rPr lang="en-US" altLang="en-US" sz="2800" b="1" dirty="0">
                <a:solidFill>
                  <a:srgbClr val="0432FF"/>
                </a:solidFill>
                <a:latin typeface="Arial" charset="0"/>
                <a:ea typeface="Arial" charset="0"/>
                <a:cs typeface="Arial" charset="0"/>
              </a:rPr>
              <a:t>0x0FFE1234:  </a:t>
            </a:r>
            <a:r>
              <a:rPr lang="en-US" altLang="en-US" sz="2800" b="1" dirty="0" err="1">
                <a:latin typeface="Arial" charset="0"/>
                <a:ea typeface="Arial" charset="0"/>
                <a:cs typeface="Arial" charset="0"/>
              </a:rPr>
              <a:t>lw</a:t>
            </a:r>
            <a:r>
              <a:rPr lang="en-US" altLang="en-US" sz="2800" b="1" dirty="0">
                <a:latin typeface="Arial" charset="0"/>
                <a:ea typeface="Arial" charset="0"/>
                <a:cs typeface="Arial" charset="0"/>
              </a:rPr>
              <a:t>    x6,   24(x12)</a:t>
            </a:r>
          </a:p>
          <a:p>
            <a:pPr marL="0" indent="0">
              <a:buNone/>
            </a:pPr>
            <a:r>
              <a:rPr lang="en-US" altLang="en-US" sz="2800" b="1" dirty="0">
                <a:latin typeface="Arial" charset="0"/>
                <a:ea typeface="Arial" charset="0"/>
                <a:cs typeface="Arial" charset="0"/>
              </a:rPr>
              <a:t>		</a:t>
            </a:r>
            <a:r>
              <a:rPr lang="en-US" altLang="en-US" sz="2800" b="1" dirty="0">
                <a:solidFill>
                  <a:srgbClr val="0432FF"/>
                </a:solidFill>
                <a:latin typeface="Arial" charset="0"/>
                <a:ea typeface="Arial" charset="0"/>
                <a:cs typeface="Arial" charset="0"/>
              </a:rPr>
              <a:t>0x0FFE1238:  </a:t>
            </a:r>
            <a:r>
              <a:rPr lang="en-US" altLang="en-US" sz="2800" b="1" dirty="0" err="1">
                <a:latin typeface="Arial" charset="0"/>
                <a:ea typeface="Arial" charset="0"/>
                <a:cs typeface="Arial" charset="0"/>
              </a:rPr>
              <a:t>sw</a:t>
            </a:r>
            <a:r>
              <a:rPr lang="en-US" altLang="en-US" sz="2800" b="1" dirty="0">
                <a:latin typeface="Arial" charset="0"/>
                <a:ea typeface="Arial" charset="0"/>
                <a:cs typeface="Arial" charset="0"/>
              </a:rPr>
              <a:t>   x13, 24(x12)</a:t>
            </a:r>
          </a:p>
          <a:p>
            <a:pPr marL="0" indent="0">
              <a:buNone/>
            </a:pPr>
            <a:r>
              <a:rPr lang="en-US" altLang="en-US" sz="2800" b="1" dirty="0">
                <a:latin typeface="Arial" charset="0"/>
                <a:ea typeface="Arial" charset="0"/>
                <a:cs typeface="Arial" charset="0"/>
              </a:rPr>
              <a:t>		</a:t>
            </a:r>
            <a:r>
              <a:rPr lang="en-US" altLang="en-US" sz="2800" b="1" dirty="0">
                <a:solidFill>
                  <a:srgbClr val="0432FF"/>
                </a:solidFill>
                <a:latin typeface="Arial" charset="0"/>
                <a:ea typeface="Arial" charset="0"/>
                <a:cs typeface="Arial" charset="0"/>
              </a:rPr>
              <a:t>0x0FFE123C: </a:t>
            </a:r>
            <a:r>
              <a:rPr lang="en-US" altLang="en-US" sz="2800" b="1" dirty="0" err="1">
                <a:latin typeface="Arial" charset="0"/>
                <a:ea typeface="Arial" charset="0"/>
                <a:cs typeface="Arial" charset="0"/>
              </a:rPr>
              <a:t>beq</a:t>
            </a:r>
            <a:r>
              <a:rPr lang="en-US" altLang="en-US" sz="2800" b="1" dirty="0">
                <a:latin typeface="Arial" charset="0"/>
                <a:ea typeface="Arial" charset="0"/>
                <a:cs typeface="Arial" charset="0"/>
              </a:rPr>
              <a:t>  x12, x13, offset</a:t>
            </a:r>
          </a:p>
          <a:p>
            <a:pPr marL="514350" indent="-514350" eaLnBrk="1" hangingPunct="1">
              <a:buFont typeface="+mj-lt"/>
              <a:buAutoNum type="arabicPeriod"/>
            </a:pPr>
            <a:r>
              <a:rPr lang="en-US" altLang="en-US" sz="2800" dirty="0"/>
              <a:t>Processor fetches an instruction word from instruction memory</a:t>
            </a:r>
          </a:p>
          <a:p>
            <a:pPr lvl="1"/>
            <a:r>
              <a:rPr lang="en-US" altLang="en-US" sz="2600" dirty="0"/>
              <a:t>PC </a:t>
            </a:r>
            <a:r>
              <a:rPr lang="en-US" altLang="en-US" sz="2600" dirty="0">
                <a:sym typeface="Symbol" charset="2"/>
              </a:rPr>
              <a:t> register to store address to access instruction memory to fetch instruction</a:t>
            </a:r>
          </a:p>
          <a:p>
            <a:pPr marL="514350" indent="-514350" eaLnBrk="1" hangingPunct="1">
              <a:buFont typeface="+mj-lt"/>
              <a:buAutoNum type="arabicPeriod"/>
            </a:pPr>
            <a:r>
              <a:rPr lang="en-US" altLang="en-US" sz="2800" dirty="0">
                <a:sym typeface="Symbol" charset="2"/>
              </a:rPr>
              <a:t>The instruction word is decoded to know the source operands (register numbers), and then registers are read to have source operand values ready</a:t>
            </a:r>
          </a:p>
          <a:p>
            <a:pPr lvl="1"/>
            <a:r>
              <a:rPr lang="en-US" altLang="en-US" sz="2600" dirty="0">
                <a:sym typeface="Symbol" charset="2"/>
              </a:rPr>
              <a:t>Register numbers</a:t>
            </a:r>
            <a:r>
              <a:rPr lang="en-US" altLang="en-US" sz="2600" dirty="0"/>
              <a:t> </a:t>
            </a:r>
            <a:r>
              <a:rPr lang="en-US" altLang="en-US" sz="2600" dirty="0">
                <a:sym typeface="Symbol" charset="2"/>
              </a:rPr>
              <a:t> register file, read registers (rs1 and rs2)</a:t>
            </a:r>
          </a:p>
          <a:p>
            <a:pPr lvl="2"/>
            <a:r>
              <a:rPr lang="en-US" altLang="en-US" dirty="0">
                <a:sym typeface="Symbol" charset="2"/>
              </a:rPr>
              <a:t>x12 and x13 for add; x12 for </a:t>
            </a:r>
            <a:r>
              <a:rPr lang="en-US" altLang="en-US" dirty="0" err="1">
                <a:sym typeface="Symbol" charset="2"/>
              </a:rPr>
              <a:t>lw</a:t>
            </a:r>
            <a:r>
              <a:rPr lang="en-US" altLang="en-US" dirty="0">
                <a:sym typeface="Symbol" charset="2"/>
              </a:rPr>
              <a:t>, x12 and x13 for </a:t>
            </a:r>
            <a:r>
              <a:rPr lang="en-US" altLang="en-US" dirty="0" err="1">
                <a:sym typeface="Symbol" charset="2"/>
              </a:rPr>
              <a:t>sw</a:t>
            </a:r>
            <a:r>
              <a:rPr lang="en-US" altLang="en-US" dirty="0">
                <a:sym typeface="Symbol" charset="2"/>
              </a:rPr>
              <a:t>, x12 and x13 for </a:t>
            </a:r>
            <a:r>
              <a:rPr lang="en-US" altLang="en-US" dirty="0" err="1">
                <a:sym typeface="Symbol" charset="2"/>
              </a:rPr>
              <a:t>beq</a:t>
            </a:r>
            <a:endParaRPr lang="en-US" altLang="en-US" dirty="0">
              <a:sym typeface="Symbol" charset="2"/>
            </a:endParaRPr>
          </a:p>
          <a:p>
            <a:pPr marL="514350" indent="-514350">
              <a:buFont typeface="+mj-lt"/>
              <a:buAutoNum type="arabicPeriod"/>
            </a:pPr>
            <a:r>
              <a:rPr lang="en-US" altLang="en-US" sz="2800" b="1" dirty="0">
                <a:sym typeface="Symbol" charset="2"/>
              </a:rPr>
              <a:t>Use ALU to calculate</a:t>
            </a:r>
          </a:p>
          <a:p>
            <a:pPr lvl="1"/>
            <a:r>
              <a:rPr lang="en-US" altLang="en-US" sz="2600" b="1" dirty="0">
                <a:highlight>
                  <a:srgbClr val="FFFF00"/>
                </a:highlight>
                <a:sym typeface="Symbol" charset="2"/>
              </a:rPr>
              <a:t>Depending on instruction class</a:t>
            </a:r>
          </a:p>
          <a:p>
            <a:pPr lvl="2" eaLnBrk="1" hangingPunct="1"/>
            <a:r>
              <a:rPr lang="en-US" altLang="en-US" sz="2000" b="1" dirty="0">
                <a:highlight>
                  <a:srgbClr val="FFFF00"/>
                </a:highlight>
                <a:sym typeface="Symbol" charset="2"/>
              </a:rPr>
              <a:t>Arithmetic result: [x12] + [x13]</a:t>
            </a:r>
          </a:p>
          <a:p>
            <a:pPr lvl="2" eaLnBrk="1" hangingPunct="1"/>
            <a:r>
              <a:rPr lang="en-US" altLang="en-US" sz="2000" b="1" dirty="0">
                <a:highlight>
                  <a:srgbClr val="FFFF00"/>
                </a:highlight>
                <a:sym typeface="Symbol" charset="2"/>
              </a:rPr>
              <a:t>Memory address for load/store: 24+[x12], add operation</a:t>
            </a:r>
          </a:p>
          <a:p>
            <a:pPr lvl="2" eaLnBrk="1" hangingPunct="1"/>
            <a:r>
              <a:rPr lang="en-US" altLang="en-US" sz="2000" b="1" dirty="0">
                <a:highlight>
                  <a:srgbClr val="FFFF00"/>
                </a:highlight>
                <a:sym typeface="Symbol" charset="2"/>
              </a:rPr>
              <a:t>Branch condition: x12 ?= x13 </a:t>
            </a:r>
            <a:r>
              <a:rPr lang="en-US" altLang="en-US" sz="2000" b="1" dirty="0">
                <a:highlight>
                  <a:srgbClr val="FFFF00"/>
                </a:highlight>
                <a:sym typeface="Wingdings" pitchFamily="2" charset="2"/>
              </a:rPr>
              <a:t>[x12]-[x13] and check result is 0 or not</a:t>
            </a:r>
          </a:p>
          <a:p>
            <a:pPr lvl="2"/>
            <a:r>
              <a:rPr lang="en-US" altLang="en-US" sz="2000" b="1" dirty="0">
                <a:highlight>
                  <a:srgbClr val="FFFF00"/>
                </a:highlight>
                <a:sym typeface="Symbol" charset="2"/>
              </a:rPr>
              <a:t>Branch target address: PC  target address or PC + 4: pc = [pc]+offset*2 if branch is taken</a:t>
            </a:r>
          </a:p>
          <a:p>
            <a:pPr marL="514350" indent="-514350">
              <a:buFont typeface="+mj-lt"/>
              <a:buAutoNum type="arabicPeriod"/>
            </a:pPr>
            <a:r>
              <a:rPr lang="en-US" altLang="en-US" sz="2600" b="1" dirty="0">
                <a:sym typeface="Symbol" charset="2"/>
              </a:rPr>
              <a:t>LW</a:t>
            </a:r>
            <a:r>
              <a:rPr lang="en-US" altLang="en-US" b="1" dirty="0">
                <a:sym typeface="Symbol" charset="2"/>
              </a:rPr>
              <a:t>|SW: a</a:t>
            </a:r>
            <a:r>
              <a:rPr lang="en-US" altLang="en-US" sz="2600" b="1" dirty="0">
                <a:sym typeface="Symbol" charset="2"/>
              </a:rPr>
              <a:t>ccess data memory: </a:t>
            </a:r>
          </a:p>
          <a:p>
            <a:pPr lvl="1"/>
            <a:r>
              <a:rPr lang="en-US" altLang="en-US" b="1" dirty="0">
                <a:sym typeface="Symbol" charset="2"/>
              </a:rPr>
              <a:t>load from mem[32+[x12]]</a:t>
            </a:r>
          </a:p>
          <a:p>
            <a:pPr lvl="1"/>
            <a:r>
              <a:rPr lang="en-US" altLang="en-US" b="1" dirty="0">
                <a:sym typeface="Symbol" charset="2"/>
              </a:rPr>
              <a:t>Store [x13] to mem[32+[x12]]</a:t>
            </a:r>
          </a:p>
          <a:p>
            <a:pPr marL="514350" indent="-514350">
              <a:buFont typeface="+mj-lt"/>
              <a:buAutoNum type="arabicPeriod"/>
            </a:pPr>
            <a:r>
              <a:rPr lang="en-US" altLang="en-US" b="1" dirty="0">
                <a:sym typeface="Symbol" charset="2"/>
              </a:rPr>
              <a:t>Write result to register</a:t>
            </a:r>
          </a:p>
          <a:p>
            <a:pPr lvl="1"/>
            <a:r>
              <a:rPr lang="en-US" altLang="en-US" b="1" dirty="0">
                <a:sym typeface="Symbol" charset="2"/>
              </a:rPr>
              <a:t>Arithmetic (add): write result back to the register file x6</a:t>
            </a:r>
          </a:p>
          <a:p>
            <a:pPr lvl="1"/>
            <a:r>
              <a:rPr lang="en-US" altLang="en-US" sz="2400" b="1" dirty="0">
                <a:sym typeface="Symbol" charset="2"/>
              </a:rPr>
              <a:t>Load: write to register x6</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22</a:t>
            </a:fld>
            <a:endParaRPr lang="en-US" dirty="0"/>
          </a:p>
        </p:txBody>
      </p:sp>
      <p:pic>
        <p:nvPicPr>
          <p:cNvPr id="5" name="Picture 4">
            <a:extLst>
              <a:ext uri="{FF2B5EF4-FFF2-40B4-BE49-F238E27FC236}">
                <a16:creationId xmlns:a16="http://schemas.microsoft.com/office/drawing/2014/main" id="{5E1CBF3E-5BBE-414A-A591-213C23DCFC1E}"/>
              </a:ext>
            </a:extLst>
          </p:cNvPr>
          <p:cNvPicPr>
            <a:picLocks noChangeAspect="1"/>
          </p:cNvPicPr>
          <p:nvPr/>
        </p:nvPicPr>
        <p:blipFill>
          <a:blip r:embed="rId3"/>
          <a:stretch>
            <a:fillRect/>
          </a:stretch>
        </p:blipFill>
        <p:spPr>
          <a:xfrm>
            <a:off x="5367613" y="55551"/>
            <a:ext cx="3641305" cy="2174897"/>
          </a:xfrm>
          <a:prstGeom prst="rect">
            <a:avLst/>
          </a:prstGeom>
        </p:spPr>
      </p:pic>
    </p:spTree>
    <p:extLst>
      <p:ext uri="{BB962C8B-B14F-4D97-AF65-F5344CB8AC3E}">
        <p14:creationId xmlns:p14="http://schemas.microsoft.com/office/powerpoint/2010/main" val="15062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4">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4">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24">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24">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24">
                                            <p:txEl>
                                              <p:pRg st="17" end="1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24">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24">
                                            <p:txEl>
                                              <p:pRg st="19" end="1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24">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algn="l" eaLnBrk="1" hangingPunct="1"/>
            <a:r>
              <a:rPr lang="en-US" altLang="en-US" dirty="0"/>
              <a:t>CPU Overview</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23</a:t>
            </a:fld>
            <a:endParaRPr lang="en-US" dirty="0"/>
          </a:p>
        </p:txBody>
      </p:sp>
      <p:pic>
        <p:nvPicPr>
          <p:cNvPr id="9" name="Picture 8">
            <a:extLst>
              <a:ext uri="{FF2B5EF4-FFF2-40B4-BE49-F238E27FC236}">
                <a16:creationId xmlns:a16="http://schemas.microsoft.com/office/drawing/2014/main" id="{941E6DC4-2F8B-6148-AB2E-9CD6FCD0F723}"/>
              </a:ext>
            </a:extLst>
          </p:cNvPr>
          <p:cNvPicPr>
            <a:picLocks noChangeAspect="1"/>
          </p:cNvPicPr>
          <p:nvPr/>
        </p:nvPicPr>
        <p:blipFill>
          <a:blip r:embed="rId3"/>
          <a:stretch>
            <a:fillRect/>
          </a:stretch>
        </p:blipFill>
        <p:spPr>
          <a:xfrm>
            <a:off x="27710" y="2514600"/>
            <a:ext cx="7576457" cy="4114800"/>
          </a:xfrm>
          <a:prstGeom prst="rect">
            <a:avLst/>
          </a:prstGeom>
        </p:spPr>
      </p:pic>
      <p:pic>
        <p:nvPicPr>
          <p:cNvPr id="7" name="Picture 6">
            <a:extLst>
              <a:ext uri="{FF2B5EF4-FFF2-40B4-BE49-F238E27FC236}">
                <a16:creationId xmlns:a16="http://schemas.microsoft.com/office/drawing/2014/main" id="{257D5EB9-8E3C-8C09-979B-BFF5B6696CB2}"/>
              </a:ext>
            </a:extLst>
          </p:cNvPr>
          <p:cNvPicPr>
            <a:picLocks noChangeAspect="1"/>
          </p:cNvPicPr>
          <p:nvPr/>
        </p:nvPicPr>
        <p:blipFill>
          <a:blip r:embed="rId4"/>
          <a:stretch>
            <a:fillRect/>
          </a:stretch>
        </p:blipFill>
        <p:spPr>
          <a:xfrm>
            <a:off x="4297766" y="228600"/>
            <a:ext cx="4846233" cy="3657600"/>
          </a:xfrm>
          <a:prstGeom prst="rect">
            <a:avLst/>
          </a:prstGeom>
        </p:spPr>
      </p:pic>
    </p:spTree>
    <p:extLst>
      <p:ext uri="{BB962C8B-B14F-4D97-AF65-F5344CB8AC3E}">
        <p14:creationId xmlns:p14="http://schemas.microsoft.com/office/powerpoint/2010/main" val="1265828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5"/>
          <p:cNvSpPr>
            <a:spLocks noGrp="1" noChangeArrowheads="1"/>
          </p:cNvSpPr>
          <p:nvPr>
            <p:ph type="title"/>
          </p:nvPr>
        </p:nvSpPr>
        <p:spPr/>
        <p:txBody>
          <a:bodyPr/>
          <a:lstStyle/>
          <a:p>
            <a:pPr eaLnBrk="1" hangingPunct="1"/>
            <a:r>
              <a:rPr lang="en-US" altLang="en-US"/>
              <a:t>Multiplexers</a:t>
            </a:r>
            <a:endParaRPr lang="en-AU" altLang="en-US"/>
          </a:p>
        </p:txBody>
      </p:sp>
      <p:sp>
        <p:nvSpPr>
          <p:cNvPr id="4" name="Content Placeholder 3"/>
          <p:cNvSpPr>
            <a:spLocks noGrp="1"/>
          </p:cNvSpPr>
          <p:nvPr>
            <p:ph idx="1"/>
          </p:nvPr>
        </p:nvSpPr>
        <p:spPr/>
        <p:txBody>
          <a:bodyPr/>
          <a:lstStyle/>
          <a:p>
            <a:r>
              <a:rPr lang="en-US" dirty="0"/>
              <a:t>Can’t just join wires together</a:t>
            </a:r>
          </a:p>
          <a:p>
            <a:pPr lvl="1"/>
            <a:r>
              <a:rPr lang="en-US" dirty="0"/>
              <a:t>Use multiplexers</a:t>
            </a:r>
          </a:p>
          <a:p>
            <a:endParaRPr 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24</a:t>
            </a:fld>
            <a:endParaRPr lang="en-US" dirty="0"/>
          </a:p>
        </p:txBody>
      </p:sp>
      <p:pic>
        <p:nvPicPr>
          <p:cNvPr id="3" name="Picture 2"/>
          <p:cNvPicPr>
            <a:picLocks noChangeAspect="1"/>
          </p:cNvPicPr>
          <p:nvPr/>
        </p:nvPicPr>
        <p:blipFill>
          <a:blip r:embed="rId3"/>
          <a:stretch>
            <a:fillRect/>
          </a:stretch>
        </p:blipFill>
        <p:spPr>
          <a:xfrm>
            <a:off x="4865023" y="1171708"/>
            <a:ext cx="4012458" cy="1608300"/>
          </a:xfrm>
          <a:prstGeom prst="rect">
            <a:avLst/>
          </a:prstGeom>
        </p:spPr>
      </p:pic>
      <p:sp>
        <p:nvSpPr>
          <p:cNvPr id="5" name="Rectangle 4"/>
          <p:cNvSpPr/>
          <p:nvPr/>
        </p:nvSpPr>
        <p:spPr>
          <a:xfrm>
            <a:off x="5873153" y="2744328"/>
            <a:ext cx="1438214" cy="369332"/>
          </a:xfrm>
          <a:prstGeom prst="rect">
            <a:avLst/>
          </a:prstGeom>
        </p:spPr>
        <p:txBody>
          <a:bodyPr wrap="none">
            <a:spAutoFit/>
          </a:bodyPr>
          <a:lstStyle/>
          <a:p>
            <a:r>
              <a:rPr lang="en-US" altLang="en-US" dirty="0">
                <a:latin typeface="Times New Roman" charset="0"/>
              </a:rPr>
              <a:t>Textbook A.3</a:t>
            </a:r>
          </a:p>
        </p:txBody>
      </p:sp>
      <p:sp>
        <p:nvSpPr>
          <p:cNvPr id="18" name="Oval 3">
            <a:extLst>
              <a:ext uri="{FF2B5EF4-FFF2-40B4-BE49-F238E27FC236}">
                <a16:creationId xmlns:a16="http://schemas.microsoft.com/office/drawing/2014/main" id="{89C20DE0-29D1-3C46-BEAB-6B90DC2FD8A0}"/>
              </a:ext>
            </a:extLst>
          </p:cNvPr>
          <p:cNvSpPr>
            <a:spLocks noChangeArrowheads="1"/>
          </p:cNvSpPr>
          <p:nvPr/>
        </p:nvSpPr>
        <p:spPr bwMode="auto">
          <a:xfrm>
            <a:off x="5844216" y="3753140"/>
            <a:ext cx="936625" cy="865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endParaRPr lang="en-US" altLang="en-US" sz="1600"/>
          </a:p>
        </p:txBody>
      </p:sp>
      <p:sp>
        <p:nvSpPr>
          <p:cNvPr id="19" name="Oval 4">
            <a:extLst>
              <a:ext uri="{FF2B5EF4-FFF2-40B4-BE49-F238E27FC236}">
                <a16:creationId xmlns:a16="http://schemas.microsoft.com/office/drawing/2014/main" id="{6487B4CC-CEB2-CB4A-906B-572185B8211C}"/>
              </a:ext>
            </a:extLst>
          </p:cNvPr>
          <p:cNvSpPr>
            <a:spLocks noChangeArrowheads="1"/>
          </p:cNvSpPr>
          <p:nvPr/>
        </p:nvSpPr>
        <p:spPr bwMode="auto">
          <a:xfrm>
            <a:off x="1981200" y="1954213"/>
            <a:ext cx="936625" cy="86518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endParaRPr lang="en-US" altLang="en-US" sz="1600"/>
          </a:p>
        </p:txBody>
      </p:sp>
      <p:sp>
        <p:nvSpPr>
          <p:cNvPr id="20" name="Line 6">
            <a:extLst>
              <a:ext uri="{FF2B5EF4-FFF2-40B4-BE49-F238E27FC236}">
                <a16:creationId xmlns:a16="http://schemas.microsoft.com/office/drawing/2014/main" id="{498B2CF8-C4E5-194F-8045-4C20708C1BCE}"/>
              </a:ext>
            </a:extLst>
          </p:cNvPr>
          <p:cNvSpPr>
            <a:spLocks noChangeShapeType="1"/>
          </p:cNvSpPr>
          <p:nvPr/>
        </p:nvSpPr>
        <p:spPr bwMode="auto">
          <a:xfrm flipH="1">
            <a:off x="2197100" y="2243138"/>
            <a:ext cx="576262"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Arc 7">
            <a:extLst>
              <a:ext uri="{FF2B5EF4-FFF2-40B4-BE49-F238E27FC236}">
                <a16:creationId xmlns:a16="http://schemas.microsoft.com/office/drawing/2014/main" id="{13E7D2C8-48CE-624B-B787-942FF271FD3C}"/>
              </a:ext>
            </a:extLst>
          </p:cNvPr>
          <p:cNvSpPr>
            <a:spLocks/>
          </p:cNvSpPr>
          <p:nvPr/>
        </p:nvSpPr>
        <p:spPr bwMode="auto">
          <a:xfrm rot="10800000" flipH="1" flipV="1">
            <a:off x="2197100" y="2459038"/>
            <a:ext cx="287337" cy="2159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Line 8">
            <a:extLst>
              <a:ext uri="{FF2B5EF4-FFF2-40B4-BE49-F238E27FC236}">
                <a16:creationId xmlns:a16="http://schemas.microsoft.com/office/drawing/2014/main" id="{1FBD9D9E-9162-FB4E-BA91-C324B52BE1C5}"/>
              </a:ext>
            </a:extLst>
          </p:cNvPr>
          <p:cNvSpPr>
            <a:spLocks noChangeShapeType="1"/>
          </p:cNvSpPr>
          <p:nvPr/>
        </p:nvSpPr>
        <p:spPr bwMode="auto">
          <a:xfrm flipH="1">
            <a:off x="6025191" y="4042065"/>
            <a:ext cx="576263"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Arc 9">
            <a:extLst>
              <a:ext uri="{FF2B5EF4-FFF2-40B4-BE49-F238E27FC236}">
                <a16:creationId xmlns:a16="http://schemas.microsoft.com/office/drawing/2014/main" id="{9DBC6190-A9D4-1A4A-AFB0-69998D2CA8E6}"/>
              </a:ext>
            </a:extLst>
          </p:cNvPr>
          <p:cNvSpPr>
            <a:spLocks/>
          </p:cNvSpPr>
          <p:nvPr/>
        </p:nvSpPr>
        <p:spPr bwMode="auto">
          <a:xfrm rot="10800000" flipH="1" flipV="1">
            <a:off x="6025191" y="4257965"/>
            <a:ext cx="287338" cy="2159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10">
            <a:extLst>
              <a:ext uri="{FF2B5EF4-FFF2-40B4-BE49-F238E27FC236}">
                <a16:creationId xmlns:a16="http://schemas.microsoft.com/office/drawing/2014/main" id="{3ACC4AB7-7236-7C4E-B65E-B9D8124331A1}"/>
              </a:ext>
            </a:extLst>
          </p:cNvPr>
          <p:cNvSpPr>
            <a:spLocks noChangeArrowheads="1"/>
          </p:cNvSpPr>
          <p:nvPr/>
        </p:nvSpPr>
        <p:spPr bwMode="auto">
          <a:xfrm>
            <a:off x="5015541" y="5408902"/>
            <a:ext cx="936625" cy="86518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endParaRPr lang="en-US" altLang="en-US" sz="1600"/>
          </a:p>
        </p:txBody>
      </p:sp>
      <p:sp>
        <p:nvSpPr>
          <p:cNvPr id="25" name="Line 11">
            <a:extLst>
              <a:ext uri="{FF2B5EF4-FFF2-40B4-BE49-F238E27FC236}">
                <a16:creationId xmlns:a16="http://schemas.microsoft.com/office/drawing/2014/main" id="{FD49824F-1521-CF43-A583-B7F090EEE9D3}"/>
              </a:ext>
            </a:extLst>
          </p:cNvPr>
          <p:cNvSpPr>
            <a:spLocks noChangeShapeType="1"/>
          </p:cNvSpPr>
          <p:nvPr/>
        </p:nvSpPr>
        <p:spPr bwMode="auto">
          <a:xfrm>
            <a:off x="5304466" y="5624802"/>
            <a:ext cx="358775"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Arc 12">
            <a:extLst>
              <a:ext uri="{FF2B5EF4-FFF2-40B4-BE49-F238E27FC236}">
                <a16:creationId xmlns:a16="http://schemas.microsoft.com/office/drawing/2014/main" id="{1C80CB42-9180-604F-B8C8-818FBE7D2F15}"/>
              </a:ext>
            </a:extLst>
          </p:cNvPr>
          <p:cNvSpPr>
            <a:spLocks/>
          </p:cNvSpPr>
          <p:nvPr/>
        </p:nvSpPr>
        <p:spPr bwMode="auto">
          <a:xfrm rot="10800000" flipV="1">
            <a:off x="5552116" y="5840702"/>
            <a:ext cx="144463" cy="2889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7" name="Picture 17">
            <a:extLst>
              <a:ext uri="{FF2B5EF4-FFF2-40B4-BE49-F238E27FC236}">
                <a16:creationId xmlns:a16="http://schemas.microsoft.com/office/drawing/2014/main" id="{D73B2B09-14CF-6041-8FFE-5BE21F666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79" y="2283115"/>
            <a:ext cx="8027987"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20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altLang="en-US" dirty="0"/>
              <a:t>Full CPU with Data and Control Path (Wires)</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25</a:t>
            </a:fld>
            <a:endParaRPr lang="en-US" dirty="0"/>
          </a:p>
        </p:txBody>
      </p:sp>
      <p:pic>
        <p:nvPicPr>
          <p:cNvPr id="6" name="Picture 5">
            <a:extLst>
              <a:ext uri="{FF2B5EF4-FFF2-40B4-BE49-F238E27FC236}">
                <a16:creationId xmlns:a16="http://schemas.microsoft.com/office/drawing/2014/main" id="{D2D7450B-FBFE-CD46-8826-39ED00B471A6}"/>
              </a:ext>
            </a:extLst>
          </p:cNvPr>
          <p:cNvPicPr>
            <a:picLocks noChangeAspect="1"/>
          </p:cNvPicPr>
          <p:nvPr/>
        </p:nvPicPr>
        <p:blipFill>
          <a:blip r:embed="rId3"/>
          <a:stretch>
            <a:fillRect/>
          </a:stretch>
        </p:blipFill>
        <p:spPr>
          <a:xfrm>
            <a:off x="60406" y="5243945"/>
            <a:ext cx="2075311" cy="1600200"/>
          </a:xfrm>
          <a:prstGeom prst="rect">
            <a:avLst/>
          </a:prstGeom>
        </p:spPr>
      </p:pic>
      <p:pic>
        <p:nvPicPr>
          <p:cNvPr id="8" name="Picture 7">
            <a:extLst>
              <a:ext uri="{FF2B5EF4-FFF2-40B4-BE49-F238E27FC236}">
                <a16:creationId xmlns:a16="http://schemas.microsoft.com/office/drawing/2014/main" id="{B5707217-7D8F-374D-B1CC-805CFE1DB35E}"/>
              </a:ext>
            </a:extLst>
          </p:cNvPr>
          <p:cNvPicPr>
            <a:picLocks noChangeAspect="1"/>
          </p:cNvPicPr>
          <p:nvPr/>
        </p:nvPicPr>
        <p:blipFill>
          <a:blip r:embed="rId4"/>
          <a:stretch>
            <a:fillRect/>
          </a:stretch>
        </p:blipFill>
        <p:spPr>
          <a:xfrm>
            <a:off x="882442" y="990600"/>
            <a:ext cx="7676322" cy="5780702"/>
          </a:xfrm>
          <a:prstGeom prst="rect">
            <a:avLst/>
          </a:prstGeom>
        </p:spPr>
      </p:pic>
    </p:spTree>
    <p:extLst>
      <p:ext uri="{BB962C8B-B14F-4D97-AF65-F5344CB8AC3E}">
        <p14:creationId xmlns:p14="http://schemas.microsoft.com/office/powerpoint/2010/main" val="1145904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a:t>Logic Design Basics</a:t>
            </a:r>
            <a:endParaRPr lang="en-AU" altLang="en-US"/>
          </a:p>
        </p:txBody>
      </p:sp>
      <p:sp>
        <p:nvSpPr>
          <p:cNvPr id="9220" name="Text Box 3"/>
          <p:cNvSpPr txBox="1">
            <a:spLocks noChangeArrowheads="1"/>
          </p:cNvSpPr>
          <p:nvPr/>
        </p:nvSpPr>
        <p:spPr bwMode="auto">
          <a:xfrm rot="5400000">
            <a:off x="7287419" y="1489869"/>
            <a:ext cx="33464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§4.2 Logic Design Conventions</a:t>
            </a:r>
          </a:p>
        </p:txBody>
      </p:sp>
      <p:sp>
        <p:nvSpPr>
          <p:cNvPr id="9221" name="Rectangle 4"/>
          <p:cNvSpPr>
            <a:spLocks noGrp="1" noChangeArrowheads="1"/>
          </p:cNvSpPr>
          <p:nvPr>
            <p:ph type="body" idx="1"/>
          </p:nvPr>
        </p:nvSpPr>
        <p:spPr/>
        <p:txBody>
          <a:bodyPr/>
          <a:lstStyle/>
          <a:p>
            <a:pPr eaLnBrk="1" hangingPunct="1"/>
            <a:r>
              <a:rPr lang="en-US" altLang="en-US" dirty="0"/>
              <a:t>Information encoded in binary</a:t>
            </a:r>
          </a:p>
          <a:p>
            <a:pPr lvl="1" eaLnBrk="1" hangingPunct="1"/>
            <a:r>
              <a:rPr lang="en-US" altLang="en-US" dirty="0"/>
              <a:t>Low voltage = 0, High voltage = 1</a:t>
            </a:r>
          </a:p>
          <a:p>
            <a:pPr lvl="1" eaLnBrk="1" hangingPunct="1"/>
            <a:r>
              <a:rPr lang="en-US" altLang="en-US" dirty="0"/>
              <a:t>One wire per bit</a:t>
            </a:r>
          </a:p>
          <a:p>
            <a:pPr lvl="1" eaLnBrk="1" hangingPunct="1"/>
            <a:r>
              <a:rPr lang="en-US" altLang="en-US" dirty="0"/>
              <a:t>Multi-bit data encoded on multi-wire buses</a:t>
            </a:r>
          </a:p>
          <a:p>
            <a:pPr eaLnBrk="1" hangingPunct="1"/>
            <a:r>
              <a:rPr lang="en-US" altLang="en-US" dirty="0"/>
              <a:t>Combinational element</a:t>
            </a:r>
          </a:p>
          <a:p>
            <a:pPr lvl="1" eaLnBrk="1" hangingPunct="1"/>
            <a:r>
              <a:rPr lang="en-US" altLang="en-US" dirty="0"/>
              <a:t>Operate on data</a:t>
            </a:r>
          </a:p>
          <a:p>
            <a:pPr lvl="1" eaLnBrk="1" hangingPunct="1"/>
            <a:r>
              <a:rPr lang="en-US" altLang="en-US" dirty="0"/>
              <a:t>Output is a function of input</a:t>
            </a:r>
          </a:p>
          <a:p>
            <a:pPr eaLnBrk="1" hangingPunct="1"/>
            <a:r>
              <a:rPr lang="en-US" altLang="en-US" dirty="0"/>
              <a:t>State (sequential) elements</a:t>
            </a:r>
          </a:p>
          <a:p>
            <a:pPr lvl="1" eaLnBrk="1" hangingPunct="1"/>
            <a:r>
              <a:rPr lang="en-US" altLang="en-US" dirty="0"/>
              <a:t>Store information</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26</a:t>
            </a:fld>
            <a:endParaRPr lang="en-US" dirty="0"/>
          </a:p>
        </p:txBody>
      </p:sp>
    </p:spTree>
    <p:extLst>
      <p:ext uri="{BB962C8B-B14F-4D97-AF65-F5344CB8AC3E}">
        <p14:creationId xmlns:p14="http://schemas.microsoft.com/office/powerpoint/2010/main" val="309434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a:t>Combinational Elements</a:t>
            </a:r>
            <a:endParaRPr lang="en-AU" altLang="en-US"/>
          </a:p>
        </p:txBody>
      </p:sp>
      <p:sp>
        <p:nvSpPr>
          <p:cNvPr id="10244" name="Rectangle 3"/>
          <p:cNvSpPr>
            <a:spLocks noGrp="1" noChangeArrowheads="1"/>
          </p:cNvSpPr>
          <p:nvPr>
            <p:ph type="body" idx="1"/>
          </p:nvPr>
        </p:nvSpPr>
        <p:spPr>
          <a:xfrm>
            <a:off x="228600" y="1157286"/>
            <a:ext cx="3101975" cy="1295400"/>
          </a:xfrm>
        </p:spPr>
        <p:txBody>
          <a:bodyPr>
            <a:normAutofit/>
          </a:bodyPr>
          <a:lstStyle/>
          <a:p>
            <a:pPr eaLnBrk="1" hangingPunct="1">
              <a:buFont typeface="Wingdings" charset="2"/>
              <a:buChar char="§"/>
            </a:pPr>
            <a:r>
              <a:rPr lang="en-US" altLang="en-US" sz="2800" dirty="0"/>
              <a:t>AND-gate</a:t>
            </a:r>
          </a:p>
          <a:p>
            <a:pPr lvl="1" eaLnBrk="1" hangingPunct="1"/>
            <a:r>
              <a:rPr lang="en-US" altLang="en-US" sz="2000" dirty="0"/>
              <a:t>Y = A &amp; B</a:t>
            </a:r>
          </a:p>
        </p:txBody>
      </p:sp>
      <p:grpSp>
        <p:nvGrpSpPr>
          <p:cNvPr id="10245" name="Group 4"/>
          <p:cNvGrpSpPr>
            <a:grpSpLocks/>
          </p:cNvGrpSpPr>
          <p:nvPr/>
        </p:nvGrpSpPr>
        <p:grpSpPr bwMode="auto">
          <a:xfrm>
            <a:off x="486814" y="2235831"/>
            <a:ext cx="1560512" cy="655638"/>
            <a:chOff x="249" y="2299"/>
            <a:chExt cx="983" cy="413"/>
          </a:xfrm>
        </p:grpSpPr>
        <p:grpSp>
          <p:nvGrpSpPr>
            <p:cNvPr id="10297" name="Group 5"/>
            <p:cNvGrpSpPr>
              <a:grpSpLocks/>
            </p:cNvGrpSpPr>
            <p:nvPr/>
          </p:nvGrpSpPr>
          <p:grpSpPr bwMode="auto">
            <a:xfrm>
              <a:off x="476" y="2387"/>
              <a:ext cx="544" cy="273"/>
              <a:chOff x="431" y="1888"/>
              <a:chExt cx="544" cy="273"/>
            </a:xfrm>
          </p:grpSpPr>
          <p:sp>
            <p:nvSpPr>
              <p:cNvPr id="10301" name="Arc 6"/>
              <p:cNvSpPr>
                <a:spLocks/>
              </p:cNvSpPr>
              <p:nvPr/>
            </p:nvSpPr>
            <p:spPr bwMode="auto">
              <a:xfrm>
                <a:off x="701" y="1889"/>
                <a:ext cx="139" cy="272"/>
              </a:xfrm>
              <a:custGeom>
                <a:avLst/>
                <a:gdLst>
                  <a:gd name="T0" fmla="*/ 0 w 22080"/>
                  <a:gd name="T1" fmla="*/ 0 h 43200"/>
                  <a:gd name="T2" fmla="*/ 0 w 22080"/>
                  <a:gd name="T3" fmla="*/ 0 h 43200"/>
                  <a:gd name="T4" fmla="*/ 0 w 22080"/>
                  <a:gd name="T5" fmla="*/ 0 h 43200"/>
                  <a:gd name="T6" fmla="*/ 0 60000 65536"/>
                  <a:gd name="T7" fmla="*/ 0 60000 65536"/>
                  <a:gd name="T8" fmla="*/ 0 60000 65536"/>
                  <a:gd name="T9" fmla="*/ 0 w 22080"/>
                  <a:gd name="T10" fmla="*/ 0 h 43200"/>
                  <a:gd name="T11" fmla="*/ 22080 w 22080"/>
                  <a:gd name="T12" fmla="*/ 43200 h 43200"/>
                </a:gdLst>
                <a:ahLst/>
                <a:cxnLst>
                  <a:cxn ang="T6">
                    <a:pos x="T0" y="T1"/>
                  </a:cxn>
                  <a:cxn ang="T7">
                    <a:pos x="T2" y="T3"/>
                  </a:cxn>
                  <a:cxn ang="T8">
                    <a:pos x="T4" y="T5"/>
                  </a:cxn>
                </a:cxnLst>
                <a:rect l="T9" t="T10" r="T11" b="T12"/>
                <a:pathLst>
                  <a:path w="22080" h="43200" fill="none" extrusionOk="0">
                    <a:moveTo>
                      <a:pt x="479" y="0"/>
                    </a:moveTo>
                    <a:cubicBezTo>
                      <a:pt x="12409" y="0"/>
                      <a:pt x="22080" y="9670"/>
                      <a:pt x="22080" y="21600"/>
                    </a:cubicBezTo>
                    <a:cubicBezTo>
                      <a:pt x="22080" y="33529"/>
                      <a:pt x="12409" y="43200"/>
                      <a:pt x="480" y="43200"/>
                    </a:cubicBezTo>
                    <a:cubicBezTo>
                      <a:pt x="319" y="43200"/>
                      <a:pt x="159" y="43198"/>
                      <a:pt x="0" y="43194"/>
                    </a:cubicBezTo>
                  </a:path>
                  <a:path w="22080" h="43200" stroke="0" extrusionOk="0">
                    <a:moveTo>
                      <a:pt x="479" y="0"/>
                    </a:moveTo>
                    <a:cubicBezTo>
                      <a:pt x="12409" y="0"/>
                      <a:pt x="22080" y="9670"/>
                      <a:pt x="22080" y="21600"/>
                    </a:cubicBezTo>
                    <a:cubicBezTo>
                      <a:pt x="22080" y="33529"/>
                      <a:pt x="12409" y="43200"/>
                      <a:pt x="480" y="43200"/>
                    </a:cubicBezTo>
                    <a:cubicBezTo>
                      <a:pt x="319" y="43200"/>
                      <a:pt x="159" y="43198"/>
                      <a:pt x="0" y="43194"/>
                    </a:cubicBezTo>
                    <a:lnTo>
                      <a:pt x="480" y="21600"/>
                    </a:lnTo>
                    <a:lnTo>
                      <a:pt x="479"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02" name="Line 7"/>
              <p:cNvSpPr>
                <a:spLocks noChangeShapeType="1"/>
              </p:cNvSpPr>
              <p:nvPr/>
            </p:nvSpPr>
            <p:spPr bwMode="auto">
              <a:xfrm>
                <a:off x="567" y="1888"/>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3" name="Line 8"/>
              <p:cNvSpPr>
                <a:spLocks noChangeShapeType="1"/>
              </p:cNvSpPr>
              <p:nvPr/>
            </p:nvSpPr>
            <p:spPr bwMode="auto">
              <a:xfrm>
                <a:off x="567" y="1888"/>
                <a:ext cx="0" cy="2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4" name="Line 9"/>
              <p:cNvSpPr>
                <a:spLocks noChangeShapeType="1"/>
              </p:cNvSpPr>
              <p:nvPr/>
            </p:nvSpPr>
            <p:spPr bwMode="auto">
              <a:xfrm>
                <a:off x="567" y="2160"/>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5" name="Line 10"/>
              <p:cNvSpPr>
                <a:spLocks noChangeShapeType="1"/>
              </p:cNvSpPr>
              <p:nvPr/>
            </p:nvSpPr>
            <p:spPr bwMode="auto">
              <a:xfrm>
                <a:off x="431" y="1933"/>
                <a:ext cx="13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6" name="Line 11"/>
              <p:cNvSpPr>
                <a:spLocks noChangeShapeType="1"/>
              </p:cNvSpPr>
              <p:nvPr/>
            </p:nvSpPr>
            <p:spPr bwMode="auto">
              <a:xfrm>
                <a:off x="431" y="2115"/>
                <a:ext cx="13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7" name="Line 12"/>
              <p:cNvSpPr>
                <a:spLocks noChangeShapeType="1"/>
              </p:cNvSpPr>
              <p:nvPr/>
            </p:nvSpPr>
            <p:spPr bwMode="auto">
              <a:xfrm>
                <a:off x="839" y="2024"/>
                <a:ext cx="13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98" name="Text Box 13"/>
            <p:cNvSpPr txBox="1">
              <a:spLocks noChangeArrowheads="1"/>
            </p:cNvSpPr>
            <p:nvPr/>
          </p:nvSpPr>
          <p:spPr bwMode="auto">
            <a:xfrm>
              <a:off x="249" y="2299"/>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A</a:t>
              </a:r>
              <a:endParaRPr lang="en-AU" altLang="en-US" sz="1800"/>
            </a:p>
          </p:txBody>
        </p:sp>
        <p:sp>
          <p:nvSpPr>
            <p:cNvPr id="10299" name="Text Box 14"/>
            <p:cNvSpPr txBox="1">
              <a:spLocks noChangeArrowheads="1"/>
            </p:cNvSpPr>
            <p:nvPr/>
          </p:nvSpPr>
          <p:spPr bwMode="auto">
            <a:xfrm>
              <a:off x="249" y="2481"/>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B</a:t>
              </a:r>
              <a:endParaRPr lang="en-AU" altLang="en-US" sz="1800"/>
            </a:p>
          </p:txBody>
        </p:sp>
        <p:sp>
          <p:nvSpPr>
            <p:cNvPr id="10300" name="Text Box 15"/>
            <p:cNvSpPr txBox="1">
              <a:spLocks noChangeArrowheads="1"/>
            </p:cNvSpPr>
            <p:nvPr/>
          </p:nvSpPr>
          <p:spPr bwMode="auto">
            <a:xfrm>
              <a:off x="1020" y="2390"/>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Y</a:t>
              </a:r>
              <a:endParaRPr lang="en-AU" altLang="en-US" sz="1800"/>
            </a:p>
          </p:txBody>
        </p:sp>
      </p:grpSp>
      <p:grpSp>
        <p:nvGrpSpPr>
          <p:cNvPr id="10246" name="Group 16"/>
          <p:cNvGrpSpPr>
            <a:grpSpLocks/>
          </p:cNvGrpSpPr>
          <p:nvPr/>
        </p:nvGrpSpPr>
        <p:grpSpPr bwMode="auto">
          <a:xfrm>
            <a:off x="303458" y="4516343"/>
            <a:ext cx="1416050" cy="1308100"/>
            <a:chOff x="113" y="2840"/>
            <a:chExt cx="892" cy="824"/>
          </a:xfrm>
        </p:grpSpPr>
        <p:sp>
          <p:nvSpPr>
            <p:cNvPr id="10282" name="Line 17"/>
            <p:cNvSpPr>
              <a:spLocks noChangeShapeType="1"/>
            </p:cNvSpPr>
            <p:nvPr/>
          </p:nvSpPr>
          <p:spPr bwMode="auto">
            <a:xfrm>
              <a:off x="340" y="2976"/>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83" name="Line 18"/>
            <p:cNvSpPr>
              <a:spLocks noChangeShapeType="1"/>
            </p:cNvSpPr>
            <p:nvPr/>
          </p:nvSpPr>
          <p:spPr bwMode="auto">
            <a:xfrm>
              <a:off x="340" y="3158"/>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84" name="Line 19"/>
            <p:cNvSpPr>
              <a:spLocks noChangeShapeType="1"/>
            </p:cNvSpPr>
            <p:nvPr/>
          </p:nvSpPr>
          <p:spPr bwMode="auto">
            <a:xfrm>
              <a:off x="657" y="3067"/>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85" name="Text Box 20"/>
            <p:cNvSpPr txBox="1">
              <a:spLocks noChangeArrowheads="1"/>
            </p:cNvSpPr>
            <p:nvPr/>
          </p:nvSpPr>
          <p:spPr bwMode="auto">
            <a:xfrm>
              <a:off x="113" y="2843"/>
              <a:ext cx="2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I0</a:t>
              </a:r>
              <a:endParaRPr lang="en-AU" altLang="en-US" sz="1800"/>
            </a:p>
          </p:txBody>
        </p:sp>
        <p:sp>
          <p:nvSpPr>
            <p:cNvPr id="10286" name="Text Box 21"/>
            <p:cNvSpPr txBox="1">
              <a:spLocks noChangeArrowheads="1"/>
            </p:cNvSpPr>
            <p:nvPr/>
          </p:nvSpPr>
          <p:spPr bwMode="auto">
            <a:xfrm>
              <a:off x="113" y="3025"/>
              <a:ext cx="2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I1</a:t>
              </a:r>
              <a:endParaRPr lang="en-AU" altLang="en-US" sz="1800"/>
            </a:p>
          </p:txBody>
        </p:sp>
        <p:sp>
          <p:nvSpPr>
            <p:cNvPr id="10287" name="Text Box 22"/>
            <p:cNvSpPr txBox="1">
              <a:spLocks noChangeArrowheads="1"/>
            </p:cNvSpPr>
            <p:nvPr/>
          </p:nvSpPr>
          <p:spPr bwMode="auto">
            <a:xfrm>
              <a:off x="793" y="2934"/>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Y</a:t>
              </a:r>
              <a:endParaRPr lang="en-AU" altLang="en-US" sz="1800"/>
            </a:p>
          </p:txBody>
        </p:sp>
        <p:sp>
          <p:nvSpPr>
            <p:cNvPr id="10288" name="Line 23"/>
            <p:cNvSpPr>
              <a:spLocks noChangeShapeType="1"/>
            </p:cNvSpPr>
            <p:nvPr/>
          </p:nvSpPr>
          <p:spPr bwMode="auto">
            <a:xfrm>
              <a:off x="476" y="2931"/>
              <a:ext cx="0" cy="2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9" name="Arc 24"/>
            <p:cNvSpPr>
              <a:spLocks/>
            </p:cNvSpPr>
            <p:nvPr/>
          </p:nvSpPr>
          <p:spPr bwMode="auto">
            <a:xfrm>
              <a:off x="567" y="2840"/>
              <a:ext cx="90" cy="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90" name="Arc 25"/>
            <p:cNvSpPr>
              <a:spLocks/>
            </p:cNvSpPr>
            <p:nvPr/>
          </p:nvSpPr>
          <p:spPr bwMode="auto">
            <a:xfrm flipH="1">
              <a:off x="476" y="2840"/>
              <a:ext cx="90" cy="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91" name="Arc 26"/>
            <p:cNvSpPr>
              <a:spLocks/>
            </p:cNvSpPr>
            <p:nvPr/>
          </p:nvSpPr>
          <p:spPr bwMode="auto">
            <a:xfrm flipV="1">
              <a:off x="567" y="3203"/>
              <a:ext cx="90" cy="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92" name="Arc 27"/>
            <p:cNvSpPr>
              <a:spLocks/>
            </p:cNvSpPr>
            <p:nvPr/>
          </p:nvSpPr>
          <p:spPr bwMode="auto">
            <a:xfrm flipH="1" flipV="1">
              <a:off x="476" y="3203"/>
              <a:ext cx="90" cy="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93" name="Line 28"/>
            <p:cNvSpPr>
              <a:spLocks noChangeShapeType="1"/>
            </p:cNvSpPr>
            <p:nvPr/>
          </p:nvSpPr>
          <p:spPr bwMode="auto">
            <a:xfrm>
              <a:off x="657" y="2931"/>
              <a:ext cx="0" cy="2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4" name="Text Box 29"/>
            <p:cNvSpPr txBox="1">
              <a:spLocks noChangeArrowheads="1"/>
            </p:cNvSpPr>
            <p:nvPr/>
          </p:nvSpPr>
          <p:spPr bwMode="auto">
            <a:xfrm>
              <a:off x="529" y="2861"/>
              <a:ext cx="181"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400" dirty="0"/>
                <a:t>M</a:t>
              </a:r>
              <a:br>
                <a:rPr lang="en-US" altLang="en-US" sz="1400" dirty="0"/>
              </a:br>
              <a:r>
                <a:rPr lang="en-US" altLang="en-US" sz="1400" dirty="0"/>
                <a:t>u</a:t>
              </a:r>
              <a:br>
                <a:rPr lang="en-US" altLang="en-US" sz="1400" dirty="0"/>
              </a:br>
              <a:r>
                <a:rPr lang="en-US" altLang="en-US" sz="1400" dirty="0"/>
                <a:t>x</a:t>
              </a:r>
              <a:endParaRPr lang="en-AU" altLang="en-US" sz="1400" dirty="0"/>
            </a:p>
          </p:txBody>
        </p:sp>
        <p:sp>
          <p:nvSpPr>
            <p:cNvPr id="10295" name="Line 30"/>
            <p:cNvSpPr>
              <a:spLocks noChangeShapeType="1"/>
            </p:cNvSpPr>
            <p:nvPr/>
          </p:nvSpPr>
          <p:spPr bwMode="auto">
            <a:xfrm flipV="1">
              <a:off x="567" y="3294"/>
              <a:ext cx="0" cy="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6" name="Text Box 31"/>
            <p:cNvSpPr txBox="1">
              <a:spLocks noChangeArrowheads="1"/>
            </p:cNvSpPr>
            <p:nvPr/>
          </p:nvSpPr>
          <p:spPr bwMode="auto">
            <a:xfrm>
              <a:off x="461" y="3433"/>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S</a:t>
              </a:r>
              <a:endParaRPr lang="en-AU" altLang="en-US" sz="1800"/>
            </a:p>
          </p:txBody>
        </p:sp>
      </p:grpSp>
      <p:sp>
        <p:nvSpPr>
          <p:cNvPr id="10247" name="Rectangle 32"/>
          <p:cNvSpPr>
            <a:spLocks noChangeArrowheads="1"/>
          </p:cNvSpPr>
          <p:nvPr/>
        </p:nvSpPr>
        <p:spPr bwMode="auto">
          <a:xfrm>
            <a:off x="159543" y="3315498"/>
            <a:ext cx="32400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eaLnBrk="1" hangingPunct="1">
              <a:spcBef>
                <a:spcPct val="20000"/>
              </a:spcBef>
              <a:buClr>
                <a:schemeClr val="folHlink"/>
              </a:buClr>
              <a:buSzPct val="60000"/>
              <a:buFont typeface="Wingdings" charset="2"/>
              <a:buChar char="n"/>
            </a:pPr>
            <a:r>
              <a:rPr lang="en-US" altLang="en-US" sz="2800" dirty="0"/>
              <a:t>Multiplexer</a:t>
            </a:r>
          </a:p>
          <a:p>
            <a:pPr lvl="1" algn="l" eaLnBrk="1" hangingPunct="1">
              <a:spcBef>
                <a:spcPct val="20000"/>
              </a:spcBef>
              <a:buClr>
                <a:schemeClr val="hlink"/>
              </a:buClr>
              <a:buSzPct val="55000"/>
              <a:buFont typeface="Wingdings" charset="2"/>
              <a:buChar char="n"/>
            </a:pPr>
            <a:r>
              <a:rPr lang="en-US" altLang="en-US" sz="2400" dirty="0"/>
              <a:t>Y = S ? I1 : I0</a:t>
            </a:r>
            <a:endParaRPr lang="en-AU" altLang="en-US" sz="2400" dirty="0"/>
          </a:p>
        </p:txBody>
      </p:sp>
      <p:grpSp>
        <p:nvGrpSpPr>
          <p:cNvPr id="10248" name="Group 33"/>
          <p:cNvGrpSpPr>
            <a:grpSpLocks/>
          </p:cNvGrpSpPr>
          <p:nvPr/>
        </p:nvGrpSpPr>
        <p:grpSpPr bwMode="auto">
          <a:xfrm>
            <a:off x="5338455" y="1153309"/>
            <a:ext cx="1604963" cy="1012825"/>
            <a:chOff x="1111" y="2659"/>
            <a:chExt cx="1011" cy="638"/>
          </a:xfrm>
        </p:grpSpPr>
        <p:sp>
          <p:nvSpPr>
            <p:cNvPr id="10268" name="Line 34"/>
            <p:cNvSpPr>
              <a:spLocks noChangeShapeType="1"/>
            </p:cNvSpPr>
            <p:nvPr/>
          </p:nvSpPr>
          <p:spPr bwMode="auto">
            <a:xfrm>
              <a:off x="1338" y="2795"/>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9" name="Line 35"/>
            <p:cNvSpPr>
              <a:spLocks noChangeShapeType="1"/>
            </p:cNvSpPr>
            <p:nvPr/>
          </p:nvSpPr>
          <p:spPr bwMode="auto">
            <a:xfrm>
              <a:off x="1338" y="3158"/>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0" name="Line 36"/>
            <p:cNvSpPr>
              <a:spLocks noChangeShapeType="1"/>
            </p:cNvSpPr>
            <p:nvPr/>
          </p:nvSpPr>
          <p:spPr bwMode="auto">
            <a:xfrm>
              <a:off x="1791" y="2976"/>
              <a:ext cx="1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1" name="Text Box 37"/>
            <p:cNvSpPr txBox="1">
              <a:spLocks noChangeArrowheads="1"/>
            </p:cNvSpPr>
            <p:nvPr/>
          </p:nvSpPr>
          <p:spPr bwMode="auto">
            <a:xfrm>
              <a:off x="1111" y="2662"/>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A</a:t>
              </a:r>
              <a:endParaRPr lang="en-AU" altLang="en-US" sz="1800"/>
            </a:p>
          </p:txBody>
        </p:sp>
        <p:sp>
          <p:nvSpPr>
            <p:cNvPr id="10272" name="Text Box 38"/>
            <p:cNvSpPr txBox="1">
              <a:spLocks noChangeArrowheads="1"/>
            </p:cNvSpPr>
            <p:nvPr/>
          </p:nvSpPr>
          <p:spPr bwMode="auto">
            <a:xfrm>
              <a:off x="1111" y="3066"/>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B</a:t>
              </a:r>
              <a:endParaRPr lang="en-AU" altLang="en-US" sz="1800"/>
            </a:p>
          </p:txBody>
        </p:sp>
        <p:sp>
          <p:nvSpPr>
            <p:cNvPr id="10273" name="Text Box 39"/>
            <p:cNvSpPr txBox="1">
              <a:spLocks noChangeArrowheads="1"/>
            </p:cNvSpPr>
            <p:nvPr/>
          </p:nvSpPr>
          <p:spPr bwMode="auto">
            <a:xfrm>
              <a:off x="1910" y="2843"/>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Y</a:t>
              </a:r>
              <a:endParaRPr lang="en-AU" altLang="en-US" sz="1800"/>
            </a:p>
          </p:txBody>
        </p:sp>
        <p:sp>
          <p:nvSpPr>
            <p:cNvPr id="10274" name="Line 40"/>
            <p:cNvSpPr>
              <a:spLocks noChangeShapeType="1"/>
            </p:cNvSpPr>
            <p:nvPr/>
          </p:nvSpPr>
          <p:spPr bwMode="auto">
            <a:xfrm>
              <a:off x="1474" y="2659"/>
              <a:ext cx="0" cy="22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5" name="Line 41"/>
            <p:cNvSpPr>
              <a:spLocks noChangeShapeType="1"/>
            </p:cNvSpPr>
            <p:nvPr/>
          </p:nvSpPr>
          <p:spPr bwMode="auto">
            <a:xfrm>
              <a:off x="1474" y="3067"/>
              <a:ext cx="0" cy="22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6" name="Line 42"/>
            <p:cNvSpPr>
              <a:spLocks noChangeShapeType="1"/>
            </p:cNvSpPr>
            <p:nvPr/>
          </p:nvSpPr>
          <p:spPr bwMode="auto">
            <a:xfrm>
              <a:off x="1474" y="2886"/>
              <a:ext cx="91" cy="9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7" name="Line 43"/>
            <p:cNvSpPr>
              <a:spLocks noChangeShapeType="1"/>
            </p:cNvSpPr>
            <p:nvPr/>
          </p:nvSpPr>
          <p:spPr bwMode="auto">
            <a:xfrm flipH="1">
              <a:off x="1474" y="2976"/>
              <a:ext cx="91" cy="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8" name="Line 44"/>
            <p:cNvSpPr>
              <a:spLocks noChangeShapeType="1"/>
            </p:cNvSpPr>
            <p:nvPr/>
          </p:nvSpPr>
          <p:spPr bwMode="auto">
            <a:xfrm>
              <a:off x="1474" y="2659"/>
              <a:ext cx="317" cy="18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9" name="Line 45"/>
            <p:cNvSpPr>
              <a:spLocks noChangeShapeType="1"/>
            </p:cNvSpPr>
            <p:nvPr/>
          </p:nvSpPr>
          <p:spPr bwMode="auto">
            <a:xfrm flipV="1">
              <a:off x="1474" y="3113"/>
              <a:ext cx="317" cy="18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0" name="Line 46"/>
            <p:cNvSpPr>
              <a:spLocks noChangeShapeType="1"/>
            </p:cNvSpPr>
            <p:nvPr/>
          </p:nvSpPr>
          <p:spPr bwMode="auto">
            <a:xfrm>
              <a:off x="1791" y="2840"/>
              <a:ext cx="0" cy="27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1" name="Text Box 47"/>
            <p:cNvSpPr txBox="1">
              <a:spLocks noChangeArrowheads="1"/>
            </p:cNvSpPr>
            <p:nvPr/>
          </p:nvSpPr>
          <p:spPr bwMode="auto">
            <a:xfrm>
              <a:off x="1620" y="2889"/>
              <a:ext cx="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a:t>
              </a:r>
              <a:endParaRPr lang="en-AU" altLang="en-US" sz="1800"/>
            </a:p>
          </p:txBody>
        </p:sp>
      </p:grpSp>
      <p:sp>
        <p:nvSpPr>
          <p:cNvPr id="10250" name="Rectangle 65"/>
          <p:cNvSpPr>
            <a:spLocks noChangeArrowheads="1"/>
          </p:cNvSpPr>
          <p:nvPr/>
        </p:nvSpPr>
        <p:spPr bwMode="auto">
          <a:xfrm>
            <a:off x="2659622" y="1116022"/>
            <a:ext cx="31019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eaLnBrk="1" hangingPunct="1">
              <a:spcBef>
                <a:spcPct val="20000"/>
              </a:spcBef>
              <a:buClr>
                <a:schemeClr val="folHlink"/>
              </a:buClr>
              <a:buSzPct val="60000"/>
              <a:buFont typeface="Wingdings" charset="2"/>
              <a:buChar char="n"/>
            </a:pPr>
            <a:r>
              <a:rPr lang="en-US" altLang="en-US" sz="2800" dirty="0"/>
              <a:t>Adder</a:t>
            </a:r>
          </a:p>
          <a:p>
            <a:pPr lvl="1" algn="l" eaLnBrk="1" hangingPunct="1">
              <a:spcBef>
                <a:spcPct val="20000"/>
              </a:spcBef>
              <a:buClr>
                <a:schemeClr val="hlink"/>
              </a:buClr>
              <a:buSzPct val="55000"/>
              <a:buFont typeface="Wingdings" charset="2"/>
              <a:buChar char="n"/>
            </a:pPr>
            <a:r>
              <a:rPr lang="en-US" altLang="en-US" sz="2400" dirty="0"/>
              <a:t>Y = A + B</a:t>
            </a:r>
          </a:p>
        </p:txBody>
      </p:sp>
      <p:sp>
        <p:nvSpPr>
          <p:cNvPr id="10251" name="Rectangle 66"/>
          <p:cNvSpPr>
            <a:spLocks noChangeArrowheads="1"/>
          </p:cNvSpPr>
          <p:nvPr/>
        </p:nvSpPr>
        <p:spPr bwMode="auto">
          <a:xfrm>
            <a:off x="5361351" y="2781142"/>
            <a:ext cx="43195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eaLnBrk="1" hangingPunct="1">
              <a:spcBef>
                <a:spcPct val="20000"/>
              </a:spcBef>
              <a:buClr>
                <a:schemeClr val="folHlink"/>
              </a:buClr>
              <a:buSzPct val="60000"/>
              <a:buFont typeface="Wingdings" charset="2"/>
              <a:buChar char="n"/>
            </a:pPr>
            <a:r>
              <a:rPr lang="en-US" altLang="en-US" sz="2800" dirty="0"/>
              <a:t>Arithmetic/Logic Unit</a:t>
            </a:r>
          </a:p>
          <a:p>
            <a:pPr lvl="1" algn="l" eaLnBrk="1" hangingPunct="1">
              <a:spcBef>
                <a:spcPct val="20000"/>
              </a:spcBef>
              <a:buClr>
                <a:schemeClr val="hlink"/>
              </a:buClr>
              <a:buSzPct val="55000"/>
              <a:buFont typeface="Wingdings" charset="2"/>
              <a:buChar char="n"/>
            </a:pPr>
            <a:r>
              <a:rPr lang="en-US" altLang="en-US" sz="2400" dirty="0"/>
              <a:t>Y = F(A, B)</a:t>
            </a:r>
          </a:p>
        </p:txBody>
      </p:sp>
      <p:sp>
        <p:nvSpPr>
          <p:cNvPr id="2" name="Slide Number Placeholder 1"/>
          <p:cNvSpPr>
            <a:spLocks noGrp="1"/>
          </p:cNvSpPr>
          <p:nvPr>
            <p:ph type="sldNum" sz="quarter" idx="12"/>
          </p:nvPr>
        </p:nvSpPr>
        <p:spPr/>
        <p:txBody>
          <a:bodyPr/>
          <a:lstStyle/>
          <a:p>
            <a:fld id="{7B14E791-165F-344E-BF0E-59CD826800BF}" type="slidenum">
              <a:rPr lang="en-US" smtClean="0"/>
              <a:pPr/>
              <a:t>27</a:t>
            </a:fld>
            <a:endParaRPr lang="en-US" dirty="0"/>
          </a:p>
        </p:txBody>
      </p:sp>
      <p:grpSp>
        <p:nvGrpSpPr>
          <p:cNvPr id="68" name="Group 46"/>
          <p:cNvGrpSpPr>
            <a:grpSpLocks/>
          </p:cNvGrpSpPr>
          <p:nvPr/>
        </p:nvGrpSpPr>
        <p:grpSpPr bwMode="auto">
          <a:xfrm>
            <a:off x="1367876" y="5337512"/>
            <a:ext cx="1524000" cy="1393826"/>
            <a:chOff x="270" y="1296"/>
            <a:chExt cx="960" cy="878"/>
          </a:xfrm>
        </p:grpSpPr>
        <p:sp>
          <p:nvSpPr>
            <p:cNvPr id="69" name="Line 47"/>
            <p:cNvSpPr>
              <a:spLocks noChangeShapeType="1"/>
            </p:cNvSpPr>
            <p:nvPr/>
          </p:nvSpPr>
          <p:spPr bwMode="auto">
            <a:xfrm>
              <a:off x="1003" y="1851"/>
              <a:ext cx="227"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70" name="Freeform 48"/>
            <p:cNvSpPr>
              <a:spLocks/>
            </p:cNvSpPr>
            <p:nvPr/>
          </p:nvSpPr>
          <p:spPr bwMode="auto">
            <a:xfrm>
              <a:off x="861" y="1385"/>
              <a:ext cx="1" cy="260"/>
            </a:xfrm>
            <a:custGeom>
              <a:avLst/>
              <a:gdLst>
                <a:gd name="T0" fmla="*/ 0 w 1"/>
                <a:gd name="T1" fmla="*/ 0 h 385"/>
                <a:gd name="T2" fmla="*/ 0 w 1"/>
                <a:gd name="T3" fmla="*/ 0 h 385"/>
                <a:gd name="T4" fmla="*/ 0 w 1"/>
                <a:gd name="T5" fmla="*/ 384 h 385"/>
                <a:gd name="T6" fmla="*/ 0 60000 65536"/>
                <a:gd name="T7" fmla="*/ 0 60000 65536"/>
                <a:gd name="T8" fmla="*/ 0 60000 65536"/>
                <a:gd name="T9" fmla="*/ 0 w 1"/>
                <a:gd name="T10" fmla="*/ 0 h 385"/>
                <a:gd name="T11" fmla="*/ 1 w 1"/>
                <a:gd name="T12" fmla="*/ 385 h 385"/>
              </a:gdLst>
              <a:ahLst/>
              <a:cxnLst>
                <a:cxn ang="T6">
                  <a:pos x="T0" y="T1"/>
                </a:cxn>
                <a:cxn ang="T7">
                  <a:pos x="T2" y="T3"/>
                </a:cxn>
                <a:cxn ang="T8">
                  <a:pos x="T4" y="T5"/>
                </a:cxn>
              </a:cxnLst>
              <a:rect l="T9" t="T10" r="T11" b="T12"/>
              <a:pathLst>
                <a:path w="1" h="385">
                  <a:moveTo>
                    <a:pt x="0" y="0"/>
                  </a:moveTo>
                  <a:lnTo>
                    <a:pt x="0" y="0"/>
                  </a:lnTo>
                  <a:lnTo>
                    <a:pt x="0" y="384"/>
                  </a:lnTo>
                </a:path>
              </a:pathLst>
            </a:custGeom>
            <a:noFill/>
            <a:ln w="25400" cap="rnd">
              <a:solidFill>
                <a:schemeClr val="tx1"/>
              </a:solidFill>
              <a:round/>
              <a:headEnd/>
              <a:tailEnd type="triangle" w="med" len="med"/>
            </a:ln>
          </p:spPr>
          <p:txBody>
            <a:bodyPr>
              <a:prstTxWarp prst="textNoShape">
                <a:avLst/>
              </a:prstTxWarp>
            </a:bodyPr>
            <a:lstStyle/>
            <a:p>
              <a:endParaRPr lang="en-US">
                <a:latin typeface="Calibri"/>
                <a:cs typeface="Calibri"/>
              </a:endParaRPr>
            </a:p>
          </p:txBody>
        </p:sp>
        <p:sp>
          <p:nvSpPr>
            <p:cNvPr id="71" name="Rectangle 49"/>
            <p:cNvSpPr>
              <a:spLocks noChangeArrowheads="1"/>
            </p:cNvSpPr>
            <p:nvPr/>
          </p:nvSpPr>
          <p:spPr bwMode="auto">
            <a:xfrm>
              <a:off x="601" y="1296"/>
              <a:ext cx="249" cy="192"/>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Sel</a:t>
              </a:r>
            </a:p>
          </p:txBody>
        </p:sp>
        <p:sp>
          <p:nvSpPr>
            <p:cNvPr id="72" name="Rectangle 50"/>
            <p:cNvSpPr>
              <a:spLocks noChangeArrowheads="1"/>
            </p:cNvSpPr>
            <p:nvPr/>
          </p:nvSpPr>
          <p:spPr bwMode="auto">
            <a:xfrm>
              <a:off x="1038" y="1673"/>
              <a:ext cx="190" cy="192"/>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O</a:t>
              </a:r>
            </a:p>
          </p:txBody>
        </p:sp>
        <p:sp>
          <p:nvSpPr>
            <p:cNvPr id="73" name="Line 51"/>
            <p:cNvSpPr>
              <a:spLocks noChangeShapeType="1"/>
            </p:cNvSpPr>
            <p:nvPr/>
          </p:nvSpPr>
          <p:spPr bwMode="auto">
            <a:xfrm>
              <a:off x="458" y="1677"/>
              <a:ext cx="261"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74" name="Rectangle 52"/>
            <p:cNvSpPr>
              <a:spLocks noChangeArrowheads="1"/>
            </p:cNvSpPr>
            <p:nvPr/>
          </p:nvSpPr>
          <p:spPr bwMode="auto">
            <a:xfrm>
              <a:off x="270" y="1529"/>
              <a:ext cx="281" cy="645"/>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A</a:t>
              </a:r>
              <a:r>
                <a:rPr lang="en-US" sz="1400" baseline="-25000">
                  <a:solidFill>
                    <a:srgbClr val="56127A"/>
                  </a:solidFill>
                  <a:latin typeface="Calibri"/>
                  <a:cs typeface="Calibri"/>
                </a:rPr>
                <a:t>0</a:t>
              </a:r>
            </a:p>
            <a:p>
              <a:pPr>
                <a:spcBef>
                  <a:spcPct val="0"/>
                </a:spcBef>
              </a:pPr>
              <a:r>
                <a:rPr lang="en-US" sz="1400">
                  <a:solidFill>
                    <a:srgbClr val="56127A"/>
                  </a:solidFill>
                  <a:latin typeface="Calibri"/>
                  <a:cs typeface="Calibri"/>
                </a:rPr>
                <a:t>A</a:t>
              </a:r>
              <a:r>
                <a:rPr lang="en-US" sz="1400" baseline="-25000">
                  <a:solidFill>
                    <a:srgbClr val="56127A"/>
                  </a:solidFill>
                  <a:latin typeface="Calibri"/>
                  <a:cs typeface="Calibri"/>
                </a:rPr>
                <a:t>1</a:t>
              </a:r>
            </a:p>
            <a:p>
              <a:pPr>
                <a:spcBef>
                  <a:spcPct val="0"/>
                </a:spcBef>
              </a:pPr>
              <a:endParaRPr lang="en-US" sz="1400" baseline="-25000">
                <a:solidFill>
                  <a:srgbClr val="56127A"/>
                </a:solidFill>
                <a:latin typeface="Calibri"/>
                <a:cs typeface="Calibri"/>
              </a:endParaRPr>
            </a:p>
            <a:p>
              <a:pPr>
                <a:spcBef>
                  <a:spcPct val="0"/>
                </a:spcBef>
              </a:pPr>
              <a:endParaRPr lang="en-US" sz="1400" baseline="-25000">
                <a:solidFill>
                  <a:srgbClr val="56127A"/>
                </a:solidFill>
                <a:latin typeface="Calibri"/>
                <a:cs typeface="Calibri"/>
              </a:endParaRPr>
            </a:p>
            <a:p>
              <a:pPr>
                <a:spcBef>
                  <a:spcPct val="0"/>
                </a:spcBef>
              </a:pPr>
              <a:r>
                <a:rPr lang="en-US" sz="1400">
                  <a:solidFill>
                    <a:srgbClr val="56127A"/>
                  </a:solidFill>
                  <a:latin typeface="Calibri"/>
                  <a:cs typeface="Calibri"/>
                </a:rPr>
                <a:t>A</a:t>
              </a:r>
              <a:r>
                <a:rPr lang="en-US" sz="1400" baseline="-25000">
                  <a:solidFill>
                    <a:srgbClr val="56127A"/>
                  </a:solidFill>
                  <a:latin typeface="Calibri"/>
                  <a:cs typeface="Calibri"/>
                </a:rPr>
                <a:t>n-1</a:t>
              </a:r>
            </a:p>
          </p:txBody>
        </p:sp>
        <p:sp>
          <p:nvSpPr>
            <p:cNvPr id="75" name="Line 53"/>
            <p:cNvSpPr>
              <a:spLocks noChangeShapeType="1"/>
            </p:cNvSpPr>
            <p:nvPr/>
          </p:nvSpPr>
          <p:spPr bwMode="auto">
            <a:xfrm>
              <a:off x="458" y="1774"/>
              <a:ext cx="261"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76" name="Line 54"/>
            <p:cNvSpPr>
              <a:spLocks noChangeShapeType="1"/>
            </p:cNvSpPr>
            <p:nvPr/>
          </p:nvSpPr>
          <p:spPr bwMode="auto">
            <a:xfrm>
              <a:off x="458" y="2066"/>
              <a:ext cx="261"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77" name="Rectangle 55"/>
            <p:cNvSpPr>
              <a:spLocks noChangeArrowheads="1"/>
            </p:cNvSpPr>
            <p:nvPr/>
          </p:nvSpPr>
          <p:spPr bwMode="auto">
            <a:xfrm>
              <a:off x="698" y="1781"/>
              <a:ext cx="320" cy="192"/>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Mux</a:t>
              </a:r>
            </a:p>
          </p:txBody>
        </p:sp>
        <p:sp>
          <p:nvSpPr>
            <p:cNvPr id="78" name="AutoShape 56"/>
            <p:cNvSpPr>
              <a:spLocks noChangeArrowheads="1"/>
            </p:cNvSpPr>
            <p:nvPr/>
          </p:nvSpPr>
          <p:spPr bwMode="auto">
            <a:xfrm rot="-5400000">
              <a:off x="592" y="1723"/>
              <a:ext cx="547" cy="285"/>
            </a:xfrm>
            <a:prstGeom prst="flowChartManualOperation">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grpSp>
          <p:nvGrpSpPr>
            <p:cNvPr id="79" name="Group 57"/>
            <p:cNvGrpSpPr>
              <a:grpSpLocks/>
            </p:cNvGrpSpPr>
            <p:nvPr/>
          </p:nvGrpSpPr>
          <p:grpSpPr bwMode="auto">
            <a:xfrm>
              <a:off x="481" y="1674"/>
              <a:ext cx="166" cy="413"/>
              <a:chOff x="4284" y="1898"/>
              <a:chExt cx="235" cy="610"/>
            </a:xfrm>
          </p:grpSpPr>
          <p:sp>
            <p:nvSpPr>
              <p:cNvPr id="82" name="Rectangle 58"/>
              <p:cNvSpPr>
                <a:spLocks noChangeArrowheads="1"/>
              </p:cNvSpPr>
              <p:nvPr/>
            </p:nvSpPr>
            <p:spPr bwMode="auto">
              <a:xfrm>
                <a:off x="4287" y="1898"/>
                <a:ext cx="232" cy="427"/>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2400">
                    <a:solidFill>
                      <a:srgbClr val="56127A"/>
                    </a:solidFill>
                    <a:latin typeface="Calibri"/>
                    <a:cs typeface="Calibri"/>
                  </a:rPr>
                  <a:t>.</a:t>
                </a:r>
              </a:p>
            </p:txBody>
          </p:sp>
          <p:sp>
            <p:nvSpPr>
              <p:cNvPr id="83" name="Rectangle 59"/>
              <p:cNvSpPr>
                <a:spLocks noChangeArrowheads="1"/>
              </p:cNvSpPr>
              <p:nvPr/>
            </p:nvSpPr>
            <p:spPr bwMode="auto">
              <a:xfrm>
                <a:off x="4285" y="1985"/>
                <a:ext cx="232" cy="427"/>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2400">
                    <a:solidFill>
                      <a:srgbClr val="56127A"/>
                    </a:solidFill>
                    <a:latin typeface="Calibri"/>
                    <a:cs typeface="Calibri"/>
                  </a:rPr>
                  <a:t>.</a:t>
                </a:r>
              </a:p>
            </p:txBody>
          </p:sp>
          <p:sp>
            <p:nvSpPr>
              <p:cNvPr id="84" name="Rectangle 60"/>
              <p:cNvSpPr>
                <a:spLocks noChangeArrowheads="1"/>
              </p:cNvSpPr>
              <p:nvPr/>
            </p:nvSpPr>
            <p:spPr bwMode="auto">
              <a:xfrm>
                <a:off x="4284" y="2081"/>
                <a:ext cx="222" cy="427"/>
              </a:xfrm>
              <a:prstGeom prst="rect">
                <a:avLst/>
              </a:prstGeom>
              <a:noFill/>
              <a:ln w="25400">
                <a:noFill/>
                <a:miter lim="800000"/>
                <a:headEnd/>
                <a:tailEnd/>
              </a:ln>
            </p:spPr>
            <p:txBody>
              <a:bodyPr lIns="90488" tIns="44450" rIns="90488" bIns="44450">
                <a:prstTxWarp prst="textNoShape">
                  <a:avLst/>
                </a:prstTxWarp>
                <a:spAutoFit/>
              </a:bodyPr>
              <a:lstStyle/>
              <a:p>
                <a:pPr>
                  <a:spcBef>
                    <a:spcPct val="0"/>
                  </a:spcBef>
                </a:pPr>
                <a:r>
                  <a:rPr lang="en-US" sz="2400">
                    <a:solidFill>
                      <a:srgbClr val="56127A"/>
                    </a:solidFill>
                    <a:latin typeface="Calibri"/>
                    <a:cs typeface="Calibri"/>
                  </a:rPr>
                  <a:t>.</a:t>
                </a:r>
              </a:p>
            </p:txBody>
          </p:sp>
        </p:grpSp>
        <p:sp>
          <p:nvSpPr>
            <p:cNvPr id="80" name="Freeform 61"/>
            <p:cNvSpPr>
              <a:spLocks/>
            </p:cNvSpPr>
            <p:nvPr/>
          </p:nvSpPr>
          <p:spPr bwMode="auto">
            <a:xfrm>
              <a:off x="821" y="1488"/>
              <a:ext cx="72" cy="68"/>
            </a:xfrm>
            <a:custGeom>
              <a:avLst/>
              <a:gdLst>
                <a:gd name="T0" fmla="*/ 72 w 72"/>
                <a:gd name="T1" fmla="*/ 0 h 68"/>
                <a:gd name="T2" fmla="*/ 0 w 72"/>
                <a:gd name="T3" fmla="*/ 68 h 68"/>
                <a:gd name="T4" fmla="*/ 0 60000 65536"/>
                <a:gd name="T5" fmla="*/ 0 60000 65536"/>
                <a:gd name="T6" fmla="*/ 0 w 72"/>
                <a:gd name="T7" fmla="*/ 0 h 68"/>
                <a:gd name="T8" fmla="*/ 72 w 72"/>
                <a:gd name="T9" fmla="*/ 68 h 68"/>
              </a:gdLst>
              <a:ahLst/>
              <a:cxnLst>
                <a:cxn ang="T4">
                  <a:pos x="T0" y="T1"/>
                </a:cxn>
                <a:cxn ang="T5">
                  <a:pos x="T2" y="T3"/>
                </a:cxn>
              </a:cxnLst>
              <a:rect l="T6" t="T7" r="T8" b="T9"/>
              <a:pathLst>
                <a:path w="72" h="68">
                  <a:moveTo>
                    <a:pt x="72" y="0"/>
                  </a:moveTo>
                  <a:lnTo>
                    <a:pt x="0" y="68"/>
                  </a:lnTo>
                </a:path>
              </a:pathLst>
            </a:custGeom>
            <a:noFill/>
            <a:ln w="9525">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81" name="Rectangle 62"/>
            <p:cNvSpPr>
              <a:spLocks noChangeArrowheads="1"/>
            </p:cNvSpPr>
            <p:nvPr/>
          </p:nvSpPr>
          <p:spPr bwMode="auto">
            <a:xfrm>
              <a:off x="843" y="1444"/>
              <a:ext cx="263" cy="153"/>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000">
                  <a:solidFill>
                    <a:srgbClr val="56127A"/>
                  </a:solidFill>
                  <a:latin typeface="Calibri"/>
                  <a:cs typeface="Calibri"/>
                </a:rPr>
                <a:t>lg(n)</a:t>
              </a:r>
            </a:p>
          </p:txBody>
        </p:sp>
      </p:grpSp>
      <p:grpSp>
        <p:nvGrpSpPr>
          <p:cNvPr id="85" name="Group 32"/>
          <p:cNvGrpSpPr>
            <a:grpSpLocks/>
          </p:cNvGrpSpPr>
          <p:nvPr/>
        </p:nvGrpSpPr>
        <p:grpSpPr bwMode="auto">
          <a:xfrm>
            <a:off x="6330520" y="3808418"/>
            <a:ext cx="2362200" cy="2106613"/>
            <a:chOff x="3792" y="929"/>
            <a:chExt cx="1488" cy="1327"/>
          </a:xfrm>
        </p:grpSpPr>
        <p:grpSp>
          <p:nvGrpSpPr>
            <p:cNvPr id="86" name="Group 33"/>
            <p:cNvGrpSpPr>
              <a:grpSpLocks/>
            </p:cNvGrpSpPr>
            <p:nvPr/>
          </p:nvGrpSpPr>
          <p:grpSpPr bwMode="auto">
            <a:xfrm>
              <a:off x="3932" y="1159"/>
              <a:ext cx="926" cy="1097"/>
              <a:chOff x="3932" y="1159"/>
              <a:chExt cx="926" cy="1097"/>
            </a:xfrm>
          </p:grpSpPr>
          <p:sp>
            <p:nvSpPr>
              <p:cNvPr id="93" name="Freeform 34"/>
              <p:cNvSpPr>
                <a:spLocks/>
              </p:cNvSpPr>
              <p:nvPr/>
            </p:nvSpPr>
            <p:spPr bwMode="auto">
              <a:xfrm flipV="1">
                <a:off x="4148" y="1465"/>
                <a:ext cx="482" cy="791"/>
              </a:xfrm>
              <a:custGeom>
                <a:avLst/>
                <a:gdLst>
                  <a:gd name="T0" fmla="*/ 0 w 961"/>
                  <a:gd name="T1" fmla="*/ 0 h 1652"/>
                  <a:gd name="T2" fmla="*/ 960 w 961"/>
                  <a:gd name="T3" fmla="*/ 307 h 1652"/>
                  <a:gd name="T4" fmla="*/ 960 w 961"/>
                  <a:gd name="T5" fmla="*/ 1190 h 1652"/>
                  <a:gd name="T6" fmla="*/ 0 w 961"/>
                  <a:gd name="T7" fmla="*/ 1651 h 1652"/>
                  <a:gd name="T8" fmla="*/ 0 w 961"/>
                  <a:gd name="T9" fmla="*/ 960 h 1652"/>
                  <a:gd name="T10" fmla="*/ 192 w 961"/>
                  <a:gd name="T11" fmla="*/ 806 h 1652"/>
                  <a:gd name="T12" fmla="*/ 0 w 961"/>
                  <a:gd name="T13" fmla="*/ 691 h 1652"/>
                  <a:gd name="T14" fmla="*/ 0 w 961"/>
                  <a:gd name="T15" fmla="*/ 0 h 1652"/>
                  <a:gd name="T16" fmla="*/ 0 60000 65536"/>
                  <a:gd name="T17" fmla="*/ 0 60000 65536"/>
                  <a:gd name="T18" fmla="*/ 0 60000 65536"/>
                  <a:gd name="T19" fmla="*/ 0 60000 65536"/>
                  <a:gd name="T20" fmla="*/ 0 60000 65536"/>
                  <a:gd name="T21" fmla="*/ 0 60000 65536"/>
                  <a:gd name="T22" fmla="*/ 0 60000 65536"/>
                  <a:gd name="T23" fmla="*/ 0 60000 65536"/>
                  <a:gd name="T24" fmla="*/ 0 w 961"/>
                  <a:gd name="T25" fmla="*/ 0 h 1652"/>
                  <a:gd name="T26" fmla="*/ 961 w 961"/>
                  <a:gd name="T27" fmla="*/ 1652 h 16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1" h="1652">
                    <a:moveTo>
                      <a:pt x="0" y="0"/>
                    </a:moveTo>
                    <a:lnTo>
                      <a:pt x="960" y="307"/>
                    </a:lnTo>
                    <a:lnTo>
                      <a:pt x="960" y="1190"/>
                    </a:lnTo>
                    <a:lnTo>
                      <a:pt x="0" y="1651"/>
                    </a:lnTo>
                    <a:lnTo>
                      <a:pt x="0" y="960"/>
                    </a:lnTo>
                    <a:lnTo>
                      <a:pt x="192" y="806"/>
                    </a:lnTo>
                    <a:lnTo>
                      <a:pt x="0" y="691"/>
                    </a:lnTo>
                    <a:lnTo>
                      <a:pt x="0" y="0"/>
                    </a:lnTo>
                  </a:path>
                </a:pathLst>
              </a:custGeom>
              <a:noFill/>
              <a:ln w="25400" cap="rnd">
                <a:solidFill>
                  <a:schemeClr val="tx1"/>
                </a:solidFill>
                <a:round/>
                <a:headEnd/>
                <a:tailEnd/>
              </a:ln>
            </p:spPr>
            <p:txBody>
              <a:bodyPr>
                <a:prstTxWarp prst="textNoShape">
                  <a:avLst/>
                </a:prstTxWarp>
              </a:bodyPr>
              <a:lstStyle/>
              <a:p>
                <a:endParaRPr lang="en-US">
                  <a:latin typeface="Calibri"/>
                  <a:cs typeface="Calibri"/>
                </a:endParaRPr>
              </a:p>
            </p:txBody>
          </p:sp>
          <p:sp>
            <p:nvSpPr>
              <p:cNvPr id="94" name="Line 35"/>
              <p:cNvSpPr>
                <a:spLocks noChangeShapeType="1"/>
              </p:cNvSpPr>
              <p:nvPr/>
            </p:nvSpPr>
            <p:spPr bwMode="auto">
              <a:xfrm flipV="1">
                <a:off x="3932" y="2049"/>
                <a:ext cx="223"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95" name="Line 36"/>
              <p:cNvSpPr>
                <a:spLocks noChangeShapeType="1"/>
              </p:cNvSpPr>
              <p:nvPr/>
            </p:nvSpPr>
            <p:spPr bwMode="auto">
              <a:xfrm flipV="1">
                <a:off x="3932" y="1634"/>
                <a:ext cx="206"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96" name="Line 37"/>
              <p:cNvSpPr>
                <a:spLocks noChangeShapeType="1"/>
              </p:cNvSpPr>
              <p:nvPr/>
            </p:nvSpPr>
            <p:spPr bwMode="auto">
              <a:xfrm flipV="1">
                <a:off x="4634" y="2004"/>
                <a:ext cx="22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97" name="Line 38"/>
              <p:cNvSpPr>
                <a:spLocks noChangeShapeType="1"/>
              </p:cNvSpPr>
              <p:nvPr/>
            </p:nvSpPr>
            <p:spPr bwMode="auto">
              <a:xfrm flipV="1">
                <a:off x="4634" y="1770"/>
                <a:ext cx="224"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98" name="Line 39"/>
              <p:cNvSpPr>
                <a:spLocks noChangeShapeType="1"/>
              </p:cNvSpPr>
              <p:nvPr/>
            </p:nvSpPr>
            <p:spPr bwMode="auto">
              <a:xfrm>
                <a:off x="4379" y="1159"/>
                <a:ext cx="0" cy="413"/>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grpSp>
        <p:sp>
          <p:nvSpPr>
            <p:cNvPr id="87" name="Rectangle 40"/>
            <p:cNvSpPr>
              <a:spLocks noChangeArrowheads="1"/>
            </p:cNvSpPr>
            <p:nvPr/>
          </p:nvSpPr>
          <p:spPr bwMode="auto">
            <a:xfrm>
              <a:off x="4231" y="929"/>
              <a:ext cx="1049" cy="667"/>
            </a:xfrm>
            <a:prstGeom prst="rect">
              <a:avLst/>
            </a:prstGeom>
            <a:noFill/>
            <a:ln w="25400">
              <a:noFill/>
              <a:miter lim="800000"/>
              <a:headEnd/>
              <a:tailEnd/>
            </a:ln>
          </p:spPr>
          <p:txBody>
            <a:bodyPr wrap="none" lIns="73025" tIns="36512" rIns="73025" bIns="36512">
              <a:prstTxWarp prst="textNoShape">
                <a:avLst/>
              </a:prstTxWarp>
              <a:spAutoFit/>
            </a:bodyPr>
            <a:lstStyle/>
            <a:p>
              <a:pPr defTabSz="585788">
                <a:spcBef>
                  <a:spcPct val="0"/>
                </a:spcBef>
              </a:pPr>
              <a:r>
                <a:rPr lang="en-US" sz="1400" dirty="0" err="1">
                  <a:solidFill>
                    <a:srgbClr val="56127A"/>
                  </a:solidFill>
                  <a:latin typeface="Calibri"/>
                  <a:cs typeface="Calibri"/>
                </a:rPr>
                <a:t>OpSelect</a:t>
              </a:r>
              <a:endParaRPr lang="en-US" sz="1400" dirty="0">
                <a:solidFill>
                  <a:srgbClr val="56127A"/>
                </a:solidFill>
                <a:latin typeface="Calibri"/>
                <a:cs typeface="Calibri"/>
              </a:endParaRPr>
            </a:p>
            <a:p>
              <a:pPr defTabSz="585788">
                <a:spcBef>
                  <a:spcPct val="0"/>
                </a:spcBef>
              </a:pPr>
              <a:r>
                <a:rPr lang="en-US" sz="1400" dirty="0">
                  <a:solidFill>
                    <a:srgbClr val="56127A"/>
                  </a:solidFill>
                  <a:latin typeface="Calibri"/>
                  <a:cs typeface="Calibri"/>
                </a:rPr>
                <a:t>    </a:t>
              </a:r>
              <a:r>
                <a:rPr lang="en-US" sz="1200" dirty="0">
                  <a:solidFill>
                    <a:srgbClr val="56127A"/>
                  </a:solidFill>
                  <a:latin typeface="Calibri"/>
                  <a:cs typeface="Calibri"/>
                </a:rPr>
                <a:t> - Add, Sub, ...</a:t>
              </a:r>
            </a:p>
            <a:p>
              <a:pPr defTabSz="585788">
                <a:spcBef>
                  <a:spcPct val="0"/>
                </a:spcBef>
              </a:pPr>
              <a:r>
                <a:rPr lang="en-US" sz="1200" dirty="0">
                  <a:solidFill>
                    <a:srgbClr val="56127A"/>
                  </a:solidFill>
                  <a:latin typeface="Calibri"/>
                  <a:cs typeface="Calibri"/>
                </a:rPr>
                <a:t>     - And, Or, </a:t>
              </a:r>
              <a:r>
                <a:rPr lang="en-US" sz="1200" dirty="0" err="1">
                  <a:solidFill>
                    <a:srgbClr val="56127A"/>
                  </a:solidFill>
                  <a:latin typeface="Calibri"/>
                  <a:cs typeface="Calibri"/>
                </a:rPr>
                <a:t>Xor</a:t>
              </a:r>
              <a:r>
                <a:rPr lang="en-US" sz="1200" dirty="0">
                  <a:solidFill>
                    <a:srgbClr val="56127A"/>
                  </a:solidFill>
                  <a:latin typeface="Calibri"/>
                  <a:cs typeface="Calibri"/>
                </a:rPr>
                <a:t>, Not, ...</a:t>
              </a:r>
            </a:p>
            <a:p>
              <a:pPr defTabSz="585788">
                <a:spcBef>
                  <a:spcPct val="0"/>
                </a:spcBef>
              </a:pPr>
              <a:r>
                <a:rPr lang="en-US" sz="1200" dirty="0">
                  <a:solidFill>
                    <a:srgbClr val="56127A"/>
                  </a:solidFill>
                  <a:latin typeface="Calibri"/>
                  <a:cs typeface="Calibri"/>
                </a:rPr>
                <a:t>     - GT, LT, EQ, Zero, ...</a:t>
              </a:r>
            </a:p>
            <a:p>
              <a:pPr defTabSz="585788">
                <a:spcBef>
                  <a:spcPct val="0"/>
                </a:spcBef>
              </a:pPr>
              <a:r>
                <a:rPr lang="en-US" sz="1200" dirty="0">
                  <a:solidFill>
                    <a:srgbClr val="56127A"/>
                  </a:solidFill>
                  <a:latin typeface="Calibri"/>
                  <a:cs typeface="Calibri"/>
                </a:rPr>
                <a:t>    </a:t>
              </a:r>
            </a:p>
          </p:txBody>
        </p:sp>
        <p:sp>
          <p:nvSpPr>
            <p:cNvPr id="88" name="Rectangle 41"/>
            <p:cNvSpPr>
              <a:spLocks noChangeArrowheads="1"/>
            </p:cNvSpPr>
            <p:nvPr/>
          </p:nvSpPr>
          <p:spPr bwMode="auto">
            <a:xfrm>
              <a:off x="4856" y="1677"/>
              <a:ext cx="378" cy="182"/>
            </a:xfrm>
            <a:prstGeom prst="rect">
              <a:avLst/>
            </a:prstGeom>
            <a:noFill/>
            <a:ln w="25400">
              <a:noFill/>
              <a:miter lim="800000"/>
              <a:headEnd/>
              <a:tailEnd/>
            </a:ln>
          </p:spPr>
          <p:txBody>
            <a:bodyPr wrap="none" lIns="73025" tIns="36512" rIns="73025" bIns="36512">
              <a:prstTxWarp prst="textNoShape">
                <a:avLst/>
              </a:prstTxWarp>
              <a:spAutoFit/>
            </a:bodyPr>
            <a:lstStyle/>
            <a:p>
              <a:pPr defTabSz="585788">
                <a:spcBef>
                  <a:spcPct val="0"/>
                </a:spcBef>
              </a:pPr>
              <a:r>
                <a:rPr lang="en-US" sz="1400">
                  <a:solidFill>
                    <a:srgbClr val="56127A"/>
                  </a:solidFill>
                  <a:latin typeface="Calibri"/>
                  <a:cs typeface="Calibri"/>
                </a:rPr>
                <a:t>Result</a:t>
              </a:r>
            </a:p>
          </p:txBody>
        </p:sp>
        <p:sp>
          <p:nvSpPr>
            <p:cNvPr id="89" name="Rectangle 42"/>
            <p:cNvSpPr>
              <a:spLocks noChangeArrowheads="1"/>
            </p:cNvSpPr>
            <p:nvPr/>
          </p:nvSpPr>
          <p:spPr bwMode="auto">
            <a:xfrm>
              <a:off x="4856" y="1893"/>
              <a:ext cx="350" cy="182"/>
            </a:xfrm>
            <a:prstGeom prst="rect">
              <a:avLst/>
            </a:prstGeom>
            <a:noFill/>
            <a:ln w="25400">
              <a:noFill/>
              <a:miter lim="800000"/>
              <a:headEnd/>
              <a:tailEnd/>
            </a:ln>
          </p:spPr>
          <p:txBody>
            <a:bodyPr wrap="none" lIns="73025" tIns="36512" rIns="73025" bIns="36512">
              <a:prstTxWarp prst="textNoShape">
                <a:avLst/>
              </a:prstTxWarp>
              <a:spAutoFit/>
            </a:bodyPr>
            <a:lstStyle/>
            <a:p>
              <a:pPr defTabSz="585788">
                <a:spcBef>
                  <a:spcPct val="0"/>
                </a:spcBef>
              </a:pPr>
              <a:r>
                <a:rPr lang="en-US" sz="1400" dirty="0">
                  <a:solidFill>
                    <a:srgbClr val="56127A"/>
                  </a:solidFill>
                  <a:latin typeface="Calibri"/>
                  <a:cs typeface="Calibri"/>
                </a:rPr>
                <a:t>Zero?</a:t>
              </a:r>
            </a:p>
          </p:txBody>
        </p:sp>
        <p:sp>
          <p:nvSpPr>
            <p:cNvPr id="90" name="Rectangle 43"/>
            <p:cNvSpPr>
              <a:spLocks noChangeArrowheads="1"/>
            </p:cNvSpPr>
            <p:nvPr/>
          </p:nvSpPr>
          <p:spPr bwMode="auto">
            <a:xfrm>
              <a:off x="3795" y="1536"/>
              <a:ext cx="158" cy="182"/>
            </a:xfrm>
            <a:prstGeom prst="rect">
              <a:avLst/>
            </a:prstGeom>
            <a:noFill/>
            <a:ln w="25400">
              <a:noFill/>
              <a:miter lim="800000"/>
              <a:headEnd/>
              <a:tailEnd/>
            </a:ln>
          </p:spPr>
          <p:txBody>
            <a:bodyPr wrap="none" lIns="73025" tIns="36512" rIns="73025" bIns="36512">
              <a:prstTxWarp prst="textNoShape">
                <a:avLst/>
              </a:prstTxWarp>
              <a:spAutoFit/>
            </a:bodyPr>
            <a:lstStyle/>
            <a:p>
              <a:pPr defTabSz="585788">
                <a:spcBef>
                  <a:spcPct val="0"/>
                </a:spcBef>
              </a:pPr>
              <a:r>
                <a:rPr lang="en-US" sz="1400">
                  <a:solidFill>
                    <a:srgbClr val="56127A"/>
                  </a:solidFill>
                  <a:latin typeface="Calibri"/>
                  <a:cs typeface="Calibri"/>
                </a:rPr>
                <a:t>A</a:t>
              </a:r>
            </a:p>
          </p:txBody>
        </p:sp>
        <p:sp>
          <p:nvSpPr>
            <p:cNvPr id="91" name="Rectangle 44"/>
            <p:cNvSpPr>
              <a:spLocks noChangeArrowheads="1"/>
            </p:cNvSpPr>
            <p:nvPr/>
          </p:nvSpPr>
          <p:spPr bwMode="auto">
            <a:xfrm>
              <a:off x="3792" y="1968"/>
              <a:ext cx="154" cy="182"/>
            </a:xfrm>
            <a:prstGeom prst="rect">
              <a:avLst/>
            </a:prstGeom>
            <a:noFill/>
            <a:ln w="25400">
              <a:noFill/>
              <a:miter lim="800000"/>
              <a:headEnd/>
              <a:tailEnd/>
            </a:ln>
          </p:spPr>
          <p:txBody>
            <a:bodyPr wrap="none" lIns="73025" tIns="36512" rIns="73025" bIns="36512">
              <a:prstTxWarp prst="textNoShape">
                <a:avLst/>
              </a:prstTxWarp>
              <a:spAutoFit/>
            </a:bodyPr>
            <a:lstStyle/>
            <a:p>
              <a:pPr defTabSz="585788">
                <a:spcBef>
                  <a:spcPct val="0"/>
                </a:spcBef>
              </a:pPr>
              <a:r>
                <a:rPr lang="en-US" sz="1400">
                  <a:solidFill>
                    <a:srgbClr val="56127A"/>
                  </a:solidFill>
                  <a:latin typeface="Calibri"/>
                  <a:cs typeface="Calibri"/>
                </a:rPr>
                <a:t>B</a:t>
              </a:r>
            </a:p>
          </p:txBody>
        </p:sp>
        <p:sp>
          <p:nvSpPr>
            <p:cNvPr id="92" name="Rectangle 45"/>
            <p:cNvSpPr>
              <a:spLocks noChangeArrowheads="1"/>
            </p:cNvSpPr>
            <p:nvPr/>
          </p:nvSpPr>
          <p:spPr bwMode="auto">
            <a:xfrm>
              <a:off x="4211" y="1731"/>
              <a:ext cx="354" cy="231"/>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800">
                  <a:solidFill>
                    <a:srgbClr val="56127A"/>
                  </a:solidFill>
                  <a:latin typeface="Calibri"/>
                  <a:cs typeface="Calibri"/>
                </a:rPr>
                <a:t>ALU</a:t>
              </a:r>
            </a:p>
          </p:txBody>
        </p:sp>
      </p:grpSp>
      <p:grpSp>
        <p:nvGrpSpPr>
          <p:cNvPr id="99" name="Group 80"/>
          <p:cNvGrpSpPr>
            <a:grpSpLocks/>
          </p:cNvGrpSpPr>
          <p:nvPr/>
        </p:nvGrpSpPr>
        <p:grpSpPr bwMode="auto">
          <a:xfrm>
            <a:off x="3745276" y="4963324"/>
            <a:ext cx="1838325" cy="1103313"/>
            <a:chOff x="2739" y="1488"/>
            <a:chExt cx="1158" cy="695"/>
          </a:xfrm>
        </p:grpSpPr>
        <p:sp>
          <p:nvSpPr>
            <p:cNvPr id="100" name="Line 81"/>
            <p:cNvSpPr>
              <a:spLocks noChangeShapeType="1"/>
            </p:cNvSpPr>
            <p:nvPr/>
          </p:nvSpPr>
          <p:spPr bwMode="auto">
            <a:xfrm flipH="1">
              <a:off x="2834" y="1845"/>
              <a:ext cx="249" cy="1"/>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latin typeface="Calibri"/>
                <a:cs typeface="Calibri"/>
              </a:endParaRPr>
            </a:p>
          </p:txBody>
        </p:sp>
        <p:sp>
          <p:nvSpPr>
            <p:cNvPr id="101" name="Rectangle 82"/>
            <p:cNvSpPr>
              <a:spLocks noChangeArrowheads="1"/>
            </p:cNvSpPr>
            <p:nvPr/>
          </p:nvSpPr>
          <p:spPr bwMode="auto">
            <a:xfrm flipH="1">
              <a:off x="2739" y="1676"/>
              <a:ext cx="181" cy="192"/>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A</a:t>
              </a:r>
            </a:p>
          </p:txBody>
        </p:sp>
        <p:sp>
          <p:nvSpPr>
            <p:cNvPr id="102" name="Line 83"/>
            <p:cNvSpPr>
              <a:spLocks noChangeShapeType="1"/>
            </p:cNvSpPr>
            <p:nvPr/>
          </p:nvSpPr>
          <p:spPr bwMode="auto">
            <a:xfrm flipH="1">
              <a:off x="3282" y="1588"/>
              <a:ext cx="283" cy="1"/>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latin typeface="Calibri"/>
                <a:cs typeface="Calibri"/>
              </a:endParaRPr>
            </a:p>
          </p:txBody>
        </p:sp>
        <p:sp>
          <p:nvSpPr>
            <p:cNvPr id="103" name="Line 84"/>
            <p:cNvSpPr>
              <a:spLocks noChangeShapeType="1"/>
            </p:cNvSpPr>
            <p:nvPr/>
          </p:nvSpPr>
          <p:spPr bwMode="auto">
            <a:xfrm flipH="1">
              <a:off x="3282" y="1702"/>
              <a:ext cx="283" cy="1"/>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latin typeface="Calibri"/>
                <a:cs typeface="Calibri"/>
              </a:endParaRPr>
            </a:p>
          </p:txBody>
        </p:sp>
        <p:sp>
          <p:nvSpPr>
            <p:cNvPr id="104" name="Line 85"/>
            <p:cNvSpPr>
              <a:spLocks noChangeShapeType="1"/>
            </p:cNvSpPr>
            <p:nvPr/>
          </p:nvSpPr>
          <p:spPr bwMode="auto">
            <a:xfrm flipH="1">
              <a:off x="3282" y="2087"/>
              <a:ext cx="283" cy="1"/>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latin typeface="Calibri"/>
                <a:cs typeface="Calibri"/>
              </a:endParaRPr>
            </a:p>
          </p:txBody>
        </p:sp>
        <p:sp>
          <p:nvSpPr>
            <p:cNvPr id="105" name="Rectangle 86"/>
            <p:cNvSpPr>
              <a:spLocks noChangeArrowheads="1"/>
            </p:cNvSpPr>
            <p:nvPr/>
          </p:nvSpPr>
          <p:spPr bwMode="auto">
            <a:xfrm rot="16200000" flipH="1">
              <a:off x="2888" y="1717"/>
              <a:ext cx="649" cy="192"/>
            </a:xfrm>
            <a:prstGeom prst="rect">
              <a:avLst/>
            </a:prstGeom>
            <a:noFill/>
            <a:ln w="25400">
              <a:noFill/>
              <a:miter lim="800000"/>
              <a:headEnd/>
              <a:tailEnd/>
            </a:ln>
          </p:spPr>
          <p:txBody>
            <a:bodyPr lIns="90488" tIns="44450" rIns="90488" bIns="44450">
              <a:prstTxWarp prst="textNoShape">
                <a:avLst/>
              </a:prstTxWarp>
              <a:spAutoFit/>
            </a:bodyPr>
            <a:lstStyle/>
            <a:p>
              <a:pPr>
                <a:spcBef>
                  <a:spcPct val="0"/>
                </a:spcBef>
              </a:pPr>
              <a:r>
                <a:rPr lang="en-US" sz="1400" dirty="0">
                  <a:solidFill>
                    <a:srgbClr val="56127A"/>
                  </a:solidFill>
                  <a:latin typeface="Calibri"/>
                  <a:cs typeface="Calibri"/>
                </a:rPr>
                <a:t>Decoder</a:t>
              </a:r>
            </a:p>
          </p:txBody>
        </p:sp>
        <p:grpSp>
          <p:nvGrpSpPr>
            <p:cNvPr id="106" name="Group 87"/>
            <p:cNvGrpSpPr>
              <a:grpSpLocks/>
            </p:cNvGrpSpPr>
            <p:nvPr/>
          </p:nvGrpSpPr>
          <p:grpSpPr bwMode="auto">
            <a:xfrm>
              <a:off x="3382" y="1608"/>
              <a:ext cx="166" cy="413"/>
              <a:chOff x="4284" y="1898"/>
              <a:chExt cx="235" cy="610"/>
            </a:xfrm>
          </p:grpSpPr>
          <p:sp>
            <p:nvSpPr>
              <p:cNvPr id="111" name="Rectangle 88"/>
              <p:cNvSpPr>
                <a:spLocks noChangeArrowheads="1"/>
              </p:cNvSpPr>
              <p:nvPr/>
            </p:nvSpPr>
            <p:spPr bwMode="auto">
              <a:xfrm>
                <a:off x="4287" y="1898"/>
                <a:ext cx="232" cy="427"/>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2400">
                    <a:solidFill>
                      <a:srgbClr val="56127A"/>
                    </a:solidFill>
                    <a:latin typeface="Calibri"/>
                    <a:cs typeface="Calibri"/>
                  </a:rPr>
                  <a:t>.</a:t>
                </a:r>
              </a:p>
            </p:txBody>
          </p:sp>
          <p:sp>
            <p:nvSpPr>
              <p:cNvPr id="112" name="Rectangle 89"/>
              <p:cNvSpPr>
                <a:spLocks noChangeArrowheads="1"/>
              </p:cNvSpPr>
              <p:nvPr/>
            </p:nvSpPr>
            <p:spPr bwMode="auto">
              <a:xfrm>
                <a:off x="4285" y="1985"/>
                <a:ext cx="232" cy="427"/>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2400">
                    <a:solidFill>
                      <a:srgbClr val="56127A"/>
                    </a:solidFill>
                    <a:latin typeface="Calibri"/>
                    <a:cs typeface="Calibri"/>
                  </a:rPr>
                  <a:t>.</a:t>
                </a:r>
              </a:p>
            </p:txBody>
          </p:sp>
          <p:sp>
            <p:nvSpPr>
              <p:cNvPr id="113" name="Rectangle 90"/>
              <p:cNvSpPr>
                <a:spLocks noChangeArrowheads="1"/>
              </p:cNvSpPr>
              <p:nvPr/>
            </p:nvSpPr>
            <p:spPr bwMode="auto">
              <a:xfrm>
                <a:off x="4284" y="2081"/>
                <a:ext cx="222" cy="427"/>
              </a:xfrm>
              <a:prstGeom prst="rect">
                <a:avLst/>
              </a:prstGeom>
              <a:noFill/>
              <a:ln w="25400">
                <a:noFill/>
                <a:miter lim="800000"/>
                <a:headEnd/>
                <a:tailEnd/>
              </a:ln>
            </p:spPr>
            <p:txBody>
              <a:bodyPr lIns="90488" tIns="44450" rIns="90488" bIns="44450">
                <a:prstTxWarp prst="textNoShape">
                  <a:avLst/>
                </a:prstTxWarp>
                <a:spAutoFit/>
              </a:bodyPr>
              <a:lstStyle/>
              <a:p>
                <a:pPr>
                  <a:spcBef>
                    <a:spcPct val="0"/>
                  </a:spcBef>
                </a:pPr>
                <a:r>
                  <a:rPr lang="en-US" sz="2400">
                    <a:solidFill>
                      <a:srgbClr val="56127A"/>
                    </a:solidFill>
                    <a:latin typeface="Calibri"/>
                    <a:cs typeface="Calibri"/>
                  </a:rPr>
                  <a:t>.</a:t>
                </a:r>
              </a:p>
            </p:txBody>
          </p:sp>
        </p:grpSp>
        <p:sp>
          <p:nvSpPr>
            <p:cNvPr id="107" name="Rectangle 91"/>
            <p:cNvSpPr>
              <a:spLocks noChangeArrowheads="1"/>
            </p:cNvSpPr>
            <p:nvPr/>
          </p:nvSpPr>
          <p:spPr bwMode="auto">
            <a:xfrm flipH="1">
              <a:off x="3539" y="1502"/>
              <a:ext cx="358" cy="632"/>
            </a:xfrm>
            <a:prstGeom prst="rect">
              <a:avLst/>
            </a:prstGeom>
            <a:noFill/>
            <a:ln w="25400">
              <a:noFill/>
              <a:miter lim="800000"/>
              <a:headEnd/>
              <a:tailEnd/>
            </a:ln>
          </p:spPr>
          <p:txBody>
            <a:bodyPr lIns="90488" tIns="44450" rIns="90488" bIns="44450">
              <a:prstTxWarp prst="textNoShape">
                <a:avLst/>
              </a:prstTxWarp>
              <a:spAutoFit/>
            </a:bodyPr>
            <a:lstStyle/>
            <a:p>
              <a:pPr>
                <a:spcBef>
                  <a:spcPct val="0"/>
                </a:spcBef>
              </a:pPr>
              <a:r>
                <a:rPr lang="en-US" sz="1200">
                  <a:solidFill>
                    <a:srgbClr val="56127A"/>
                  </a:solidFill>
                  <a:latin typeface="Calibri"/>
                  <a:cs typeface="Calibri"/>
                </a:rPr>
                <a:t>O</a:t>
              </a:r>
              <a:r>
                <a:rPr lang="en-US" sz="1200" baseline="-25000">
                  <a:solidFill>
                    <a:srgbClr val="56127A"/>
                  </a:solidFill>
                  <a:latin typeface="Calibri"/>
                  <a:cs typeface="Calibri"/>
                </a:rPr>
                <a:t>0</a:t>
              </a:r>
            </a:p>
            <a:p>
              <a:pPr>
                <a:spcBef>
                  <a:spcPct val="0"/>
                </a:spcBef>
              </a:pPr>
              <a:r>
                <a:rPr lang="en-US" sz="1200">
                  <a:solidFill>
                    <a:srgbClr val="56127A"/>
                  </a:solidFill>
                  <a:latin typeface="Calibri"/>
                  <a:cs typeface="Calibri"/>
                </a:rPr>
                <a:t>O</a:t>
              </a:r>
              <a:r>
                <a:rPr lang="en-US" sz="1200" baseline="-25000">
                  <a:solidFill>
                    <a:srgbClr val="56127A"/>
                  </a:solidFill>
                  <a:latin typeface="Calibri"/>
                  <a:cs typeface="Calibri"/>
                </a:rPr>
                <a:t>1</a:t>
              </a:r>
            </a:p>
            <a:p>
              <a:pPr>
                <a:spcBef>
                  <a:spcPct val="0"/>
                </a:spcBef>
              </a:pPr>
              <a:endParaRPr lang="en-US" sz="1200" baseline="-25000">
                <a:solidFill>
                  <a:srgbClr val="56127A"/>
                </a:solidFill>
                <a:latin typeface="Calibri"/>
                <a:cs typeface="Calibri"/>
              </a:endParaRPr>
            </a:p>
            <a:p>
              <a:pPr>
                <a:spcBef>
                  <a:spcPct val="0"/>
                </a:spcBef>
              </a:pPr>
              <a:endParaRPr lang="en-US" sz="1200" baseline="-25000">
                <a:solidFill>
                  <a:srgbClr val="56127A"/>
                </a:solidFill>
                <a:latin typeface="Calibri"/>
                <a:cs typeface="Calibri"/>
              </a:endParaRPr>
            </a:p>
            <a:p>
              <a:pPr>
                <a:spcBef>
                  <a:spcPct val="0"/>
                </a:spcBef>
              </a:pPr>
              <a:endParaRPr lang="en-US" sz="1200" baseline="-25000">
                <a:solidFill>
                  <a:srgbClr val="56127A"/>
                </a:solidFill>
                <a:latin typeface="Calibri"/>
                <a:cs typeface="Calibri"/>
              </a:endParaRPr>
            </a:p>
            <a:p>
              <a:pPr>
                <a:spcBef>
                  <a:spcPct val="0"/>
                </a:spcBef>
              </a:pPr>
              <a:r>
                <a:rPr lang="en-US" sz="1200">
                  <a:solidFill>
                    <a:srgbClr val="56127A"/>
                  </a:solidFill>
                  <a:latin typeface="Calibri"/>
                  <a:cs typeface="Calibri"/>
                </a:rPr>
                <a:t>O</a:t>
              </a:r>
              <a:r>
                <a:rPr lang="en-US" sz="1200" baseline="-25000">
                  <a:solidFill>
                    <a:srgbClr val="56127A"/>
                  </a:solidFill>
                  <a:latin typeface="Calibri"/>
                  <a:cs typeface="Calibri"/>
                </a:rPr>
                <a:t>n-1</a:t>
              </a:r>
            </a:p>
          </p:txBody>
        </p:sp>
        <p:sp>
          <p:nvSpPr>
            <p:cNvPr id="108" name="AutoShape 92"/>
            <p:cNvSpPr>
              <a:spLocks noChangeArrowheads="1"/>
            </p:cNvSpPr>
            <p:nvPr/>
          </p:nvSpPr>
          <p:spPr bwMode="auto">
            <a:xfrm rot="5400000" flipH="1">
              <a:off x="2856" y="1756"/>
              <a:ext cx="665" cy="190"/>
            </a:xfrm>
            <a:prstGeom prst="flowChartManualOperation">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109" name="Freeform 93"/>
            <p:cNvSpPr>
              <a:spLocks/>
            </p:cNvSpPr>
            <p:nvPr/>
          </p:nvSpPr>
          <p:spPr bwMode="auto">
            <a:xfrm>
              <a:off x="2911" y="1820"/>
              <a:ext cx="72" cy="68"/>
            </a:xfrm>
            <a:custGeom>
              <a:avLst/>
              <a:gdLst>
                <a:gd name="T0" fmla="*/ 72 w 72"/>
                <a:gd name="T1" fmla="*/ 0 h 68"/>
                <a:gd name="T2" fmla="*/ 0 w 72"/>
                <a:gd name="T3" fmla="*/ 68 h 68"/>
                <a:gd name="T4" fmla="*/ 0 60000 65536"/>
                <a:gd name="T5" fmla="*/ 0 60000 65536"/>
                <a:gd name="T6" fmla="*/ 0 w 72"/>
                <a:gd name="T7" fmla="*/ 0 h 68"/>
                <a:gd name="T8" fmla="*/ 72 w 72"/>
                <a:gd name="T9" fmla="*/ 68 h 68"/>
              </a:gdLst>
              <a:ahLst/>
              <a:cxnLst>
                <a:cxn ang="T4">
                  <a:pos x="T0" y="T1"/>
                </a:cxn>
                <a:cxn ang="T5">
                  <a:pos x="T2" y="T3"/>
                </a:cxn>
              </a:cxnLst>
              <a:rect l="T6" t="T7" r="T8" b="T9"/>
              <a:pathLst>
                <a:path w="72" h="68">
                  <a:moveTo>
                    <a:pt x="72" y="0"/>
                  </a:moveTo>
                  <a:lnTo>
                    <a:pt x="0" y="68"/>
                  </a:lnTo>
                </a:path>
              </a:pathLst>
            </a:custGeom>
            <a:noFill/>
            <a:ln w="9525">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110" name="Rectangle 94"/>
            <p:cNvSpPr>
              <a:spLocks noChangeArrowheads="1"/>
            </p:cNvSpPr>
            <p:nvPr/>
          </p:nvSpPr>
          <p:spPr bwMode="auto">
            <a:xfrm>
              <a:off x="2806" y="1845"/>
              <a:ext cx="263" cy="153"/>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000">
                  <a:solidFill>
                    <a:srgbClr val="56127A"/>
                  </a:solidFill>
                  <a:latin typeface="Calibri"/>
                  <a:cs typeface="Calibri"/>
                </a:rPr>
                <a:t>lg(n)</a:t>
              </a:r>
            </a:p>
          </p:txBody>
        </p:sp>
      </p:grpSp>
      <p:sp>
        <p:nvSpPr>
          <p:cNvPr id="114" name="Rectangle 32"/>
          <p:cNvSpPr>
            <a:spLocks noChangeArrowheads="1"/>
          </p:cNvSpPr>
          <p:nvPr/>
        </p:nvSpPr>
        <p:spPr bwMode="auto">
          <a:xfrm>
            <a:off x="3559719" y="4402932"/>
            <a:ext cx="3240087"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eaLnBrk="1" hangingPunct="1">
              <a:spcBef>
                <a:spcPct val="20000"/>
              </a:spcBef>
              <a:buClr>
                <a:schemeClr val="folHlink"/>
              </a:buClr>
              <a:buSzPct val="60000"/>
              <a:buFont typeface="Wingdings" charset="2"/>
              <a:buChar char="n"/>
            </a:pPr>
            <a:r>
              <a:rPr lang="en-US" altLang="en-US" sz="2800"/>
              <a:t>Decoder</a:t>
            </a:r>
            <a:endParaRPr lang="en-US" altLang="en-US" sz="2800" dirty="0"/>
          </a:p>
        </p:txBody>
      </p:sp>
    </p:spTree>
    <p:extLst>
      <p:ext uri="{BB962C8B-B14F-4D97-AF65-F5344CB8AC3E}">
        <p14:creationId xmlns:p14="http://schemas.microsoft.com/office/powerpoint/2010/main" val="1480819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a:t>Clocking Methodology</a:t>
            </a:r>
            <a:endParaRPr lang="en-AU" altLang="en-US"/>
          </a:p>
        </p:txBody>
      </p:sp>
      <p:sp>
        <p:nvSpPr>
          <p:cNvPr id="13316" name="Rectangle 3"/>
          <p:cNvSpPr>
            <a:spLocks noGrp="1" noChangeArrowheads="1"/>
          </p:cNvSpPr>
          <p:nvPr>
            <p:ph idx="1"/>
          </p:nvPr>
        </p:nvSpPr>
        <p:spPr/>
        <p:txBody>
          <a:bodyPr/>
          <a:lstStyle/>
          <a:p>
            <a:pPr eaLnBrk="1" hangingPunct="1">
              <a:lnSpc>
                <a:spcPct val="90000"/>
              </a:lnSpc>
            </a:pPr>
            <a:r>
              <a:rPr lang="en-US" altLang="en-US"/>
              <a:t>Combinational logic transforms data during clock cycles</a:t>
            </a:r>
          </a:p>
          <a:p>
            <a:pPr lvl="1" eaLnBrk="1" hangingPunct="1">
              <a:lnSpc>
                <a:spcPct val="90000"/>
              </a:lnSpc>
            </a:pPr>
            <a:r>
              <a:rPr lang="en-US" altLang="en-US"/>
              <a:t>Between clock edges</a:t>
            </a:r>
          </a:p>
          <a:p>
            <a:pPr lvl="1" eaLnBrk="1" hangingPunct="1">
              <a:lnSpc>
                <a:spcPct val="90000"/>
              </a:lnSpc>
            </a:pPr>
            <a:r>
              <a:rPr lang="en-US" altLang="en-US"/>
              <a:t>Input from state elements, output to state element</a:t>
            </a:r>
          </a:p>
          <a:p>
            <a:pPr lvl="1" eaLnBrk="1" hangingPunct="1">
              <a:lnSpc>
                <a:spcPct val="90000"/>
              </a:lnSpc>
            </a:pPr>
            <a:r>
              <a:rPr lang="en-US" altLang="en-US"/>
              <a:t>Longest delay determines clock period</a:t>
            </a:r>
            <a:endParaRPr lang="en-AU" altLang="en-US"/>
          </a:p>
        </p:txBody>
      </p:sp>
      <p:sp>
        <p:nvSpPr>
          <p:cNvPr id="2" name="Slide Number Placeholder 1"/>
          <p:cNvSpPr>
            <a:spLocks noGrp="1"/>
          </p:cNvSpPr>
          <p:nvPr>
            <p:ph type="sldNum" sz="quarter" idx="12"/>
          </p:nvPr>
        </p:nvSpPr>
        <p:spPr/>
        <p:txBody>
          <a:bodyPr/>
          <a:lstStyle/>
          <a:p>
            <a:fld id="{7B14E791-165F-344E-BF0E-59CD826800BF}" type="slidenum">
              <a:rPr lang="en-US" smtClean="0"/>
              <a:pPr/>
              <a:t>28</a:t>
            </a:fld>
            <a:endParaRPr lang="en-US" dirty="0"/>
          </a:p>
        </p:txBody>
      </p:sp>
      <p:pic>
        <p:nvPicPr>
          <p:cNvPr id="13317" name="Picture 6" descr="f04-04-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649662"/>
            <a:ext cx="28654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f04-03-P374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05200"/>
            <a:ext cx="38512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p:txBody>
          <a:bodyPr/>
          <a:lstStyle/>
          <a:p>
            <a:r>
              <a:rPr lang="en-US"/>
              <a:t>Register Files</a:t>
            </a:r>
          </a:p>
        </p:txBody>
      </p:sp>
      <p:sp>
        <p:nvSpPr>
          <p:cNvPr id="1212449" name="Rectangle 33"/>
          <p:cNvSpPr>
            <a:spLocks noGrp="1" noChangeArrowheads="1"/>
          </p:cNvSpPr>
          <p:nvPr>
            <p:ph idx="1"/>
          </p:nvPr>
        </p:nvSpPr>
        <p:spPr/>
        <p:txBody>
          <a:bodyPr>
            <a:normAutofit fontScale="92500" lnSpcReduction="20000"/>
          </a:bodyPr>
          <a:lstStyle/>
          <a:p>
            <a:endParaRPr lang="en-US" dirty="0"/>
          </a:p>
          <a:p>
            <a:endParaRPr lang="en-US" dirty="0"/>
          </a:p>
          <a:p>
            <a:endParaRPr lang="en-US" dirty="0"/>
          </a:p>
          <a:p>
            <a:r>
              <a:rPr lang="en-US" dirty="0"/>
              <a:t>Reads are combinational</a:t>
            </a:r>
          </a:p>
          <a:p>
            <a:pPr lvl="1"/>
            <a:r>
              <a:rPr lang="en-US" dirty="0"/>
              <a:t>Can read in any cycle and for multiple reads</a:t>
            </a:r>
          </a:p>
          <a:p>
            <a:pPr lvl="1"/>
            <a:r>
              <a:rPr lang="en-US" dirty="0"/>
              <a:t>Only 2 register source operands needed</a:t>
            </a:r>
          </a:p>
          <a:p>
            <a:pPr lvl="1"/>
            <a:endParaRPr lang="en-US" dirty="0"/>
          </a:p>
          <a:p>
            <a:pPr lvl="1"/>
            <a:endParaRPr lang="en-US" dirty="0"/>
          </a:p>
          <a:p>
            <a:pPr lvl="1"/>
            <a:endParaRPr lang="en-US" dirty="0"/>
          </a:p>
          <a:p>
            <a:pPr lvl="1"/>
            <a:endParaRPr lang="en-US" dirty="0"/>
          </a:p>
          <a:p>
            <a:pPr lvl="1"/>
            <a:endParaRPr lang="en-US" dirty="0"/>
          </a:p>
          <a:p>
            <a:r>
              <a:rPr lang="en-US" dirty="0"/>
              <a:t>Calculate the number of input/output wires of the register file</a:t>
            </a:r>
          </a:p>
          <a:p>
            <a:pPr lvl="1"/>
            <a:r>
              <a:rPr lang="en-US" dirty="0"/>
              <a:t>Read register 1 , Read register 2 and Write register each needs 5 bits (5 wires) since we have 32 32-bit registers</a:t>
            </a:r>
          </a:p>
          <a:p>
            <a:pPr lvl="1"/>
            <a:r>
              <a:rPr lang="en-US" dirty="0"/>
              <a:t>Read Data 1, Read Data 2 and Write Data each has 32 bits</a:t>
            </a:r>
          </a:p>
          <a:p>
            <a:pPr lvl="1"/>
            <a:r>
              <a:rPr lang="en-US" dirty="0"/>
              <a:t>Write needs one wire (one bit each). </a:t>
            </a:r>
          </a:p>
          <a:p>
            <a:pPr lvl="1"/>
            <a:endParaRPr lang="en-US" dirty="0"/>
          </a:p>
        </p:txBody>
      </p:sp>
      <p:sp>
        <p:nvSpPr>
          <p:cNvPr id="46084" name="Slide Number Placeholder 5"/>
          <p:cNvSpPr>
            <a:spLocks noGrp="1"/>
          </p:cNvSpPr>
          <p:nvPr>
            <p:ph type="sldNum" sz="quarter" idx="12"/>
          </p:nvPr>
        </p:nvSpPr>
        <p:spPr/>
        <p:txBody>
          <a:bodyPr/>
          <a:lstStyle/>
          <a:p>
            <a:fld id="{BD8A742E-BBDD-BA4C-AEFC-FA4ABEECA48F}" type="slidenum">
              <a:rPr lang="en-US" smtClean="0"/>
              <a:pPr/>
              <a:t>29</a:t>
            </a:fld>
            <a:endParaRPr lang="en-US"/>
          </a:p>
        </p:txBody>
      </p:sp>
      <p:grpSp>
        <p:nvGrpSpPr>
          <p:cNvPr id="46089" name="Group 35"/>
          <p:cNvGrpSpPr>
            <a:grpSpLocks/>
          </p:cNvGrpSpPr>
          <p:nvPr/>
        </p:nvGrpSpPr>
        <p:grpSpPr bwMode="auto">
          <a:xfrm>
            <a:off x="4956969" y="1000641"/>
            <a:ext cx="3490912" cy="1458913"/>
            <a:chOff x="3360" y="2880"/>
            <a:chExt cx="2199" cy="919"/>
          </a:xfrm>
        </p:grpSpPr>
        <p:sp>
          <p:nvSpPr>
            <p:cNvPr id="46091" name="Rectangle 36"/>
            <p:cNvSpPr>
              <a:spLocks noChangeArrowheads="1"/>
            </p:cNvSpPr>
            <p:nvPr/>
          </p:nvSpPr>
          <p:spPr bwMode="auto">
            <a:xfrm>
              <a:off x="3775" y="3170"/>
              <a:ext cx="1784" cy="334"/>
            </a:xfrm>
            <a:prstGeom prst="rect">
              <a:avLst/>
            </a:prstGeom>
            <a:noFill/>
            <a:ln w="28575">
              <a:solidFill>
                <a:schemeClr val="bg2"/>
              </a:solidFill>
              <a:miter lim="800000"/>
              <a:headEnd/>
              <a:tailEnd/>
            </a:ln>
          </p:spPr>
          <p:txBody>
            <a:bodyPr wrap="none" anchor="ctr">
              <a:prstTxWarp prst="textNoShape">
                <a:avLst/>
              </a:prstTxWarp>
            </a:bodyPr>
            <a:lstStyle/>
            <a:p>
              <a:endParaRPr lang="en-US">
                <a:latin typeface="Calibri"/>
                <a:cs typeface="Calibri"/>
              </a:endParaRPr>
            </a:p>
          </p:txBody>
        </p:sp>
        <p:sp>
          <p:nvSpPr>
            <p:cNvPr id="46092" name="Freeform 37"/>
            <p:cNvSpPr>
              <a:spLocks/>
            </p:cNvSpPr>
            <p:nvPr/>
          </p:nvSpPr>
          <p:spPr bwMode="auto">
            <a:xfrm>
              <a:off x="3912" y="3346"/>
              <a:ext cx="72" cy="89"/>
            </a:xfrm>
            <a:custGeom>
              <a:avLst/>
              <a:gdLst>
                <a:gd name="T0" fmla="*/ 0 w 58"/>
                <a:gd name="T1" fmla="*/ 0 h 116"/>
                <a:gd name="T2" fmla="*/ 57 w 58"/>
                <a:gd name="T3" fmla="*/ 58 h 116"/>
                <a:gd name="T4" fmla="*/ 0 w 58"/>
                <a:gd name="T5" fmla="*/ 115 h 116"/>
                <a:gd name="T6" fmla="*/ 0 60000 65536"/>
                <a:gd name="T7" fmla="*/ 0 60000 65536"/>
                <a:gd name="T8" fmla="*/ 0 60000 65536"/>
                <a:gd name="T9" fmla="*/ 0 w 58"/>
                <a:gd name="T10" fmla="*/ 0 h 116"/>
                <a:gd name="T11" fmla="*/ 58 w 58"/>
                <a:gd name="T12" fmla="*/ 116 h 116"/>
              </a:gdLst>
              <a:ahLst/>
              <a:cxnLst>
                <a:cxn ang="T6">
                  <a:pos x="T0" y="T1"/>
                </a:cxn>
                <a:cxn ang="T7">
                  <a:pos x="T2" y="T3"/>
                </a:cxn>
                <a:cxn ang="T8">
                  <a:pos x="T4" y="T5"/>
                </a:cxn>
              </a:cxnLst>
              <a:rect l="T9" t="T10" r="T11" b="T12"/>
              <a:pathLst>
                <a:path w="58" h="116">
                  <a:moveTo>
                    <a:pt x="0" y="0"/>
                  </a:moveTo>
                  <a:lnTo>
                    <a:pt x="57" y="58"/>
                  </a:lnTo>
                  <a:lnTo>
                    <a:pt x="0" y="115"/>
                  </a:lnTo>
                </a:path>
              </a:pathLst>
            </a:custGeom>
            <a:noFill/>
            <a:ln w="25400" cap="rnd">
              <a:solidFill>
                <a:schemeClr val="tx1"/>
              </a:solidFill>
              <a:round/>
              <a:headEnd/>
              <a:tailEnd/>
            </a:ln>
          </p:spPr>
          <p:txBody>
            <a:bodyPr>
              <a:prstTxWarp prst="textNoShape">
                <a:avLst/>
              </a:prstTxWarp>
            </a:bodyPr>
            <a:lstStyle/>
            <a:p>
              <a:endParaRPr lang="en-US">
                <a:latin typeface="Calibri"/>
                <a:cs typeface="Calibri"/>
              </a:endParaRPr>
            </a:p>
          </p:txBody>
        </p:sp>
        <p:sp>
          <p:nvSpPr>
            <p:cNvPr id="46093" name="Rectangle 38"/>
            <p:cNvSpPr>
              <a:spLocks noChangeArrowheads="1"/>
            </p:cNvSpPr>
            <p:nvPr/>
          </p:nvSpPr>
          <p:spPr bwMode="auto">
            <a:xfrm>
              <a:off x="3912" y="3243"/>
              <a:ext cx="233" cy="198"/>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6094" name="Rectangle 39"/>
            <p:cNvSpPr>
              <a:spLocks noChangeArrowheads="1"/>
            </p:cNvSpPr>
            <p:nvPr/>
          </p:nvSpPr>
          <p:spPr bwMode="auto">
            <a:xfrm>
              <a:off x="3961" y="3250"/>
              <a:ext cx="160" cy="20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1800">
                  <a:solidFill>
                    <a:srgbClr val="56127A"/>
                  </a:solidFill>
                  <a:latin typeface="Calibri"/>
                  <a:cs typeface="Calibri"/>
                </a:rPr>
                <a:t>ff</a:t>
              </a:r>
            </a:p>
          </p:txBody>
        </p:sp>
        <p:sp>
          <p:nvSpPr>
            <p:cNvPr id="46095" name="Line 40"/>
            <p:cNvSpPr>
              <a:spLocks noChangeShapeType="1"/>
            </p:cNvSpPr>
            <p:nvPr/>
          </p:nvSpPr>
          <p:spPr bwMode="auto">
            <a:xfrm>
              <a:off x="4041" y="3442"/>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096" name="Line 41"/>
            <p:cNvSpPr>
              <a:spLocks noChangeShapeType="1"/>
            </p:cNvSpPr>
            <p:nvPr/>
          </p:nvSpPr>
          <p:spPr bwMode="auto">
            <a:xfrm>
              <a:off x="4041" y="3083"/>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097" name="Rectangle 42"/>
            <p:cNvSpPr>
              <a:spLocks noChangeArrowheads="1"/>
            </p:cNvSpPr>
            <p:nvPr/>
          </p:nvSpPr>
          <p:spPr bwMode="auto">
            <a:xfrm>
              <a:off x="3941" y="3610"/>
              <a:ext cx="201"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Q</a:t>
              </a:r>
              <a:r>
                <a:rPr lang="en-US" baseline="-25000">
                  <a:solidFill>
                    <a:srgbClr val="56127A"/>
                  </a:solidFill>
                  <a:latin typeface="Calibri"/>
                  <a:cs typeface="Calibri"/>
                </a:rPr>
                <a:t>0</a:t>
              </a:r>
            </a:p>
          </p:txBody>
        </p:sp>
        <p:sp>
          <p:nvSpPr>
            <p:cNvPr id="46098" name="Rectangle 43"/>
            <p:cNvSpPr>
              <a:spLocks noChangeArrowheads="1"/>
            </p:cNvSpPr>
            <p:nvPr/>
          </p:nvSpPr>
          <p:spPr bwMode="auto">
            <a:xfrm>
              <a:off x="3944" y="2938"/>
              <a:ext cx="194"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D</a:t>
              </a:r>
              <a:r>
                <a:rPr lang="en-US" baseline="-25000">
                  <a:solidFill>
                    <a:srgbClr val="56127A"/>
                  </a:solidFill>
                  <a:latin typeface="Calibri"/>
                  <a:cs typeface="Calibri"/>
                </a:rPr>
                <a:t>0</a:t>
              </a:r>
            </a:p>
          </p:txBody>
        </p:sp>
        <p:sp>
          <p:nvSpPr>
            <p:cNvPr id="46099" name="Rectangle 44"/>
            <p:cNvSpPr>
              <a:spLocks noChangeArrowheads="1"/>
            </p:cNvSpPr>
            <p:nvPr/>
          </p:nvSpPr>
          <p:spPr bwMode="auto">
            <a:xfrm>
              <a:off x="3360" y="3300"/>
              <a:ext cx="253" cy="192"/>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Clk</a:t>
              </a:r>
            </a:p>
          </p:txBody>
        </p:sp>
        <p:sp>
          <p:nvSpPr>
            <p:cNvPr id="46100" name="Line 45"/>
            <p:cNvSpPr>
              <a:spLocks noChangeShapeType="1"/>
            </p:cNvSpPr>
            <p:nvPr/>
          </p:nvSpPr>
          <p:spPr bwMode="auto">
            <a:xfrm>
              <a:off x="3612" y="3298"/>
              <a:ext cx="297" cy="0"/>
            </a:xfrm>
            <a:prstGeom prst="line">
              <a:avLst/>
            </a:prstGeom>
            <a:noFill/>
            <a:ln w="127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01" name="Rectangle 46"/>
            <p:cNvSpPr>
              <a:spLocks noChangeArrowheads="1"/>
            </p:cNvSpPr>
            <p:nvPr/>
          </p:nvSpPr>
          <p:spPr bwMode="auto">
            <a:xfrm>
              <a:off x="3391" y="3156"/>
              <a:ext cx="230" cy="192"/>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400">
                  <a:solidFill>
                    <a:srgbClr val="56127A"/>
                  </a:solidFill>
                  <a:latin typeface="Calibri"/>
                  <a:cs typeface="Calibri"/>
                </a:rPr>
                <a:t>En</a:t>
              </a:r>
            </a:p>
          </p:txBody>
        </p:sp>
        <p:sp>
          <p:nvSpPr>
            <p:cNvPr id="46102" name="Freeform 47"/>
            <p:cNvSpPr>
              <a:spLocks/>
            </p:cNvSpPr>
            <p:nvPr/>
          </p:nvSpPr>
          <p:spPr bwMode="auto">
            <a:xfrm>
              <a:off x="4251" y="3346"/>
              <a:ext cx="72" cy="89"/>
            </a:xfrm>
            <a:custGeom>
              <a:avLst/>
              <a:gdLst>
                <a:gd name="T0" fmla="*/ 0 w 58"/>
                <a:gd name="T1" fmla="*/ 0 h 116"/>
                <a:gd name="T2" fmla="*/ 57 w 58"/>
                <a:gd name="T3" fmla="*/ 58 h 116"/>
                <a:gd name="T4" fmla="*/ 0 w 58"/>
                <a:gd name="T5" fmla="*/ 115 h 116"/>
                <a:gd name="T6" fmla="*/ 0 60000 65536"/>
                <a:gd name="T7" fmla="*/ 0 60000 65536"/>
                <a:gd name="T8" fmla="*/ 0 60000 65536"/>
                <a:gd name="T9" fmla="*/ 0 w 58"/>
                <a:gd name="T10" fmla="*/ 0 h 116"/>
                <a:gd name="T11" fmla="*/ 58 w 58"/>
                <a:gd name="T12" fmla="*/ 116 h 116"/>
              </a:gdLst>
              <a:ahLst/>
              <a:cxnLst>
                <a:cxn ang="T6">
                  <a:pos x="T0" y="T1"/>
                </a:cxn>
                <a:cxn ang="T7">
                  <a:pos x="T2" y="T3"/>
                </a:cxn>
                <a:cxn ang="T8">
                  <a:pos x="T4" y="T5"/>
                </a:cxn>
              </a:cxnLst>
              <a:rect l="T9" t="T10" r="T11" b="T12"/>
              <a:pathLst>
                <a:path w="58" h="116">
                  <a:moveTo>
                    <a:pt x="0" y="0"/>
                  </a:moveTo>
                  <a:lnTo>
                    <a:pt x="57" y="58"/>
                  </a:lnTo>
                  <a:lnTo>
                    <a:pt x="0" y="115"/>
                  </a:lnTo>
                </a:path>
              </a:pathLst>
            </a:custGeom>
            <a:noFill/>
            <a:ln w="25400" cap="rnd">
              <a:solidFill>
                <a:schemeClr val="tx1"/>
              </a:solidFill>
              <a:round/>
              <a:headEnd/>
              <a:tailEnd/>
            </a:ln>
          </p:spPr>
          <p:txBody>
            <a:bodyPr>
              <a:prstTxWarp prst="textNoShape">
                <a:avLst/>
              </a:prstTxWarp>
            </a:bodyPr>
            <a:lstStyle/>
            <a:p>
              <a:endParaRPr lang="en-US">
                <a:latin typeface="Calibri"/>
                <a:cs typeface="Calibri"/>
              </a:endParaRPr>
            </a:p>
          </p:txBody>
        </p:sp>
        <p:sp>
          <p:nvSpPr>
            <p:cNvPr id="46103" name="Rectangle 48"/>
            <p:cNvSpPr>
              <a:spLocks noChangeArrowheads="1"/>
            </p:cNvSpPr>
            <p:nvPr/>
          </p:nvSpPr>
          <p:spPr bwMode="auto">
            <a:xfrm>
              <a:off x="4251" y="3243"/>
              <a:ext cx="233" cy="198"/>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6104" name="Rectangle 49"/>
            <p:cNvSpPr>
              <a:spLocks noChangeArrowheads="1"/>
            </p:cNvSpPr>
            <p:nvPr/>
          </p:nvSpPr>
          <p:spPr bwMode="auto">
            <a:xfrm>
              <a:off x="4300" y="3250"/>
              <a:ext cx="160" cy="20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1800">
                  <a:solidFill>
                    <a:srgbClr val="56127A"/>
                  </a:solidFill>
                  <a:latin typeface="Calibri"/>
                  <a:cs typeface="Calibri"/>
                </a:rPr>
                <a:t>ff</a:t>
              </a:r>
            </a:p>
          </p:txBody>
        </p:sp>
        <p:sp>
          <p:nvSpPr>
            <p:cNvPr id="46105" name="Line 50"/>
            <p:cNvSpPr>
              <a:spLocks noChangeShapeType="1"/>
            </p:cNvSpPr>
            <p:nvPr/>
          </p:nvSpPr>
          <p:spPr bwMode="auto">
            <a:xfrm>
              <a:off x="4380" y="3442"/>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06" name="Line 51"/>
            <p:cNvSpPr>
              <a:spLocks noChangeShapeType="1"/>
            </p:cNvSpPr>
            <p:nvPr/>
          </p:nvSpPr>
          <p:spPr bwMode="auto">
            <a:xfrm>
              <a:off x="4380" y="3083"/>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07" name="Rectangle 52"/>
            <p:cNvSpPr>
              <a:spLocks noChangeArrowheads="1"/>
            </p:cNvSpPr>
            <p:nvPr/>
          </p:nvSpPr>
          <p:spPr bwMode="auto">
            <a:xfrm>
              <a:off x="4280" y="3610"/>
              <a:ext cx="201"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Q</a:t>
              </a:r>
              <a:r>
                <a:rPr lang="en-US" baseline="-25000">
                  <a:solidFill>
                    <a:srgbClr val="56127A"/>
                  </a:solidFill>
                  <a:latin typeface="Calibri"/>
                  <a:cs typeface="Calibri"/>
                </a:rPr>
                <a:t>1</a:t>
              </a:r>
            </a:p>
          </p:txBody>
        </p:sp>
        <p:sp>
          <p:nvSpPr>
            <p:cNvPr id="46108" name="Rectangle 53"/>
            <p:cNvSpPr>
              <a:spLocks noChangeArrowheads="1"/>
            </p:cNvSpPr>
            <p:nvPr/>
          </p:nvSpPr>
          <p:spPr bwMode="auto">
            <a:xfrm>
              <a:off x="4283" y="2938"/>
              <a:ext cx="194"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D</a:t>
              </a:r>
              <a:r>
                <a:rPr lang="en-US" baseline="-25000">
                  <a:solidFill>
                    <a:srgbClr val="56127A"/>
                  </a:solidFill>
                  <a:latin typeface="Calibri"/>
                  <a:cs typeface="Calibri"/>
                </a:rPr>
                <a:t>1</a:t>
              </a:r>
            </a:p>
          </p:txBody>
        </p:sp>
        <p:sp>
          <p:nvSpPr>
            <p:cNvPr id="46109" name="Freeform 54"/>
            <p:cNvSpPr>
              <a:spLocks/>
            </p:cNvSpPr>
            <p:nvPr/>
          </p:nvSpPr>
          <p:spPr bwMode="auto">
            <a:xfrm>
              <a:off x="4629" y="3346"/>
              <a:ext cx="72" cy="89"/>
            </a:xfrm>
            <a:custGeom>
              <a:avLst/>
              <a:gdLst>
                <a:gd name="T0" fmla="*/ 0 w 58"/>
                <a:gd name="T1" fmla="*/ 0 h 116"/>
                <a:gd name="T2" fmla="*/ 57 w 58"/>
                <a:gd name="T3" fmla="*/ 58 h 116"/>
                <a:gd name="T4" fmla="*/ 0 w 58"/>
                <a:gd name="T5" fmla="*/ 115 h 116"/>
                <a:gd name="T6" fmla="*/ 0 60000 65536"/>
                <a:gd name="T7" fmla="*/ 0 60000 65536"/>
                <a:gd name="T8" fmla="*/ 0 60000 65536"/>
                <a:gd name="T9" fmla="*/ 0 w 58"/>
                <a:gd name="T10" fmla="*/ 0 h 116"/>
                <a:gd name="T11" fmla="*/ 58 w 58"/>
                <a:gd name="T12" fmla="*/ 116 h 116"/>
              </a:gdLst>
              <a:ahLst/>
              <a:cxnLst>
                <a:cxn ang="T6">
                  <a:pos x="T0" y="T1"/>
                </a:cxn>
                <a:cxn ang="T7">
                  <a:pos x="T2" y="T3"/>
                </a:cxn>
                <a:cxn ang="T8">
                  <a:pos x="T4" y="T5"/>
                </a:cxn>
              </a:cxnLst>
              <a:rect l="T9" t="T10" r="T11" b="T12"/>
              <a:pathLst>
                <a:path w="58" h="116">
                  <a:moveTo>
                    <a:pt x="0" y="0"/>
                  </a:moveTo>
                  <a:lnTo>
                    <a:pt x="57" y="58"/>
                  </a:lnTo>
                  <a:lnTo>
                    <a:pt x="0" y="115"/>
                  </a:lnTo>
                </a:path>
              </a:pathLst>
            </a:custGeom>
            <a:noFill/>
            <a:ln w="25400" cap="rnd">
              <a:solidFill>
                <a:schemeClr val="tx1"/>
              </a:solidFill>
              <a:round/>
              <a:headEnd/>
              <a:tailEnd/>
            </a:ln>
          </p:spPr>
          <p:txBody>
            <a:bodyPr>
              <a:prstTxWarp prst="textNoShape">
                <a:avLst/>
              </a:prstTxWarp>
            </a:bodyPr>
            <a:lstStyle/>
            <a:p>
              <a:endParaRPr lang="en-US">
                <a:latin typeface="Calibri"/>
                <a:cs typeface="Calibri"/>
              </a:endParaRPr>
            </a:p>
          </p:txBody>
        </p:sp>
        <p:sp>
          <p:nvSpPr>
            <p:cNvPr id="46110" name="Rectangle 55"/>
            <p:cNvSpPr>
              <a:spLocks noChangeArrowheads="1"/>
            </p:cNvSpPr>
            <p:nvPr/>
          </p:nvSpPr>
          <p:spPr bwMode="auto">
            <a:xfrm>
              <a:off x="4629" y="3243"/>
              <a:ext cx="233" cy="198"/>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6111" name="Rectangle 56"/>
            <p:cNvSpPr>
              <a:spLocks noChangeArrowheads="1"/>
            </p:cNvSpPr>
            <p:nvPr/>
          </p:nvSpPr>
          <p:spPr bwMode="auto">
            <a:xfrm>
              <a:off x="4678" y="3250"/>
              <a:ext cx="160" cy="20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1800">
                  <a:solidFill>
                    <a:srgbClr val="56127A"/>
                  </a:solidFill>
                  <a:latin typeface="Calibri"/>
                  <a:cs typeface="Calibri"/>
                </a:rPr>
                <a:t>ff</a:t>
              </a:r>
            </a:p>
          </p:txBody>
        </p:sp>
        <p:sp>
          <p:nvSpPr>
            <p:cNvPr id="46112" name="Line 57"/>
            <p:cNvSpPr>
              <a:spLocks noChangeShapeType="1"/>
            </p:cNvSpPr>
            <p:nvPr/>
          </p:nvSpPr>
          <p:spPr bwMode="auto">
            <a:xfrm>
              <a:off x="4758" y="3442"/>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13" name="Line 58"/>
            <p:cNvSpPr>
              <a:spLocks noChangeShapeType="1"/>
            </p:cNvSpPr>
            <p:nvPr/>
          </p:nvSpPr>
          <p:spPr bwMode="auto">
            <a:xfrm>
              <a:off x="4758" y="3083"/>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14" name="Rectangle 59"/>
            <p:cNvSpPr>
              <a:spLocks noChangeArrowheads="1"/>
            </p:cNvSpPr>
            <p:nvPr/>
          </p:nvSpPr>
          <p:spPr bwMode="auto">
            <a:xfrm>
              <a:off x="4658" y="3610"/>
              <a:ext cx="201"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Q</a:t>
              </a:r>
              <a:r>
                <a:rPr lang="en-US" baseline="-25000">
                  <a:solidFill>
                    <a:srgbClr val="56127A"/>
                  </a:solidFill>
                  <a:latin typeface="Calibri"/>
                  <a:cs typeface="Calibri"/>
                </a:rPr>
                <a:t>2</a:t>
              </a:r>
            </a:p>
          </p:txBody>
        </p:sp>
        <p:sp>
          <p:nvSpPr>
            <p:cNvPr id="46115" name="Rectangle 60"/>
            <p:cNvSpPr>
              <a:spLocks noChangeArrowheads="1"/>
            </p:cNvSpPr>
            <p:nvPr/>
          </p:nvSpPr>
          <p:spPr bwMode="auto">
            <a:xfrm>
              <a:off x="4661" y="2938"/>
              <a:ext cx="194"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D</a:t>
              </a:r>
              <a:r>
                <a:rPr lang="en-US" baseline="-25000">
                  <a:solidFill>
                    <a:srgbClr val="56127A"/>
                  </a:solidFill>
                  <a:latin typeface="Calibri"/>
                  <a:cs typeface="Calibri"/>
                </a:rPr>
                <a:t>2</a:t>
              </a:r>
            </a:p>
          </p:txBody>
        </p:sp>
        <p:sp>
          <p:nvSpPr>
            <p:cNvPr id="46116" name="Freeform 61"/>
            <p:cNvSpPr>
              <a:spLocks/>
            </p:cNvSpPr>
            <p:nvPr/>
          </p:nvSpPr>
          <p:spPr bwMode="auto">
            <a:xfrm>
              <a:off x="5211" y="3346"/>
              <a:ext cx="72" cy="89"/>
            </a:xfrm>
            <a:custGeom>
              <a:avLst/>
              <a:gdLst>
                <a:gd name="T0" fmla="*/ 0 w 58"/>
                <a:gd name="T1" fmla="*/ 0 h 116"/>
                <a:gd name="T2" fmla="*/ 57 w 58"/>
                <a:gd name="T3" fmla="*/ 58 h 116"/>
                <a:gd name="T4" fmla="*/ 0 w 58"/>
                <a:gd name="T5" fmla="*/ 115 h 116"/>
                <a:gd name="T6" fmla="*/ 0 60000 65536"/>
                <a:gd name="T7" fmla="*/ 0 60000 65536"/>
                <a:gd name="T8" fmla="*/ 0 60000 65536"/>
                <a:gd name="T9" fmla="*/ 0 w 58"/>
                <a:gd name="T10" fmla="*/ 0 h 116"/>
                <a:gd name="T11" fmla="*/ 58 w 58"/>
                <a:gd name="T12" fmla="*/ 116 h 116"/>
              </a:gdLst>
              <a:ahLst/>
              <a:cxnLst>
                <a:cxn ang="T6">
                  <a:pos x="T0" y="T1"/>
                </a:cxn>
                <a:cxn ang="T7">
                  <a:pos x="T2" y="T3"/>
                </a:cxn>
                <a:cxn ang="T8">
                  <a:pos x="T4" y="T5"/>
                </a:cxn>
              </a:cxnLst>
              <a:rect l="T9" t="T10" r="T11" b="T12"/>
              <a:pathLst>
                <a:path w="58" h="116">
                  <a:moveTo>
                    <a:pt x="0" y="0"/>
                  </a:moveTo>
                  <a:lnTo>
                    <a:pt x="57" y="58"/>
                  </a:lnTo>
                  <a:lnTo>
                    <a:pt x="0" y="115"/>
                  </a:lnTo>
                </a:path>
              </a:pathLst>
            </a:custGeom>
            <a:noFill/>
            <a:ln w="25400" cap="rnd">
              <a:solidFill>
                <a:schemeClr val="tx1"/>
              </a:solidFill>
              <a:round/>
              <a:headEnd/>
              <a:tailEnd/>
            </a:ln>
          </p:spPr>
          <p:txBody>
            <a:bodyPr>
              <a:prstTxWarp prst="textNoShape">
                <a:avLst/>
              </a:prstTxWarp>
            </a:bodyPr>
            <a:lstStyle/>
            <a:p>
              <a:endParaRPr lang="en-US">
                <a:latin typeface="Calibri"/>
                <a:cs typeface="Calibri"/>
              </a:endParaRPr>
            </a:p>
          </p:txBody>
        </p:sp>
        <p:sp>
          <p:nvSpPr>
            <p:cNvPr id="46117" name="Rectangle 62"/>
            <p:cNvSpPr>
              <a:spLocks noChangeArrowheads="1"/>
            </p:cNvSpPr>
            <p:nvPr/>
          </p:nvSpPr>
          <p:spPr bwMode="auto">
            <a:xfrm>
              <a:off x="5211" y="3243"/>
              <a:ext cx="233" cy="198"/>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6118" name="Rectangle 63"/>
            <p:cNvSpPr>
              <a:spLocks noChangeArrowheads="1"/>
            </p:cNvSpPr>
            <p:nvPr/>
          </p:nvSpPr>
          <p:spPr bwMode="auto">
            <a:xfrm>
              <a:off x="5260" y="3250"/>
              <a:ext cx="160" cy="20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1800">
                  <a:solidFill>
                    <a:srgbClr val="56127A"/>
                  </a:solidFill>
                  <a:latin typeface="Calibri"/>
                  <a:cs typeface="Calibri"/>
                </a:rPr>
                <a:t>ff</a:t>
              </a:r>
            </a:p>
          </p:txBody>
        </p:sp>
        <p:sp>
          <p:nvSpPr>
            <p:cNvPr id="46119" name="Line 64"/>
            <p:cNvSpPr>
              <a:spLocks noChangeShapeType="1"/>
            </p:cNvSpPr>
            <p:nvPr/>
          </p:nvSpPr>
          <p:spPr bwMode="auto">
            <a:xfrm>
              <a:off x="5340" y="3442"/>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20" name="Line 65"/>
            <p:cNvSpPr>
              <a:spLocks noChangeShapeType="1"/>
            </p:cNvSpPr>
            <p:nvPr/>
          </p:nvSpPr>
          <p:spPr bwMode="auto">
            <a:xfrm>
              <a:off x="5340" y="3083"/>
              <a:ext cx="0" cy="16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21" name="Rectangle 66"/>
            <p:cNvSpPr>
              <a:spLocks noChangeArrowheads="1"/>
            </p:cNvSpPr>
            <p:nvPr/>
          </p:nvSpPr>
          <p:spPr bwMode="auto">
            <a:xfrm>
              <a:off x="5204" y="3610"/>
              <a:ext cx="273"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Q</a:t>
              </a:r>
              <a:r>
                <a:rPr lang="en-US" baseline="-25000">
                  <a:solidFill>
                    <a:srgbClr val="56127A"/>
                  </a:solidFill>
                  <a:latin typeface="Calibri"/>
                  <a:cs typeface="Calibri"/>
                </a:rPr>
                <a:t>n-1</a:t>
              </a:r>
            </a:p>
          </p:txBody>
        </p:sp>
        <p:sp>
          <p:nvSpPr>
            <p:cNvPr id="46122" name="Rectangle 67"/>
            <p:cNvSpPr>
              <a:spLocks noChangeArrowheads="1"/>
            </p:cNvSpPr>
            <p:nvPr/>
          </p:nvSpPr>
          <p:spPr bwMode="auto">
            <a:xfrm>
              <a:off x="5208" y="2938"/>
              <a:ext cx="266" cy="189"/>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a:solidFill>
                    <a:srgbClr val="56127A"/>
                  </a:solidFill>
                  <a:latin typeface="Calibri"/>
                  <a:cs typeface="Calibri"/>
                </a:rPr>
                <a:t>D</a:t>
              </a:r>
              <a:r>
                <a:rPr lang="en-US" baseline="-25000">
                  <a:solidFill>
                    <a:srgbClr val="56127A"/>
                  </a:solidFill>
                  <a:latin typeface="Calibri"/>
                  <a:cs typeface="Calibri"/>
                </a:rPr>
                <a:t>n-1</a:t>
              </a:r>
            </a:p>
          </p:txBody>
        </p:sp>
        <p:sp>
          <p:nvSpPr>
            <p:cNvPr id="46123" name="Line 68"/>
            <p:cNvSpPr>
              <a:spLocks noChangeShapeType="1"/>
            </p:cNvSpPr>
            <p:nvPr/>
          </p:nvSpPr>
          <p:spPr bwMode="auto">
            <a:xfrm>
              <a:off x="3897" y="3298"/>
              <a:ext cx="354" cy="0"/>
            </a:xfrm>
            <a:prstGeom prst="line">
              <a:avLst/>
            </a:prstGeom>
            <a:noFill/>
            <a:ln w="127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24" name="Line 69"/>
            <p:cNvSpPr>
              <a:spLocks noChangeShapeType="1"/>
            </p:cNvSpPr>
            <p:nvPr/>
          </p:nvSpPr>
          <p:spPr bwMode="auto">
            <a:xfrm flipV="1">
              <a:off x="4251" y="3298"/>
              <a:ext cx="378" cy="0"/>
            </a:xfrm>
            <a:prstGeom prst="line">
              <a:avLst/>
            </a:prstGeom>
            <a:noFill/>
            <a:ln w="127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25" name="Line 70"/>
            <p:cNvSpPr>
              <a:spLocks noChangeShapeType="1"/>
            </p:cNvSpPr>
            <p:nvPr/>
          </p:nvSpPr>
          <p:spPr bwMode="auto">
            <a:xfrm>
              <a:off x="4629" y="3298"/>
              <a:ext cx="582" cy="5"/>
            </a:xfrm>
            <a:prstGeom prst="line">
              <a:avLst/>
            </a:prstGeom>
            <a:noFill/>
            <a:ln w="127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26" name="Rectangle 71"/>
            <p:cNvSpPr>
              <a:spLocks noChangeArrowheads="1"/>
            </p:cNvSpPr>
            <p:nvPr/>
          </p:nvSpPr>
          <p:spPr bwMode="auto">
            <a:xfrm>
              <a:off x="4892" y="3187"/>
              <a:ext cx="193" cy="228"/>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2000">
                  <a:solidFill>
                    <a:schemeClr val="tx1"/>
                  </a:solidFill>
                  <a:latin typeface="Calibri"/>
                  <a:cs typeface="Calibri"/>
                </a:rPr>
                <a:t>...</a:t>
              </a:r>
              <a:endParaRPr lang="en-US" sz="1800">
                <a:solidFill>
                  <a:schemeClr val="tx1"/>
                </a:solidFill>
                <a:latin typeface="Calibri"/>
                <a:cs typeface="Calibri"/>
              </a:endParaRPr>
            </a:p>
          </p:txBody>
        </p:sp>
        <p:sp>
          <p:nvSpPr>
            <p:cNvPr id="46127" name="Rectangle 72"/>
            <p:cNvSpPr>
              <a:spLocks noChangeArrowheads="1"/>
            </p:cNvSpPr>
            <p:nvPr/>
          </p:nvSpPr>
          <p:spPr bwMode="auto">
            <a:xfrm>
              <a:off x="4888" y="2880"/>
              <a:ext cx="193" cy="228"/>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2000">
                  <a:solidFill>
                    <a:schemeClr val="tx1"/>
                  </a:solidFill>
                  <a:latin typeface="Calibri"/>
                  <a:cs typeface="Calibri"/>
                </a:rPr>
                <a:t>...</a:t>
              </a:r>
              <a:endParaRPr lang="en-US" sz="1800">
                <a:solidFill>
                  <a:schemeClr val="tx1"/>
                </a:solidFill>
                <a:latin typeface="Calibri"/>
                <a:cs typeface="Calibri"/>
              </a:endParaRPr>
            </a:p>
          </p:txBody>
        </p:sp>
        <p:sp>
          <p:nvSpPr>
            <p:cNvPr id="46128" name="Rectangle 73"/>
            <p:cNvSpPr>
              <a:spLocks noChangeArrowheads="1"/>
            </p:cNvSpPr>
            <p:nvPr/>
          </p:nvSpPr>
          <p:spPr bwMode="auto">
            <a:xfrm>
              <a:off x="4898" y="3552"/>
              <a:ext cx="193" cy="228"/>
            </a:xfrm>
            <a:prstGeom prst="rect">
              <a:avLst/>
            </a:prstGeom>
            <a:noFill/>
            <a:ln w="25400">
              <a:noFill/>
              <a:miter lim="800000"/>
              <a:headEnd/>
              <a:tailEnd/>
            </a:ln>
          </p:spPr>
          <p:txBody>
            <a:bodyPr wrap="none" lIns="55562" tIns="26988" rIns="55562" bIns="26988">
              <a:prstTxWarp prst="textNoShape">
                <a:avLst/>
              </a:prstTxWarp>
              <a:spAutoFit/>
            </a:bodyPr>
            <a:lstStyle/>
            <a:p>
              <a:pPr algn="ctr" defTabSz="330200">
                <a:spcBef>
                  <a:spcPct val="0"/>
                </a:spcBef>
              </a:pPr>
              <a:r>
                <a:rPr lang="en-US" sz="2000">
                  <a:solidFill>
                    <a:schemeClr val="tx1"/>
                  </a:solidFill>
                  <a:latin typeface="Calibri"/>
                  <a:cs typeface="Calibri"/>
                </a:rPr>
                <a:t>...</a:t>
              </a:r>
              <a:endParaRPr lang="en-US" sz="1800">
                <a:solidFill>
                  <a:schemeClr val="tx1"/>
                </a:solidFill>
                <a:latin typeface="Calibri"/>
                <a:cs typeface="Calibri"/>
              </a:endParaRPr>
            </a:p>
          </p:txBody>
        </p:sp>
        <p:sp>
          <p:nvSpPr>
            <p:cNvPr id="46129" name="Line 74"/>
            <p:cNvSpPr>
              <a:spLocks noChangeShapeType="1"/>
            </p:cNvSpPr>
            <p:nvPr/>
          </p:nvSpPr>
          <p:spPr bwMode="auto">
            <a:xfrm>
              <a:off x="3600" y="3394"/>
              <a:ext cx="297"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30" name="Line 75"/>
            <p:cNvSpPr>
              <a:spLocks noChangeShapeType="1"/>
            </p:cNvSpPr>
            <p:nvPr/>
          </p:nvSpPr>
          <p:spPr bwMode="auto">
            <a:xfrm>
              <a:off x="3828" y="3394"/>
              <a:ext cx="423"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31" name="Line 76"/>
            <p:cNvSpPr>
              <a:spLocks noChangeShapeType="1"/>
            </p:cNvSpPr>
            <p:nvPr/>
          </p:nvSpPr>
          <p:spPr bwMode="auto">
            <a:xfrm>
              <a:off x="4251" y="3394"/>
              <a:ext cx="378"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46132" name="Line 77"/>
            <p:cNvSpPr>
              <a:spLocks noChangeShapeType="1"/>
            </p:cNvSpPr>
            <p:nvPr/>
          </p:nvSpPr>
          <p:spPr bwMode="auto">
            <a:xfrm>
              <a:off x="4629" y="3394"/>
              <a:ext cx="583"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grpSp>
      <p:pic>
        <p:nvPicPr>
          <p:cNvPr id="78" name="Picture 77">
            <a:extLst>
              <a:ext uri="{FF2B5EF4-FFF2-40B4-BE49-F238E27FC236}">
                <a16:creationId xmlns:a16="http://schemas.microsoft.com/office/drawing/2014/main" id="{EEB5DD7D-F576-3943-BE65-91D38058AA0A}"/>
              </a:ext>
            </a:extLst>
          </p:cNvPr>
          <p:cNvPicPr>
            <a:picLocks noChangeAspect="1"/>
          </p:cNvPicPr>
          <p:nvPr/>
        </p:nvPicPr>
        <p:blipFill>
          <a:blip r:embed="rId3"/>
          <a:stretch>
            <a:fillRect/>
          </a:stretch>
        </p:blipFill>
        <p:spPr>
          <a:xfrm>
            <a:off x="6018212" y="2530607"/>
            <a:ext cx="2826000" cy="2238015"/>
          </a:xfrm>
          <a:prstGeom prst="rect">
            <a:avLst/>
          </a:prstGeom>
        </p:spPr>
      </p:pic>
    </p:spTree>
    <p:extLst>
      <p:ext uri="{BB962C8B-B14F-4D97-AF65-F5344CB8AC3E}">
        <p14:creationId xmlns:p14="http://schemas.microsoft.com/office/powerpoint/2010/main" val="121806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2449">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2449">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1244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2449">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2449">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244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244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4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altLang="en-US"/>
              <a:t>Introduction</a:t>
            </a:r>
            <a:endParaRPr lang="en-AU" altLang="en-US"/>
          </a:p>
        </p:txBody>
      </p:sp>
      <p:sp>
        <p:nvSpPr>
          <p:cNvPr id="4100" name="Rectangle 3"/>
          <p:cNvSpPr>
            <a:spLocks noGrp="1" noChangeArrowheads="1"/>
          </p:cNvSpPr>
          <p:nvPr>
            <p:ph type="body" idx="1"/>
          </p:nvPr>
        </p:nvSpPr>
        <p:spPr/>
        <p:txBody>
          <a:bodyPr/>
          <a:lstStyle/>
          <a:p>
            <a:pPr eaLnBrk="1" hangingPunct="1">
              <a:lnSpc>
                <a:spcPct val="90000"/>
              </a:lnSpc>
            </a:pPr>
            <a:r>
              <a:rPr lang="en-US" altLang="en-US" sz="2800" dirty="0"/>
              <a:t>CPU performance factors</a:t>
            </a:r>
          </a:p>
          <a:p>
            <a:pPr lvl="1" eaLnBrk="1" hangingPunct="1">
              <a:lnSpc>
                <a:spcPct val="90000"/>
              </a:lnSpc>
            </a:pPr>
            <a:r>
              <a:rPr lang="en-US" altLang="en-US" sz="2400" dirty="0"/>
              <a:t>Instruction count</a:t>
            </a:r>
          </a:p>
          <a:p>
            <a:pPr lvl="2" eaLnBrk="1" hangingPunct="1">
              <a:lnSpc>
                <a:spcPct val="90000"/>
              </a:lnSpc>
            </a:pPr>
            <a:r>
              <a:rPr lang="en-US" altLang="en-US" sz="2000" dirty="0"/>
              <a:t>Determined by ISA and compiler</a:t>
            </a:r>
          </a:p>
          <a:p>
            <a:pPr lvl="1" eaLnBrk="1" hangingPunct="1">
              <a:lnSpc>
                <a:spcPct val="90000"/>
              </a:lnSpc>
            </a:pPr>
            <a:r>
              <a:rPr lang="en-US" altLang="en-US" sz="2400" dirty="0"/>
              <a:t>CPI and Cycle time</a:t>
            </a:r>
          </a:p>
          <a:p>
            <a:pPr lvl="2" eaLnBrk="1" hangingPunct="1">
              <a:lnSpc>
                <a:spcPct val="90000"/>
              </a:lnSpc>
            </a:pPr>
            <a:r>
              <a:rPr lang="en-US" altLang="en-US" sz="2000" dirty="0"/>
              <a:t>Determined by CPU hardware</a:t>
            </a:r>
          </a:p>
          <a:p>
            <a:pPr eaLnBrk="1" hangingPunct="1">
              <a:lnSpc>
                <a:spcPct val="90000"/>
              </a:lnSpc>
            </a:pPr>
            <a:r>
              <a:rPr lang="en-US" altLang="en-US" sz="2800" dirty="0"/>
              <a:t>We will examine two CPU implementations</a:t>
            </a:r>
          </a:p>
          <a:p>
            <a:pPr lvl="1" eaLnBrk="1" hangingPunct="1">
              <a:lnSpc>
                <a:spcPct val="90000"/>
              </a:lnSpc>
            </a:pPr>
            <a:r>
              <a:rPr lang="en-US" altLang="en-US" sz="2400" dirty="0"/>
              <a:t>A simplified version</a:t>
            </a:r>
          </a:p>
          <a:p>
            <a:pPr lvl="1" eaLnBrk="1" hangingPunct="1">
              <a:lnSpc>
                <a:spcPct val="90000"/>
              </a:lnSpc>
            </a:pPr>
            <a:r>
              <a:rPr lang="en-US" altLang="en-US" sz="2400" dirty="0"/>
              <a:t>A more realistic and pipelined version</a:t>
            </a:r>
          </a:p>
          <a:p>
            <a:pPr eaLnBrk="1" hangingPunct="1">
              <a:lnSpc>
                <a:spcPct val="90000"/>
              </a:lnSpc>
            </a:pPr>
            <a:r>
              <a:rPr lang="en-US" altLang="en-US" sz="2800" b="1" dirty="0"/>
              <a:t>Simple subset, shows the most aspects</a:t>
            </a:r>
          </a:p>
          <a:p>
            <a:pPr lvl="1" eaLnBrk="1" hangingPunct="1">
              <a:lnSpc>
                <a:spcPct val="90000"/>
              </a:lnSpc>
            </a:pPr>
            <a:r>
              <a:rPr lang="en-US" altLang="en-US" sz="2400" b="1" dirty="0"/>
              <a:t>Memory reference: </a:t>
            </a:r>
            <a:r>
              <a:rPr lang="en-US" altLang="en-US" sz="2400" b="1" dirty="0" err="1"/>
              <a:t>ld</a:t>
            </a:r>
            <a:r>
              <a:rPr lang="en-US" altLang="en-US" sz="2400" b="1" dirty="0"/>
              <a:t>/</a:t>
            </a:r>
            <a:r>
              <a:rPr lang="en-US" altLang="en-US" sz="2400" b="1" dirty="0" err="1">
                <a:latin typeface="Lucida Console" charset="0"/>
              </a:rPr>
              <a:t>lw</a:t>
            </a:r>
            <a:r>
              <a:rPr lang="en-US" altLang="en-US" sz="2400" b="1" dirty="0"/>
              <a:t>, </a:t>
            </a:r>
            <a:r>
              <a:rPr lang="en-US" altLang="en-US" sz="2400" b="1" dirty="0" err="1"/>
              <a:t>sd</a:t>
            </a:r>
            <a:r>
              <a:rPr lang="en-US" altLang="en-US" sz="2400" b="1" dirty="0"/>
              <a:t>/</a:t>
            </a:r>
            <a:r>
              <a:rPr lang="en-US" altLang="en-US" sz="2400" b="1" dirty="0" err="1">
                <a:latin typeface="Lucida Console" charset="0"/>
              </a:rPr>
              <a:t>sw</a:t>
            </a:r>
            <a:endParaRPr lang="en-US" altLang="en-US" sz="2400" b="1" dirty="0">
              <a:latin typeface="Lucida Console" charset="0"/>
            </a:endParaRPr>
          </a:p>
          <a:p>
            <a:pPr lvl="1" eaLnBrk="1" hangingPunct="1">
              <a:lnSpc>
                <a:spcPct val="90000"/>
              </a:lnSpc>
            </a:pPr>
            <a:r>
              <a:rPr lang="en-US" altLang="en-US" sz="2400" b="1" dirty="0"/>
              <a:t>Arithmetic-logical: </a:t>
            </a:r>
            <a:r>
              <a:rPr lang="en-US" altLang="en-US" sz="2400" b="1" dirty="0">
                <a:latin typeface="Lucida Console" charset="0"/>
              </a:rPr>
              <a:t>add</a:t>
            </a:r>
            <a:r>
              <a:rPr lang="en-US" altLang="en-US" sz="2400" b="1" dirty="0"/>
              <a:t>, </a:t>
            </a:r>
            <a:r>
              <a:rPr lang="en-US" altLang="en-US" sz="2400" b="1" dirty="0">
                <a:latin typeface="Lucida Console" charset="0"/>
              </a:rPr>
              <a:t>sub</a:t>
            </a:r>
            <a:r>
              <a:rPr lang="en-US" altLang="en-US" sz="2400" b="1" dirty="0"/>
              <a:t>, </a:t>
            </a:r>
            <a:r>
              <a:rPr lang="en-US" altLang="en-US" sz="2400" b="1" dirty="0">
                <a:latin typeface="Lucida Console" charset="0"/>
              </a:rPr>
              <a:t>and</a:t>
            </a:r>
            <a:r>
              <a:rPr lang="en-US" altLang="en-US" sz="2400" b="1" dirty="0"/>
              <a:t>, and </a:t>
            </a:r>
            <a:r>
              <a:rPr lang="en-US" altLang="en-US" sz="2400" b="1" dirty="0">
                <a:latin typeface="Lucida Console" charset="0"/>
              </a:rPr>
              <a:t>or</a:t>
            </a:r>
          </a:p>
          <a:p>
            <a:pPr lvl="1" eaLnBrk="1" hangingPunct="1">
              <a:lnSpc>
                <a:spcPct val="90000"/>
              </a:lnSpc>
            </a:pPr>
            <a:r>
              <a:rPr lang="en-US" altLang="en-US" sz="2400" b="1" dirty="0"/>
              <a:t>Condition branch: </a:t>
            </a:r>
            <a:r>
              <a:rPr lang="en-US" altLang="en-US" sz="2400" b="1" dirty="0" err="1">
                <a:latin typeface="Lucida Console" charset="0"/>
              </a:rPr>
              <a:t>beq</a:t>
            </a:r>
            <a:r>
              <a:rPr lang="en-US" altLang="en-US" sz="2400" b="1" dirty="0">
                <a:latin typeface="Lucida Console" charset="0"/>
              </a:rPr>
              <a:t> (branch if equal)</a:t>
            </a:r>
          </a:p>
        </p:txBody>
      </p:sp>
      <p:sp>
        <p:nvSpPr>
          <p:cNvPr id="4101" name="Text Box 4"/>
          <p:cNvSpPr txBox="1">
            <a:spLocks noChangeArrowheads="1"/>
          </p:cNvSpPr>
          <p:nvPr/>
        </p:nvSpPr>
        <p:spPr bwMode="auto">
          <a:xfrm rot="5400000">
            <a:off x="8017669" y="759619"/>
            <a:ext cx="18859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§4.1 Introduction</a:t>
            </a:r>
          </a:p>
        </p:txBody>
      </p:sp>
      <p:sp>
        <p:nvSpPr>
          <p:cNvPr id="2" name="Slide Number Placeholder 1"/>
          <p:cNvSpPr>
            <a:spLocks noGrp="1"/>
          </p:cNvSpPr>
          <p:nvPr>
            <p:ph type="sldNum" sz="quarter" idx="12"/>
          </p:nvPr>
        </p:nvSpPr>
        <p:spPr/>
        <p:txBody>
          <a:bodyPr/>
          <a:lstStyle/>
          <a:p>
            <a:fld id="{7B14E791-165F-344E-BF0E-59CD826800BF}" type="slidenum">
              <a:rPr lang="en-US" smtClean="0"/>
              <a:pPr/>
              <a:t>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750823116"/>
              </p:ext>
            </p:extLst>
          </p:nvPr>
        </p:nvGraphicFramePr>
        <p:xfrm>
          <a:off x="4502426" y="2187482"/>
          <a:ext cx="4495800" cy="527420"/>
        </p:xfrm>
        <a:graphic>
          <a:graphicData uri="http://schemas.openxmlformats.org/presentationml/2006/ole">
            <mc:AlternateContent xmlns:mc="http://schemas.openxmlformats.org/markup-compatibility/2006">
              <mc:Choice xmlns:v="urn:schemas-microsoft-com:vml" Requires="v">
                <p:oleObj name="Equation" r:id="rId3" imgW="3568700" imgH="419100" progId="Equation.3">
                  <p:embed/>
                </p:oleObj>
              </mc:Choice>
              <mc:Fallback>
                <p:oleObj name="Equation" r:id="rId3" imgW="35687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426" y="2187482"/>
                        <a:ext cx="4495800" cy="527420"/>
                      </a:xfrm>
                      <a:prstGeom prst="rect">
                        <a:avLst/>
                      </a:prstGeom>
                      <a:solidFill>
                        <a:srgbClr val="FFFF00"/>
                      </a:solidFill>
                      <a:ln>
                        <a:noFill/>
                      </a:ln>
                      <a:effectLst/>
                    </p:spPr>
                  </p:pic>
                </p:oleObj>
              </mc:Fallback>
            </mc:AlternateContent>
          </a:graphicData>
        </a:graphic>
      </p:graphicFrame>
    </p:spTree>
    <p:extLst>
      <p:ext uri="{BB962C8B-B14F-4D97-AF65-F5344CB8AC3E}">
        <p14:creationId xmlns:p14="http://schemas.microsoft.com/office/powerpoint/2010/main" val="1033461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p:txBody>
          <a:bodyPr/>
          <a:lstStyle/>
          <a:p>
            <a:r>
              <a:rPr lang="en-US" dirty="0"/>
              <a:t>A Simple Memory Model</a:t>
            </a:r>
          </a:p>
        </p:txBody>
      </p:sp>
      <p:sp>
        <p:nvSpPr>
          <p:cNvPr id="2" name="Content Placeholder 1"/>
          <p:cNvSpPr>
            <a:spLocks noGrp="1"/>
          </p:cNvSpPr>
          <p:nvPr>
            <p:ph idx="1"/>
          </p:nvPr>
        </p:nvSpPr>
        <p:spPr>
          <a:xfrm>
            <a:off x="228600" y="1142999"/>
            <a:ext cx="8763000" cy="5578475"/>
          </a:xfrm>
        </p:spPr>
        <p:txBody>
          <a:bodyPr>
            <a:normAutofit/>
          </a:bodyPr>
          <a:lstStyle/>
          <a:p>
            <a:endParaRPr lang="en-US" dirty="0"/>
          </a:p>
          <a:p>
            <a:endParaRPr lang="en-US" dirty="0"/>
          </a:p>
          <a:p>
            <a:endParaRPr lang="en-US" dirty="0"/>
          </a:p>
          <a:p>
            <a:endParaRPr lang="en-US" dirty="0"/>
          </a:p>
          <a:p>
            <a:r>
              <a:rPr lang="en-US" dirty="0"/>
              <a:t>Reads and writes are always completed in one cycle</a:t>
            </a:r>
          </a:p>
          <a:p>
            <a:r>
              <a:rPr lang="en-US" dirty="0"/>
              <a:t>Read can be done any time (i.e. combinational)</a:t>
            </a:r>
          </a:p>
          <a:p>
            <a:r>
              <a:rPr lang="en-US" dirty="0"/>
              <a:t>Write is performed at the rising clock edge</a:t>
            </a:r>
          </a:p>
          <a:p>
            <a:pPr lvl="1"/>
            <a:r>
              <a:rPr lang="en-US" dirty="0"/>
              <a:t>if it is enabled  </a:t>
            </a:r>
          </a:p>
          <a:p>
            <a:r>
              <a:rPr lang="en-US" dirty="0"/>
              <a:t>The number of wires for RAM (Random Access Memory)</a:t>
            </a:r>
          </a:p>
          <a:p>
            <a:pPr lvl="1"/>
            <a:r>
              <a:rPr lang="en-US" dirty="0"/>
              <a:t>Address has 32 bits</a:t>
            </a:r>
          </a:p>
          <a:p>
            <a:pPr lvl="1"/>
            <a:r>
              <a:rPr lang="en-US" dirty="0" err="1"/>
              <a:t>WriteData</a:t>
            </a:r>
            <a:r>
              <a:rPr lang="en-US" dirty="0"/>
              <a:t> and </a:t>
            </a:r>
            <a:r>
              <a:rPr lang="en-US" dirty="0" err="1"/>
              <a:t>ReadData</a:t>
            </a:r>
            <a:r>
              <a:rPr lang="en-US" dirty="0"/>
              <a:t> each has 32 bits</a:t>
            </a:r>
          </a:p>
          <a:p>
            <a:pPr lvl="1"/>
            <a:r>
              <a:rPr lang="en-US" dirty="0"/>
              <a:t>WE and Clock each needs one wire   </a:t>
            </a:r>
          </a:p>
        </p:txBody>
      </p:sp>
      <p:sp>
        <p:nvSpPr>
          <p:cNvPr id="50180" name="Slide Number Placeholder 5"/>
          <p:cNvSpPr>
            <a:spLocks noGrp="1"/>
          </p:cNvSpPr>
          <p:nvPr>
            <p:ph type="sldNum" sz="quarter" idx="12"/>
          </p:nvPr>
        </p:nvSpPr>
        <p:spPr/>
        <p:txBody>
          <a:bodyPr/>
          <a:lstStyle/>
          <a:p>
            <a:fld id="{34DE79B2-7BA1-5D4B-BCF5-77B4D03BA4CA}" type="slidenum">
              <a:rPr lang="en-US" smtClean="0"/>
              <a:pPr/>
              <a:t>30</a:t>
            </a:fld>
            <a:endParaRPr lang="en-US"/>
          </a:p>
        </p:txBody>
      </p:sp>
      <p:grpSp>
        <p:nvGrpSpPr>
          <p:cNvPr id="50182" name="Group 3"/>
          <p:cNvGrpSpPr>
            <a:grpSpLocks/>
          </p:cNvGrpSpPr>
          <p:nvPr/>
        </p:nvGrpSpPr>
        <p:grpSpPr bwMode="auto">
          <a:xfrm>
            <a:off x="1905000" y="1066800"/>
            <a:ext cx="5183188" cy="1841499"/>
            <a:chOff x="997" y="987"/>
            <a:chExt cx="3361" cy="1269"/>
          </a:xfrm>
        </p:grpSpPr>
        <p:sp>
          <p:nvSpPr>
            <p:cNvPr id="50184" name="Rectangle 4"/>
            <p:cNvSpPr>
              <a:spLocks noChangeArrowheads="1"/>
            </p:cNvSpPr>
            <p:nvPr/>
          </p:nvSpPr>
          <p:spPr bwMode="auto">
            <a:xfrm>
              <a:off x="2279" y="1499"/>
              <a:ext cx="902" cy="757"/>
            </a:xfrm>
            <a:prstGeom prst="rect">
              <a:avLst/>
            </a:prstGeom>
            <a:noFill/>
            <a:ln w="25400">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50185" name="Line 5"/>
            <p:cNvSpPr>
              <a:spLocks noChangeShapeType="1"/>
            </p:cNvSpPr>
            <p:nvPr/>
          </p:nvSpPr>
          <p:spPr bwMode="auto">
            <a:xfrm>
              <a:off x="3201" y="1871"/>
              <a:ext cx="444"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50186" name="Line 6"/>
            <p:cNvSpPr>
              <a:spLocks noChangeShapeType="1"/>
            </p:cNvSpPr>
            <p:nvPr/>
          </p:nvSpPr>
          <p:spPr bwMode="auto">
            <a:xfrm>
              <a:off x="1829" y="2128"/>
              <a:ext cx="443"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50187" name="Line 7"/>
            <p:cNvSpPr>
              <a:spLocks noChangeShapeType="1"/>
            </p:cNvSpPr>
            <p:nvPr/>
          </p:nvSpPr>
          <p:spPr bwMode="auto">
            <a:xfrm>
              <a:off x="1829" y="1708"/>
              <a:ext cx="443"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50188" name="Line 8"/>
            <p:cNvSpPr>
              <a:spLocks noChangeShapeType="1"/>
            </p:cNvSpPr>
            <p:nvPr/>
          </p:nvSpPr>
          <p:spPr bwMode="auto">
            <a:xfrm>
              <a:off x="2855" y="1198"/>
              <a:ext cx="0" cy="290"/>
            </a:xfrm>
            <a:prstGeom prst="line">
              <a:avLst/>
            </a:prstGeom>
            <a:noFill/>
            <a:ln w="127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50189" name="Rectangle 9"/>
            <p:cNvSpPr>
              <a:spLocks noChangeArrowheads="1"/>
            </p:cNvSpPr>
            <p:nvPr/>
          </p:nvSpPr>
          <p:spPr bwMode="auto">
            <a:xfrm>
              <a:off x="2497" y="1699"/>
              <a:ext cx="435" cy="250"/>
            </a:xfrm>
            <a:prstGeom prst="rect">
              <a:avLst/>
            </a:prstGeom>
            <a:noFill/>
            <a:ln w="25400">
              <a:noFill/>
              <a:miter lim="800000"/>
              <a:headEnd/>
              <a:tailEnd/>
            </a:ln>
          </p:spPr>
          <p:txBody>
            <a:bodyPr wrap="none" lIns="90488" tIns="44450" rIns="90488" bIns="44450">
              <a:prstTxWarp prst="textNoShape">
                <a:avLst/>
              </a:prstTxWarp>
              <a:spAutoFit/>
            </a:bodyPr>
            <a:lstStyle/>
            <a:p>
              <a:pPr algn="ctr">
                <a:spcBef>
                  <a:spcPct val="0"/>
                </a:spcBef>
              </a:pPr>
              <a:r>
                <a:rPr lang="en-US" sz="2000" dirty="0">
                  <a:solidFill>
                    <a:srgbClr val="56127A"/>
                  </a:solidFill>
                  <a:latin typeface="Calibri"/>
                  <a:cs typeface="Calibri"/>
                </a:rPr>
                <a:t>RAM</a:t>
              </a:r>
            </a:p>
          </p:txBody>
        </p:sp>
        <p:sp>
          <p:nvSpPr>
            <p:cNvPr id="50190" name="Rectangle 10"/>
            <p:cNvSpPr>
              <a:spLocks noChangeArrowheads="1"/>
            </p:cNvSpPr>
            <p:nvPr/>
          </p:nvSpPr>
          <p:spPr bwMode="auto">
            <a:xfrm>
              <a:off x="3668" y="1746"/>
              <a:ext cx="690" cy="231"/>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800">
                  <a:solidFill>
                    <a:srgbClr val="56127A"/>
                  </a:solidFill>
                  <a:latin typeface="Calibri"/>
                  <a:cs typeface="Calibri"/>
                </a:rPr>
                <a:t>ReadData</a:t>
              </a:r>
            </a:p>
          </p:txBody>
        </p:sp>
        <p:sp>
          <p:nvSpPr>
            <p:cNvPr id="50191" name="Rectangle 11"/>
            <p:cNvSpPr>
              <a:spLocks noChangeArrowheads="1"/>
            </p:cNvSpPr>
            <p:nvPr/>
          </p:nvSpPr>
          <p:spPr bwMode="auto">
            <a:xfrm>
              <a:off x="997" y="1996"/>
              <a:ext cx="727" cy="231"/>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800">
                  <a:solidFill>
                    <a:srgbClr val="56127A"/>
                  </a:solidFill>
                  <a:latin typeface="Calibri"/>
                  <a:cs typeface="Calibri"/>
                </a:rPr>
                <a:t>WriteData</a:t>
              </a:r>
            </a:p>
          </p:txBody>
        </p:sp>
        <p:sp>
          <p:nvSpPr>
            <p:cNvPr id="50192" name="Rectangle 12"/>
            <p:cNvSpPr>
              <a:spLocks noChangeArrowheads="1"/>
            </p:cNvSpPr>
            <p:nvPr/>
          </p:nvSpPr>
          <p:spPr bwMode="auto">
            <a:xfrm>
              <a:off x="1148" y="1583"/>
              <a:ext cx="592" cy="231"/>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800" dirty="0">
                  <a:solidFill>
                    <a:srgbClr val="56127A"/>
                  </a:solidFill>
                  <a:latin typeface="Calibri"/>
                  <a:cs typeface="Calibri"/>
                </a:rPr>
                <a:t>Address</a:t>
              </a:r>
            </a:p>
          </p:txBody>
        </p:sp>
        <p:sp>
          <p:nvSpPr>
            <p:cNvPr id="50193" name="Rectangle 13"/>
            <p:cNvSpPr>
              <a:spLocks noChangeArrowheads="1"/>
            </p:cNvSpPr>
            <p:nvPr/>
          </p:nvSpPr>
          <p:spPr bwMode="auto">
            <a:xfrm>
              <a:off x="2525" y="987"/>
              <a:ext cx="849" cy="231"/>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800">
                  <a:solidFill>
                    <a:srgbClr val="56127A"/>
                  </a:solidFill>
                  <a:latin typeface="Calibri"/>
                  <a:cs typeface="Calibri"/>
                </a:rPr>
                <a:t>WriteEnable</a:t>
              </a:r>
            </a:p>
          </p:txBody>
        </p:sp>
        <p:sp>
          <p:nvSpPr>
            <p:cNvPr id="50194" name="Line 14"/>
            <p:cNvSpPr>
              <a:spLocks noChangeShapeType="1"/>
            </p:cNvSpPr>
            <p:nvPr/>
          </p:nvSpPr>
          <p:spPr bwMode="auto">
            <a:xfrm>
              <a:off x="2435" y="1360"/>
              <a:ext cx="0" cy="135"/>
            </a:xfrm>
            <a:prstGeom prst="line">
              <a:avLst/>
            </a:prstGeom>
            <a:noFill/>
            <a:ln w="12700">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50195" name="Rectangle 15"/>
            <p:cNvSpPr>
              <a:spLocks noChangeArrowheads="1"/>
            </p:cNvSpPr>
            <p:nvPr/>
          </p:nvSpPr>
          <p:spPr bwMode="auto">
            <a:xfrm>
              <a:off x="2282" y="1176"/>
              <a:ext cx="430" cy="231"/>
            </a:xfrm>
            <a:prstGeom prst="rect">
              <a:avLst/>
            </a:prstGeom>
            <a:noFill/>
            <a:ln w="25400">
              <a:noFill/>
              <a:miter lim="800000"/>
              <a:headEnd/>
              <a:tailEnd/>
            </a:ln>
          </p:spPr>
          <p:txBody>
            <a:bodyPr wrap="none" lIns="90488" tIns="44450" rIns="90488" bIns="44450">
              <a:prstTxWarp prst="textNoShape">
                <a:avLst/>
              </a:prstTxWarp>
              <a:spAutoFit/>
            </a:bodyPr>
            <a:lstStyle/>
            <a:p>
              <a:pPr>
                <a:spcBef>
                  <a:spcPct val="0"/>
                </a:spcBef>
              </a:pPr>
              <a:r>
                <a:rPr lang="en-US" sz="1800">
                  <a:solidFill>
                    <a:srgbClr val="56127A"/>
                  </a:solidFill>
                  <a:latin typeface="Calibri"/>
                  <a:cs typeface="Calibri"/>
                </a:rPr>
                <a:t>Clock</a:t>
              </a:r>
            </a:p>
          </p:txBody>
        </p:sp>
        <p:sp>
          <p:nvSpPr>
            <p:cNvPr id="50196" name="Line 16"/>
            <p:cNvSpPr>
              <a:spLocks noChangeShapeType="1"/>
            </p:cNvSpPr>
            <p:nvPr/>
          </p:nvSpPr>
          <p:spPr bwMode="auto">
            <a:xfrm>
              <a:off x="2388" y="1509"/>
              <a:ext cx="46" cy="39"/>
            </a:xfrm>
            <a:prstGeom prst="line">
              <a:avLst/>
            </a:prstGeom>
            <a:noFill/>
            <a:ln w="12700">
              <a:solidFill>
                <a:schemeClr val="tx1"/>
              </a:solidFill>
              <a:round/>
              <a:headEnd/>
              <a:tailEnd/>
            </a:ln>
          </p:spPr>
          <p:txBody>
            <a:bodyPr wrap="none" anchor="ctr">
              <a:prstTxWarp prst="textNoShape">
                <a:avLst/>
              </a:prstTxWarp>
            </a:bodyPr>
            <a:lstStyle/>
            <a:p>
              <a:endParaRPr lang="en-US">
                <a:latin typeface="Calibri"/>
                <a:cs typeface="Calibri"/>
              </a:endParaRPr>
            </a:p>
          </p:txBody>
        </p:sp>
        <p:sp>
          <p:nvSpPr>
            <p:cNvPr id="50197" name="Line 17"/>
            <p:cNvSpPr>
              <a:spLocks noChangeShapeType="1"/>
            </p:cNvSpPr>
            <p:nvPr/>
          </p:nvSpPr>
          <p:spPr bwMode="auto">
            <a:xfrm flipV="1">
              <a:off x="2432" y="1504"/>
              <a:ext cx="40" cy="40"/>
            </a:xfrm>
            <a:prstGeom prst="line">
              <a:avLst/>
            </a:prstGeom>
            <a:noFill/>
            <a:ln w="12700">
              <a:solidFill>
                <a:schemeClr val="tx1"/>
              </a:solidFill>
              <a:round/>
              <a:headEnd/>
              <a:tailEnd/>
            </a:ln>
          </p:spPr>
          <p:txBody>
            <a:bodyPr wrap="none" anchor="ct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8619232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a:t>Building a Datapath</a:t>
            </a:r>
            <a:endParaRPr lang="en-AU" altLang="en-US"/>
          </a:p>
        </p:txBody>
      </p:sp>
      <p:sp>
        <p:nvSpPr>
          <p:cNvPr id="14340" name="Rectangle 3"/>
          <p:cNvSpPr>
            <a:spLocks noGrp="1" noChangeArrowheads="1"/>
          </p:cNvSpPr>
          <p:nvPr>
            <p:ph type="body" idx="1"/>
          </p:nvPr>
        </p:nvSpPr>
        <p:spPr/>
        <p:txBody>
          <a:bodyPr/>
          <a:lstStyle/>
          <a:p>
            <a:pPr eaLnBrk="1" hangingPunct="1"/>
            <a:r>
              <a:rPr lang="en-US" altLang="en-US" dirty="0" err="1"/>
              <a:t>Datapath</a:t>
            </a:r>
            <a:endParaRPr lang="en-US" altLang="en-US" dirty="0"/>
          </a:p>
          <a:p>
            <a:pPr lvl="1" eaLnBrk="1" hangingPunct="1"/>
            <a:r>
              <a:rPr lang="en-US" altLang="en-US" dirty="0"/>
              <a:t>Elements/wires that process data and addresses in the CPU</a:t>
            </a:r>
          </a:p>
          <a:p>
            <a:pPr lvl="2" eaLnBrk="1" hangingPunct="1"/>
            <a:r>
              <a:rPr lang="en-US" altLang="en-US" dirty="0"/>
              <a:t>Registers, ALUs, mux’s, memories, …</a:t>
            </a:r>
          </a:p>
          <a:p>
            <a:pPr eaLnBrk="1" hangingPunct="1"/>
            <a:r>
              <a:rPr lang="en-US" altLang="en-US" dirty="0"/>
              <a:t>We will build a RISC-V </a:t>
            </a:r>
            <a:r>
              <a:rPr lang="en-US" altLang="en-US" dirty="0" err="1"/>
              <a:t>datapath</a:t>
            </a:r>
            <a:r>
              <a:rPr lang="en-US" altLang="en-US" dirty="0"/>
              <a:t> incrementally</a:t>
            </a:r>
          </a:p>
          <a:p>
            <a:pPr lvl="1" eaLnBrk="1" hangingPunct="1"/>
            <a:r>
              <a:rPr lang="en-US" altLang="en-US" dirty="0"/>
              <a:t>Refining the overview design</a:t>
            </a:r>
            <a:endParaRPr lang="en-AU" altLang="en-US" dirty="0"/>
          </a:p>
        </p:txBody>
      </p:sp>
      <p:sp>
        <p:nvSpPr>
          <p:cNvPr id="14341" name="Text Box 4"/>
          <p:cNvSpPr txBox="1">
            <a:spLocks noChangeArrowheads="1"/>
          </p:cNvSpPr>
          <p:nvPr/>
        </p:nvSpPr>
        <p:spPr bwMode="auto">
          <a:xfrm rot="5400000">
            <a:off x="7617619" y="1159669"/>
            <a:ext cx="26860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§4.3 Building a Datapath</a:t>
            </a:r>
          </a:p>
        </p:txBody>
      </p:sp>
      <p:sp>
        <p:nvSpPr>
          <p:cNvPr id="2" name="Slide Number Placeholder 1"/>
          <p:cNvSpPr>
            <a:spLocks noGrp="1"/>
          </p:cNvSpPr>
          <p:nvPr>
            <p:ph type="sldNum" sz="quarter" idx="12"/>
          </p:nvPr>
        </p:nvSpPr>
        <p:spPr/>
        <p:txBody>
          <a:bodyPr/>
          <a:lstStyle/>
          <a:p>
            <a:fld id="{7B14E791-165F-344E-BF0E-59CD826800BF}" type="slidenum">
              <a:rPr lang="en-US" smtClean="0"/>
              <a:pPr/>
              <a:t>31</a:t>
            </a:fld>
            <a:endParaRPr lang="en-US" dirty="0"/>
          </a:p>
        </p:txBody>
      </p:sp>
      <p:pic>
        <p:nvPicPr>
          <p:cNvPr id="7" name="Picture 6">
            <a:extLst>
              <a:ext uri="{FF2B5EF4-FFF2-40B4-BE49-F238E27FC236}">
                <a16:creationId xmlns:a16="http://schemas.microsoft.com/office/drawing/2014/main" id="{1988C773-995B-1F4A-AA1A-DBB42EBD4466}"/>
              </a:ext>
            </a:extLst>
          </p:cNvPr>
          <p:cNvPicPr>
            <a:picLocks noChangeAspect="1"/>
          </p:cNvPicPr>
          <p:nvPr/>
        </p:nvPicPr>
        <p:blipFill>
          <a:blip r:embed="rId3"/>
          <a:stretch>
            <a:fillRect/>
          </a:stretch>
        </p:blipFill>
        <p:spPr>
          <a:xfrm>
            <a:off x="1828800" y="3360464"/>
            <a:ext cx="6188528" cy="3361011"/>
          </a:xfrm>
          <a:prstGeom prst="rect">
            <a:avLst/>
          </a:prstGeom>
        </p:spPr>
      </p:pic>
    </p:spTree>
    <p:extLst>
      <p:ext uri="{BB962C8B-B14F-4D97-AF65-F5344CB8AC3E}">
        <p14:creationId xmlns:p14="http://schemas.microsoft.com/office/powerpoint/2010/main" val="108452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a:t>Instruction Fetch</a:t>
            </a:r>
            <a:endParaRPr lang="en-AU" altLang="en-US"/>
          </a:p>
        </p:txBody>
      </p:sp>
      <p:sp>
        <p:nvSpPr>
          <p:cNvPr id="15364" name="AutoShape 4"/>
          <p:cNvSpPr>
            <a:spLocks/>
          </p:cNvSpPr>
          <p:nvPr/>
        </p:nvSpPr>
        <p:spPr bwMode="auto">
          <a:xfrm>
            <a:off x="152400" y="5153080"/>
            <a:ext cx="1524000" cy="439737"/>
          </a:xfrm>
          <a:prstGeom prst="borderCallout1">
            <a:avLst>
              <a:gd name="adj1" fmla="val 38094"/>
              <a:gd name="adj2" fmla="val 100659"/>
              <a:gd name="adj3" fmla="val 259"/>
              <a:gd name="adj4" fmla="val 147635"/>
            </a:avLst>
          </a:prstGeom>
          <a:solidFill>
            <a:srgbClr val="FFFF00"/>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a:t>32-bit register</a:t>
            </a:r>
            <a:endParaRPr lang="en-AU" altLang="en-US" dirty="0"/>
          </a:p>
        </p:txBody>
      </p:sp>
      <p:sp>
        <p:nvSpPr>
          <p:cNvPr id="15365" name="AutoShape 5"/>
          <p:cNvSpPr>
            <a:spLocks/>
          </p:cNvSpPr>
          <p:nvPr/>
        </p:nvSpPr>
        <p:spPr bwMode="auto">
          <a:xfrm>
            <a:off x="7106478" y="4395787"/>
            <a:ext cx="2037522" cy="576263"/>
          </a:xfrm>
          <a:prstGeom prst="borderCallout1">
            <a:avLst>
              <a:gd name="adj1" fmla="val 13236"/>
              <a:gd name="adj2" fmla="val -5292"/>
              <a:gd name="adj3" fmla="val -49299"/>
              <a:gd name="adj4" fmla="val -32605"/>
            </a:avLst>
          </a:prstGeom>
          <a:solidFill>
            <a:srgbClr val="FFFF00"/>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a:t>Increment by 4 for next instruction</a:t>
            </a:r>
            <a:endParaRPr lang="en-AU" altLang="en-US" dirty="0"/>
          </a:p>
        </p:txBody>
      </p:sp>
      <p:pic>
        <p:nvPicPr>
          <p:cNvPr id="15366" name="Picture 6" descr="f04-06-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90775"/>
            <a:ext cx="51435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B14E791-165F-344E-BF0E-59CD826800BF}" type="slidenum">
              <a:rPr lang="en-US" smtClean="0"/>
              <a:pPr/>
              <a:t>32</a:t>
            </a:fld>
            <a:endParaRPr lang="en-US" dirty="0"/>
          </a:p>
        </p:txBody>
      </p:sp>
      <p:pic>
        <p:nvPicPr>
          <p:cNvPr id="6" name="Picture 5">
            <a:extLst>
              <a:ext uri="{FF2B5EF4-FFF2-40B4-BE49-F238E27FC236}">
                <a16:creationId xmlns:a16="http://schemas.microsoft.com/office/drawing/2014/main" id="{C4099F34-4B39-45D0-E22D-C7D7CBB32208}"/>
              </a:ext>
            </a:extLst>
          </p:cNvPr>
          <p:cNvPicPr>
            <a:picLocks noChangeAspect="1"/>
          </p:cNvPicPr>
          <p:nvPr/>
        </p:nvPicPr>
        <p:blipFill>
          <a:blip r:embed="rId4"/>
          <a:stretch>
            <a:fillRect/>
          </a:stretch>
        </p:blipFill>
        <p:spPr>
          <a:xfrm>
            <a:off x="3950479" y="778668"/>
            <a:ext cx="4991425" cy="1531938"/>
          </a:xfrm>
          <a:prstGeom prst="rect">
            <a:avLst/>
          </a:prstGeom>
        </p:spPr>
      </p:pic>
      <p:sp>
        <p:nvSpPr>
          <p:cNvPr id="5" name="Rounded Rectangle 4">
            <a:extLst>
              <a:ext uri="{FF2B5EF4-FFF2-40B4-BE49-F238E27FC236}">
                <a16:creationId xmlns:a16="http://schemas.microsoft.com/office/drawing/2014/main" id="{B4E21107-2FEC-9A3C-008D-6753F682640A}"/>
              </a:ext>
            </a:extLst>
          </p:cNvPr>
          <p:cNvSpPr/>
          <p:nvPr/>
        </p:nvSpPr>
        <p:spPr>
          <a:xfrm>
            <a:off x="2819400" y="4648200"/>
            <a:ext cx="676275" cy="11668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DEBC2BAC-D1D6-9107-E5D6-4F225EAA7232}"/>
              </a:ext>
            </a:extLst>
          </p:cNvPr>
          <p:cNvSpPr/>
          <p:nvPr/>
        </p:nvSpPr>
        <p:spPr>
          <a:xfrm>
            <a:off x="5486400" y="5314607"/>
            <a:ext cx="676275" cy="11668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0E4E5653-FC64-CBA1-E5E6-0A6BDF707E13}"/>
              </a:ext>
            </a:extLst>
          </p:cNvPr>
          <p:cNvSpPr/>
          <p:nvPr/>
        </p:nvSpPr>
        <p:spPr>
          <a:xfrm>
            <a:off x="3157537" y="2843503"/>
            <a:ext cx="2862263" cy="93371"/>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EEE630F3-949B-3123-8B19-47A59B6CCF76}"/>
              </a:ext>
            </a:extLst>
          </p:cNvPr>
          <p:cNvSpPr/>
          <p:nvPr/>
        </p:nvSpPr>
        <p:spPr>
          <a:xfrm rot="5400000">
            <a:off x="2203520" y="3764184"/>
            <a:ext cx="1921379" cy="8002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60C73F52-DF1E-6DD9-76CE-6036B2161B40}"/>
              </a:ext>
            </a:extLst>
          </p:cNvPr>
          <p:cNvSpPr/>
          <p:nvPr/>
        </p:nvSpPr>
        <p:spPr>
          <a:xfrm>
            <a:off x="5343525" y="4009058"/>
            <a:ext cx="676275" cy="11668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0A81CD6E-9A0E-1806-022D-DBFDA85AB14D}"/>
              </a:ext>
            </a:extLst>
          </p:cNvPr>
          <p:cNvSpPr/>
          <p:nvPr/>
        </p:nvSpPr>
        <p:spPr>
          <a:xfrm>
            <a:off x="6825111" y="3417379"/>
            <a:ext cx="451989" cy="87821"/>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D7485CB8-478E-0204-9476-F212EA1ABB62}"/>
              </a:ext>
            </a:extLst>
          </p:cNvPr>
          <p:cNvSpPr/>
          <p:nvPr/>
        </p:nvSpPr>
        <p:spPr>
          <a:xfrm rot="5400000">
            <a:off x="6713216" y="2907978"/>
            <a:ext cx="1114426" cy="8002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87694E62-EE9E-2BAD-E9B7-1A5F5EB9A156}"/>
              </a:ext>
            </a:extLst>
          </p:cNvPr>
          <p:cNvSpPr/>
          <p:nvPr/>
        </p:nvSpPr>
        <p:spPr>
          <a:xfrm>
            <a:off x="2133601" y="2354497"/>
            <a:ext cx="5151206" cy="457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2A4584B4-9D62-78B0-71F1-BF0770E18342}"/>
              </a:ext>
            </a:extLst>
          </p:cNvPr>
          <p:cNvSpPr/>
          <p:nvPr/>
        </p:nvSpPr>
        <p:spPr>
          <a:xfrm rot="5400000">
            <a:off x="959922" y="3525399"/>
            <a:ext cx="2341806" cy="457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6355AA54-D591-C08A-D868-729D6F119C07}"/>
              </a:ext>
            </a:extLst>
          </p:cNvPr>
          <p:cNvSpPr/>
          <p:nvPr/>
        </p:nvSpPr>
        <p:spPr>
          <a:xfrm>
            <a:off x="2127332" y="4653440"/>
            <a:ext cx="331152" cy="11144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91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DC7B0-C31C-2729-3AC4-397A9ECBB2CF}"/>
              </a:ext>
            </a:extLst>
          </p:cNvPr>
          <p:cNvPicPr>
            <a:picLocks noChangeAspect="1"/>
          </p:cNvPicPr>
          <p:nvPr/>
        </p:nvPicPr>
        <p:blipFill>
          <a:blip r:embed="rId3"/>
          <a:stretch>
            <a:fillRect/>
          </a:stretch>
        </p:blipFill>
        <p:spPr>
          <a:xfrm>
            <a:off x="4760241" y="1032661"/>
            <a:ext cx="4294859" cy="1318152"/>
          </a:xfrm>
          <a:prstGeom prst="rect">
            <a:avLst/>
          </a:prstGeom>
        </p:spPr>
      </p:pic>
      <p:pic>
        <p:nvPicPr>
          <p:cNvPr id="16387" name="Picture 6" descr="f04-07-P374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965575"/>
            <a:ext cx="6316662"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p:cNvSpPr>
            <a:spLocks noGrp="1" noChangeArrowheads="1"/>
          </p:cNvSpPr>
          <p:nvPr>
            <p:ph type="title"/>
          </p:nvPr>
        </p:nvSpPr>
        <p:spPr/>
        <p:txBody>
          <a:bodyPr/>
          <a:lstStyle/>
          <a:p>
            <a:pPr eaLnBrk="1" hangingPunct="1"/>
            <a:r>
              <a:rPr lang="en-US" altLang="en-US"/>
              <a:t>R-Format Instructions</a:t>
            </a:r>
            <a:endParaRPr lang="en-AU" altLang="en-US"/>
          </a:p>
        </p:txBody>
      </p:sp>
      <p:sp>
        <p:nvSpPr>
          <p:cNvPr id="16389" name="Rectangle 3"/>
          <p:cNvSpPr>
            <a:spLocks noGrp="1" noChangeArrowheads="1"/>
          </p:cNvSpPr>
          <p:nvPr>
            <p:ph idx="1"/>
          </p:nvPr>
        </p:nvSpPr>
        <p:spPr/>
        <p:txBody>
          <a:bodyPr/>
          <a:lstStyle/>
          <a:p>
            <a:pPr eaLnBrk="1" hangingPunct="1"/>
            <a:r>
              <a:rPr lang="en-US" altLang="en-US" dirty="0"/>
              <a:t>Read two register operands</a:t>
            </a:r>
          </a:p>
          <a:p>
            <a:pPr lvl="1"/>
            <a:r>
              <a:rPr lang="en-US" altLang="en-US" dirty="0"/>
              <a:t>x12 and x13</a:t>
            </a:r>
          </a:p>
          <a:p>
            <a:pPr eaLnBrk="1" hangingPunct="1"/>
            <a:r>
              <a:rPr lang="en-US" altLang="en-US" dirty="0"/>
              <a:t>Perform arithmetic/logical ops</a:t>
            </a:r>
          </a:p>
          <a:p>
            <a:pPr lvl="1"/>
            <a:r>
              <a:rPr lang="en-US" altLang="en-US" dirty="0"/>
              <a:t>[x12] + [x13], ALU operation is +</a:t>
            </a:r>
          </a:p>
          <a:p>
            <a:pPr eaLnBrk="1" hangingPunct="1"/>
            <a:r>
              <a:rPr lang="en-US" altLang="en-US" dirty="0"/>
              <a:t>Write register result</a:t>
            </a:r>
          </a:p>
          <a:p>
            <a:pPr lvl="1"/>
            <a:r>
              <a:rPr lang="en-US" altLang="en-US" dirty="0"/>
              <a:t>x6 </a:t>
            </a:r>
            <a:r>
              <a:rPr lang="en-US" altLang="en-US" dirty="0">
                <a:sym typeface="Wingdings"/>
              </a:rPr>
              <a:t> [</a:t>
            </a:r>
            <a:r>
              <a:rPr lang="en-US" altLang="en-US" dirty="0"/>
              <a:t>x12] + [x13], </a:t>
            </a:r>
            <a:r>
              <a:rPr lang="en-US" altLang="en-US" dirty="0" err="1"/>
              <a:t>RegWrite</a:t>
            </a:r>
            <a:r>
              <a:rPr lang="en-US" altLang="en-US" dirty="0"/>
              <a:t> is on</a:t>
            </a:r>
          </a:p>
          <a:p>
            <a:pPr lvl="1"/>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33</a:t>
            </a:fld>
            <a:endParaRPr lang="en-US" dirty="0"/>
          </a:p>
        </p:txBody>
      </p:sp>
      <p:sp>
        <p:nvSpPr>
          <p:cNvPr id="9" name="Rounded Rectangle 8"/>
          <p:cNvSpPr/>
          <p:nvPr/>
        </p:nvSpPr>
        <p:spPr>
          <a:xfrm>
            <a:off x="4647045" y="1036637"/>
            <a:ext cx="4471555" cy="33496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32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3C7D00-28D1-39DE-B72C-6AD342BDF5F6}"/>
              </a:ext>
            </a:extLst>
          </p:cNvPr>
          <p:cNvPicPr>
            <a:picLocks noChangeAspect="1"/>
          </p:cNvPicPr>
          <p:nvPr/>
        </p:nvPicPr>
        <p:blipFill>
          <a:blip r:embed="rId3"/>
          <a:stretch>
            <a:fillRect/>
          </a:stretch>
        </p:blipFill>
        <p:spPr>
          <a:xfrm>
            <a:off x="4729453" y="1008157"/>
            <a:ext cx="4635657" cy="1422748"/>
          </a:xfrm>
          <a:prstGeom prst="rect">
            <a:avLst/>
          </a:prstGeom>
        </p:spPr>
      </p:pic>
      <p:pic>
        <p:nvPicPr>
          <p:cNvPr id="30" name="Picture 29">
            <a:extLst>
              <a:ext uri="{FF2B5EF4-FFF2-40B4-BE49-F238E27FC236}">
                <a16:creationId xmlns:a16="http://schemas.microsoft.com/office/drawing/2014/main" id="{89826EBB-2794-EB4E-B33A-E6F6AFA7C446}"/>
              </a:ext>
            </a:extLst>
          </p:cNvPr>
          <p:cNvPicPr>
            <a:picLocks noChangeAspect="1"/>
          </p:cNvPicPr>
          <p:nvPr/>
        </p:nvPicPr>
        <p:blipFill>
          <a:blip r:embed="rId4"/>
          <a:stretch>
            <a:fillRect/>
          </a:stretch>
        </p:blipFill>
        <p:spPr>
          <a:xfrm>
            <a:off x="457200" y="2444638"/>
            <a:ext cx="7895113" cy="3879962"/>
          </a:xfrm>
          <a:prstGeom prst="rect">
            <a:avLst/>
          </a:prstGeom>
        </p:spPr>
      </p:pic>
      <p:sp>
        <p:nvSpPr>
          <p:cNvPr id="21508" name="Rectangle 2"/>
          <p:cNvSpPr>
            <a:spLocks noGrp="1" noChangeArrowheads="1"/>
          </p:cNvSpPr>
          <p:nvPr>
            <p:ph type="title"/>
          </p:nvPr>
        </p:nvSpPr>
        <p:spPr/>
        <p:txBody>
          <a:bodyPr/>
          <a:lstStyle/>
          <a:p>
            <a:pPr eaLnBrk="1" hangingPunct="1"/>
            <a:r>
              <a:rPr lang="en-US" altLang="en-US" dirty="0"/>
              <a:t>R-Type </a:t>
            </a:r>
            <a:r>
              <a:rPr lang="en-US" altLang="en-US" dirty="0" err="1"/>
              <a:t>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34</a:t>
            </a:fld>
            <a:endParaRPr lang="en-US" dirty="0"/>
          </a:p>
        </p:txBody>
      </p:sp>
      <p:grpSp>
        <p:nvGrpSpPr>
          <p:cNvPr id="31" name="Group 30"/>
          <p:cNvGrpSpPr/>
          <p:nvPr/>
        </p:nvGrpSpPr>
        <p:grpSpPr>
          <a:xfrm>
            <a:off x="1362075" y="3650455"/>
            <a:ext cx="6934200" cy="2730303"/>
            <a:chOff x="1362075" y="3650455"/>
            <a:chExt cx="6934200" cy="2730303"/>
          </a:xfrm>
        </p:grpSpPr>
        <p:sp>
          <p:nvSpPr>
            <p:cNvPr id="15" name="Rounded Rectangle 14"/>
            <p:cNvSpPr/>
            <p:nvPr/>
          </p:nvSpPr>
          <p:spPr>
            <a:xfrm>
              <a:off x="5688772" y="5105400"/>
              <a:ext cx="1855028" cy="10001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flipH="1">
              <a:off x="5688772" y="3683793"/>
              <a:ext cx="102428" cy="15216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588379" y="3650455"/>
              <a:ext cx="202821" cy="7144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7523068" y="4267200"/>
              <a:ext cx="96932" cy="93821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7523068" y="4257275"/>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8077200" y="3983035"/>
              <a:ext cx="152401" cy="131765"/>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flipH="1">
              <a:off x="8178386" y="3991768"/>
              <a:ext cx="117889" cy="233283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1362075" y="6248400"/>
              <a:ext cx="6921500"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990600" y="1637611"/>
            <a:ext cx="3248285" cy="369332"/>
          </a:xfrm>
          <a:prstGeom prst="rect">
            <a:avLst/>
          </a:prstGeom>
        </p:spPr>
        <p:txBody>
          <a:bodyPr wrap="square">
            <a:spAutoFit/>
          </a:bodyPr>
          <a:lstStyle/>
          <a:p>
            <a:r>
              <a:rPr lang="en-US" altLang="en-US" dirty="0">
                <a:latin typeface="Times New Roman" charset="0"/>
              </a:rPr>
              <a:t>x13       x12                x6        add</a:t>
            </a:r>
          </a:p>
        </p:txBody>
      </p:sp>
      <p:grpSp>
        <p:nvGrpSpPr>
          <p:cNvPr id="38" name="Group 37"/>
          <p:cNvGrpSpPr/>
          <p:nvPr/>
        </p:nvGrpSpPr>
        <p:grpSpPr>
          <a:xfrm>
            <a:off x="3498850" y="2971800"/>
            <a:ext cx="1149350" cy="1066800"/>
            <a:chOff x="3498850" y="2971800"/>
            <a:chExt cx="1149350" cy="1066800"/>
          </a:xfrm>
        </p:grpSpPr>
        <p:grpSp>
          <p:nvGrpSpPr>
            <p:cNvPr id="29" name="Group 28"/>
            <p:cNvGrpSpPr/>
            <p:nvPr/>
          </p:nvGrpSpPr>
          <p:grpSpPr>
            <a:xfrm>
              <a:off x="3498850" y="2971800"/>
              <a:ext cx="1149350" cy="1066800"/>
              <a:chOff x="3498850" y="2971800"/>
              <a:chExt cx="1149350" cy="1066800"/>
            </a:xfrm>
          </p:grpSpPr>
          <p:sp>
            <p:nvSpPr>
              <p:cNvPr id="12" name="Rounded Rectangle 11"/>
              <p:cNvSpPr/>
              <p:nvPr/>
            </p:nvSpPr>
            <p:spPr>
              <a:xfrm>
                <a:off x="3498850" y="2971800"/>
                <a:ext cx="1149350" cy="888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498850" y="3683793"/>
                <a:ext cx="615950" cy="12620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344987" y="3927473"/>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ounded Rectangle 39"/>
            <p:cNvSpPr/>
            <p:nvPr/>
          </p:nvSpPr>
          <p:spPr>
            <a:xfrm>
              <a:off x="4182908" y="3299617"/>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390525" y="2425452"/>
            <a:ext cx="1289052" cy="1155950"/>
            <a:chOff x="390525" y="2425452"/>
            <a:chExt cx="1289052" cy="1155950"/>
          </a:xfrm>
        </p:grpSpPr>
        <p:grpSp>
          <p:nvGrpSpPr>
            <p:cNvPr id="4" name="Group 3"/>
            <p:cNvGrpSpPr/>
            <p:nvPr/>
          </p:nvGrpSpPr>
          <p:grpSpPr>
            <a:xfrm>
              <a:off x="390525" y="2678907"/>
              <a:ext cx="1289052" cy="902495"/>
              <a:chOff x="390525" y="2678907"/>
              <a:chExt cx="1289052" cy="902495"/>
            </a:xfrm>
          </p:grpSpPr>
          <p:sp>
            <p:nvSpPr>
              <p:cNvPr id="7" name="Rounded Rectangle 6"/>
              <p:cNvSpPr/>
              <p:nvPr/>
            </p:nvSpPr>
            <p:spPr>
              <a:xfrm>
                <a:off x="390525" y="3429000"/>
                <a:ext cx="904875" cy="1524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rot="5400000">
                <a:off x="839390" y="3058717"/>
                <a:ext cx="902494" cy="142875"/>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44599" y="2678907"/>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247775" y="3212307"/>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p:cNvSpPr/>
            <p:nvPr/>
          </p:nvSpPr>
          <p:spPr>
            <a:xfrm>
              <a:off x="1282352" y="2425452"/>
              <a:ext cx="364202" cy="307777"/>
            </a:xfrm>
            <a:prstGeom prst="rect">
              <a:avLst/>
            </a:prstGeom>
          </p:spPr>
          <p:txBody>
            <a:bodyPr wrap="none">
              <a:spAutoFit/>
            </a:bodyPr>
            <a:lstStyle/>
            <a:p>
              <a:r>
                <a:rPr lang="en-US" altLang="en-US" sz="1400" dirty="0">
                  <a:latin typeface="Times New Roman" charset="0"/>
                </a:rPr>
                <a:t>12</a:t>
              </a:r>
              <a:endParaRPr lang="en-US" sz="1400" dirty="0"/>
            </a:p>
          </p:txBody>
        </p:sp>
        <p:sp>
          <p:nvSpPr>
            <p:cNvPr id="44" name="Rectangle 43"/>
            <p:cNvSpPr/>
            <p:nvPr/>
          </p:nvSpPr>
          <p:spPr>
            <a:xfrm>
              <a:off x="1282521" y="2974405"/>
              <a:ext cx="364202" cy="307777"/>
            </a:xfrm>
            <a:prstGeom prst="rect">
              <a:avLst/>
            </a:prstGeom>
          </p:spPr>
          <p:txBody>
            <a:bodyPr wrap="none">
              <a:spAutoFit/>
            </a:bodyPr>
            <a:lstStyle/>
            <a:p>
              <a:r>
                <a:rPr lang="en-US" altLang="en-US" sz="1400" dirty="0">
                  <a:latin typeface="Times New Roman" charset="0"/>
                </a:rPr>
                <a:t>13</a:t>
              </a:r>
              <a:endParaRPr lang="en-US" sz="1400" dirty="0"/>
            </a:p>
          </p:txBody>
        </p:sp>
      </p:grpSp>
      <p:grpSp>
        <p:nvGrpSpPr>
          <p:cNvPr id="43" name="Group 42"/>
          <p:cNvGrpSpPr/>
          <p:nvPr/>
        </p:nvGrpSpPr>
        <p:grpSpPr>
          <a:xfrm>
            <a:off x="1216783" y="3475036"/>
            <a:ext cx="1450217" cy="2905722"/>
            <a:chOff x="1216783" y="3475036"/>
            <a:chExt cx="1450217" cy="2905722"/>
          </a:xfrm>
        </p:grpSpPr>
        <p:grpSp>
          <p:nvGrpSpPr>
            <p:cNvPr id="33" name="Group 32"/>
            <p:cNvGrpSpPr/>
            <p:nvPr/>
          </p:nvGrpSpPr>
          <p:grpSpPr>
            <a:xfrm>
              <a:off x="1216783" y="3519340"/>
              <a:ext cx="1450217" cy="2861418"/>
              <a:chOff x="1216783" y="3519340"/>
              <a:chExt cx="1450217" cy="2861418"/>
            </a:xfrm>
          </p:grpSpPr>
          <p:sp>
            <p:nvSpPr>
              <p:cNvPr id="11" name="Rounded Rectangle 10"/>
              <p:cNvSpPr/>
              <p:nvPr/>
            </p:nvSpPr>
            <p:spPr>
              <a:xfrm>
                <a:off x="1244600" y="3721894"/>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flipH="1">
                <a:off x="1371600" y="4297362"/>
                <a:ext cx="127161" cy="20833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1387314" y="4297362"/>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555046" y="4602162"/>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1216783" y="3519340"/>
                <a:ext cx="145291" cy="34304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p:cNvSpPr/>
            <p:nvPr/>
          </p:nvSpPr>
          <p:spPr>
            <a:xfrm>
              <a:off x="1285274" y="3475036"/>
              <a:ext cx="274434" cy="307777"/>
            </a:xfrm>
            <a:prstGeom prst="rect">
              <a:avLst/>
            </a:prstGeom>
          </p:spPr>
          <p:txBody>
            <a:bodyPr wrap="none">
              <a:spAutoFit/>
            </a:bodyPr>
            <a:lstStyle/>
            <a:p>
              <a:r>
                <a:rPr lang="en-US" sz="1400" dirty="0">
                  <a:latin typeface="Times New Roman" charset="0"/>
                </a:rPr>
                <a:t>6</a:t>
              </a:r>
              <a:endParaRPr lang="en-US" sz="1400" dirty="0"/>
            </a:p>
          </p:txBody>
        </p:sp>
      </p:grpSp>
      <p:grpSp>
        <p:nvGrpSpPr>
          <p:cNvPr id="46" name="Group 45"/>
          <p:cNvGrpSpPr/>
          <p:nvPr/>
        </p:nvGrpSpPr>
        <p:grpSpPr>
          <a:xfrm>
            <a:off x="4623062" y="2351578"/>
            <a:ext cx="1011735" cy="1830156"/>
            <a:chOff x="4623062" y="2351578"/>
            <a:chExt cx="1011735" cy="1830156"/>
          </a:xfrm>
        </p:grpSpPr>
        <p:grpSp>
          <p:nvGrpSpPr>
            <p:cNvPr id="35" name="Group 34"/>
            <p:cNvGrpSpPr/>
            <p:nvPr/>
          </p:nvGrpSpPr>
          <p:grpSpPr>
            <a:xfrm>
              <a:off x="4623062" y="2639486"/>
              <a:ext cx="1011735" cy="1542248"/>
              <a:chOff x="4623062" y="2639486"/>
              <a:chExt cx="1011735" cy="1542248"/>
            </a:xfrm>
          </p:grpSpPr>
          <p:sp>
            <p:nvSpPr>
              <p:cNvPr id="36" name="Rounded Rectangle 35"/>
              <p:cNvSpPr/>
              <p:nvPr/>
            </p:nvSpPr>
            <p:spPr>
              <a:xfrm>
                <a:off x="4974592" y="2639486"/>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anual Operation 33"/>
              <p:cNvSpPr/>
              <p:nvPr/>
            </p:nvSpPr>
            <p:spPr>
              <a:xfrm rot="16200000">
                <a:off x="4516686" y="3063622"/>
                <a:ext cx="1224488" cy="1011735"/>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p:cNvSpPr/>
            <p:nvPr/>
          </p:nvSpPr>
          <p:spPr>
            <a:xfrm>
              <a:off x="4816301" y="2351578"/>
              <a:ext cx="556563" cy="369332"/>
            </a:xfrm>
            <a:prstGeom prst="rect">
              <a:avLst/>
            </a:prstGeom>
          </p:spPr>
          <p:txBody>
            <a:bodyPr wrap="none">
              <a:spAutoFit/>
            </a:bodyPr>
            <a:lstStyle/>
            <a:p>
              <a:r>
                <a:rPr lang="en-US" altLang="en-US" b="1" dirty="0">
                  <a:latin typeface="Times New Roman" charset="0"/>
                </a:rPr>
                <a:t>add</a:t>
              </a:r>
              <a:endParaRPr lang="en-US" b="1" dirty="0"/>
            </a:p>
          </p:txBody>
        </p:sp>
      </p:grpSp>
      <p:sp>
        <p:nvSpPr>
          <p:cNvPr id="49" name="Rounded Rectangle 48">
            <a:extLst>
              <a:ext uri="{FF2B5EF4-FFF2-40B4-BE49-F238E27FC236}">
                <a16:creationId xmlns:a16="http://schemas.microsoft.com/office/drawing/2014/main" id="{ACF0DB8B-4910-5E48-9472-150DC2B6E550}"/>
              </a:ext>
            </a:extLst>
          </p:cNvPr>
          <p:cNvSpPr/>
          <p:nvPr/>
        </p:nvSpPr>
        <p:spPr>
          <a:xfrm>
            <a:off x="4712225" y="1028804"/>
            <a:ext cx="4471555" cy="39292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A75AEA0-2835-934D-96DF-DEF91E7679AD}"/>
              </a:ext>
            </a:extLst>
          </p:cNvPr>
          <p:cNvPicPr>
            <a:picLocks noChangeAspect="1"/>
          </p:cNvPicPr>
          <p:nvPr/>
        </p:nvPicPr>
        <p:blipFill>
          <a:blip r:embed="rId5"/>
          <a:stretch>
            <a:fillRect/>
          </a:stretch>
        </p:blipFill>
        <p:spPr>
          <a:xfrm>
            <a:off x="96837" y="1060847"/>
            <a:ext cx="4330343" cy="517829"/>
          </a:xfrm>
          <a:prstGeom prst="rect">
            <a:avLst/>
          </a:prstGeom>
        </p:spPr>
      </p:pic>
      <p:sp>
        <p:nvSpPr>
          <p:cNvPr id="52" name="Rounded Rectangle 51">
            <a:extLst>
              <a:ext uri="{FF2B5EF4-FFF2-40B4-BE49-F238E27FC236}">
                <a16:creationId xmlns:a16="http://schemas.microsoft.com/office/drawing/2014/main" id="{1FF4CCF7-7C39-284D-97DD-CDE80D128BF8}"/>
              </a:ext>
            </a:extLst>
          </p:cNvPr>
          <p:cNvSpPr/>
          <p:nvPr/>
        </p:nvSpPr>
        <p:spPr>
          <a:xfrm>
            <a:off x="7896225" y="3219448"/>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49684A7-D235-E54F-9D4C-992165347AAA}"/>
              </a:ext>
            </a:extLst>
          </p:cNvPr>
          <p:cNvSpPr/>
          <p:nvPr/>
        </p:nvSpPr>
        <p:spPr>
          <a:xfrm>
            <a:off x="3644104" y="3419096"/>
            <a:ext cx="572593" cy="307777"/>
          </a:xfrm>
          <a:prstGeom prst="rect">
            <a:avLst/>
          </a:prstGeom>
        </p:spPr>
        <p:txBody>
          <a:bodyPr wrap="none">
            <a:spAutoFit/>
          </a:bodyPr>
          <a:lstStyle/>
          <a:p>
            <a:r>
              <a:rPr lang="en-US" altLang="en-US" sz="1400" dirty="0">
                <a:latin typeface="Times New Roman" charset="0"/>
              </a:rPr>
              <a:t>[x13]</a:t>
            </a:r>
            <a:endParaRPr lang="en-US" sz="1400" dirty="0"/>
          </a:p>
        </p:txBody>
      </p:sp>
      <p:sp>
        <p:nvSpPr>
          <p:cNvPr id="51" name="Rectangle 50">
            <a:extLst>
              <a:ext uri="{FF2B5EF4-FFF2-40B4-BE49-F238E27FC236}">
                <a16:creationId xmlns:a16="http://schemas.microsoft.com/office/drawing/2014/main" id="{D88E4570-8B05-DD4A-9F39-FC80FBAFCDBB}"/>
              </a:ext>
            </a:extLst>
          </p:cNvPr>
          <p:cNvSpPr/>
          <p:nvPr/>
        </p:nvSpPr>
        <p:spPr>
          <a:xfrm>
            <a:off x="3783427" y="2696580"/>
            <a:ext cx="572593" cy="307777"/>
          </a:xfrm>
          <a:prstGeom prst="rect">
            <a:avLst/>
          </a:prstGeom>
        </p:spPr>
        <p:txBody>
          <a:bodyPr wrap="none">
            <a:spAutoFit/>
          </a:bodyPr>
          <a:lstStyle/>
          <a:p>
            <a:r>
              <a:rPr lang="en-US" altLang="en-US" sz="1400" dirty="0">
                <a:latin typeface="Times New Roman" charset="0"/>
              </a:rPr>
              <a:t>[x12]</a:t>
            </a:r>
            <a:endParaRPr lang="en-US" sz="1400" dirty="0"/>
          </a:p>
        </p:txBody>
      </p:sp>
    </p:spTree>
    <p:extLst>
      <p:ext uri="{BB962C8B-B14F-4D97-AF65-F5344CB8AC3E}">
        <p14:creationId xmlns:p14="http://schemas.microsoft.com/office/powerpoint/2010/main" val="19301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D5D8A9-E996-4474-07B8-ADCEEBB3C6EF}"/>
              </a:ext>
            </a:extLst>
          </p:cNvPr>
          <p:cNvPicPr>
            <a:picLocks noChangeAspect="1"/>
          </p:cNvPicPr>
          <p:nvPr/>
        </p:nvPicPr>
        <p:blipFill>
          <a:blip r:embed="rId3"/>
          <a:stretch>
            <a:fillRect/>
          </a:stretch>
        </p:blipFill>
        <p:spPr>
          <a:xfrm>
            <a:off x="4797181" y="1040533"/>
            <a:ext cx="4648200" cy="1426597"/>
          </a:xfrm>
          <a:prstGeom prst="rect">
            <a:avLst/>
          </a:prstGeom>
        </p:spPr>
      </p:pic>
      <p:sp>
        <p:nvSpPr>
          <p:cNvPr id="17412" name="Rectangle 2"/>
          <p:cNvSpPr>
            <a:spLocks noGrp="1" noChangeArrowheads="1"/>
          </p:cNvSpPr>
          <p:nvPr>
            <p:ph type="title"/>
          </p:nvPr>
        </p:nvSpPr>
        <p:spPr/>
        <p:txBody>
          <a:bodyPr/>
          <a:lstStyle/>
          <a:p>
            <a:pPr eaLnBrk="1" hangingPunct="1"/>
            <a:r>
              <a:rPr lang="en-US" altLang="en-US"/>
              <a:t>Load/Store Instructions</a:t>
            </a:r>
            <a:endParaRPr lang="en-AU" altLang="en-US"/>
          </a:p>
        </p:txBody>
      </p:sp>
      <p:sp>
        <p:nvSpPr>
          <p:cNvPr id="17413" name="Rectangle 3"/>
          <p:cNvSpPr>
            <a:spLocks noGrp="1" noChangeArrowheads="1"/>
          </p:cNvSpPr>
          <p:nvPr>
            <p:ph idx="1"/>
          </p:nvPr>
        </p:nvSpPr>
        <p:spPr>
          <a:xfrm>
            <a:off x="228600" y="1142999"/>
            <a:ext cx="4648200" cy="5578475"/>
          </a:xfrm>
        </p:spPr>
        <p:txBody>
          <a:bodyPr>
            <a:normAutofit fontScale="92500" lnSpcReduction="10000"/>
          </a:bodyPr>
          <a:lstStyle/>
          <a:p>
            <a:pPr eaLnBrk="1" hangingPunct="1">
              <a:lnSpc>
                <a:spcPct val="90000"/>
              </a:lnSpc>
            </a:pPr>
            <a:r>
              <a:rPr lang="en-US" altLang="en-US" sz="2800" dirty="0"/>
              <a:t>Fetch source register operands</a:t>
            </a:r>
          </a:p>
          <a:p>
            <a:pPr lvl="1">
              <a:lnSpc>
                <a:spcPct val="90000"/>
              </a:lnSpc>
            </a:pPr>
            <a:r>
              <a:rPr lang="en-US" altLang="en-US" dirty="0"/>
              <a:t>Load: x12</a:t>
            </a:r>
          </a:p>
          <a:p>
            <a:pPr lvl="1">
              <a:lnSpc>
                <a:spcPct val="90000"/>
              </a:lnSpc>
            </a:pPr>
            <a:r>
              <a:rPr lang="en-US" altLang="en-US" dirty="0"/>
              <a:t>Store: x12 and x13</a:t>
            </a:r>
          </a:p>
          <a:p>
            <a:pPr eaLnBrk="1" hangingPunct="1">
              <a:lnSpc>
                <a:spcPct val="90000"/>
              </a:lnSpc>
            </a:pPr>
            <a:r>
              <a:rPr lang="en-US" altLang="en-US" sz="2800" dirty="0"/>
              <a:t>Calculate address using 12-bit signed offset</a:t>
            </a:r>
          </a:p>
          <a:p>
            <a:pPr lvl="1" eaLnBrk="1" hangingPunct="1">
              <a:lnSpc>
                <a:spcPct val="90000"/>
              </a:lnSpc>
            </a:pPr>
            <a:r>
              <a:rPr lang="en-US" altLang="en-US" dirty="0"/>
              <a:t>24</a:t>
            </a:r>
            <a:r>
              <a:rPr lang="en-US" altLang="en-US" sz="2400" dirty="0"/>
              <a:t> + [x12]</a:t>
            </a:r>
          </a:p>
          <a:p>
            <a:pPr lvl="1" eaLnBrk="1" hangingPunct="1">
              <a:lnSpc>
                <a:spcPct val="90000"/>
              </a:lnSpc>
            </a:pPr>
            <a:r>
              <a:rPr lang="en-US" altLang="en-US" sz="2400" dirty="0"/>
              <a:t>Use ALU, but sign-extend offset</a:t>
            </a:r>
          </a:p>
          <a:p>
            <a:pPr lvl="1" eaLnBrk="1" hangingPunct="1">
              <a:lnSpc>
                <a:spcPct val="90000"/>
              </a:lnSpc>
            </a:pPr>
            <a:r>
              <a:rPr lang="en-US" altLang="en-US" sz="2400" dirty="0"/>
              <a:t>ALU operation is +</a:t>
            </a:r>
          </a:p>
          <a:p>
            <a:pPr eaLnBrk="1" hangingPunct="1">
              <a:lnSpc>
                <a:spcPct val="90000"/>
              </a:lnSpc>
            </a:pPr>
            <a:r>
              <a:rPr lang="en-US" altLang="en-US" sz="2800" dirty="0"/>
              <a:t>Load: Read memory and update register</a:t>
            </a:r>
          </a:p>
          <a:p>
            <a:pPr lvl="1">
              <a:lnSpc>
                <a:spcPct val="90000"/>
              </a:lnSpc>
            </a:pPr>
            <a:r>
              <a:rPr lang="en-US" altLang="en-US" dirty="0"/>
              <a:t>x6 </a:t>
            </a:r>
            <a:r>
              <a:rPr lang="en-US" altLang="en-US" dirty="0">
                <a:sym typeface="Wingdings"/>
              </a:rPr>
              <a:t> MEM(24+[x12])</a:t>
            </a:r>
          </a:p>
          <a:p>
            <a:pPr lvl="1">
              <a:lnSpc>
                <a:spcPct val="90000"/>
              </a:lnSpc>
            </a:pPr>
            <a:r>
              <a:rPr lang="en-US" altLang="en-US" dirty="0" err="1">
                <a:sym typeface="Wingdings"/>
              </a:rPr>
              <a:t>MemRead</a:t>
            </a:r>
            <a:r>
              <a:rPr lang="en-US" altLang="en-US" dirty="0">
                <a:sym typeface="Wingdings"/>
              </a:rPr>
              <a:t> signal is on</a:t>
            </a:r>
            <a:endParaRPr lang="en-US" altLang="en-US" dirty="0"/>
          </a:p>
          <a:p>
            <a:pPr eaLnBrk="1" hangingPunct="1">
              <a:lnSpc>
                <a:spcPct val="90000"/>
              </a:lnSpc>
            </a:pPr>
            <a:r>
              <a:rPr lang="en-US" altLang="en-US" sz="2800" dirty="0"/>
              <a:t>Store: Write register value to memory</a:t>
            </a:r>
          </a:p>
          <a:p>
            <a:pPr lvl="1">
              <a:lnSpc>
                <a:spcPct val="90000"/>
              </a:lnSpc>
            </a:pPr>
            <a:r>
              <a:rPr lang="en-US" altLang="en-US" dirty="0"/>
              <a:t>[x3] </a:t>
            </a:r>
            <a:r>
              <a:rPr lang="en-US" altLang="en-US" dirty="0">
                <a:sym typeface="Wingdings"/>
              </a:rPr>
              <a:t> MEM(24+[x12])</a:t>
            </a:r>
          </a:p>
          <a:p>
            <a:pPr lvl="1">
              <a:lnSpc>
                <a:spcPct val="90000"/>
              </a:lnSpc>
            </a:pPr>
            <a:r>
              <a:rPr lang="en-US" altLang="en-US" dirty="0" err="1">
                <a:sym typeface="Wingdings"/>
              </a:rPr>
              <a:t>MemWrite</a:t>
            </a:r>
            <a:r>
              <a:rPr lang="en-US" altLang="en-US" dirty="0">
                <a:sym typeface="Wingdings"/>
              </a:rPr>
              <a:t> is on</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35</a:t>
            </a:fld>
            <a:endParaRPr lang="en-US" dirty="0"/>
          </a:p>
        </p:txBody>
      </p:sp>
      <p:pic>
        <p:nvPicPr>
          <p:cNvPr id="9" name="Picture 8"/>
          <p:cNvPicPr>
            <a:picLocks noChangeAspect="1"/>
          </p:cNvPicPr>
          <p:nvPr/>
        </p:nvPicPr>
        <p:blipFill>
          <a:blip r:embed="rId4"/>
          <a:stretch>
            <a:fillRect/>
          </a:stretch>
        </p:blipFill>
        <p:spPr>
          <a:xfrm>
            <a:off x="7696200" y="25819"/>
            <a:ext cx="1117734" cy="990599"/>
          </a:xfrm>
          <a:prstGeom prst="rect">
            <a:avLst/>
          </a:prstGeom>
        </p:spPr>
      </p:pic>
      <p:sp>
        <p:nvSpPr>
          <p:cNvPr id="11" name="Rounded Rectangle 10">
            <a:extLst>
              <a:ext uri="{FF2B5EF4-FFF2-40B4-BE49-F238E27FC236}">
                <a16:creationId xmlns:a16="http://schemas.microsoft.com/office/drawing/2014/main" id="{79A98967-8991-134F-BB46-1FA26B43A3B7}"/>
              </a:ext>
            </a:extLst>
          </p:cNvPr>
          <p:cNvSpPr/>
          <p:nvPr/>
        </p:nvSpPr>
        <p:spPr>
          <a:xfrm>
            <a:off x="4681760" y="1338872"/>
            <a:ext cx="4471555" cy="39292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40E896-1ED7-0A44-A974-9FCFC56D9EED}"/>
              </a:ext>
            </a:extLst>
          </p:cNvPr>
          <p:cNvPicPr>
            <a:picLocks noChangeAspect="1"/>
          </p:cNvPicPr>
          <p:nvPr/>
        </p:nvPicPr>
        <p:blipFill>
          <a:blip r:embed="rId5"/>
          <a:stretch>
            <a:fillRect/>
          </a:stretch>
        </p:blipFill>
        <p:spPr>
          <a:xfrm>
            <a:off x="4814409" y="2550950"/>
            <a:ext cx="3872391" cy="2021049"/>
          </a:xfrm>
          <a:prstGeom prst="rect">
            <a:avLst/>
          </a:prstGeom>
        </p:spPr>
      </p:pic>
      <p:sp>
        <p:nvSpPr>
          <p:cNvPr id="6" name="Rectangle 5">
            <a:extLst>
              <a:ext uri="{FF2B5EF4-FFF2-40B4-BE49-F238E27FC236}">
                <a16:creationId xmlns:a16="http://schemas.microsoft.com/office/drawing/2014/main" id="{FB5B1D08-E30F-B944-9638-BBAE7B7A8CBE}"/>
              </a:ext>
            </a:extLst>
          </p:cNvPr>
          <p:cNvSpPr/>
          <p:nvPr/>
        </p:nvSpPr>
        <p:spPr>
          <a:xfrm>
            <a:off x="4267478" y="4675136"/>
            <a:ext cx="4966252" cy="2031325"/>
          </a:xfrm>
          <a:prstGeom prst="rect">
            <a:avLst/>
          </a:prstGeom>
        </p:spPr>
        <p:txBody>
          <a:bodyPr wrap="square">
            <a:spAutoFit/>
          </a:bodyPr>
          <a:lstStyle/>
          <a:p>
            <a:r>
              <a:rPr lang="en-US" altLang="en-US" dirty="0">
                <a:latin typeface="Times New Roman" charset="0"/>
              </a:rPr>
              <a:t>Figure 4.8. </a:t>
            </a:r>
            <a:r>
              <a:rPr lang="en-US" altLang="en-US" dirty="0" err="1">
                <a:latin typeface="Times New Roman" charset="0"/>
              </a:rPr>
              <a:t>Imm</a:t>
            </a:r>
            <a:r>
              <a:rPr lang="en-US" altLang="en-US" dirty="0">
                <a:latin typeface="Times New Roman" charset="0"/>
              </a:rPr>
              <a:t> Gen: generate 32- or 64-bit immediate value (depending on whether we design 32-bit or 64-bit machine) from an instruction word. </a:t>
            </a:r>
          </a:p>
          <a:p>
            <a:pPr marL="285750" indent="-285750">
              <a:buFont typeface="Arial" panose="020B0604020202020204" pitchFamily="34" charset="0"/>
              <a:buChar char="•"/>
            </a:pPr>
            <a:r>
              <a:rPr lang="en-US" altLang="en-US" dirty="0">
                <a:latin typeface="Times New Roman" charset="0"/>
              </a:rPr>
              <a:t>Select the 12-bit from the instruction word and sign-extended to 32- or 64-bit. </a:t>
            </a:r>
          </a:p>
          <a:p>
            <a:pPr marL="285750" indent="-285750">
              <a:buFont typeface="Arial" panose="020B0604020202020204" pitchFamily="34" charset="0"/>
              <a:buChar char="•"/>
            </a:pPr>
            <a:r>
              <a:rPr lang="en-US" altLang="en-US" b="1" dirty="0">
                <a:latin typeface="Times New Roman" charset="0"/>
              </a:rPr>
              <a:t>Used for for I-, S- and SB-format (I-format ALU, load, store, and </a:t>
            </a:r>
            <a:r>
              <a:rPr lang="en-US" altLang="en-US" b="1" dirty="0" err="1">
                <a:latin typeface="Times New Roman" charset="0"/>
              </a:rPr>
              <a:t>beq</a:t>
            </a:r>
            <a:r>
              <a:rPr lang="en-US" altLang="en-US" b="1" dirty="0">
                <a:latin typeface="Times New Roman" charset="0"/>
              </a:rPr>
              <a:t>)</a:t>
            </a:r>
          </a:p>
        </p:txBody>
      </p:sp>
    </p:spTree>
    <p:extLst>
      <p:ext uri="{BB962C8B-B14F-4D97-AF65-F5344CB8AC3E}">
        <p14:creationId xmlns:p14="http://schemas.microsoft.com/office/powerpoint/2010/main" val="209347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41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2076-9323-A64C-A415-62BEE543B2DD}"/>
              </a:ext>
            </a:extLst>
          </p:cNvPr>
          <p:cNvSpPr>
            <a:spLocks noGrp="1"/>
          </p:cNvSpPr>
          <p:nvPr>
            <p:ph type="title"/>
          </p:nvPr>
        </p:nvSpPr>
        <p:spPr/>
        <p:txBody>
          <a:bodyPr/>
          <a:lstStyle/>
          <a:p>
            <a:r>
              <a:rPr lang="en-US" dirty="0"/>
              <a:t>Immediate Generator</a:t>
            </a:r>
          </a:p>
        </p:txBody>
      </p:sp>
      <p:sp>
        <p:nvSpPr>
          <p:cNvPr id="3" name="Content Placeholder 2">
            <a:extLst>
              <a:ext uri="{FF2B5EF4-FFF2-40B4-BE49-F238E27FC236}">
                <a16:creationId xmlns:a16="http://schemas.microsoft.com/office/drawing/2014/main" id="{B882FA6F-65BC-654D-953B-A38F1C1BD73D}"/>
              </a:ext>
            </a:extLst>
          </p:cNvPr>
          <p:cNvSpPr>
            <a:spLocks noGrp="1"/>
          </p:cNvSpPr>
          <p:nvPr>
            <p:ph idx="1"/>
          </p:nvPr>
        </p:nvSpPr>
        <p:spPr/>
        <p:txBody>
          <a:bodyPr/>
          <a:lstStyle/>
          <a:p>
            <a:r>
              <a:rPr lang="en-US" altLang="en-US" dirty="0"/>
              <a:t>Figure 4.8. </a:t>
            </a:r>
            <a:r>
              <a:rPr lang="en-US" altLang="en-US" dirty="0" err="1"/>
              <a:t>Imm</a:t>
            </a:r>
            <a:r>
              <a:rPr lang="en-US" altLang="en-US" dirty="0"/>
              <a:t> Gen: generate 32- or 64-bit immediate value (depending on whether we design 32-bit or 64-bit machine) from an instruction word. </a:t>
            </a:r>
          </a:p>
          <a:p>
            <a:pPr marL="537210" lvl="1" indent="-285750">
              <a:buFont typeface="Arial" panose="020B0604020202020204" pitchFamily="34" charset="0"/>
              <a:buChar char="•"/>
            </a:pPr>
            <a:r>
              <a:rPr lang="en-US" altLang="en-US" dirty="0"/>
              <a:t>Select the 12-bit from the instruction word and sign-extended to 32- or 64-bit. </a:t>
            </a:r>
          </a:p>
          <a:p>
            <a:pPr marL="537210" lvl="1" indent="-285750">
              <a:buFont typeface="Arial" panose="020B0604020202020204" pitchFamily="34" charset="0"/>
              <a:buChar char="•"/>
            </a:pPr>
            <a:r>
              <a:rPr lang="en-US" altLang="en-US" b="1" dirty="0"/>
              <a:t>Used for for I-, S- and SB-format (I-format ALU, load, store, and </a:t>
            </a:r>
            <a:r>
              <a:rPr lang="en-US" altLang="en-US" b="1" dirty="0" err="1"/>
              <a:t>beq</a:t>
            </a:r>
            <a:r>
              <a:rPr lang="en-US" altLang="en-US" b="1" dirty="0"/>
              <a:t>)</a:t>
            </a:r>
          </a:p>
          <a:p>
            <a:pPr marL="537210" lvl="1" indent="-285750">
              <a:buFont typeface="Arial" panose="020B0604020202020204" pitchFamily="34" charset="0"/>
              <a:buChar char="•"/>
            </a:pPr>
            <a:endParaRPr lang="en-US" altLang="en-US" b="1" dirty="0"/>
          </a:p>
          <a:p>
            <a:pPr marL="285750" indent="-285750">
              <a:buFont typeface="Arial" panose="020B0604020202020204" pitchFamily="34" charset="0"/>
              <a:buChar char="•"/>
            </a:pPr>
            <a:r>
              <a:rPr lang="en-US" altLang="en-US" b="1" dirty="0"/>
              <a:t>Elaboration on </a:t>
            </a:r>
            <a:r>
              <a:rPr lang="en-US" altLang="en-US" b="1" dirty="0" err="1"/>
              <a:t>Imm</a:t>
            </a:r>
            <a:r>
              <a:rPr lang="en-US" altLang="en-US" b="1" dirty="0"/>
              <a:t> generation: </a:t>
            </a:r>
          </a:p>
          <a:p>
            <a:pPr marL="537210" lvl="1" indent="-285750">
              <a:buFont typeface="Arial" panose="020B0604020202020204" pitchFamily="34" charset="0"/>
              <a:buChar char="•"/>
            </a:pPr>
            <a:r>
              <a:rPr lang="en-US" altLang="en-US" b="1" dirty="0"/>
              <a:t>Last paragraph of 4.3, page 251</a:t>
            </a:r>
          </a:p>
          <a:p>
            <a:endParaRPr lang="en-US" dirty="0"/>
          </a:p>
        </p:txBody>
      </p:sp>
      <p:sp>
        <p:nvSpPr>
          <p:cNvPr id="4" name="Slide Number Placeholder 3">
            <a:extLst>
              <a:ext uri="{FF2B5EF4-FFF2-40B4-BE49-F238E27FC236}">
                <a16:creationId xmlns:a16="http://schemas.microsoft.com/office/drawing/2014/main" id="{6CA0B308-5517-3F48-9C68-A31B7C8CF3E2}"/>
              </a:ext>
            </a:extLst>
          </p:cNvPr>
          <p:cNvSpPr>
            <a:spLocks noGrp="1"/>
          </p:cNvSpPr>
          <p:nvPr>
            <p:ph type="sldNum" sz="quarter" idx="12"/>
          </p:nvPr>
        </p:nvSpPr>
        <p:spPr/>
        <p:txBody>
          <a:bodyPr/>
          <a:lstStyle/>
          <a:p>
            <a:fld id="{7B14E791-165F-344E-BF0E-59CD826800BF}" type="slidenum">
              <a:rPr lang="en-US" smtClean="0"/>
              <a:pPr/>
              <a:t>36</a:t>
            </a:fld>
            <a:endParaRPr lang="en-US" dirty="0"/>
          </a:p>
        </p:txBody>
      </p:sp>
      <p:pic>
        <p:nvPicPr>
          <p:cNvPr id="5" name="Picture 4">
            <a:extLst>
              <a:ext uri="{FF2B5EF4-FFF2-40B4-BE49-F238E27FC236}">
                <a16:creationId xmlns:a16="http://schemas.microsoft.com/office/drawing/2014/main" id="{87E7A189-D399-FD42-BE09-470808572144}"/>
              </a:ext>
            </a:extLst>
          </p:cNvPr>
          <p:cNvPicPr>
            <a:picLocks noChangeAspect="1"/>
          </p:cNvPicPr>
          <p:nvPr/>
        </p:nvPicPr>
        <p:blipFill rotWithShape="1">
          <a:blip r:embed="rId2"/>
          <a:srcRect l="56522"/>
          <a:stretch/>
        </p:blipFill>
        <p:spPr>
          <a:xfrm>
            <a:off x="7086600" y="3749675"/>
            <a:ext cx="1828800" cy="2195298"/>
          </a:xfrm>
          <a:prstGeom prst="rect">
            <a:avLst/>
          </a:prstGeom>
        </p:spPr>
      </p:pic>
    </p:spTree>
    <p:extLst>
      <p:ext uri="{BB962C8B-B14F-4D97-AF65-F5344CB8AC3E}">
        <p14:creationId xmlns:p14="http://schemas.microsoft.com/office/powerpoint/2010/main" val="3965076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04E9E8-1449-2768-E5C1-F0F6E04B29C4}"/>
              </a:ext>
            </a:extLst>
          </p:cNvPr>
          <p:cNvPicPr>
            <a:picLocks noChangeAspect="1"/>
          </p:cNvPicPr>
          <p:nvPr/>
        </p:nvPicPr>
        <p:blipFill>
          <a:blip r:embed="rId3"/>
          <a:stretch>
            <a:fillRect/>
          </a:stretch>
        </p:blipFill>
        <p:spPr>
          <a:xfrm>
            <a:off x="4752287" y="993865"/>
            <a:ext cx="4422046" cy="1357188"/>
          </a:xfrm>
          <a:prstGeom prst="rect">
            <a:avLst/>
          </a:prstGeom>
        </p:spPr>
      </p:pic>
      <p:pic>
        <p:nvPicPr>
          <p:cNvPr id="58" name="Picture 57">
            <a:extLst>
              <a:ext uri="{FF2B5EF4-FFF2-40B4-BE49-F238E27FC236}">
                <a16:creationId xmlns:a16="http://schemas.microsoft.com/office/drawing/2014/main" id="{A0942075-5382-FF49-9F56-49E89B31B296}"/>
              </a:ext>
            </a:extLst>
          </p:cNvPr>
          <p:cNvPicPr>
            <a:picLocks noChangeAspect="1"/>
          </p:cNvPicPr>
          <p:nvPr/>
        </p:nvPicPr>
        <p:blipFill>
          <a:blip r:embed="rId4"/>
          <a:stretch>
            <a:fillRect/>
          </a:stretch>
        </p:blipFill>
        <p:spPr>
          <a:xfrm>
            <a:off x="457200" y="2444638"/>
            <a:ext cx="7895113" cy="3879962"/>
          </a:xfrm>
          <a:prstGeom prst="rect">
            <a:avLst/>
          </a:prstGeom>
        </p:spPr>
      </p:pic>
      <p:sp>
        <p:nvSpPr>
          <p:cNvPr id="21508" name="Rectangle 2"/>
          <p:cNvSpPr>
            <a:spLocks noGrp="1" noChangeArrowheads="1"/>
          </p:cNvSpPr>
          <p:nvPr>
            <p:ph type="title"/>
          </p:nvPr>
        </p:nvSpPr>
        <p:spPr/>
        <p:txBody>
          <a:bodyPr/>
          <a:lstStyle/>
          <a:p>
            <a:r>
              <a:rPr lang="en-US" altLang="en-US" dirty="0"/>
              <a:t>Load </a:t>
            </a:r>
            <a:r>
              <a:rPr lang="en-US" altLang="en-US" dirty="0" err="1"/>
              <a:t>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37</a:t>
            </a:fld>
            <a:endParaRPr lang="en-US" dirty="0"/>
          </a:p>
        </p:txBody>
      </p:sp>
      <p:sp>
        <p:nvSpPr>
          <p:cNvPr id="3" name="Rectangle 2"/>
          <p:cNvSpPr/>
          <p:nvPr/>
        </p:nvSpPr>
        <p:spPr>
          <a:xfrm>
            <a:off x="457200" y="1638168"/>
            <a:ext cx="3871573" cy="369332"/>
          </a:xfrm>
          <a:prstGeom prst="rect">
            <a:avLst/>
          </a:prstGeom>
        </p:spPr>
        <p:txBody>
          <a:bodyPr wrap="none">
            <a:spAutoFit/>
          </a:bodyPr>
          <a:lstStyle/>
          <a:p>
            <a:r>
              <a:rPr lang="en-US" altLang="en-US" dirty="0">
                <a:latin typeface="Times New Roman" charset="0"/>
              </a:rPr>
              <a:t>    24              x12                 x6       load</a:t>
            </a:r>
          </a:p>
        </p:txBody>
      </p:sp>
      <p:grpSp>
        <p:nvGrpSpPr>
          <p:cNvPr id="56" name="Group 55"/>
          <p:cNvGrpSpPr/>
          <p:nvPr/>
        </p:nvGrpSpPr>
        <p:grpSpPr>
          <a:xfrm>
            <a:off x="1216783" y="3475036"/>
            <a:ext cx="7079492" cy="2905722"/>
            <a:chOff x="1216783" y="3475036"/>
            <a:chExt cx="7079492" cy="2905722"/>
          </a:xfrm>
        </p:grpSpPr>
        <p:grpSp>
          <p:nvGrpSpPr>
            <p:cNvPr id="55" name="Group 54"/>
            <p:cNvGrpSpPr/>
            <p:nvPr/>
          </p:nvGrpSpPr>
          <p:grpSpPr>
            <a:xfrm>
              <a:off x="1216783" y="3519340"/>
              <a:ext cx="7079492" cy="2861418"/>
              <a:chOff x="1216783" y="3519340"/>
              <a:chExt cx="7079492" cy="2861418"/>
            </a:xfrm>
          </p:grpSpPr>
          <p:sp>
            <p:nvSpPr>
              <p:cNvPr id="21" name="Rounded Rectangle 20"/>
              <p:cNvSpPr/>
              <p:nvPr/>
            </p:nvSpPr>
            <p:spPr>
              <a:xfrm>
                <a:off x="8077200" y="3983035"/>
                <a:ext cx="152401" cy="131765"/>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flipH="1">
                <a:off x="8178386" y="3991768"/>
                <a:ext cx="117889" cy="233283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1362075" y="6248400"/>
                <a:ext cx="6921500"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1216783" y="3519340"/>
                <a:ext cx="1450217" cy="2861418"/>
                <a:chOff x="1216783" y="3519340"/>
                <a:chExt cx="1450217" cy="2861418"/>
              </a:xfrm>
            </p:grpSpPr>
            <p:sp>
              <p:nvSpPr>
                <p:cNvPr id="11" name="Rounded Rectangle 10"/>
                <p:cNvSpPr/>
                <p:nvPr/>
              </p:nvSpPr>
              <p:spPr>
                <a:xfrm>
                  <a:off x="1244600" y="3721894"/>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flipH="1">
                  <a:off x="1371600" y="4297362"/>
                  <a:ext cx="127161" cy="20833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1387314" y="4297362"/>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555046" y="4602162"/>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1216783" y="3519340"/>
                  <a:ext cx="145291" cy="34304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5" name="Rectangle 44"/>
            <p:cNvSpPr/>
            <p:nvPr/>
          </p:nvSpPr>
          <p:spPr>
            <a:xfrm>
              <a:off x="1285274" y="3475036"/>
              <a:ext cx="274434" cy="307777"/>
            </a:xfrm>
            <a:prstGeom prst="rect">
              <a:avLst/>
            </a:prstGeom>
          </p:spPr>
          <p:txBody>
            <a:bodyPr wrap="none">
              <a:spAutoFit/>
            </a:bodyPr>
            <a:lstStyle/>
            <a:p>
              <a:r>
                <a:rPr lang="en-US" sz="1400" dirty="0">
                  <a:latin typeface="Times New Roman" charset="0"/>
                </a:rPr>
                <a:t>6</a:t>
              </a:r>
              <a:endParaRPr lang="en-US" sz="1400" dirty="0"/>
            </a:p>
          </p:txBody>
        </p:sp>
      </p:grpSp>
      <p:grpSp>
        <p:nvGrpSpPr>
          <p:cNvPr id="35" name="Group 34"/>
          <p:cNvGrpSpPr/>
          <p:nvPr/>
        </p:nvGrpSpPr>
        <p:grpSpPr>
          <a:xfrm>
            <a:off x="4623062" y="2639486"/>
            <a:ext cx="1011735" cy="1542248"/>
            <a:chOff x="4623062" y="2639486"/>
            <a:chExt cx="1011735" cy="1542248"/>
          </a:xfrm>
        </p:grpSpPr>
        <p:sp>
          <p:nvSpPr>
            <p:cNvPr id="36" name="Rounded Rectangle 35"/>
            <p:cNvSpPr/>
            <p:nvPr/>
          </p:nvSpPr>
          <p:spPr>
            <a:xfrm>
              <a:off x="4974592" y="2639486"/>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anual Operation 33"/>
            <p:cNvSpPr/>
            <p:nvPr/>
          </p:nvSpPr>
          <p:spPr>
            <a:xfrm rot="16200000">
              <a:off x="4516686" y="3063622"/>
              <a:ext cx="1224488" cy="1011735"/>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p:cNvSpPr/>
          <p:nvPr/>
        </p:nvSpPr>
        <p:spPr>
          <a:xfrm>
            <a:off x="4752287" y="2321495"/>
            <a:ext cx="556563" cy="369332"/>
          </a:xfrm>
          <a:prstGeom prst="rect">
            <a:avLst/>
          </a:prstGeom>
        </p:spPr>
        <p:txBody>
          <a:bodyPr wrap="none">
            <a:spAutoFit/>
          </a:bodyPr>
          <a:lstStyle/>
          <a:p>
            <a:r>
              <a:rPr lang="en-US" altLang="en-US" b="1" dirty="0">
                <a:latin typeface="Times New Roman" charset="0"/>
              </a:rPr>
              <a:t>add</a:t>
            </a:r>
            <a:endParaRPr lang="en-US" b="1" dirty="0"/>
          </a:p>
        </p:txBody>
      </p:sp>
      <p:grpSp>
        <p:nvGrpSpPr>
          <p:cNvPr id="32" name="Group 31"/>
          <p:cNvGrpSpPr/>
          <p:nvPr/>
        </p:nvGrpSpPr>
        <p:grpSpPr>
          <a:xfrm>
            <a:off x="1244599" y="2971800"/>
            <a:ext cx="3403601" cy="2538931"/>
            <a:chOff x="1244599" y="2971800"/>
            <a:chExt cx="3403601" cy="2538931"/>
          </a:xfrm>
        </p:grpSpPr>
        <p:grpSp>
          <p:nvGrpSpPr>
            <p:cNvPr id="29" name="Group 28"/>
            <p:cNvGrpSpPr/>
            <p:nvPr/>
          </p:nvGrpSpPr>
          <p:grpSpPr>
            <a:xfrm>
              <a:off x="3498850" y="2971800"/>
              <a:ext cx="1149350" cy="1066800"/>
              <a:chOff x="3498850" y="2971800"/>
              <a:chExt cx="1149350" cy="1066800"/>
            </a:xfrm>
          </p:grpSpPr>
          <p:sp>
            <p:nvSpPr>
              <p:cNvPr id="12" name="Rounded Rectangle 11"/>
              <p:cNvSpPr/>
              <p:nvPr/>
            </p:nvSpPr>
            <p:spPr>
              <a:xfrm>
                <a:off x="3498850" y="2971800"/>
                <a:ext cx="1149350" cy="888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344987" y="3927473"/>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ounded Rectangle 39"/>
            <p:cNvSpPr/>
            <p:nvPr/>
          </p:nvSpPr>
          <p:spPr>
            <a:xfrm>
              <a:off x="4182908" y="3299617"/>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1244599" y="5380038"/>
              <a:ext cx="2519917" cy="1190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rot="5400000">
              <a:off x="3145626" y="4837868"/>
              <a:ext cx="1213369"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rot="10800000">
              <a:off x="3690413" y="4280894"/>
              <a:ext cx="387300" cy="8750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588379" y="3650455"/>
            <a:ext cx="2260221" cy="1740031"/>
            <a:chOff x="5588379" y="3650455"/>
            <a:chExt cx="2260221" cy="1740031"/>
          </a:xfrm>
        </p:grpSpPr>
        <p:sp>
          <p:nvSpPr>
            <p:cNvPr id="18" name="Rounded Rectangle 17"/>
            <p:cNvSpPr/>
            <p:nvPr/>
          </p:nvSpPr>
          <p:spPr>
            <a:xfrm>
              <a:off x="5588379" y="3650455"/>
              <a:ext cx="431421"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7391400" y="3667388"/>
              <a:ext cx="457200" cy="109011"/>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6850615" y="5039648"/>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90525" y="2425452"/>
            <a:ext cx="3696962" cy="3060950"/>
            <a:chOff x="390525" y="2425452"/>
            <a:chExt cx="3696962" cy="3060950"/>
          </a:xfrm>
        </p:grpSpPr>
        <p:sp>
          <p:nvSpPr>
            <p:cNvPr id="7" name="Rounded Rectangle 6"/>
            <p:cNvSpPr/>
            <p:nvPr/>
          </p:nvSpPr>
          <p:spPr>
            <a:xfrm>
              <a:off x="390525" y="3429000"/>
              <a:ext cx="904875" cy="1524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rot="5400000">
              <a:off x="-127571" y="4025678"/>
              <a:ext cx="2807494" cy="11395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44599" y="2678907"/>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282352" y="2425452"/>
              <a:ext cx="364202" cy="307777"/>
            </a:xfrm>
            <a:prstGeom prst="rect">
              <a:avLst/>
            </a:prstGeom>
          </p:spPr>
          <p:txBody>
            <a:bodyPr wrap="none">
              <a:spAutoFit/>
            </a:bodyPr>
            <a:lstStyle/>
            <a:p>
              <a:r>
                <a:rPr lang="en-US" altLang="en-US" sz="1400" dirty="0">
                  <a:latin typeface="Times New Roman" charset="0"/>
                </a:rPr>
                <a:t>12</a:t>
              </a:r>
              <a:endParaRPr lang="en-US" sz="1400" dirty="0"/>
            </a:p>
          </p:txBody>
        </p:sp>
        <p:sp>
          <p:nvSpPr>
            <p:cNvPr id="54" name="Rectangle 53"/>
            <p:cNvSpPr/>
            <p:nvPr/>
          </p:nvSpPr>
          <p:spPr>
            <a:xfrm>
              <a:off x="3723285" y="4873823"/>
              <a:ext cx="364202" cy="307777"/>
            </a:xfrm>
            <a:prstGeom prst="rect">
              <a:avLst/>
            </a:prstGeom>
          </p:spPr>
          <p:txBody>
            <a:bodyPr wrap="none">
              <a:spAutoFit/>
            </a:bodyPr>
            <a:lstStyle/>
            <a:p>
              <a:r>
                <a:rPr lang="en-US" sz="1400" dirty="0">
                  <a:latin typeface="Times New Roman" charset="0"/>
                </a:rPr>
                <a:t>24</a:t>
              </a:r>
              <a:endParaRPr lang="en-US" sz="1400" dirty="0"/>
            </a:p>
          </p:txBody>
        </p:sp>
      </p:grpSp>
      <p:sp>
        <p:nvSpPr>
          <p:cNvPr id="44" name="Rounded Rectangle 43">
            <a:extLst>
              <a:ext uri="{FF2B5EF4-FFF2-40B4-BE49-F238E27FC236}">
                <a16:creationId xmlns:a16="http://schemas.microsoft.com/office/drawing/2014/main" id="{1B463A47-73DB-114B-9414-63D08B9FB712}"/>
              </a:ext>
            </a:extLst>
          </p:cNvPr>
          <p:cNvSpPr/>
          <p:nvPr/>
        </p:nvSpPr>
        <p:spPr>
          <a:xfrm>
            <a:off x="4726791" y="1315931"/>
            <a:ext cx="4471555" cy="39292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8C5C03-9172-9248-A3DB-0D302E72E557}"/>
              </a:ext>
            </a:extLst>
          </p:cNvPr>
          <p:cNvPicPr>
            <a:picLocks noChangeAspect="1"/>
          </p:cNvPicPr>
          <p:nvPr/>
        </p:nvPicPr>
        <p:blipFill>
          <a:blip r:embed="rId5"/>
          <a:stretch>
            <a:fillRect/>
          </a:stretch>
        </p:blipFill>
        <p:spPr>
          <a:xfrm>
            <a:off x="144428" y="1045656"/>
            <a:ext cx="4259297" cy="531621"/>
          </a:xfrm>
          <a:prstGeom prst="rect">
            <a:avLst/>
          </a:prstGeom>
        </p:spPr>
      </p:pic>
      <p:sp>
        <p:nvSpPr>
          <p:cNvPr id="57" name="Rounded Rectangle 56">
            <a:extLst>
              <a:ext uri="{FF2B5EF4-FFF2-40B4-BE49-F238E27FC236}">
                <a16:creationId xmlns:a16="http://schemas.microsoft.com/office/drawing/2014/main" id="{F80C84FA-0696-9547-9D05-5BA6987174D9}"/>
              </a:ext>
            </a:extLst>
          </p:cNvPr>
          <p:cNvSpPr/>
          <p:nvPr/>
        </p:nvSpPr>
        <p:spPr>
          <a:xfrm>
            <a:off x="7904922" y="3237489"/>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59F7474-3DBA-C447-88AE-4780FA422DFF}"/>
              </a:ext>
            </a:extLst>
          </p:cNvPr>
          <p:cNvSpPr/>
          <p:nvPr/>
        </p:nvSpPr>
        <p:spPr>
          <a:xfrm>
            <a:off x="3855658" y="2698434"/>
            <a:ext cx="572593" cy="307777"/>
          </a:xfrm>
          <a:prstGeom prst="rect">
            <a:avLst/>
          </a:prstGeom>
        </p:spPr>
        <p:txBody>
          <a:bodyPr wrap="none">
            <a:spAutoFit/>
          </a:bodyPr>
          <a:lstStyle/>
          <a:p>
            <a:r>
              <a:rPr lang="en-US" altLang="en-US" sz="1400" dirty="0">
                <a:latin typeface="Times New Roman" charset="0"/>
              </a:rPr>
              <a:t>[x12]</a:t>
            </a:r>
            <a:endParaRPr lang="en-US" sz="1400" dirty="0"/>
          </a:p>
        </p:txBody>
      </p:sp>
    </p:spTree>
    <p:extLst>
      <p:ext uri="{BB962C8B-B14F-4D97-AF65-F5344CB8AC3E}">
        <p14:creationId xmlns:p14="http://schemas.microsoft.com/office/powerpoint/2010/main" val="160767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30CF7-8C0E-6DF5-BBD3-BA236E4A20DA}"/>
              </a:ext>
            </a:extLst>
          </p:cNvPr>
          <p:cNvPicPr>
            <a:picLocks noChangeAspect="1"/>
          </p:cNvPicPr>
          <p:nvPr/>
        </p:nvPicPr>
        <p:blipFill>
          <a:blip r:embed="rId3"/>
          <a:stretch>
            <a:fillRect/>
          </a:stretch>
        </p:blipFill>
        <p:spPr>
          <a:xfrm>
            <a:off x="4864084" y="1059066"/>
            <a:ext cx="4077820" cy="1251540"/>
          </a:xfrm>
          <a:prstGeom prst="rect">
            <a:avLst/>
          </a:prstGeom>
        </p:spPr>
      </p:pic>
      <p:pic>
        <p:nvPicPr>
          <p:cNvPr id="52" name="Picture 51">
            <a:extLst>
              <a:ext uri="{FF2B5EF4-FFF2-40B4-BE49-F238E27FC236}">
                <a16:creationId xmlns:a16="http://schemas.microsoft.com/office/drawing/2014/main" id="{24A3FAA7-5C2B-9C4F-B20D-0C239EB28244}"/>
              </a:ext>
            </a:extLst>
          </p:cNvPr>
          <p:cNvPicPr>
            <a:picLocks noChangeAspect="1"/>
          </p:cNvPicPr>
          <p:nvPr/>
        </p:nvPicPr>
        <p:blipFill>
          <a:blip r:embed="rId4"/>
          <a:stretch>
            <a:fillRect/>
          </a:stretch>
        </p:blipFill>
        <p:spPr>
          <a:xfrm>
            <a:off x="457200" y="2444638"/>
            <a:ext cx="7895113" cy="3879962"/>
          </a:xfrm>
          <a:prstGeom prst="rect">
            <a:avLst/>
          </a:prstGeom>
        </p:spPr>
      </p:pic>
      <p:sp>
        <p:nvSpPr>
          <p:cNvPr id="21508" name="Rectangle 2"/>
          <p:cNvSpPr>
            <a:spLocks noGrp="1" noChangeArrowheads="1"/>
          </p:cNvSpPr>
          <p:nvPr>
            <p:ph type="title"/>
          </p:nvPr>
        </p:nvSpPr>
        <p:spPr/>
        <p:txBody>
          <a:bodyPr/>
          <a:lstStyle/>
          <a:p>
            <a:r>
              <a:rPr lang="en-US" altLang="en-US" dirty="0"/>
              <a:t>Store </a:t>
            </a:r>
            <a:r>
              <a:rPr lang="en-US" altLang="en-US" dirty="0" err="1"/>
              <a:t>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38</a:t>
            </a:fld>
            <a:endParaRPr lang="en-US" dirty="0"/>
          </a:p>
        </p:txBody>
      </p:sp>
      <p:sp>
        <p:nvSpPr>
          <p:cNvPr id="3" name="Rectangle 2"/>
          <p:cNvSpPr/>
          <p:nvPr/>
        </p:nvSpPr>
        <p:spPr>
          <a:xfrm>
            <a:off x="457200" y="1638168"/>
            <a:ext cx="3692036" cy="369332"/>
          </a:xfrm>
          <a:prstGeom prst="rect">
            <a:avLst/>
          </a:prstGeom>
        </p:spPr>
        <p:txBody>
          <a:bodyPr wrap="none">
            <a:spAutoFit/>
          </a:bodyPr>
          <a:lstStyle/>
          <a:p>
            <a:r>
              <a:rPr lang="en-US" altLang="en-US" dirty="0">
                <a:latin typeface="Times New Roman" charset="0"/>
              </a:rPr>
              <a:t>24      x13      x12                         store</a:t>
            </a:r>
          </a:p>
        </p:txBody>
      </p:sp>
      <p:grpSp>
        <p:nvGrpSpPr>
          <p:cNvPr id="35" name="Group 34"/>
          <p:cNvGrpSpPr/>
          <p:nvPr/>
        </p:nvGrpSpPr>
        <p:grpSpPr>
          <a:xfrm>
            <a:off x="4623062" y="2639486"/>
            <a:ext cx="1011735" cy="1542248"/>
            <a:chOff x="4623062" y="2639486"/>
            <a:chExt cx="1011735" cy="1542248"/>
          </a:xfrm>
        </p:grpSpPr>
        <p:sp>
          <p:nvSpPr>
            <p:cNvPr id="36" name="Rounded Rectangle 35"/>
            <p:cNvSpPr/>
            <p:nvPr/>
          </p:nvSpPr>
          <p:spPr>
            <a:xfrm>
              <a:off x="4974592" y="2639486"/>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anual Operation 33"/>
            <p:cNvSpPr/>
            <p:nvPr/>
          </p:nvSpPr>
          <p:spPr>
            <a:xfrm rot="16200000">
              <a:off x="4516686" y="3063622"/>
              <a:ext cx="1224488" cy="1011735"/>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p:cNvSpPr/>
          <p:nvPr/>
        </p:nvSpPr>
        <p:spPr>
          <a:xfrm>
            <a:off x="4816301" y="2351578"/>
            <a:ext cx="514885" cy="338554"/>
          </a:xfrm>
          <a:prstGeom prst="rect">
            <a:avLst/>
          </a:prstGeom>
        </p:spPr>
        <p:txBody>
          <a:bodyPr wrap="none">
            <a:spAutoFit/>
          </a:bodyPr>
          <a:lstStyle/>
          <a:p>
            <a:r>
              <a:rPr lang="en-US" altLang="en-US" sz="1600" b="1" dirty="0">
                <a:latin typeface="Times New Roman" charset="0"/>
              </a:rPr>
              <a:t>add</a:t>
            </a:r>
            <a:endParaRPr lang="en-US" sz="1600" b="1" dirty="0"/>
          </a:p>
        </p:txBody>
      </p:sp>
      <p:grpSp>
        <p:nvGrpSpPr>
          <p:cNvPr id="32" name="Group 31"/>
          <p:cNvGrpSpPr/>
          <p:nvPr/>
        </p:nvGrpSpPr>
        <p:grpSpPr>
          <a:xfrm>
            <a:off x="1244599" y="2971800"/>
            <a:ext cx="3403601" cy="2538932"/>
            <a:chOff x="1244599" y="2971800"/>
            <a:chExt cx="3403601" cy="2538932"/>
          </a:xfrm>
        </p:grpSpPr>
        <p:grpSp>
          <p:nvGrpSpPr>
            <p:cNvPr id="29" name="Group 28"/>
            <p:cNvGrpSpPr/>
            <p:nvPr/>
          </p:nvGrpSpPr>
          <p:grpSpPr>
            <a:xfrm>
              <a:off x="3498850" y="2971800"/>
              <a:ext cx="1149350" cy="1066800"/>
              <a:chOff x="3498850" y="2971800"/>
              <a:chExt cx="1149350" cy="1066800"/>
            </a:xfrm>
          </p:grpSpPr>
          <p:sp>
            <p:nvSpPr>
              <p:cNvPr id="12" name="Rounded Rectangle 11"/>
              <p:cNvSpPr/>
              <p:nvPr/>
            </p:nvSpPr>
            <p:spPr>
              <a:xfrm>
                <a:off x="3498850" y="2971800"/>
                <a:ext cx="1149350" cy="888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344987" y="3927473"/>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ounded Rectangle 39"/>
            <p:cNvSpPr/>
            <p:nvPr/>
          </p:nvSpPr>
          <p:spPr>
            <a:xfrm>
              <a:off x="4182908" y="3299617"/>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1244599" y="5380038"/>
              <a:ext cx="2519917" cy="1190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rot="5400000">
              <a:off x="3145626" y="4837868"/>
              <a:ext cx="1213369" cy="13235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rot="10800000">
              <a:off x="3690413" y="4280894"/>
              <a:ext cx="387300" cy="8750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90525" y="2425452"/>
            <a:ext cx="1345797" cy="3060950"/>
            <a:chOff x="390525" y="2425452"/>
            <a:chExt cx="1345797" cy="3060950"/>
          </a:xfrm>
        </p:grpSpPr>
        <p:sp>
          <p:nvSpPr>
            <p:cNvPr id="45" name="Rectangle 44"/>
            <p:cNvSpPr/>
            <p:nvPr/>
          </p:nvSpPr>
          <p:spPr>
            <a:xfrm>
              <a:off x="1262505" y="2971800"/>
              <a:ext cx="453970" cy="307777"/>
            </a:xfrm>
            <a:prstGeom prst="rect">
              <a:avLst/>
            </a:prstGeom>
          </p:spPr>
          <p:txBody>
            <a:bodyPr wrap="none">
              <a:spAutoFit/>
            </a:bodyPr>
            <a:lstStyle/>
            <a:p>
              <a:r>
                <a:rPr lang="en-US" altLang="en-US" sz="1400" dirty="0">
                  <a:latin typeface="Times New Roman" charset="0"/>
                </a:rPr>
                <a:t>x13</a:t>
              </a:r>
              <a:endParaRPr lang="en-US" sz="1400" dirty="0"/>
            </a:p>
          </p:txBody>
        </p:sp>
        <p:grpSp>
          <p:nvGrpSpPr>
            <p:cNvPr id="4" name="Group 3"/>
            <p:cNvGrpSpPr/>
            <p:nvPr/>
          </p:nvGrpSpPr>
          <p:grpSpPr>
            <a:xfrm>
              <a:off x="390525" y="2425452"/>
              <a:ext cx="1345797" cy="3060950"/>
              <a:chOff x="390525" y="2425452"/>
              <a:chExt cx="1345797" cy="3060950"/>
            </a:xfrm>
          </p:grpSpPr>
          <p:grpSp>
            <p:nvGrpSpPr>
              <p:cNvPr id="25" name="Group 24"/>
              <p:cNvGrpSpPr/>
              <p:nvPr/>
            </p:nvGrpSpPr>
            <p:grpSpPr>
              <a:xfrm>
                <a:off x="390525" y="2425452"/>
                <a:ext cx="1345797" cy="3060950"/>
                <a:chOff x="390525" y="2425452"/>
                <a:chExt cx="1345797" cy="3060950"/>
              </a:xfrm>
            </p:grpSpPr>
            <p:sp>
              <p:nvSpPr>
                <p:cNvPr id="7" name="Rounded Rectangle 6"/>
                <p:cNvSpPr/>
                <p:nvPr/>
              </p:nvSpPr>
              <p:spPr>
                <a:xfrm>
                  <a:off x="390525" y="3429000"/>
                  <a:ext cx="904875" cy="1524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rot="5400000">
                  <a:off x="-127571" y="4025678"/>
                  <a:ext cx="2807494" cy="11395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44599" y="2678907"/>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282352" y="2425452"/>
                  <a:ext cx="453970" cy="307777"/>
                </a:xfrm>
                <a:prstGeom prst="rect">
                  <a:avLst/>
                </a:prstGeom>
              </p:spPr>
              <p:txBody>
                <a:bodyPr wrap="none">
                  <a:spAutoFit/>
                </a:bodyPr>
                <a:lstStyle/>
                <a:p>
                  <a:r>
                    <a:rPr lang="en-US" altLang="en-US" sz="1400" dirty="0">
                      <a:latin typeface="Times New Roman" charset="0"/>
                    </a:rPr>
                    <a:t>x12</a:t>
                  </a:r>
                  <a:endParaRPr lang="en-US" sz="1400" dirty="0"/>
                </a:p>
              </p:txBody>
            </p:sp>
            <p:sp>
              <p:nvSpPr>
                <p:cNvPr id="54" name="Rectangle 53"/>
                <p:cNvSpPr/>
                <p:nvPr/>
              </p:nvSpPr>
              <p:spPr>
                <a:xfrm>
                  <a:off x="869356" y="4744178"/>
                  <a:ext cx="413896" cy="307777"/>
                </a:xfrm>
                <a:prstGeom prst="rect">
                  <a:avLst/>
                </a:prstGeom>
              </p:spPr>
              <p:txBody>
                <a:bodyPr wrap="none">
                  <a:spAutoFit/>
                </a:bodyPr>
                <a:lstStyle/>
                <a:p>
                  <a:r>
                    <a:rPr lang="en-US" altLang="en-US" sz="1400" dirty="0">
                      <a:latin typeface="Times New Roman" charset="0"/>
                    </a:rPr>
                    <a:t>IW</a:t>
                  </a:r>
                  <a:endParaRPr lang="en-US" sz="1400" dirty="0"/>
                </a:p>
              </p:txBody>
            </p:sp>
          </p:grpSp>
          <p:sp>
            <p:nvSpPr>
              <p:cNvPr id="43" name="Rounded Rectangle 42"/>
              <p:cNvSpPr/>
              <p:nvPr/>
            </p:nvSpPr>
            <p:spPr>
              <a:xfrm>
                <a:off x="1279832" y="3197587"/>
                <a:ext cx="416416" cy="14524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7" name="Group 36"/>
          <p:cNvGrpSpPr/>
          <p:nvPr/>
        </p:nvGrpSpPr>
        <p:grpSpPr>
          <a:xfrm>
            <a:off x="5588379" y="2859633"/>
            <a:ext cx="1361697" cy="923180"/>
            <a:chOff x="5588379" y="2859633"/>
            <a:chExt cx="1361697" cy="923180"/>
          </a:xfrm>
        </p:grpSpPr>
        <p:sp>
          <p:nvSpPr>
            <p:cNvPr id="18" name="Rounded Rectangle 17"/>
            <p:cNvSpPr/>
            <p:nvPr/>
          </p:nvSpPr>
          <p:spPr>
            <a:xfrm>
              <a:off x="5588379" y="3650455"/>
              <a:ext cx="431421"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6838122" y="2859633"/>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498850" y="3696948"/>
            <a:ext cx="2520949" cy="1047231"/>
            <a:chOff x="3498850" y="3696948"/>
            <a:chExt cx="2520949" cy="1047231"/>
          </a:xfrm>
        </p:grpSpPr>
        <p:sp>
          <p:nvSpPr>
            <p:cNvPr id="44" name="Rounded Rectangle 43"/>
            <p:cNvSpPr/>
            <p:nvPr/>
          </p:nvSpPr>
          <p:spPr>
            <a:xfrm>
              <a:off x="3498850" y="3696948"/>
              <a:ext cx="187281" cy="10919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rot="5400000">
              <a:off x="3123443" y="4166319"/>
              <a:ext cx="951178" cy="1216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rot="5400000">
              <a:off x="4709756" y="3434137"/>
              <a:ext cx="121993" cy="249809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ounded Rectangle 38">
            <a:extLst>
              <a:ext uri="{FF2B5EF4-FFF2-40B4-BE49-F238E27FC236}">
                <a16:creationId xmlns:a16="http://schemas.microsoft.com/office/drawing/2014/main" id="{B21D7203-E347-B84E-884D-54E3407CE073}"/>
              </a:ext>
            </a:extLst>
          </p:cNvPr>
          <p:cNvSpPr/>
          <p:nvPr/>
        </p:nvSpPr>
        <p:spPr>
          <a:xfrm>
            <a:off x="4725915" y="1603651"/>
            <a:ext cx="4471555" cy="39292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BFB212-1F1B-3B4D-92FF-56EAB8AB3571}"/>
              </a:ext>
            </a:extLst>
          </p:cNvPr>
          <p:cNvPicPr>
            <a:picLocks noChangeAspect="1"/>
          </p:cNvPicPr>
          <p:nvPr/>
        </p:nvPicPr>
        <p:blipFill>
          <a:blip r:embed="rId5"/>
          <a:stretch>
            <a:fillRect/>
          </a:stretch>
        </p:blipFill>
        <p:spPr>
          <a:xfrm>
            <a:off x="99291" y="1027112"/>
            <a:ext cx="4071872" cy="577355"/>
          </a:xfrm>
          <a:prstGeom prst="rect">
            <a:avLst/>
          </a:prstGeom>
        </p:spPr>
      </p:pic>
      <p:sp>
        <p:nvSpPr>
          <p:cNvPr id="42" name="Rectangle 41">
            <a:extLst>
              <a:ext uri="{FF2B5EF4-FFF2-40B4-BE49-F238E27FC236}">
                <a16:creationId xmlns:a16="http://schemas.microsoft.com/office/drawing/2014/main" id="{A91DA87B-92FA-8646-8EEF-9D37DA4B8C09}"/>
              </a:ext>
            </a:extLst>
          </p:cNvPr>
          <p:cNvSpPr/>
          <p:nvPr/>
        </p:nvSpPr>
        <p:spPr>
          <a:xfrm>
            <a:off x="3783856" y="4951989"/>
            <a:ext cx="364202" cy="307777"/>
          </a:xfrm>
          <a:prstGeom prst="rect">
            <a:avLst/>
          </a:prstGeom>
        </p:spPr>
        <p:txBody>
          <a:bodyPr wrap="none">
            <a:spAutoFit/>
          </a:bodyPr>
          <a:lstStyle/>
          <a:p>
            <a:r>
              <a:rPr lang="en-US" altLang="en-US" sz="1400" dirty="0">
                <a:latin typeface="Times New Roman" charset="0"/>
              </a:rPr>
              <a:t>24</a:t>
            </a:r>
            <a:endParaRPr lang="en-US" sz="1400" dirty="0"/>
          </a:p>
        </p:txBody>
      </p:sp>
      <p:sp>
        <p:nvSpPr>
          <p:cNvPr id="47" name="Rectangle 46">
            <a:extLst>
              <a:ext uri="{FF2B5EF4-FFF2-40B4-BE49-F238E27FC236}">
                <a16:creationId xmlns:a16="http://schemas.microsoft.com/office/drawing/2014/main" id="{FD5DDCB9-43BA-6C43-B4CF-83D2F7E373C6}"/>
              </a:ext>
            </a:extLst>
          </p:cNvPr>
          <p:cNvSpPr/>
          <p:nvPr/>
        </p:nvSpPr>
        <p:spPr>
          <a:xfrm>
            <a:off x="3857139" y="2687827"/>
            <a:ext cx="572593" cy="307777"/>
          </a:xfrm>
          <a:prstGeom prst="rect">
            <a:avLst/>
          </a:prstGeom>
        </p:spPr>
        <p:txBody>
          <a:bodyPr wrap="none">
            <a:spAutoFit/>
          </a:bodyPr>
          <a:lstStyle/>
          <a:p>
            <a:r>
              <a:rPr lang="en-US" altLang="en-US" sz="1400" dirty="0">
                <a:latin typeface="Times New Roman" charset="0"/>
              </a:rPr>
              <a:t>[x12]</a:t>
            </a:r>
            <a:endParaRPr lang="en-US" sz="1400" dirty="0"/>
          </a:p>
        </p:txBody>
      </p:sp>
      <p:sp>
        <p:nvSpPr>
          <p:cNvPr id="55" name="Rectangle 54">
            <a:extLst>
              <a:ext uri="{FF2B5EF4-FFF2-40B4-BE49-F238E27FC236}">
                <a16:creationId xmlns:a16="http://schemas.microsoft.com/office/drawing/2014/main" id="{13C3FC3E-785F-1B4C-972E-96563A30C3C2}"/>
              </a:ext>
            </a:extLst>
          </p:cNvPr>
          <p:cNvSpPr/>
          <p:nvPr/>
        </p:nvSpPr>
        <p:spPr>
          <a:xfrm>
            <a:off x="4427999" y="4321849"/>
            <a:ext cx="572593" cy="307777"/>
          </a:xfrm>
          <a:prstGeom prst="rect">
            <a:avLst/>
          </a:prstGeom>
        </p:spPr>
        <p:txBody>
          <a:bodyPr wrap="none">
            <a:spAutoFit/>
          </a:bodyPr>
          <a:lstStyle/>
          <a:p>
            <a:r>
              <a:rPr lang="en-US" altLang="en-US" sz="1400" dirty="0">
                <a:latin typeface="Times New Roman" charset="0"/>
              </a:rPr>
              <a:t>[x13]</a:t>
            </a:r>
            <a:endParaRPr lang="en-US" sz="1400" dirty="0"/>
          </a:p>
        </p:txBody>
      </p:sp>
    </p:spTree>
    <p:extLst>
      <p:ext uri="{BB962C8B-B14F-4D97-AF65-F5344CB8AC3E}">
        <p14:creationId xmlns:p14="http://schemas.microsoft.com/office/powerpoint/2010/main" val="10006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B2675AA3-4E4F-B346-B2C9-E3F2D11D1189}"/>
              </a:ext>
            </a:extLst>
          </p:cNvPr>
          <p:cNvPicPr>
            <a:picLocks noChangeAspect="1"/>
          </p:cNvPicPr>
          <p:nvPr/>
        </p:nvPicPr>
        <p:blipFill>
          <a:blip r:embed="rId3"/>
          <a:stretch>
            <a:fillRect/>
          </a:stretch>
        </p:blipFill>
        <p:spPr>
          <a:xfrm>
            <a:off x="457200" y="2444638"/>
            <a:ext cx="7895113" cy="3879962"/>
          </a:xfrm>
          <a:prstGeom prst="rect">
            <a:avLst/>
          </a:prstGeom>
        </p:spPr>
      </p:pic>
      <p:sp>
        <p:nvSpPr>
          <p:cNvPr id="21508" name="Rectangle 2"/>
          <p:cNvSpPr>
            <a:spLocks noGrp="1" noChangeArrowheads="1"/>
          </p:cNvSpPr>
          <p:nvPr>
            <p:ph type="title"/>
          </p:nvPr>
        </p:nvSpPr>
        <p:spPr/>
        <p:txBody>
          <a:bodyPr/>
          <a:lstStyle/>
          <a:p>
            <a:r>
              <a:rPr lang="en-US" altLang="en-US" dirty="0"/>
              <a:t>Andi 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39</a:t>
            </a:fld>
            <a:endParaRPr lang="en-US" dirty="0"/>
          </a:p>
        </p:txBody>
      </p:sp>
      <p:sp>
        <p:nvSpPr>
          <p:cNvPr id="3" name="Rectangle 2"/>
          <p:cNvSpPr/>
          <p:nvPr/>
        </p:nvSpPr>
        <p:spPr>
          <a:xfrm>
            <a:off x="390525" y="1601820"/>
            <a:ext cx="3813865" cy="369332"/>
          </a:xfrm>
          <a:prstGeom prst="rect">
            <a:avLst/>
          </a:prstGeom>
        </p:spPr>
        <p:txBody>
          <a:bodyPr wrap="none">
            <a:spAutoFit/>
          </a:bodyPr>
          <a:lstStyle/>
          <a:p>
            <a:r>
              <a:rPr lang="en-US" altLang="zh-CN" dirty="0">
                <a:latin typeface="Times New Roman" charset="0"/>
              </a:rPr>
              <a:t>25</a:t>
            </a:r>
            <a:r>
              <a:rPr lang="en-US" altLang="en-US" dirty="0">
                <a:latin typeface="Times New Roman" charset="0"/>
              </a:rPr>
              <a:t>                    x12                 x6     </a:t>
            </a:r>
            <a:r>
              <a:rPr lang="en-US" altLang="en-US" dirty="0" err="1">
                <a:latin typeface="Times New Roman" charset="0"/>
              </a:rPr>
              <a:t>andi</a:t>
            </a:r>
            <a:endParaRPr lang="en-US" altLang="en-US" dirty="0">
              <a:latin typeface="Times New Roman" charset="0"/>
            </a:endParaRPr>
          </a:p>
        </p:txBody>
      </p:sp>
      <p:grpSp>
        <p:nvGrpSpPr>
          <p:cNvPr id="56" name="Group 55"/>
          <p:cNvGrpSpPr/>
          <p:nvPr/>
        </p:nvGrpSpPr>
        <p:grpSpPr>
          <a:xfrm>
            <a:off x="1216783" y="3475036"/>
            <a:ext cx="7079492" cy="2905722"/>
            <a:chOff x="1216783" y="3475036"/>
            <a:chExt cx="7079492" cy="2905722"/>
          </a:xfrm>
        </p:grpSpPr>
        <p:grpSp>
          <p:nvGrpSpPr>
            <p:cNvPr id="55" name="Group 54"/>
            <p:cNvGrpSpPr/>
            <p:nvPr/>
          </p:nvGrpSpPr>
          <p:grpSpPr>
            <a:xfrm>
              <a:off x="1216783" y="3519340"/>
              <a:ext cx="7079492" cy="2861418"/>
              <a:chOff x="1216783" y="3519340"/>
              <a:chExt cx="7079492" cy="2861418"/>
            </a:xfrm>
          </p:grpSpPr>
          <p:sp>
            <p:nvSpPr>
              <p:cNvPr id="21" name="Rounded Rectangle 20"/>
              <p:cNvSpPr/>
              <p:nvPr/>
            </p:nvSpPr>
            <p:spPr>
              <a:xfrm>
                <a:off x="8077200" y="3983035"/>
                <a:ext cx="152401" cy="131765"/>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flipH="1">
                <a:off x="8178386" y="3991768"/>
                <a:ext cx="117889" cy="233283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1362075" y="6248400"/>
                <a:ext cx="6921500"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1216783" y="3519340"/>
                <a:ext cx="1450217" cy="2861418"/>
                <a:chOff x="1216783" y="3519340"/>
                <a:chExt cx="1450217" cy="2861418"/>
              </a:xfrm>
            </p:grpSpPr>
            <p:sp>
              <p:nvSpPr>
                <p:cNvPr id="11" name="Rounded Rectangle 10"/>
                <p:cNvSpPr/>
                <p:nvPr/>
              </p:nvSpPr>
              <p:spPr>
                <a:xfrm>
                  <a:off x="1244600" y="3721894"/>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flipH="1">
                  <a:off x="1371600" y="4297362"/>
                  <a:ext cx="127161" cy="20833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1387314" y="4297362"/>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555046" y="4602162"/>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1216783" y="3519340"/>
                  <a:ext cx="145291" cy="34304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5" name="Rectangle 44"/>
            <p:cNvSpPr/>
            <p:nvPr/>
          </p:nvSpPr>
          <p:spPr>
            <a:xfrm>
              <a:off x="1285274" y="3475036"/>
              <a:ext cx="364202" cy="307777"/>
            </a:xfrm>
            <a:prstGeom prst="rect">
              <a:avLst/>
            </a:prstGeom>
          </p:spPr>
          <p:txBody>
            <a:bodyPr wrap="none">
              <a:spAutoFit/>
            </a:bodyPr>
            <a:lstStyle/>
            <a:p>
              <a:r>
                <a:rPr lang="en-US" altLang="en-US" sz="1400" dirty="0">
                  <a:latin typeface="Times New Roman" charset="0"/>
                </a:rPr>
                <a:t>x6</a:t>
              </a:r>
              <a:endParaRPr lang="en-US" sz="1400" dirty="0"/>
            </a:p>
          </p:txBody>
        </p:sp>
      </p:grpSp>
      <p:grpSp>
        <p:nvGrpSpPr>
          <p:cNvPr id="35" name="Group 34"/>
          <p:cNvGrpSpPr/>
          <p:nvPr/>
        </p:nvGrpSpPr>
        <p:grpSpPr>
          <a:xfrm>
            <a:off x="4623062" y="2639486"/>
            <a:ext cx="1011735" cy="1542248"/>
            <a:chOff x="4623062" y="2639486"/>
            <a:chExt cx="1011735" cy="1542248"/>
          </a:xfrm>
        </p:grpSpPr>
        <p:sp>
          <p:nvSpPr>
            <p:cNvPr id="36" name="Rounded Rectangle 35"/>
            <p:cNvSpPr/>
            <p:nvPr/>
          </p:nvSpPr>
          <p:spPr>
            <a:xfrm>
              <a:off x="4974592" y="2639486"/>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anual Operation 33"/>
            <p:cNvSpPr/>
            <p:nvPr/>
          </p:nvSpPr>
          <p:spPr>
            <a:xfrm rot="16200000">
              <a:off x="4516686" y="3063622"/>
              <a:ext cx="1224488" cy="1011735"/>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Rectangle 47"/>
          <p:cNvSpPr/>
          <p:nvPr/>
        </p:nvSpPr>
        <p:spPr>
          <a:xfrm>
            <a:off x="4816301" y="2351578"/>
            <a:ext cx="514885" cy="338554"/>
          </a:xfrm>
          <a:prstGeom prst="rect">
            <a:avLst/>
          </a:prstGeom>
        </p:spPr>
        <p:txBody>
          <a:bodyPr wrap="none">
            <a:spAutoFit/>
          </a:bodyPr>
          <a:lstStyle/>
          <a:p>
            <a:r>
              <a:rPr lang="en-US" altLang="en-US" sz="1600" b="1">
                <a:latin typeface="Times New Roman" charset="0"/>
              </a:rPr>
              <a:t>and</a:t>
            </a:r>
            <a:endParaRPr lang="en-US" sz="1600" b="1" dirty="0"/>
          </a:p>
        </p:txBody>
      </p:sp>
      <p:grpSp>
        <p:nvGrpSpPr>
          <p:cNvPr id="32" name="Group 31"/>
          <p:cNvGrpSpPr/>
          <p:nvPr/>
        </p:nvGrpSpPr>
        <p:grpSpPr>
          <a:xfrm>
            <a:off x="1244599" y="2971800"/>
            <a:ext cx="3403601" cy="2538931"/>
            <a:chOff x="1244599" y="2971800"/>
            <a:chExt cx="3403601" cy="2538931"/>
          </a:xfrm>
        </p:grpSpPr>
        <p:grpSp>
          <p:nvGrpSpPr>
            <p:cNvPr id="29" name="Group 28"/>
            <p:cNvGrpSpPr/>
            <p:nvPr/>
          </p:nvGrpSpPr>
          <p:grpSpPr>
            <a:xfrm>
              <a:off x="3498850" y="2971800"/>
              <a:ext cx="1149350" cy="1066800"/>
              <a:chOff x="3498850" y="2971800"/>
              <a:chExt cx="1149350" cy="1066800"/>
            </a:xfrm>
          </p:grpSpPr>
          <p:sp>
            <p:nvSpPr>
              <p:cNvPr id="12" name="Rounded Rectangle 11"/>
              <p:cNvSpPr/>
              <p:nvPr/>
            </p:nvSpPr>
            <p:spPr>
              <a:xfrm>
                <a:off x="3498850" y="2971800"/>
                <a:ext cx="1149350" cy="888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344987" y="3927473"/>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ounded Rectangle 39"/>
            <p:cNvSpPr/>
            <p:nvPr/>
          </p:nvSpPr>
          <p:spPr>
            <a:xfrm>
              <a:off x="4182908" y="3299617"/>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1244599" y="5380038"/>
              <a:ext cx="2519917" cy="1190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rot="5400000">
              <a:off x="3145626" y="4837868"/>
              <a:ext cx="1213369" cy="13235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rot="10800000">
              <a:off x="3690413" y="4280894"/>
              <a:ext cx="387300" cy="8750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90525" y="2425452"/>
            <a:ext cx="1345797" cy="3060950"/>
            <a:chOff x="390525" y="2425452"/>
            <a:chExt cx="1345797" cy="3060950"/>
          </a:xfrm>
        </p:grpSpPr>
        <p:sp>
          <p:nvSpPr>
            <p:cNvPr id="7" name="Rounded Rectangle 6"/>
            <p:cNvSpPr/>
            <p:nvPr/>
          </p:nvSpPr>
          <p:spPr>
            <a:xfrm>
              <a:off x="390525" y="3429000"/>
              <a:ext cx="904875" cy="1524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rot="5400000">
              <a:off x="-127571" y="4025678"/>
              <a:ext cx="2807494" cy="11395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44599" y="2678907"/>
              <a:ext cx="431802" cy="140493"/>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282352" y="2425452"/>
              <a:ext cx="453970" cy="307777"/>
            </a:xfrm>
            <a:prstGeom prst="rect">
              <a:avLst/>
            </a:prstGeom>
          </p:spPr>
          <p:txBody>
            <a:bodyPr wrap="none">
              <a:spAutoFit/>
            </a:bodyPr>
            <a:lstStyle/>
            <a:p>
              <a:r>
                <a:rPr lang="en-US" altLang="en-US" sz="1400" dirty="0">
                  <a:latin typeface="Times New Roman" charset="0"/>
                </a:rPr>
                <a:t>x12</a:t>
              </a:r>
              <a:endParaRPr lang="en-US" sz="1400" dirty="0"/>
            </a:p>
          </p:txBody>
        </p:sp>
        <p:sp>
          <p:nvSpPr>
            <p:cNvPr id="54" name="Rectangle 53"/>
            <p:cNvSpPr/>
            <p:nvPr/>
          </p:nvSpPr>
          <p:spPr>
            <a:xfrm>
              <a:off x="680630" y="4667445"/>
              <a:ext cx="579069" cy="523220"/>
            </a:xfrm>
            <a:prstGeom prst="rect">
              <a:avLst/>
            </a:prstGeom>
          </p:spPr>
          <p:txBody>
            <a:bodyPr wrap="none">
              <a:spAutoFit/>
            </a:bodyPr>
            <a:lstStyle/>
            <a:p>
              <a:r>
                <a:rPr lang="en-US" sz="1400" dirty="0">
                  <a:latin typeface="Times New Roman" charset="0"/>
                </a:rPr>
                <a:t>Inst </a:t>
              </a:r>
            </a:p>
            <a:p>
              <a:r>
                <a:rPr lang="en-US" sz="1400" dirty="0">
                  <a:latin typeface="Times New Roman" charset="0"/>
                </a:rPr>
                <a:t>Word</a:t>
              </a:r>
              <a:endParaRPr lang="en-US" sz="1400" dirty="0"/>
            </a:p>
          </p:txBody>
        </p:sp>
      </p:grpSp>
      <p:grpSp>
        <p:nvGrpSpPr>
          <p:cNvPr id="4" name="Group 3"/>
          <p:cNvGrpSpPr/>
          <p:nvPr/>
        </p:nvGrpSpPr>
        <p:grpSpPr>
          <a:xfrm>
            <a:off x="5588379" y="3650455"/>
            <a:ext cx="2237902" cy="1554957"/>
            <a:chOff x="5588379" y="3650455"/>
            <a:chExt cx="2237902" cy="1554957"/>
          </a:xfrm>
        </p:grpSpPr>
        <p:sp>
          <p:nvSpPr>
            <p:cNvPr id="18" name="Rounded Rectangle 17"/>
            <p:cNvSpPr/>
            <p:nvPr/>
          </p:nvSpPr>
          <p:spPr>
            <a:xfrm>
              <a:off x="5588379" y="3650455"/>
              <a:ext cx="202821" cy="14803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5688772" y="5105400"/>
              <a:ext cx="1855028" cy="10001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flipH="1">
              <a:off x="5688772" y="3683793"/>
              <a:ext cx="102428" cy="15216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7523068" y="4267200"/>
              <a:ext cx="96932" cy="93821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7523068" y="4257275"/>
              <a:ext cx="303213" cy="11112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517E34CA-72C4-8543-A387-6BD48468DC65}"/>
              </a:ext>
            </a:extLst>
          </p:cNvPr>
          <p:cNvPicPr>
            <a:picLocks noChangeAspect="1"/>
          </p:cNvPicPr>
          <p:nvPr/>
        </p:nvPicPr>
        <p:blipFill>
          <a:blip r:embed="rId4"/>
          <a:stretch>
            <a:fillRect/>
          </a:stretch>
        </p:blipFill>
        <p:spPr>
          <a:xfrm>
            <a:off x="144428" y="1045656"/>
            <a:ext cx="4259297" cy="531621"/>
          </a:xfrm>
          <a:prstGeom prst="rect">
            <a:avLst/>
          </a:prstGeom>
        </p:spPr>
      </p:pic>
      <p:sp>
        <p:nvSpPr>
          <p:cNvPr id="58" name="Rounded Rectangle 57">
            <a:extLst>
              <a:ext uri="{FF2B5EF4-FFF2-40B4-BE49-F238E27FC236}">
                <a16:creationId xmlns:a16="http://schemas.microsoft.com/office/drawing/2014/main" id="{DC557C05-552B-4946-B152-05E50C175B8D}"/>
              </a:ext>
            </a:extLst>
          </p:cNvPr>
          <p:cNvSpPr/>
          <p:nvPr/>
        </p:nvSpPr>
        <p:spPr>
          <a:xfrm>
            <a:off x="5086546" y="1062835"/>
            <a:ext cx="2076254" cy="393700"/>
          </a:xfrm>
          <a:prstGeom prst="roundRect">
            <a:avLst/>
          </a:prstGeom>
          <a:solidFill>
            <a:srgbClr val="FFC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46BC6F-4E49-B247-AA2E-A90EB0914A25}"/>
              </a:ext>
            </a:extLst>
          </p:cNvPr>
          <p:cNvSpPr/>
          <p:nvPr/>
        </p:nvSpPr>
        <p:spPr>
          <a:xfrm>
            <a:off x="5195409" y="1089042"/>
            <a:ext cx="1768433" cy="369332"/>
          </a:xfrm>
          <a:prstGeom prst="rect">
            <a:avLst/>
          </a:prstGeom>
        </p:spPr>
        <p:txBody>
          <a:bodyPr wrap="none">
            <a:spAutoFit/>
          </a:bodyPr>
          <a:lstStyle/>
          <a:p>
            <a:r>
              <a:rPr lang="en-US" altLang="en-US" b="1" dirty="0">
                <a:latin typeface="Times New Roman" charset="0"/>
              </a:rPr>
              <a:t>Andi x6, x12, </a:t>
            </a:r>
            <a:r>
              <a:rPr lang="en-US" altLang="zh-CN" b="1" dirty="0">
                <a:latin typeface="Times New Roman" charset="0"/>
              </a:rPr>
              <a:t>25</a:t>
            </a:r>
            <a:endParaRPr lang="en-US" altLang="en-US" b="1" dirty="0">
              <a:latin typeface="Times New Roman" charset="0"/>
            </a:endParaRPr>
          </a:p>
        </p:txBody>
      </p:sp>
      <p:sp>
        <p:nvSpPr>
          <p:cNvPr id="60" name="Rounded Rectangle 59">
            <a:extLst>
              <a:ext uri="{FF2B5EF4-FFF2-40B4-BE49-F238E27FC236}">
                <a16:creationId xmlns:a16="http://schemas.microsoft.com/office/drawing/2014/main" id="{2D6C5048-197F-F347-8B08-4C1F1DF7332D}"/>
              </a:ext>
            </a:extLst>
          </p:cNvPr>
          <p:cNvSpPr/>
          <p:nvPr/>
        </p:nvSpPr>
        <p:spPr>
          <a:xfrm>
            <a:off x="7904922" y="3253581"/>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C75486-6970-3A4A-9B71-DBCAF540AB64}"/>
              </a:ext>
            </a:extLst>
          </p:cNvPr>
          <p:cNvSpPr/>
          <p:nvPr/>
        </p:nvSpPr>
        <p:spPr>
          <a:xfrm>
            <a:off x="3795084" y="4886848"/>
            <a:ext cx="415498" cy="369332"/>
          </a:xfrm>
          <a:prstGeom prst="rect">
            <a:avLst/>
          </a:prstGeom>
        </p:spPr>
        <p:txBody>
          <a:bodyPr wrap="none">
            <a:spAutoFit/>
          </a:bodyPr>
          <a:lstStyle/>
          <a:p>
            <a:r>
              <a:rPr lang="en-US" altLang="en-US" dirty="0">
                <a:latin typeface="Times New Roman" charset="0"/>
              </a:rPr>
              <a:t>25</a:t>
            </a:r>
          </a:p>
        </p:txBody>
      </p:sp>
      <p:sp>
        <p:nvSpPr>
          <p:cNvPr id="47" name="Rectangle 46">
            <a:extLst>
              <a:ext uri="{FF2B5EF4-FFF2-40B4-BE49-F238E27FC236}">
                <a16:creationId xmlns:a16="http://schemas.microsoft.com/office/drawing/2014/main" id="{CE4FFBAF-3FCD-6545-9FCB-54BAA7E0728E}"/>
              </a:ext>
            </a:extLst>
          </p:cNvPr>
          <p:cNvSpPr/>
          <p:nvPr/>
        </p:nvSpPr>
        <p:spPr>
          <a:xfrm>
            <a:off x="3832962" y="2674144"/>
            <a:ext cx="572593" cy="307777"/>
          </a:xfrm>
          <a:prstGeom prst="rect">
            <a:avLst/>
          </a:prstGeom>
        </p:spPr>
        <p:txBody>
          <a:bodyPr wrap="none">
            <a:spAutoFit/>
          </a:bodyPr>
          <a:lstStyle/>
          <a:p>
            <a:r>
              <a:rPr lang="en-US" altLang="en-US" sz="1400" dirty="0">
                <a:latin typeface="Times New Roman" charset="0"/>
              </a:rPr>
              <a:t>[x12]</a:t>
            </a:r>
            <a:endParaRPr lang="en-US" sz="1400" dirty="0"/>
          </a:p>
        </p:txBody>
      </p:sp>
    </p:spTree>
    <p:extLst>
      <p:ext uri="{BB962C8B-B14F-4D97-AF65-F5344CB8AC3E}">
        <p14:creationId xmlns:p14="http://schemas.microsoft.com/office/powerpoint/2010/main" val="29164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normAutofit fontScale="90000"/>
          </a:bodyPr>
          <a:lstStyle/>
          <a:p>
            <a:r>
              <a:rPr lang="en-US" altLang="zh-TW" dirty="0"/>
              <a:t>Instruction Set Architecture: The Interface Between Hardware and Software</a:t>
            </a:r>
            <a:endParaRPr lang="en-US" altLang="zh-TW" sz="3600" b="1" dirty="0"/>
          </a:p>
        </p:txBody>
      </p:sp>
      <p:sp>
        <p:nvSpPr>
          <p:cNvPr id="173059" name="Rectangle 3"/>
          <p:cNvSpPr>
            <a:spLocks noGrp="1" noChangeArrowheads="1"/>
          </p:cNvSpPr>
          <p:nvPr>
            <p:ph idx="1"/>
          </p:nvPr>
        </p:nvSpPr>
        <p:spPr>
          <a:xfrm>
            <a:off x="228599" y="1143000"/>
            <a:ext cx="5029201" cy="5811168"/>
          </a:xfrm>
        </p:spPr>
        <p:txBody>
          <a:bodyPr>
            <a:normAutofit fontScale="92500" lnSpcReduction="20000"/>
          </a:bodyPr>
          <a:lstStyle/>
          <a:p>
            <a:pPr>
              <a:spcBef>
                <a:spcPct val="0"/>
              </a:spcBef>
            </a:pPr>
            <a:endParaRPr lang="en-US" altLang="zh-TW" sz="2800" dirty="0"/>
          </a:p>
          <a:p>
            <a:pPr>
              <a:spcBef>
                <a:spcPct val="0"/>
              </a:spcBef>
            </a:pPr>
            <a:endParaRPr lang="en-US" altLang="zh-TW" sz="2800" dirty="0"/>
          </a:p>
          <a:p>
            <a:pPr>
              <a:spcBef>
                <a:spcPct val="0"/>
              </a:spcBef>
            </a:pPr>
            <a:endParaRPr lang="en-US" altLang="zh-TW" sz="2800" dirty="0"/>
          </a:p>
          <a:p>
            <a:pPr>
              <a:spcBef>
                <a:spcPct val="0"/>
              </a:spcBef>
            </a:pPr>
            <a:endParaRPr lang="en-US" altLang="zh-TW" sz="2800" dirty="0"/>
          </a:p>
          <a:p>
            <a:pPr>
              <a:spcBef>
                <a:spcPct val="0"/>
              </a:spcBef>
            </a:pPr>
            <a:endParaRPr lang="en-US" altLang="zh-TW" sz="2800" dirty="0"/>
          </a:p>
          <a:p>
            <a:pPr>
              <a:spcBef>
                <a:spcPct val="0"/>
              </a:spcBef>
            </a:pPr>
            <a:endParaRPr lang="en-US" altLang="zh-TW" sz="2800" dirty="0"/>
          </a:p>
          <a:p>
            <a:pPr>
              <a:spcBef>
                <a:spcPct val="0"/>
              </a:spcBef>
            </a:pPr>
            <a:r>
              <a:rPr lang="en-US" altLang="zh-TW" sz="2800" dirty="0"/>
              <a:t>The words of a computer language are called </a:t>
            </a:r>
            <a:r>
              <a:rPr lang="en-US" altLang="zh-TW" sz="2800" i="1" u="sng" dirty="0"/>
              <a:t>instructions</a:t>
            </a:r>
            <a:r>
              <a:rPr lang="en-US" altLang="zh-TW" sz="2800" dirty="0"/>
              <a:t>, and its vocabulary/dictionary is called an </a:t>
            </a:r>
            <a:r>
              <a:rPr lang="en-US" altLang="zh-TW" sz="2800" i="1" u="sng" dirty="0"/>
              <a:t>instruction set</a:t>
            </a:r>
          </a:p>
          <a:p>
            <a:pPr lvl="1">
              <a:spcBef>
                <a:spcPct val="0"/>
              </a:spcBef>
            </a:pPr>
            <a:r>
              <a:rPr lang="en-US" altLang="zh-TW" sz="2600" dirty="0"/>
              <a:t>lowest software interface, assembly level, to the users or to the compiler writer</a:t>
            </a:r>
          </a:p>
          <a:p>
            <a:pPr lvl="1">
              <a:spcBef>
                <a:spcPct val="0"/>
              </a:spcBef>
            </a:pPr>
            <a:endParaRPr lang="en-US" altLang="zh-TW" sz="2800" b="1" dirty="0">
              <a:solidFill>
                <a:srgbClr val="FF0000"/>
              </a:solidFill>
            </a:endParaRPr>
          </a:p>
          <a:p>
            <a:pPr marL="0" indent="0">
              <a:spcBef>
                <a:spcPct val="0"/>
              </a:spcBef>
              <a:buFontTx/>
              <a:buNone/>
            </a:pPr>
            <a:r>
              <a:rPr lang="en-US" altLang="zh-TW" sz="2800" b="1" dirty="0">
                <a:solidFill>
                  <a:srgbClr val="FF0000"/>
                </a:solidFill>
              </a:rPr>
              <a:t>Instruction Set Architecture </a:t>
            </a:r>
            <a:r>
              <a:rPr lang="en-US" altLang="zh-TW" sz="2800" dirty="0"/>
              <a:t>– A type of machine</a:t>
            </a:r>
          </a:p>
          <a:p>
            <a:pPr marL="0" indent="0">
              <a:spcBef>
                <a:spcPct val="0"/>
              </a:spcBef>
              <a:buFontTx/>
              <a:buNone/>
            </a:pPr>
            <a:r>
              <a:rPr lang="en-US" altLang="zh-TW" sz="2800" dirty="0"/>
              <a:t>	A language represents a race</a:t>
            </a:r>
          </a:p>
        </p:txBody>
      </p:sp>
      <p:sp>
        <p:nvSpPr>
          <p:cNvPr id="173061" name="Rectangle 5"/>
          <p:cNvSpPr>
            <a:spLocks noChangeArrowheads="1"/>
          </p:cNvSpPr>
          <p:nvPr/>
        </p:nvSpPr>
        <p:spPr bwMode="auto">
          <a:xfrm>
            <a:off x="746167" y="1772168"/>
            <a:ext cx="4190099" cy="295281"/>
          </a:xfrm>
          <a:prstGeom prst="rect">
            <a:avLst/>
          </a:prstGeom>
          <a:pattFill prst="horzBrick">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useBgFill="1">
        <p:nvSpPr>
          <p:cNvPr id="173106" name="Rectangle 50"/>
          <p:cNvSpPr>
            <a:spLocks noChangeArrowheads="1"/>
          </p:cNvSpPr>
          <p:nvPr/>
        </p:nvSpPr>
        <p:spPr bwMode="auto">
          <a:xfrm>
            <a:off x="2229995" y="1752600"/>
            <a:ext cx="1506686" cy="310045"/>
          </a:xfrm>
          <a:prstGeom prst="rect">
            <a:avLst/>
          </a:prstGeom>
          <a:ln>
            <a:noFill/>
          </a:ln>
          <a:effectLst/>
          <a:extLs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eaLnBrk="0" hangingPunct="0">
              <a:lnSpc>
                <a:spcPct val="92000"/>
              </a:lnSpc>
            </a:pPr>
            <a:r>
              <a:rPr kumimoji="0" lang="en-US" altLang="zh-TW" b="1" dirty="0">
                <a:ea typeface="新細明體" charset="0"/>
                <a:cs typeface="新細明體" charset="0"/>
              </a:rPr>
              <a:t>instruction set</a:t>
            </a:r>
          </a:p>
        </p:txBody>
      </p:sp>
      <p:sp>
        <p:nvSpPr>
          <p:cNvPr id="173107" name="Rectangle 51"/>
          <p:cNvSpPr>
            <a:spLocks noChangeArrowheads="1"/>
          </p:cNvSpPr>
          <p:nvPr/>
        </p:nvSpPr>
        <p:spPr bwMode="auto">
          <a:xfrm>
            <a:off x="2023973" y="1125058"/>
            <a:ext cx="1825308" cy="52629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eaLnBrk="0" hangingPunct="0">
              <a:lnSpc>
                <a:spcPct val="85000"/>
              </a:lnSpc>
            </a:pPr>
            <a:r>
              <a:rPr kumimoji="0" lang="en-US" altLang="zh-TW" sz="3600" b="1" dirty="0">
                <a:ea typeface="新細明體" charset="0"/>
                <a:cs typeface="新細明體" charset="0"/>
              </a:rPr>
              <a:t>software</a:t>
            </a:r>
          </a:p>
        </p:txBody>
      </p:sp>
      <p:sp>
        <p:nvSpPr>
          <p:cNvPr id="173108" name="Rectangle 52"/>
          <p:cNvSpPr>
            <a:spLocks noChangeArrowheads="1"/>
          </p:cNvSpPr>
          <p:nvPr/>
        </p:nvSpPr>
        <p:spPr bwMode="auto">
          <a:xfrm>
            <a:off x="2125456" y="2280524"/>
            <a:ext cx="2286000" cy="4735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3500" tIns="25400" rIns="63500" bIns="25400">
            <a:spAutoFit/>
          </a:bodyPr>
          <a:lstStyle/>
          <a:p>
            <a:pPr eaLnBrk="0" hangingPunct="0">
              <a:lnSpc>
                <a:spcPct val="85000"/>
              </a:lnSpc>
            </a:pPr>
            <a:r>
              <a:rPr kumimoji="0" lang="en-US" altLang="zh-TW" sz="3200" b="1" dirty="0">
                <a:ea typeface="新細明體" charset="0"/>
                <a:cs typeface="新細明體" charset="0"/>
              </a:rPr>
              <a:t>hardware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4</a:t>
            </a:fld>
            <a:endParaRPr lang="en-US" dirty="0"/>
          </a:p>
        </p:txBody>
      </p:sp>
      <p:pic>
        <p:nvPicPr>
          <p:cNvPr id="55" name="Picture 54">
            <a:extLst>
              <a:ext uri="{FF2B5EF4-FFF2-40B4-BE49-F238E27FC236}">
                <a16:creationId xmlns:a16="http://schemas.microsoft.com/office/drawing/2014/main" id="{51E711DA-C401-D447-9A1E-24457E99E47B}"/>
              </a:ext>
            </a:extLst>
          </p:cNvPr>
          <p:cNvPicPr>
            <a:picLocks noChangeAspect="1"/>
          </p:cNvPicPr>
          <p:nvPr/>
        </p:nvPicPr>
        <p:blipFill>
          <a:blip r:embed="rId2"/>
          <a:stretch>
            <a:fillRect/>
          </a:stretch>
        </p:blipFill>
        <p:spPr>
          <a:xfrm>
            <a:off x="5086231" y="1089490"/>
            <a:ext cx="3593857" cy="5643550"/>
          </a:xfrm>
          <a:prstGeom prst="rect">
            <a:avLst/>
          </a:prstGeom>
        </p:spPr>
      </p:pic>
      <p:sp>
        <p:nvSpPr>
          <p:cNvPr id="3" name="Rectangle 2">
            <a:extLst>
              <a:ext uri="{FF2B5EF4-FFF2-40B4-BE49-F238E27FC236}">
                <a16:creationId xmlns:a16="http://schemas.microsoft.com/office/drawing/2014/main" id="{11CF4BF6-47FE-B34A-B99C-724C7ACD18BB}"/>
              </a:ext>
            </a:extLst>
          </p:cNvPr>
          <p:cNvSpPr/>
          <p:nvPr/>
        </p:nvSpPr>
        <p:spPr>
          <a:xfrm>
            <a:off x="5086231" y="2944855"/>
            <a:ext cx="4114800" cy="160963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313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52561-9595-4B55-C799-102F99B81FA1}"/>
              </a:ext>
            </a:extLst>
          </p:cNvPr>
          <p:cNvPicPr>
            <a:picLocks noChangeAspect="1"/>
          </p:cNvPicPr>
          <p:nvPr/>
        </p:nvPicPr>
        <p:blipFill>
          <a:blip r:embed="rId3"/>
          <a:stretch>
            <a:fillRect/>
          </a:stretch>
        </p:blipFill>
        <p:spPr>
          <a:xfrm>
            <a:off x="4724400" y="1016194"/>
            <a:ext cx="4217504" cy="1294411"/>
          </a:xfrm>
          <a:prstGeom prst="rect">
            <a:avLst/>
          </a:prstGeom>
        </p:spPr>
      </p:pic>
      <p:pic>
        <p:nvPicPr>
          <p:cNvPr id="4" name="Picture 3">
            <a:extLst>
              <a:ext uri="{FF2B5EF4-FFF2-40B4-BE49-F238E27FC236}">
                <a16:creationId xmlns:a16="http://schemas.microsoft.com/office/drawing/2014/main" id="{5B31E102-FB32-884C-A96C-25A305FBD4CE}"/>
              </a:ext>
            </a:extLst>
          </p:cNvPr>
          <p:cNvPicPr>
            <a:picLocks noChangeAspect="1"/>
          </p:cNvPicPr>
          <p:nvPr/>
        </p:nvPicPr>
        <p:blipFill>
          <a:blip r:embed="rId4"/>
          <a:stretch>
            <a:fillRect/>
          </a:stretch>
        </p:blipFill>
        <p:spPr>
          <a:xfrm>
            <a:off x="3809999" y="2435270"/>
            <a:ext cx="5241155" cy="3813130"/>
          </a:xfrm>
          <a:prstGeom prst="rect">
            <a:avLst/>
          </a:prstGeom>
        </p:spPr>
      </p:pic>
      <p:sp>
        <p:nvSpPr>
          <p:cNvPr id="18435" name="Rectangle 2"/>
          <p:cNvSpPr>
            <a:spLocks noGrp="1" noChangeArrowheads="1"/>
          </p:cNvSpPr>
          <p:nvPr>
            <p:ph type="title"/>
          </p:nvPr>
        </p:nvSpPr>
        <p:spPr/>
        <p:txBody>
          <a:bodyPr/>
          <a:lstStyle/>
          <a:p>
            <a:pPr eaLnBrk="1" hangingPunct="1"/>
            <a:r>
              <a:rPr lang="en-US" altLang="en-US"/>
              <a:t>Branch Instructions</a:t>
            </a:r>
            <a:endParaRPr lang="en-AU" altLang="en-US"/>
          </a:p>
        </p:txBody>
      </p:sp>
      <p:sp>
        <p:nvSpPr>
          <p:cNvPr id="18436" name="Rectangle 3"/>
          <p:cNvSpPr>
            <a:spLocks noGrp="1" noChangeArrowheads="1"/>
          </p:cNvSpPr>
          <p:nvPr>
            <p:ph idx="1"/>
          </p:nvPr>
        </p:nvSpPr>
        <p:spPr>
          <a:xfrm>
            <a:off x="228600" y="1143000"/>
            <a:ext cx="4114800" cy="5562600"/>
          </a:xfrm>
        </p:spPr>
        <p:txBody>
          <a:bodyPr>
            <a:normAutofit fontScale="92500" lnSpcReduction="20000"/>
          </a:bodyPr>
          <a:lstStyle/>
          <a:p>
            <a:pPr eaLnBrk="1" hangingPunct="1"/>
            <a:r>
              <a:rPr lang="en-US" altLang="en-US" dirty="0"/>
              <a:t>Read register operands</a:t>
            </a:r>
          </a:p>
          <a:p>
            <a:pPr lvl="1"/>
            <a:r>
              <a:rPr lang="en-US" altLang="en-US" dirty="0"/>
              <a:t>x12 and x13</a:t>
            </a:r>
          </a:p>
          <a:p>
            <a:pPr marL="514350" indent="-514350" eaLnBrk="1" hangingPunct="1">
              <a:buFont typeface="+mj-lt"/>
              <a:buAutoNum type="arabicPeriod"/>
            </a:pPr>
            <a:r>
              <a:rPr lang="en-US" altLang="en-US" b="1" dirty="0"/>
              <a:t>Calculate target address (pc + offset * 2)</a:t>
            </a:r>
          </a:p>
          <a:p>
            <a:pPr lvl="1" eaLnBrk="1" hangingPunct="1"/>
            <a:r>
              <a:rPr lang="en-US" altLang="en-US" b="1" dirty="0"/>
              <a:t>Shift left 1 places</a:t>
            </a:r>
          </a:p>
          <a:p>
            <a:pPr lvl="2"/>
            <a:r>
              <a:rPr lang="en-US" altLang="en-US" b="1" dirty="0"/>
              <a:t>Offset * 2</a:t>
            </a:r>
          </a:p>
          <a:p>
            <a:pPr lvl="1" eaLnBrk="1" hangingPunct="1"/>
            <a:r>
              <a:rPr lang="en-US" altLang="en-US" b="1" dirty="0"/>
              <a:t>Add to PC</a:t>
            </a:r>
          </a:p>
          <a:p>
            <a:pPr marL="514350" indent="-514350">
              <a:buFont typeface="+mj-lt"/>
              <a:buAutoNum type="arabicPeriod"/>
            </a:pPr>
            <a:r>
              <a:rPr lang="en-US" altLang="en-US" b="1" dirty="0"/>
              <a:t>Branch condition: Compare operands</a:t>
            </a:r>
          </a:p>
          <a:p>
            <a:pPr lvl="1"/>
            <a:r>
              <a:rPr lang="en-US" altLang="en-US" b="1" dirty="0"/>
              <a:t>Use ALU, subtract ([x12] – [x13]) and check Zero output</a:t>
            </a:r>
          </a:p>
          <a:p>
            <a:pPr lvl="1"/>
            <a:endParaRPr lang="en-US" altLang="en-US" b="1" dirty="0"/>
          </a:p>
          <a:p>
            <a:r>
              <a:rPr lang="en-US" altLang="en-US" b="1" dirty="0"/>
              <a:t>Target address calculation and branch condition check can be performed at the same time </a:t>
            </a:r>
          </a:p>
          <a:p>
            <a:pPr lvl="2" eaLnBrk="1" hangingPunct="1"/>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40</a:t>
            </a:fld>
            <a:endParaRPr lang="en-US" dirty="0"/>
          </a:p>
        </p:txBody>
      </p:sp>
      <p:sp>
        <p:nvSpPr>
          <p:cNvPr id="12" name="Rounded Rectangle 11">
            <a:extLst>
              <a:ext uri="{FF2B5EF4-FFF2-40B4-BE49-F238E27FC236}">
                <a16:creationId xmlns:a16="http://schemas.microsoft.com/office/drawing/2014/main" id="{3AE5DDE4-0C33-B640-AC4A-670561F544AA}"/>
              </a:ext>
            </a:extLst>
          </p:cNvPr>
          <p:cNvSpPr/>
          <p:nvPr/>
        </p:nvSpPr>
        <p:spPr>
          <a:xfrm>
            <a:off x="4539842" y="1914985"/>
            <a:ext cx="4471555" cy="39292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26F5E51-683E-4745-9950-253A1784F9F9}"/>
              </a:ext>
            </a:extLst>
          </p:cNvPr>
          <p:cNvSpPr/>
          <p:nvPr/>
        </p:nvSpPr>
        <p:spPr>
          <a:xfrm>
            <a:off x="6430576" y="2277908"/>
            <a:ext cx="2484824" cy="1381134"/>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7DCDCF3-6244-8448-ACD4-E0C771E65EDA}"/>
              </a:ext>
            </a:extLst>
          </p:cNvPr>
          <p:cNvSpPr/>
          <p:nvPr/>
        </p:nvSpPr>
        <p:spPr>
          <a:xfrm>
            <a:off x="6430576" y="3732786"/>
            <a:ext cx="2620578" cy="1381134"/>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2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9879D-8BFE-0EF2-6698-3BE9F2AB6FD9}"/>
              </a:ext>
            </a:extLst>
          </p:cNvPr>
          <p:cNvPicPr>
            <a:picLocks noChangeAspect="1"/>
          </p:cNvPicPr>
          <p:nvPr/>
        </p:nvPicPr>
        <p:blipFill>
          <a:blip r:embed="rId3"/>
          <a:stretch>
            <a:fillRect/>
          </a:stretch>
        </p:blipFill>
        <p:spPr>
          <a:xfrm>
            <a:off x="4706397" y="33384"/>
            <a:ext cx="4368991" cy="1340904"/>
          </a:xfrm>
          <a:prstGeom prst="rect">
            <a:avLst/>
          </a:prstGeom>
        </p:spPr>
      </p:pic>
      <p:pic>
        <p:nvPicPr>
          <p:cNvPr id="32" name="Picture 31">
            <a:extLst>
              <a:ext uri="{FF2B5EF4-FFF2-40B4-BE49-F238E27FC236}">
                <a16:creationId xmlns:a16="http://schemas.microsoft.com/office/drawing/2014/main" id="{8764C37C-1804-EF41-B5A8-F2CD9F81EDDB}"/>
              </a:ext>
            </a:extLst>
          </p:cNvPr>
          <p:cNvPicPr>
            <a:picLocks noChangeAspect="1"/>
          </p:cNvPicPr>
          <p:nvPr/>
        </p:nvPicPr>
        <p:blipFill>
          <a:blip r:embed="rId4"/>
          <a:stretch>
            <a:fillRect/>
          </a:stretch>
        </p:blipFill>
        <p:spPr>
          <a:xfrm>
            <a:off x="1009923" y="2065102"/>
            <a:ext cx="7000363" cy="4654296"/>
          </a:xfrm>
          <a:prstGeom prst="rect">
            <a:avLst/>
          </a:prstGeom>
        </p:spPr>
      </p:pic>
      <p:sp>
        <p:nvSpPr>
          <p:cNvPr id="22532" name="Rectangle 2"/>
          <p:cNvSpPr>
            <a:spLocks noGrp="1" noChangeArrowheads="1"/>
          </p:cNvSpPr>
          <p:nvPr>
            <p:ph type="title"/>
          </p:nvPr>
        </p:nvSpPr>
        <p:spPr/>
        <p:txBody>
          <a:bodyPr/>
          <a:lstStyle/>
          <a:p>
            <a:pPr algn="l" eaLnBrk="1" hangingPunct="1"/>
            <a:r>
              <a:rPr lang="en-US" altLang="en-US" dirty="0" err="1"/>
              <a:t>Beq</a:t>
            </a:r>
            <a:r>
              <a:rPr lang="en-US" altLang="en-US" dirty="0"/>
              <a:t> </a:t>
            </a:r>
            <a:r>
              <a:rPr lang="en-US" altLang="en-US" dirty="0" err="1"/>
              <a:t>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41</a:t>
            </a:fld>
            <a:endParaRPr lang="en-US" dirty="0"/>
          </a:p>
        </p:txBody>
      </p:sp>
      <p:sp>
        <p:nvSpPr>
          <p:cNvPr id="7" name="Rectangle 6"/>
          <p:cNvSpPr/>
          <p:nvPr/>
        </p:nvSpPr>
        <p:spPr>
          <a:xfrm>
            <a:off x="228600" y="1532490"/>
            <a:ext cx="3463449" cy="369332"/>
          </a:xfrm>
          <a:prstGeom prst="rect">
            <a:avLst/>
          </a:prstGeom>
        </p:spPr>
        <p:txBody>
          <a:bodyPr wrap="none">
            <a:spAutoFit/>
          </a:bodyPr>
          <a:lstStyle/>
          <a:p>
            <a:r>
              <a:rPr lang="en-US" altLang="en-US" dirty="0">
                <a:latin typeface="Times New Roman" charset="0"/>
              </a:rPr>
              <a:t>    offset   x13     x12                  </a:t>
            </a:r>
            <a:r>
              <a:rPr lang="en-US" altLang="en-US" dirty="0" err="1">
                <a:latin typeface="Times New Roman" charset="0"/>
              </a:rPr>
              <a:t>beq</a:t>
            </a:r>
            <a:endParaRPr lang="en-US" altLang="en-US" dirty="0">
              <a:latin typeface="Times New Roman" charset="0"/>
            </a:endParaRPr>
          </a:p>
        </p:txBody>
      </p:sp>
      <p:grpSp>
        <p:nvGrpSpPr>
          <p:cNvPr id="39" name="Group 38"/>
          <p:cNvGrpSpPr/>
          <p:nvPr/>
        </p:nvGrpSpPr>
        <p:grpSpPr>
          <a:xfrm>
            <a:off x="1447801" y="2447280"/>
            <a:ext cx="685799" cy="1749816"/>
            <a:chOff x="1447801" y="2447280"/>
            <a:chExt cx="685799" cy="1749816"/>
          </a:xfrm>
        </p:grpSpPr>
        <p:sp>
          <p:nvSpPr>
            <p:cNvPr id="9" name="Rounded Rectangle 8"/>
            <p:cNvSpPr/>
            <p:nvPr/>
          </p:nvSpPr>
          <p:spPr>
            <a:xfrm flipV="1">
              <a:off x="1447801" y="4114800"/>
              <a:ext cx="304800" cy="822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rot="5400000">
              <a:off x="721204" y="3312004"/>
              <a:ext cx="1681792" cy="762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rot="10800000">
              <a:off x="1523999" y="2447280"/>
              <a:ext cx="609601" cy="6192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654074" y="3510202"/>
            <a:ext cx="2679926" cy="2701605"/>
            <a:chOff x="2654074" y="3510202"/>
            <a:chExt cx="2679926" cy="2701605"/>
          </a:xfrm>
        </p:grpSpPr>
        <p:sp>
          <p:nvSpPr>
            <p:cNvPr id="23" name="Rounded Rectangle 22"/>
            <p:cNvSpPr/>
            <p:nvPr/>
          </p:nvSpPr>
          <p:spPr>
            <a:xfrm rot="10800000">
              <a:off x="2654074" y="6075468"/>
              <a:ext cx="1917926" cy="96731"/>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rot="5400000">
              <a:off x="3211539" y="4843727"/>
              <a:ext cx="2690441" cy="457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rot="10800000">
              <a:off x="4533900" y="3510202"/>
              <a:ext cx="800100" cy="457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rot="10800000">
              <a:off x="4390546" y="4226863"/>
              <a:ext cx="800100" cy="119205"/>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rot="10800000">
              <a:off x="4401456" y="4798147"/>
              <a:ext cx="399144" cy="7865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rot="10800000">
              <a:off x="4991074" y="4953000"/>
              <a:ext cx="199572" cy="119204"/>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953045" y="2027739"/>
            <a:ext cx="6114461" cy="2463842"/>
            <a:chOff x="953045" y="2027739"/>
            <a:chExt cx="6114461" cy="2463842"/>
          </a:xfrm>
        </p:grpSpPr>
        <p:sp>
          <p:nvSpPr>
            <p:cNvPr id="20" name="Rounded Rectangle 19"/>
            <p:cNvSpPr/>
            <p:nvPr/>
          </p:nvSpPr>
          <p:spPr>
            <a:xfrm rot="5400000" flipV="1">
              <a:off x="6497326" y="2417634"/>
              <a:ext cx="799443" cy="7430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rot="5400000" flipV="1">
              <a:off x="3920546" y="-902208"/>
              <a:ext cx="83710" cy="5943604"/>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rot="5400000">
              <a:off x="-33609" y="3044054"/>
              <a:ext cx="2087063" cy="113755"/>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Elbow Connector 3"/>
            <p:cNvCxnSpPr/>
            <p:nvPr/>
          </p:nvCxnSpPr>
          <p:spPr>
            <a:xfrm rot="5400000" flipH="1" flipV="1">
              <a:off x="5812823" y="3236898"/>
              <a:ext cx="1461660" cy="1047706"/>
            </a:xfrm>
            <a:prstGeom prst="bentConnector3">
              <a:avLst/>
            </a:prstGeom>
            <a:ln w="50800">
              <a:solidFill>
                <a:schemeClr val="tx2">
                  <a:lumMod val="60000"/>
                  <a:lumOff val="40000"/>
                  <a:alpha val="62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16200000" flipV="1">
              <a:off x="6385999" y="2435846"/>
              <a:ext cx="848708" cy="514306"/>
            </a:xfrm>
            <a:prstGeom prst="bentConnector3">
              <a:avLst>
                <a:gd name="adj1" fmla="val 99381"/>
              </a:avLst>
            </a:prstGeom>
            <a:ln w="50800">
              <a:solidFill>
                <a:schemeClr val="tx2">
                  <a:lumMod val="60000"/>
                  <a:lumOff val="40000"/>
                  <a:alpha val="62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43" name="Rounded Rectangle 42"/>
            <p:cNvSpPr/>
            <p:nvPr/>
          </p:nvSpPr>
          <p:spPr>
            <a:xfrm>
              <a:off x="990600" y="4114799"/>
              <a:ext cx="207978" cy="8229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29E57FFE-6BE0-164E-AFF8-E46BB13A38CC}"/>
              </a:ext>
            </a:extLst>
          </p:cNvPr>
          <p:cNvGrpSpPr/>
          <p:nvPr/>
        </p:nvGrpSpPr>
        <p:grpSpPr>
          <a:xfrm>
            <a:off x="5276018" y="2731645"/>
            <a:ext cx="1181888" cy="923329"/>
            <a:chOff x="5276018" y="2731645"/>
            <a:chExt cx="1181888" cy="923329"/>
          </a:xfrm>
        </p:grpSpPr>
        <p:sp>
          <p:nvSpPr>
            <p:cNvPr id="19" name="Rounded Rectangle 18"/>
            <p:cNvSpPr/>
            <p:nvPr/>
          </p:nvSpPr>
          <p:spPr>
            <a:xfrm rot="10800000" flipV="1">
              <a:off x="6019800" y="3154681"/>
              <a:ext cx="438106" cy="4571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Manual Operation 48"/>
            <p:cNvSpPr/>
            <p:nvPr/>
          </p:nvSpPr>
          <p:spPr>
            <a:xfrm rot="16200000">
              <a:off x="5200975" y="2806688"/>
              <a:ext cx="923329" cy="773243"/>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147085" y="2425804"/>
            <a:ext cx="2985453" cy="3667744"/>
            <a:chOff x="2147085" y="2425804"/>
            <a:chExt cx="2985453" cy="3667744"/>
          </a:xfrm>
        </p:grpSpPr>
        <p:grpSp>
          <p:nvGrpSpPr>
            <p:cNvPr id="51" name="Group 50"/>
            <p:cNvGrpSpPr/>
            <p:nvPr/>
          </p:nvGrpSpPr>
          <p:grpSpPr>
            <a:xfrm>
              <a:off x="2147085" y="2425804"/>
              <a:ext cx="960959" cy="3667744"/>
              <a:chOff x="2147085" y="2425804"/>
              <a:chExt cx="960959" cy="3667744"/>
            </a:xfrm>
          </p:grpSpPr>
          <p:grpSp>
            <p:nvGrpSpPr>
              <p:cNvPr id="50" name="Group 49"/>
              <p:cNvGrpSpPr/>
              <p:nvPr/>
            </p:nvGrpSpPr>
            <p:grpSpPr>
              <a:xfrm>
                <a:off x="2147085" y="2425804"/>
                <a:ext cx="824715" cy="3667744"/>
                <a:chOff x="2147085" y="2425804"/>
                <a:chExt cx="824715" cy="3667744"/>
              </a:xfrm>
            </p:grpSpPr>
            <p:grpSp>
              <p:nvGrpSpPr>
                <p:cNvPr id="40" name="Group 39"/>
                <p:cNvGrpSpPr/>
                <p:nvPr/>
              </p:nvGrpSpPr>
              <p:grpSpPr>
                <a:xfrm>
                  <a:off x="2563274" y="4036148"/>
                  <a:ext cx="408526" cy="2057400"/>
                  <a:chOff x="2563274" y="4036148"/>
                  <a:chExt cx="408526" cy="2057400"/>
                </a:xfrm>
              </p:grpSpPr>
              <p:sp>
                <p:nvSpPr>
                  <p:cNvPr id="10" name="Rounded Rectangle 9"/>
                  <p:cNvSpPr/>
                  <p:nvPr/>
                </p:nvSpPr>
                <p:spPr>
                  <a:xfrm flipV="1">
                    <a:off x="2667000" y="4415380"/>
                    <a:ext cx="304800" cy="762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flipV="1">
                    <a:off x="2667000" y="4038600"/>
                    <a:ext cx="304800" cy="762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rot="5400000">
                    <a:off x="1661873" y="5032844"/>
                    <a:ext cx="2057400" cy="6400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2563274" y="4565903"/>
                    <a:ext cx="103725" cy="9148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Manual Operation 51"/>
                <p:cNvSpPr/>
                <p:nvPr/>
              </p:nvSpPr>
              <p:spPr>
                <a:xfrm rot="16200000">
                  <a:off x="1900381" y="2672508"/>
                  <a:ext cx="879706" cy="386298"/>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Rectangle 54"/>
              <p:cNvSpPr/>
              <p:nvPr/>
            </p:nvSpPr>
            <p:spPr>
              <a:xfrm>
                <a:off x="2620617" y="3787253"/>
                <a:ext cx="453970" cy="307777"/>
              </a:xfrm>
              <a:prstGeom prst="rect">
                <a:avLst/>
              </a:prstGeom>
            </p:spPr>
            <p:txBody>
              <a:bodyPr wrap="none">
                <a:spAutoFit/>
              </a:bodyPr>
              <a:lstStyle/>
              <a:p>
                <a:r>
                  <a:rPr lang="en-US" altLang="en-US" sz="1400" dirty="0">
                    <a:latin typeface="Times New Roman" charset="0"/>
                  </a:rPr>
                  <a:t>x12</a:t>
                </a:r>
                <a:endParaRPr lang="en-US" sz="1400" dirty="0"/>
              </a:p>
            </p:txBody>
          </p:sp>
          <p:sp>
            <p:nvSpPr>
              <p:cNvPr id="56" name="Rectangle 55"/>
              <p:cNvSpPr/>
              <p:nvPr/>
            </p:nvSpPr>
            <p:spPr>
              <a:xfrm>
                <a:off x="2654074" y="4179474"/>
                <a:ext cx="453970" cy="307777"/>
              </a:xfrm>
              <a:prstGeom prst="rect">
                <a:avLst/>
              </a:prstGeom>
            </p:spPr>
            <p:txBody>
              <a:bodyPr wrap="none">
                <a:spAutoFit/>
              </a:bodyPr>
              <a:lstStyle/>
              <a:p>
                <a:r>
                  <a:rPr lang="en-US" altLang="en-US" sz="1400" dirty="0">
                    <a:latin typeface="Times New Roman" charset="0"/>
                  </a:rPr>
                  <a:t>x13</a:t>
                </a:r>
                <a:endParaRPr lang="en-US" sz="1400" dirty="0"/>
              </a:p>
            </p:txBody>
          </p:sp>
        </p:grpSp>
        <p:sp>
          <p:nvSpPr>
            <p:cNvPr id="57" name="Rectangle 56"/>
            <p:cNvSpPr/>
            <p:nvPr/>
          </p:nvSpPr>
          <p:spPr>
            <a:xfrm>
              <a:off x="4542312" y="5608221"/>
              <a:ext cx="590226" cy="307777"/>
            </a:xfrm>
            <a:prstGeom prst="rect">
              <a:avLst/>
            </a:prstGeom>
          </p:spPr>
          <p:txBody>
            <a:bodyPr wrap="none">
              <a:spAutoFit/>
            </a:bodyPr>
            <a:lstStyle/>
            <a:p>
              <a:r>
                <a:rPr lang="en-US" sz="1400" dirty="0">
                  <a:latin typeface="Times New Roman" charset="0"/>
                </a:rPr>
                <a:t>offset</a:t>
              </a:r>
              <a:endParaRPr lang="en-US" sz="1400" dirty="0"/>
            </a:p>
          </p:txBody>
        </p:sp>
      </p:grpSp>
      <p:sp>
        <p:nvSpPr>
          <p:cNvPr id="58" name="Rounded Rectangle 57">
            <a:extLst>
              <a:ext uri="{FF2B5EF4-FFF2-40B4-BE49-F238E27FC236}">
                <a16:creationId xmlns:a16="http://schemas.microsoft.com/office/drawing/2014/main" id="{F5ED27F2-5B7B-0C48-B39E-FC3D109BA830}"/>
              </a:ext>
            </a:extLst>
          </p:cNvPr>
          <p:cNvSpPr/>
          <p:nvPr/>
        </p:nvSpPr>
        <p:spPr>
          <a:xfrm>
            <a:off x="4597563" y="1037457"/>
            <a:ext cx="4471555" cy="392923"/>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CF68BA-26F1-BC4F-8E02-ABBDF216282D}"/>
              </a:ext>
            </a:extLst>
          </p:cNvPr>
          <p:cNvPicPr>
            <a:picLocks noChangeAspect="1"/>
          </p:cNvPicPr>
          <p:nvPr/>
        </p:nvPicPr>
        <p:blipFill>
          <a:blip r:embed="rId5"/>
          <a:stretch>
            <a:fillRect/>
          </a:stretch>
        </p:blipFill>
        <p:spPr>
          <a:xfrm>
            <a:off x="127000" y="1062013"/>
            <a:ext cx="4002278" cy="524242"/>
          </a:xfrm>
          <a:prstGeom prst="rect">
            <a:avLst/>
          </a:prstGeom>
        </p:spPr>
      </p:pic>
      <p:grpSp>
        <p:nvGrpSpPr>
          <p:cNvPr id="35" name="Group 34">
            <a:extLst>
              <a:ext uri="{FF2B5EF4-FFF2-40B4-BE49-F238E27FC236}">
                <a16:creationId xmlns:a16="http://schemas.microsoft.com/office/drawing/2014/main" id="{4AE00219-6B71-334C-9BCD-42124B16B574}"/>
              </a:ext>
            </a:extLst>
          </p:cNvPr>
          <p:cNvGrpSpPr/>
          <p:nvPr/>
        </p:nvGrpSpPr>
        <p:grpSpPr>
          <a:xfrm>
            <a:off x="5207690" y="3617976"/>
            <a:ext cx="708665" cy="1484231"/>
            <a:chOff x="5207690" y="3617976"/>
            <a:chExt cx="708665" cy="1484231"/>
          </a:xfrm>
        </p:grpSpPr>
        <p:sp>
          <p:nvSpPr>
            <p:cNvPr id="29" name="Rounded Rectangle 28"/>
            <p:cNvSpPr/>
            <p:nvPr/>
          </p:nvSpPr>
          <p:spPr>
            <a:xfrm>
              <a:off x="5440182" y="3898886"/>
              <a:ext cx="111954" cy="350838"/>
            </a:xfrm>
            <a:prstGeom prst="roundRect">
              <a:avLst/>
            </a:prstGeom>
            <a:solidFill>
              <a:srgbClr val="0432FF">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Manual Operation 29"/>
            <p:cNvSpPr/>
            <p:nvPr/>
          </p:nvSpPr>
          <p:spPr>
            <a:xfrm rot="16200000">
              <a:off x="5122170" y="4308021"/>
              <a:ext cx="879706" cy="708665"/>
            </a:xfrm>
            <a:prstGeom prst="flowChartManualOperation">
              <a:avLst/>
            </a:prstGeom>
            <a:solidFill>
              <a:schemeClr val="bg1">
                <a:lumMod val="6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42B773-C0F8-B642-B012-D46C3152E966}"/>
                </a:ext>
              </a:extLst>
            </p:cNvPr>
            <p:cNvSpPr/>
            <p:nvPr/>
          </p:nvSpPr>
          <p:spPr>
            <a:xfrm>
              <a:off x="5231762" y="3617976"/>
              <a:ext cx="492443" cy="338554"/>
            </a:xfrm>
            <a:prstGeom prst="rect">
              <a:avLst/>
            </a:prstGeom>
          </p:spPr>
          <p:txBody>
            <a:bodyPr wrap="none">
              <a:spAutoFit/>
            </a:bodyPr>
            <a:lstStyle/>
            <a:p>
              <a:r>
                <a:rPr lang="en-US" altLang="en-US" sz="1600" b="1" dirty="0">
                  <a:latin typeface="Times New Roman" charset="0"/>
                </a:rPr>
                <a:t>sub</a:t>
              </a:r>
              <a:endParaRPr lang="en-US" sz="1600" b="1" dirty="0"/>
            </a:p>
          </p:txBody>
        </p:sp>
      </p:grpSp>
      <p:sp>
        <p:nvSpPr>
          <p:cNvPr id="12" name="Rectangle 11">
            <a:extLst>
              <a:ext uri="{FF2B5EF4-FFF2-40B4-BE49-F238E27FC236}">
                <a16:creationId xmlns:a16="http://schemas.microsoft.com/office/drawing/2014/main" id="{CA8036A1-EB05-C74B-B450-2C39977FFDA1}"/>
              </a:ext>
            </a:extLst>
          </p:cNvPr>
          <p:cNvSpPr/>
          <p:nvPr/>
        </p:nvSpPr>
        <p:spPr>
          <a:xfrm>
            <a:off x="4259180" y="1527420"/>
            <a:ext cx="4850046" cy="369332"/>
          </a:xfrm>
          <a:prstGeom prst="rect">
            <a:avLst/>
          </a:prstGeom>
        </p:spPr>
        <p:txBody>
          <a:bodyPr wrap="none">
            <a:spAutoFit/>
          </a:bodyPr>
          <a:lstStyle/>
          <a:p>
            <a:r>
              <a:rPr lang="en-US" altLang="en-US" dirty="0">
                <a:latin typeface="Times New Roman" charset="0"/>
              </a:rPr>
              <a:t>Branch target address is PC + </a:t>
            </a:r>
            <a:r>
              <a:rPr lang="en-US" altLang="en-US" dirty="0" err="1">
                <a:latin typeface="Times New Roman" charset="0"/>
              </a:rPr>
              <a:t>Imm</a:t>
            </a:r>
            <a:r>
              <a:rPr lang="en-US" altLang="en-US" dirty="0">
                <a:latin typeface="Times New Roman" charset="0"/>
              </a:rPr>
              <a:t> * 2 (Slide #20)</a:t>
            </a:r>
          </a:p>
        </p:txBody>
      </p:sp>
      <p:sp>
        <p:nvSpPr>
          <p:cNvPr id="61" name="TextBox 60">
            <a:extLst>
              <a:ext uri="{FF2B5EF4-FFF2-40B4-BE49-F238E27FC236}">
                <a16:creationId xmlns:a16="http://schemas.microsoft.com/office/drawing/2014/main" id="{CCADBEC9-6D0B-D548-A029-43BBC12BBC4C}"/>
              </a:ext>
            </a:extLst>
          </p:cNvPr>
          <p:cNvSpPr txBox="1"/>
          <p:nvPr/>
        </p:nvSpPr>
        <p:spPr>
          <a:xfrm flipH="1">
            <a:off x="6324600" y="2491607"/>
            <a:ext cx="130293" cy="923330"/>
          </a:xfrm>
          <a:prstGeom prst="rect">
            <a:avLst/>
          </a:prstGeom>
          <a:noFill/>
        </p:spPr>
        <p:txBody>
          <a:bodyPr wrap="square" lIns="0" tIns="0" rIns="0" bIns="0" rtlCol="0">
            <a:spAutoFit/>
          </a:bodyPr>
          <a:lstStyle/>
          <a:p>
            <a:r>
              <a:rPr lang="en-US" sz="1200" dirty="0"/>
              <a:t>0</a:t>
            </a:r>
          </a:p>
          <a:p>
            <a:endParaRPr lang="en-US" sz="1200" dirty="0"/>
          </a:p>
          <a:p>
            <a:endParaRPr lang="en-US" sz="1200" dirty="0"/>
          </a:p>
          <a:p>
            <a:endParaRPr lang="en-US" sz="1200" dirty="0"/>
          </a:p>
          <a:p>
            <a:r>
              <a:rPr lang="en-US" sz="1200" dirty="0"/>
              <a:t>1</a:t>
            </a:r>
          </a:p>
        </p:txBody>
      </p:sp>
      <p:grpSp>
        <p:nvGrpSpPr>
          <p:cNvPr id="36" name="Group 35">
            <a:extLst>
              <a:ext uri="{FF2B5EF4-FFF2-40B4-BE49-F238E27FC236}">
                <a16:creationId xmlns:a16="http://schemas.microsoft.com/office/drawing/2014/main" id="{02B86D48-6585-5E40-B137-8D64354DB95A}"/>
              </a:ext>
            </a:extLst>
          </p:cNvPr>
          <p:cNvGrpSpPr/>
          <p:nvPr/>
        </p:nvGrpSpPr>
        <p:grpSpPr>
          <a:xfrm>
            <a:off x="1588122" y="2502857"/>
            <a:ext cx="4831773" cy="1199986"/>
            <a:chOff x="1588122" y="2502857"/>
            <a:chExt cx="4831773" cy="1199986"/>
          </a:xfrm>
        </p:grpSpPr>
        <p:sp>
          <p:nvSpPr>
            <p:cNvPr id="16" name="Rounded Rectangle 15"/>
            <p:cNvSpPr/>
            <p:nvPr/>
          </p:nvSpPr>
          <p:spPr>
            <a:xfrm rot="10800000">
              <a:off x="4259180" y="2778308"/>
              <a:ext cx="1074819" cy="762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rot="10800000">
              <a:off x="3368537" y="2502857"/>
              <a:ext cx="3051358" cy="83709"/>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rot="5400000">
              <a:off x="2890603" y="2415225"/>
              <a:ext cx="91490" cy="805931"/>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53A57911-AC85-F348-B42E-F4B26118B0F1}"/>
                </a:ext>
              </a:extLst>
            </p:cNvPr>
            <p:cNvSpPr/>
            <p:nvPr/>
          </p:nvSpPr>
          <p:spPr>
            <a:xfrm rot="5400000">
              <a:off x="3205896" y="2645545"/>
              <a:ext cx="295282" cy="8531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B8FCC131-1ABC-C449-AD74-A23BD372874A}"/>
                </a:ext>
              </a:extLst>
            </p:cNvPr>
            <p:cNvSpPr/>
            <p:nvPr/>
          </p:nvSpPr>
          <p:spPr>
            <a:xfrm rot="5400000" flipV="1">
              <a:off x="3846666" y="3211837"/>
              <a:ext cx="876738" cy="9026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EE9038C1-B367-C840-9F1A-0045AFDBB859}"/>
                </a:ext>
              </a:extLst>
            </p:cNvPr>
            <p:cNvSpPr/>
            <p:nvPr/>
          </p:nvSpPr>
          <p:spPr>
            <a:xfrm rot="5400000">
              <a:off x="2874125" y="2317788"/>
              <a:ext cx="99052" cy="267105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0F5E8DA7-CAA0-B349-A978-482C16D019EF}"/>
              </a:ext>
            </a:extLst>
          </p:cNvPr>
          <p:cNvSpPr/>
          <p:nvPr/>
        </p:nvSpPr>
        <p:spPr>
          <a:xfrm>
            <a:off x="4557177" y="3988800"/>
            <a:ext cx="572593" cy="307777"/>
          </a:xfrm>
          <a:prstGeom prst="rect">
            <a:avLst/>
          </a:prstGeom>
        </p:spPr>
        <p:txBody>
          <a:bodyPr wrap="none">
            <a:spAutoFit/>
          </a:bodyPr>
          <a:lstStyle/>
          <a:p>
            <a:r>
              <a:rPr lang="en-US" altLang="en-US" sz="1400" dirty="0">
                <a:latin typeface="Times New Roman" charset="0"/>
              </a:rPr>
              <a:t>[x12]</a:t>
            </a:r>
            <a:endParaRPr lang="en-US" sz="1400" dirty="0"/>
          </a:p>
        </p:txBody>
      </p:sp>
      <p:sp>
        <p:nvSpPr>
          <p:cNvPr id="65" name="Rectangle 64">
            <a:extLst>
              <a:ext uri="{FF2B5EF4-FFF2-40B4-BE49-F238E27FC236}">
                <a16:creationId xmlns:a16="http://schemas.microsoft.com/office/drawing/2014/main" id="{B13135F3-4B49-024D-8154-DCE0FFEA9635}"/>
              </a:ext>
            </a:extLst>
          </p:cNvPr>
          <p:cNvSpPr/>
          <p:nvPr/>
        </p:nvSpPr>
        <p:spPr>
          <a:xfrm>
            <a:off x="4529453" y="4457758"/>
            <a:ext cx="572593" cy="307777"/>
          </a:xfrm>
          <a:prstGeom prst="rect">
            <a:avLst/>
          </a:prstGeom>
        </p:spPr>
        <p:txBody>
          <a:bodyPr wrap="none">
            <a:spAutoFit/>
          </a:bodyPr>
          <a:lstStyle/>
          <a:p>
            <a:r>
              <a:rPr lang="en-US" altLang="en-US" sz="1400" dirty="0">
                <a:latin typeface="Times New Roman" charset="0"/>
              </a:rPr>
              <a:t>[x13]</a:t>
            </a:r>
            <a:endParaRPr lang="en-US" sz="1400" dirty="0"/>
          </a:p>
        </p:txBody>
      </p:sp>
    </p:spTree>
    <p:extLst>
      <p:ext uri="{BB962C8B-B14F-4D97-AF65-F5344CB8AC3E}">
        <p14:creationId xmlns:p14="http://schemas.microsoft.com/office/powerpoint/2010/main" val="10695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6C180-F7CB-1BAA-104B-6C6F6EB7ED0C}"/>
              </a:ext>
            </a:extLst>
          </p:cNvPr>
          <p:cNvPicPr>
            <a:picLocks noChangeAspect="1"/>
          </p:cNvPicPr>
          <p:nvPr/>
        </p:nvPicPr>
        <p:blipFill>
          <a:blip r:embed="rId3"/>
          <a:stretch>
            <a:fillRect/>
          </a:stretch>
        </p:blipFill>
        <p:spPr>
          <a:xfrm>
            <a:off x="5638800" y="-10793"/>
            <a:ext cx="3707953" cy="1138023"/>
          </a:xfrm>
          <a:prstGeom prst="rect">
            <a:avLst/>
          </a:prstGeom>
        </p:spPr>
      </p:pic>
      <p:pic>
        <p:nvPicPr>
          <p:cNvPr id="10" name="Picture 9">
            <a:extLst>
              <a:ext uri="{FF2B5EF4-FFF2-40B4-BE49-F238E27FC236}">
                <a16:creationId xmlns:a16="http://schemas.microsoft.com/office/drawing/2014/main" id="{BE839604-F8A4-EF46-AA39-4833D7276DE6}"/>
              </a:ext>
            </a:extLst>
          </p:cNvPr>
          <p:cNvPicPr>
            <a:picLocks noChangeAspect="1"/>
          </p:cNvPicPr>
          <p:nvPr/>
        </p:nvPicPr>
        <p:blipFill>
          <a:blip r:embed="rId4"/>
          <a:stretch>
            <a:fillRect/>
          </a:stretch>
        </p:blipFill>
        <p:spPr>
          <a:xfrm>
            <a:off x="152400" y="1127230"/>
            <a:ext cx="8305800" cy="5522235"/>
          </a:xfrm>
          <a:prstGeom prst="rect">
            <a:avLst/>
          </a:prstGeom>
        </p:spPr>
      </p:pic>
      <p:sp>
        <p:nvSpPr>
          <p:cNvPr id="22532" name="Rectangle 2"/>
          <p:cNvSpPr>
            <a:spLocks noGrp="1" noChangeArrowheads="1"/>
          </p:cNvSpPr>
          <p:nvPr>
            <p:ph type="title"/>
          </p:nvPr>
        </p:nvSpPr>
        <p:spPr/>
        <p:txBody>
          <a:bodyPr/>
          <a:lstStyle/>
          <a:p>
            <a:pPr algn="l" eaLnBrk="1" hangingPunct="1"/>
            <a:r>
              <a:rPr lang="en-US" altLang="en-US" dirty="0"/>
              <a:t>Full </a:t>
            </a:r>
            <a:r>
              <a:rPr lang="en-US" altLang="en-US" dirty="0" err="1"/>
              <a:t>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42</a:t>
            </a:fld>
            <a:endParaRPr lang="en-US" dirty="0"/>
          </a:p>
        </p:txBody>
      </p:sp>
      <p:sp>
        <p:nvSpPr>
          <p:cNvPr id="8" name="Rounded Rectangle 7">
            <a:extLst>
              <a:ext uri="{FF2B5EF4-FFF2-40B4-BE49-F238E27FC236}">
                <a16:creationId xmlns:a16="http://schemas.microsoft.com/office/drawing/2014/main" id="{7ED93743-B45B-1948-ACA5-7B087BDE9382}"/>
              </a:ext>
            </a:extLst>
          </p:cNvPr>
          <p:cNvSpPr/>
          <p:nvPr/>
        </p:nvSpPr>
        <p:spPr>
          <a:xfrm>
            <a:off x="5562600" y="-20586"/>
            <a:ext cx="4471555" cy="1147816"/>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059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F3C545-31E4-BDB9-6DC3-4BBC2233347B}"/>
              </a:ext>
            </a:extLst>
          </p:cNvPr>
          <p:cNvPicPr>
            <a:picLocks noChangeAspect="1"/>
          </p:cNvPicPr>
          <p:nvPr/>
        </p:nvPicPr>
        <p:blipFill>
          <a:blip r:embed="rId3"/>
          <a:stretch>
            <a:fillRect/>
          </a:stretch>
        </p:blipFill>
        <p:spPr>
          <a:xfrm>
            <a:off x="4152575" y="-329"/>
            <a:ext cx="4991425" cy="1531938"/>
          </a:xfrm>
          <a:prstGeom prst="rect">
            <a:avLst/>
          </a:prstGeom>
        </p:spPr>
      </p:pic>
      <p:sp>
        <p:nvSpPr>
          <p:cNvPr id="22532" name="Rectangle 2"/>
          <p:cNvSpPr>
            <a:spLocks noGrp="1" noChangeArrowheads="1"/>
          </p:cNvSpPr>
          <p:nvPr>
            <p:ph type="title"/>
          </p:nvPr>
        </p:nvSpPr>
        <p:spPr/>
        <p:txBody>
          <a:bodyPr>
            <a:normAutofit fontScale="90000"/>
          </a:bodyPr>
          <a:lstStyle/>
          <a:p>
            <a:pPr algn="l" eaLnBrk="1" hangingPunct="1"/>
            <a:r>
              <a:rPr lang="en-US" altLang="en-US" dirty="0"/>
              <a:t>Full </a:t>
            </a:r>
            <a:r>
              <a:rPr lang="en-US" altLang="en-US" dirty="0" err="1"/>
              <a:t>Datapath</a:t>
            </a:r>
            <a:r>
              <a:rPr lang="en-US" altLang="en-US" dirty="0"/>
              <a:t> - </a:t>
            </a:r>
            <a:br>
              <a:rPr lang="en-US" altLang="en-US" dirty="0"/>
            </a:br>
            <a:r>
              <a:rPr lang="en-US" altLang="en-US" dirty="0"/>
              <a:t>Study Goals</a:t>
            </a:r>
            <a:endParaRPr lang="en-AU" altLang="en-US" dirty="0"/>
          </a:p>
        </p:txBody>
      </p:sp>
      <p:sp>
        <p:nvSpPr>
          <p:cNvPr id="3" name="Content Placeholder 2"/>
          <p:cNvSpPr>
            <a:spLocks noGrp="1"/>
          </p:cNvSpPr>
          <p:nvPr>
            <p:ph idx="1"/>
          </p:nvPr>
        </p:nvSpPr>
        <p:spPr>
          <a:xfrm>
            <a:off x="228600" y="1143000"/>
            <a:ext cx="4114800" cy="5486400"/>
          </a:xfrm>
        </p:spPr>
        <p:txBody>
          <a:bodyPr>
            <a:normAutofit fontScale="85000" lnSpcReduction="10000"/>
          </a:bodyPr>
          <a:lstStyle/>
          <a:p>
            <a:r>
              <a:rPr lang="en-US" dirty="0"/>
              <a:t>Know what each component does</a:t>
            </a:r>
          </a:p>
          <a:p>
            <a:pPr lvl="1"/>
            <a:r>
              <a:rPr lang="en-US" dirty="0"/>
              <a:t>PC, two adders, IM, Registers, Mux, ALU, DM, </a:t>
            </a:r>
            <a:r>
              <a:rPr lang="en-US" dirty="0" err="1"/>
              <a:t>Imm</a:t>
            </a:r>
            <a:r>
              <a:rPr lang="en-US" dirty="0"/>
              <a:t>-Gen</a:t>
            </a:r>
          </a:p>
          <a:p>
            <a:r>
              <a:rPr lang="en-US" dirty="0"/>
              <a:t>Know what each line does and their width</a:t>
            </a:r>
          </a:p>
          <a:p>
            <a:pPr lvl="1"/>
            <a:r>
              <a:rPr lang="en-US" dirty="0"/>
              <a:t>Data path</a:t>
            </a:r>
          </a:p>
          <a:p>
            <a:pPr lvl="1"/>
            <a:r>
              <a:rPr lang="en-US" dirty="0"/>
              <a:t>Control path</a:t>
            </a:r>
          </a:p>
          <a:p>
            <a:r>
              <a:rPr lang="en-US" dirty="0"/>
              <a:t>Given an instruction, mark the lines that the </a:t>
            </a:r>
            <a:r>
              <a:rPr lang="en-US" dirty="0" err="1"/>
              <a:t>inst</a:t>
            </a:r>
            <a:r>
              <a:rPr lang="en-US" dirty="0"/>
              <a:t> uses</a:t>
            </a:r>
          </a:p>
          <a:p>
            <a:pPr lvl="1"/>
            <a:r>
              <a:rPr lang="en-US" dirty="0"/>
              <a:t>Add/</a:t>
            </a:r>
            <a:r>
              <a:rPr lang="en-US" dirty="0" err="1"/>
              <a:t>andi</a:t>
            </a:r>
            <a:r>
              <a:rPr lang="en-US" dirty="0"/>
              <a:t>, </a:t>
            </a:r>
            <a:r>
              <a:rPr lang="en-US" dirty="0" err="1"/>
              <a:t>etc</a:t>
            </a:r>
            <a:endParaRPr lang="en-US" dirty="0"/>
          </a:p>
          <a:p>
            <a:pPr lvl="1"/>
            <a:r>
              <a:rPr lang="en-US" dirty="0" err="1"/>
              <a:t>lw</a:t>
            </a:r>
            <a:r>
              <a:rPr lang="en-US" dirty="0"/>
              <a:t> and </a:t>
            </a:r>
            <a:r>
              <a:rPr lang="en-US" dirty="0" err="1"/>
              <a:t>sw</a:t>
            </a:r>
            <a:endParaRPr lang="en-US" dirty="0"/>
          </a:p>
          <a:p>
            <a:pPr lvl="1"/>
            <a:r>
              <a:rPr lang="en-US" dirty="0" err="1"/>
              <a:t>Beq</a:t>
            </a:r>
            <a:endParaRPr lang="en-US" dirty="0"/>
          </a:p>
          <a:p>
            <a:r>
              <a:rPr lang="en-US" dirty="0"/>
              <a:t>Given a control signal, know what instructions assert it</a:t>
            </a:r>
          </a:p>
          <a:p>
            <a:pPr lvl="1"/>
            <a:r>
              <a:rPr lang="en-US" dirty="0" err="1"/>
              <a:t>RegWrite</a:t>
            </a:r>
            <a:r>
              <a:rPr lang="en-US" dirty="0"/>
              <a:t>, </a:t>
            </a:r>
            <a:r>
              <a:rPr lang="en-US" dirty="0" err="1"/>
              <a:t>MemRead</a:t>
            </a:r>
            <a:r>
              <a:rPr lang="en-US" dirty="0"/>
              <a:t>, </a:t>
            </a:r>
            <a:r>
              <a:rPr lang="en-US" dirty="0" err="1"/>
              <a:t>MemWrite</a:t>
            </a:r>
            <a:r>
              <a:rPr lang="en-US" dirty="0"/>
              <a:t>, </a:t>
            </a:r>
            <a:r>
              <a:rPr lang="en-US" dirty="0" err="1"/>
              <a:t>ALUSrc</a:t>
            </a:r>
            <a:r>
              <a:rPr lang="en-US" dirty="0"/>
              <a:t>, </a:t>
            </a:r>
            <a:r>
              <a:rPr lang="en-US" dirty="0" err="1"/>
              <a:t>etc</a:t>
            </a:r>
            <a:endParaRPr 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43</a:t>
            </a:fld>
            <a:endParaRPr lang="en-US" dirty="0"/>
          </a:p>
        </p:txBody>
      </p:sp>
      <p:sp>
        <p:nvSpPr>
          <p:cNvPr id="9" name="Rounded Rectangle 8">
            <a:extLst>
              <a:ext uri="{FF2B5EF4-FFF2-40B4-BE49-F238E27FC236}">
                <a16:creationId xmlns:a16="http://schemas.microsoft.com/office/drawing/2014/main" id="{21D53691-9273-A74B-B0BB-21B1CEF52C56}"/>
              </a:ext>
            </a:extLst>
          </p:cNvPr>
          <p:cNvSpPr/>
          <p:nvPr/>
        </p:nvSpPr>
        <p:spPr>
          <a:xfrm>
            <a:off x="4038600" y="82427"/>
            <a:ext cx="5105400" cy="1531937"/>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842F98F-9526-6846-8210-3A8330B6D23A}"/>
              </a:ext>
            </a:extLst>
          </p:cNvPr>
          <p:cNvPicPr>
            <a:picLocks noChangeAspect="1"/>
          </p:cNvPicPr>
          <p:nvPr/>
        </p:nvPicPr>
        <p:blipFill>
          <a:blip r:embed="rId4"/>
          <a:stretch>
            <a:fillRect/>
          </a:stretch>
        </p:blipFill>
        <p:spPr>
          <a:xfrm>
            <a:off x="4167991" y="2590800"/>
            <a:ext cx="4843788" cy="3220465"/>
          </a:xfrm>
          <a:prstGeom prst="rect">
            <a:avLst/>
          </a:prstGeom>
        </p:spPr>
      </p:pic>
    </p:spTree>
    <p:extLst>
      <p:ext uri="{BB962C8B-B14F-4D97-AF65-F5344CB8AC3E}">
        <p14:creationId xmlns:p14="http://schemas.microsoft.com/office/powerpoint/2010/main" val="201227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4: The Processor</a:t>
            </a:r>
          </a:p>
        </p:txBody>
      </p:sp>
      <p:sp>
        <p:nvSpPr>
          <p:cNvPr id="9" name="Content Placeholder 8"/>
          <p:cNvSpPr>
            <a:spLocks noGrp="1"/>
          </p:cNvSpPr>
          <p:nvPr>
            <p:ph idx="1"/>
          </p:nvPr>
        </p:nvSpPr>
        <p:spPr/>
        <p:txBody>
          <a:bodyPr>
            <a:normAutofit fontScale="62500" lnSpcReduction="20000"/>
          </a:bodyPr>
          <a:lstStyle/>
          <a:p>
            <a:r>
              <a:rPr lang="en-US" b="1" dirty="0"/>
              <a:t>Lecture</a:t>
            </a:r>
          </a:p>
          <a:p>
            <a:pPr lvl="1"/>
            <a:r>
              <a:rPr lang="en-US" b="1" dirty="0"/>
              <a:t>4.1  Introduction</a:t>
            </a:r>
          </a:p>
          <a:p>
            <a:pPr lvl="1"/>
            <a:r>
              <a:rPr lang="en-US" b="1" dirty="0"/>
              <a:t>4.2  Logic Design Conventions</a:t>
            </a:r>
          </a:p>
          <a:p>
            <a:pPr lvl="1"/>
            <a:r>
              <a:rPr lang="en-US" b="1" dirty="0"/>
              <a:t>4.3  Building a </a:t>
            </a:r>
            <a:r>
              <a:rPr lang="en-US" b="1" dirty="0" err="1"/>
              <a:t>Datapath</a:t>
            </a:r>
            <a:endParaRPr lang="en-US" b="1" dirty="0"/>
          </a:p>
          <a:p>
            <a:r>
              <a:rPr lang="en-US" b="1" dirty="0"/>
              <a:t>Lecture</a:t>
            </a:r>
          </a:p>
          <a:p>
            <a:pPr lvl="1"/>
            <a:r>
              <a:rPr lang="en-US" b="1" dirty="0"/>
              <a:t>4.4  A Simple Implementation Scheme</a:t>
            </a:r>
          </a:p>
          <a:p>
            <a:r>
              <a:rPr lang="en-US" b="1" dirty="0"/>
              <a:t>Lecture</a:t>
            </a:r>
          </a:p>
          <a:p>
            <a:pPr lvl="1"/>
            <a:r>
              <a:rPr lang="en-US" b="1" dirty="0"/>
              <a:t>4.5  An Overview of Pipelining</a:t>
            </a:r>
          </a:p>
          <a:p>
            <a:pPr lvl="0"/>
            <a:r>
              <a:rPr lang="en-US" b="1" dirty="0">
                <a:solidFill>
                  <a:schemeClr val="bg1">
                    <a:lumMod val="65000"/>
                  </a:schemeClr>
                </a:solidFill>
              </a:rPr>
              <a:t>Lecture (Pipeline implementation), will not be covered!</a:t>
            </a:r>
          </a:p>
          <a:p>
            <a:pPr lvl="1"/>
            <a:r>
              <a:rPr lang="en-US" dirty="0">
                <a:solidFill>
                  <a:srgbClr val="00B0F0"/>
                </a:solidFill>
              </a:rPr>
              <a:t>4.6  Pipelined Datapath and Control</a:t>
            </a:r>
          </a:p>
          <a:p>
            <a:pPr lvl="1"/>
            <a:r>
              <a:rPr lang="en-US" dirty="0">
                <a:solidFill>
                  <a:srgbClr val="00B0F0"/>
                </a:solidFill>
              </a:rPr>
              <a:t>4.7  Data Hazards: Forwarding versus Stalling</a:t>
            </a:r>
          </a:p>
          <a:p>
            <a:pPr lvl="1"/>
            <a:r>
              <a:rPr lang="en-US" dirty="0">
                <a:solidFill>
                  <a:srgbClr val="00B0F0"/>
                </a:solidFill>
              </a:rPr>
              <a:t>4.8  Control Hazards</a:t>
            </a:r>
          </a:p>
          <a:p>
            <a:pPr lvl="1"/>
            <a:r>
              <a:rPr lang="en-US" strike="sngStrike" dirty="0"/>
              <a:t>4.9  Exceptions</a:t>
            </a:r>
            <a:endParaRPr lang="en-US" dirty="0"/>
          </a:p>
          <a:p>
            <a:pPr lvl="1"/>
            <a:r>
              <a:rPr lang="en-US" strike="sngStrike" dirty="0"/>
              <a:t>4.13  Advanced Topic: An Introduction to Digital Design Using a Hardware Design Language to Describe and Model a Pipeline and More Pipelining Illustrations </a:t>
            </a:r>
            <a:endParaRPr lang="en-US" dirty="0"/>
          </a:p>
          <a:p>
            <a:r>
              <a:rPr lang="en-US" b="1" dirty="0"/>
              <a:t>Lecture (Advanced pipeline techniques and real-world CPU examples)</a:t>
            </a:r>
          </a:p>
          <a:p>
            <a:pPr lvl="1"/>
            <a:r>
              <a:rPr lang="en-US" b="1" dirty="0"/>
              <a:t>4.10  Parallelism via Instructions</a:t>
            </a:r>
          </a:p>
          <a:p>
            <a:pPr lvl="1"/>
            <a:r>
              <a:rPr lang="en-US" b="1" dirty="0"/>
              <a:t>4.11  Real Stuff: The ARM Cortex-A8 and Intel Core i7 Pipelines</a:t>
            </a:r>
          </a:p>
          <a:p>
            <a:pPr lvl="1"/>
            <a:r>
              <a:rPr lang="en-US" dirty="0">
                <a:solidFill>
                  <a:srgbClr val="00B0F0"/>
                </a:solidFill>
              </a:rPr>
              <a:t>4.12  Going Faster: Instruction-Level Parallelism and Matrix Multiply</a:t>
            </a:r>
          </a:p>
          <a:p>
            <a:pPr lvl="1"/>
            <a:r>
              <a:rPr lang="en-US" strike="sngStrike" dirty="0"/>
              <a:t>4.14  Fallacies and Pitfalls</a:t>
            </a:r>
          </a:p>
          <a:p>
            <a:pPr lvl="1"/>
            <a:r>
              <a:rPr lang="en-US" b="1" dirty="0"/>
              <a:t>4.15  Concluding Remarks</a:t>
            </a:r>
          </a:p>
          <a:p>
            <a:endParaRPr lang="en-US" dirty="0"/>
          </a:p>
          <a:p>
            <a:endParaRPr lang="en-US"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44</a:t>
            </a:fld>
            <a:endParaRPr lang="en-US" dirty="0"/>
          </a:p>
        </p:txBody>
      </p:sp>
      <p:sp>
        <p:nvSpPr>
          <p:cNvPr id="6" name="Rectangle 5"/>
          <p:cNvSpPr/>
          <p:nvPr/>
        </p:nvSpPr>
        <p:spPr>
          <a:xfrm>
            <a:off x="0" y="1905000"/>
            <a:ext cx="646331" cy="646331"/>
          </a:xfrm>
          <a:prstGeom prst="rect">
            <a:avLst/>
          </a:prstGeom>
        </p:spPr>
        <p:txBody>
          <a:bodyPr wrap="none">
            <a:spAutoFit/>
          </a:bodyPr>
          <a:lstStyle/>
          <a:p>
            <a:r>
              <a:rPr lang="en-US" sz="3600" b="1" dirty="0"/>
              <a:t>☛</a:t>
            </a:r>
            <a:endParaRPr lang="en-US" sz="3600" dirty="0"/>
          </a:p>
        </p:txBody>
      </p:sp>
    </p:spTree>
    <p:extLst>
      <p:ext uri="{BB962C8B-B14F-4D97-AF65-F5344CB8AC3E}">
        <p14:creationId xmlns:p14="http://schemas.microsoft.com/office/powerpoint/2010/main" val="3043073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2282-CDED-9D4C-A0D7-EABECCF4CD1B}"/>
              </a:ext>
            </a:extLst>
          </p:cNvPr>
          <p:cNvSpPr>
            <a:spLocks noGrp="1"/>
          </p:cNvSpPr>
          <p:nvPr>
            <p:ph type="title"/>
          </p:nvPr>
        </p:nvSpPr>
        <p:spPr/>
        <p:txBody>
          <a:bodyPr/>
          <a:lstStyle/>
          <a:p>
            <a:r>
              <a:rPr lang="en-US" dirty="0"/>
              <a:t>How Those Control Signals are Set Correctly? </a:t>
            </a:r>
          </a:p>
        </p:txBody>
      </p:sp>
      <p:sp>
        <p:nvSpPr>
          <p:cNvPr id="3" name="Content Placeholder 2">
            <a:extLst>
              <a:ext uri="{FF2B5EF4-FFF2-40B4-BE49-F238E27FC236}">
                <a16:creationId xmlns:a16="http://schemas.microsoft.com/office/drawing/2014/main" id="{4F017922-7F8A-864F-9391-758913CBF91C}"/>
              </a:ext>
            </a:extLst>
          </p:cNvPr>
          <p:cNvSpPr>
            <a:spLocks noGrp="1"/>
          </p:cNvSpPr>
          <p:nvPr>
            <p:ph idx="1"/>
          </p:nvPr>
        </p:nvSpPr>
        <p:spPr/>
        <p:txBody>
          <a:bodyPr/>
          <a:lstStyle/>
          <a:p>
            <a:r>
              <a:rPr lang="en-US" dirty="0"/>
              <a:t>1 4-bit control: ALU operation</a:t>
            </a:r>
          </a:p>
          <a:p>
            <a:r>
              <a:rPr lang="en-US" dirty="0"/>
              <a:t>6 1-bit control: </a:t>
            </a:r>
            <a:r>
              <a:rPr lang="en-US" dirty="0" err="1"/>
              <a:t>PCSrc</a:t>
            </a:r>
            <a:r>
              <a:rPr lang="en-US" dirty="0"/>
              <a:t>, </a:t>
            </a:r>
            <a:r>
              <a:rPr lang="en-US" dirty="0" err="1"/>
              <a:t>ALUSrc</a:t>
            </a:r>
            <a:r>
              <a:rPr lang="en-US" dirty="0"/>
              <a:t>, </a:t>
            </a:r>
            <a:r>
              <a:rPr lang="en-US" dirty="0" err="1"/>
              <a:t>RegWrite</a:t>
            </a:r>
            <a:r>
              <a:rPr lang="en-US" dirty="0"/>
              <a:t>, </a:t>
            </a:r>
            <a:r>
              <a:rPr lang="en-US" dirty="0" err="1"/>
              <a:t>MemRead</a:t>
            </a:r>
            <a:r>
              <a:rPr lang="en-US" dirty="0"/>
              <a:t>, </a:t>
            </a:r>
            <a:r>
              <a:rPr lang="en-US" dirty="0" err="1"/>
              <a:t>MemWrite</a:t>
            </a:r>
            <a:r>
              <a:rPr lang="en-US" dirty="0"/>
              <a:t>, </a:t>
            </a:r>
            <a:r>
              <a:rPr lang="en-US" dirty="0" err="1"/>
              <a:t>MemtoReg</a:t>
            </a:r>
            <a:endParaRPr lang="en-US" dirty="0"/>
          </a:p>
        </p:txBody>
      </p:sp>
      <p:sp>
        <p:nvSpPr>
          <p:cNvPr id="4" name="Slide Number Placeholder 3">
            <a:extLst>
              <a:ext uri="{FF2B5EF4-FFF2-40B4-BE49-F238E27FC236}">
                <a16:creationId xmlns:a16="http://schemas.microsoft.com/office/drawing/2014/main" id="{71605D1B-27F6-294B-B9BF-01232874F0DE}"/>
              </a:ext>
            </a:extLst>
          </p:cNvPr>
          <p:cNvSpPr>
            <a:spLocks noGrp="1"/>
          </p:cNvSpPr>
          <p:nvPr>
            <p:ph type="sldNum" sz="quarter" idx="12"/>
          </p:nvPr>
        </p:nvSpPr>
        <p:spPr/>
        <p:txBody>
          <a:bodyPr/>
          <a:lstStyle/>
          <a:p>
            <a:fld id="{7B14E791-165F-344E-BF0E-59CD826800BF}" type="slidenum">
              <a:rPr lang="en-US" smtClean="0"/>
              <a:pPr/>
              <a:t>45</a:t>
            </a:fld>
            <a:endParaRPr lang="en-US" dirty="0"/>
          </a:p>
        </p:txBody>
      </p:sp>
      <p:pic>
        <p:nvPicPr>
          <p:cNvPr id="5" name="Picture 4">
            <a:extLst>
              <a:ext uri="{FF2B5EF4-FFF2-40B4-BE49-F238E27FC236}">
                <a16:creationId xmlns:a16="http://schemas.microsoft.com/office/drawing/2014/main" id="{502EB7EF-1027-534D-B1AC-42F46D33ED07}"/>
              </a:ext>
            </a:extLst>
          </p:cNvPr>
          <p:cNvPicPr>
            <a:picLocks noChangeAspect="1"/>
          </p:cNvPicPr>
          <p:nvPr/>
        </p:nvPicPr>
        <p:blipFill>
          <a:blip r:embed="rId2"/>
          <a:stretch>
            <a:fillRect/>
          </a:stretch>
        </p:blipFill>
        <p:spPr>
          <a:xfrm>
            <a:off x="2229067" y="2414700"/>
            <a:ext cx="6453791" cy="4290900"/>
          </a:xfrm>
          <a:prstGeom prst="rect">
            <a:avLst/>
          </a:prstGeom>
        </p:spPr>
      </p:pic>
      <p:sp>
        <p:nvSpPr>
          <p:cNvPr id="6" name="Text Box 4">
            <a:extLst>
              <a:ext uri="{FF2B5EF4-FFF2-40B4-BE49-F238E27FC236}">
                <a16:creationId xmlns:a16="http://schemas.microsoft.com/office/drawing/2014/main" id="{B63EF922-1D26-B242-BEA6-32BA696EE1D5}"/>
              </a:ext>
            </a:extLst>
          </p:cNvPr>
          <p:cNvSpPr txBox="1">
            <a:spLocks noChangeArrowheads="1"/>
          </p:cNvSpPr>
          <p:nvPr/>
        </p:nvSpPr>
        <p:spPr bwMode="auto">
          <a:xfrm rot="5400000">
            <a:off x="6893719" y="1883569"/>
            <a:ext cx="41338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§4.4 A Simple Implementation Scheme</a:t>
            </a:r>
          </a:p>
        </p:txBody>
      </p:sp>
      <p:sp>
        <p:nvSpPr>
          <p:cNvPr id="8" name="Rounded Rectangle 7">
            <a:extLst>
              <a:ext uri="{FF2B5EF4-FFF2-40B4-BE49-F238E27FC236}">
                <a16:creationId xmlns:a16="http://schemas.microsoft.com/office/drawing/2014/main" id="{33C933FE-AFFA-5546-92EA-EE6F446D6A73}"/>
              </a:ext>
            </a:extLst>
          </p:cNvPr>
          <p:cNvSpPr/>
          <p:nvPr/>
        </p:nvSpPr>
        <p:spPr>
          <a:xfrm>
            <a:off x="6882188" y="2514600"/>
            <a:ext cx="464925" cy="229295"/>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07B06D1-1F80-CB4E-BACD-F830F10CC569}"/>
              </a:ext>
            </a:extLst>
          </p:cNvPr>
          <p:cNvSpPr/>
          <p:nvPr/>
        </p:nvSpPr>
        <p:spPr>
          <a:xfrm>
            <a:off x="5562600" y="4099011"/>
            <a:ext cx="464925" cy="229295"/>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74FC6A8-0D77-8F41-A536-E66A69DFDD2F}"/>
              </a:ext>
            </a:extLst>
          </p:cNvPr>
          <p:cNvSpPr/>
          <p:nvPr/>
        </p:nvSpPr>
        <p:spPr>
          <a:xfrm>
            <a:off x="6245822" y="4081675"/>
            <a:ext cx="1069378" cy="229295"/>
          </a:xfrm>
          <a:prstGeom prst="roundRect">
            <a:avLst/>
          </a:prstGeom>
          <a:solidFill>
            <a:srgbClr val="FFC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EE18F1D2-4F92-1F4E-98C7-580FE0A58908}"/>
              </a:ext>
            </a:extLst>
          </p:cNvPr>
          <p:cNvSpPr/>
          <p:nvPr/>
        </p:nvSpPr>
        <p:spPr>
          <a:xfrm>
            <a:off x="7467600" y="4270878"/>
            <a:ext cx="673153" cy="229295"/>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77D50ED-8770-9F4B-A9A4-0C96E7197A25}"/>
              </a:ext>
            </a:extLst>
          </p:cNvPr>
          <p:cNvSpPr/>
          <p:nvPr/>
        </p:nvSpPr>
        <p:spPr>
          <a:xfrm>
            <a:off x="8052760" y="4480817"/>
            <a:ext cx="636724" cy="229295"/>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6A0CCEA-5E23-F04C-8BAF-8A9996DC2402}"/>
              </a:ext>
            </a:extLst>
          </p:cNvPr>
          <p:cNvSpPr/>
          <p:nvPr/>
        </p:nvSpPr>
        <p:spPr>
          <a:xfrm>
            <a:off x="6871252" y="5842560"/>
            <a:ext cx="673153" cy="229295"/>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E4DB703-7312-9144-ACBF-CA8E94E2D19B}"/>
              </a:ext>
            </a:extLst>
          </p:cNvPr>
          <p:cNvSpPr/>
          <p:nvPr/>
        </p:nvSpPr>
        <p:spPr>
          <a:xfrm>
            <a:off x="4029445" y="5546881"/>
            <a:ext cx="695205" cy="229295"/>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79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dirty="0"/>
              <a:t>ALU Operation Control</a:t>
            </a:r>
            <a:endParaRPr lang="en-AU" altLang="en-US" dirty="0"/>
          </a:p>
        </p:txBody>
      </p:sp>
      <p:sp>
        <p:nvSpPr>
          <p:cNvPr id="23556" name="Rectangle 3"/>
          <p:cNvSpPr>
            <a:spLocks noGrp="1" noChangeArrowheads="1"/>
          </p:cNvSpPr>
          <p:nvPr>
            <p:ph idx="1"/>
          </p:nvPr>
        </p:nvSpPr>
        <p:spPr>
          <a:xfrm>
            <a:off x="228600" y="1143000"/>
            <a:ext cx="8763000" cy="5715000"/>
          </a:xfrm>
        </p:spPr>
        <p:txBody>
          <a:bodyPr>
            <a:normAutofit fontScale="92500" lnSpcReduction="10000"/>
          </a:bodyPr>
          <a:lstStyle/>
          <a:p>
            <a:pPr eaLnBrk="1" hangingPunct="1"/>
            <a:r>
              <a:rPr lang="en-US" altLang="en-US" dirty="0"/>
              <a:t>ALU used for</a:t>
            </a:r>
          </a:p>
          <a:p>
            <a:pPr lvl="1" eaLnBrk="1" hangingPunct="1"/>
            <a:r>
              <a:rPr lang="en-US" altLang="en-US" dirty="0"/>
              <a:t>Load/Store: </a:t>
            </a:r>
            <a:r>
              <a:rPr lang="en-US" altLang="en-US" dirty="0" err="1"/>
              <a:t>Func</a:t>
            </a:r>
            <a:r>
              <a:rPr lang="en-US" altLang="en-US" dirty="0"/>
              <a:t> = add</a:t>
            </a:r>
          </a:p>
          <a:p>
            <a:pPr lvl="1" eaLnBrk="1" hangingPunct="1"/>
            <a:r>
              <a:rPr lang="en-US" altLang="en-US" dirty="0"/>
              <a:t>Branch: </a:t>
            </a:r>
            <a:r>
              <a:rPr lang="en-US" altLang="en-US" dirty="0" err="1"/>
              <a:t>Func</a:t>
            </a:r>
            <a:r>
              <a:rPr lang="en-US" altLang="en-US" dirty="0"/>
              <a:t> = subtract</a:t>
            </a:r>
          </a:p>
          <a:p>
            <a:pPr lvl="1" eaLnBrk="1" hangingPunct="1"/>
            <a:r>
              <a:rPr lang="en-US" altLang="en-US" dirty="0"/>
              <a:t>R-type: </a:t>
            </a:r>
            <a:r>
              <a:rPr lang="en-US" altLang="en-US" dirty="0" err="1"/>
              <a:t>Func</a:t>
            </a:r>
            <a:r>
              <a:rPr lang="en-US" altLang="en-US" dirty="0"/>
              <a:t> depends on </a:t>
            </a:r>
            <a:r>
              <a:rPr lang="en-US" altLang="en-US" dirty="0" err="1"/>
              <a:t>funct</a:t>
            </a:r>
            <a:r>
              <a:rPr lang="en-US" altLang="en-US" dirty="0"/>
              <a:t> field</a:t>
            </a:r>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r>
              <a:rPr lang="en-AU" altLang="en-US" dirty="0"/>
              <a:t>How to generate those control signals</a:t>
            </a:r>
          </a:p>
          <a:p>
            <a:pPr lvl="1"/>
            <a:r>
              <a:rPr lang="en-AU" altLang="en-US" b="1" dirty="0"/>
              <a:t>Based on the opcode, func3 and func7 fields of an instruction word</a:t>
            </a:r>
          </a:p>
          <a:p>
            <a:pPr lvl="1"/>
            <a:r>
              <a:rPr lang="en-AU" altLang="en-US" dirty="0"/>
              <a:t>Encoding Review: </a:t>
            </a:r>
          </a:p>
        </p:txBody>
      </p:sp>
      <p:sp>
        <p:nvSpPr>
          <p:cNvPr id="2" name="Slide Number Placeholder 1"/>
          <p:cNvSpPr>
            <a:spLocks noGrp="1"/>
          </p:cNvSpPr>
          <p:nvPr>
            <p:ph type="sldNum" sz="quarter" idx="12"/>
          </p:nvPr>
        </p:nvSpPr>
        <p:spPr/>
        <p:txBody>
          <a:bodyPr/>
          <a:lstStyle/>
          <a:p>
            <a:fld id="{7B14E791-165F-344E-BF0E-59CD826800BF}" type="slidenum">
              <a:rPr lang="en-US" smtClean="0"/>
              <a:pPr/>
              <a:t>46</a:t>
            </a:fld>
            <a:endParaRPr lang="en-US" dirty="0"/>
          </a:p>
        </p:txBody>
      </p:sp>
      <p:graphicFrame>
        <p:nvGraphicFramePr>
          <p:cNvPr id="297989" name="Group 5"/>
          <p:cNvGraphicFramePr>
            <a:graphicFrameLocks noGrp="1"/>
          </p:cNvGraphicFramePr>
          <p:nvPr>
            <p:extLst>
              <p:ext uri="{D42A27DB-BD31-4B8C-83A1-F6EECF244321}">
                <p14:modId xmlns:p14="http://schemas.microsoft.com/office/powerpoint/2010/main" val="1875703275"/>
              </p:ext>
            </p:extLst>
          </p:nvPr>
        </p:nvGraphicFramePr>
        <p:xfrm>
          <a:off x="228600" y="2667000"/>
          <a:ext cx="6096000" cy="256040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65125">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ALU operation control</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Function</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4961">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a:ln>
                            <a:noFill/>
                          </a:ln>
                          <a:solidFill>
                            <a:schemeClr val="tx1"/>
                          </a:solidFill>
                          <a:effectLst/>
                          <a:latin typeface="Arial" charset="0"/>
                        </a:rPr>
                        <a:t>0000</a:t>
                      </a:r>
                      <a:endParaRPr kumimoji="0" lang="en-AU" altLang="en-US" sz="1800" b="1" i="0" u="none" strike="noStrike" cap="none" normalizeH="0" baseline="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a:ln>
                            <a:noFill/>
                          </a:ln>
                          <a:solidFill>
                            <a:schemeClr val="tx1"/>
                          </a:solidFill>
                          <a:effectLst/>
                          <a:latin typeface="Arial" charset="0"/>
                        </a:rPr>
                        <a:t>AND</a:t>
                      </a:r>
                      <a:endParaRPr kumimoji="0" lang="en-AU" altLang="en-US" sz="1800" b="1" i="0" u="none" strike="noStrike" cap="none" normalizeH="0" baseline="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125">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0001</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OR</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125">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0010</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add</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125">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a:ln>
                            <a:noFill/>
                          </a:ln>
                          <a:solidFill>
                            <a:schemeClr val="tx1"/>
                          </a:solidFill>
                          <a:effectLst/>
                          <a:latin typeface="Arial" charset="0"/>
                        </a:rPr>
                        <a:t>0110</a:t>
                      </a:r>
                      <a:endParaRPr kumimoji="0" lang="en-AU" altLang="en-US" sz="1800" b="1" i="0" u="none" strike="noStrike" cap="none" normalizeH="0" baseline="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1" i="0" u="none" strike="noStrike" cap="none" normalizeH="0" baseline="0" dirty="0">
                          <a:ln>
                            <a:noFill/>
                          </a:ln>
                          <a:solidFill>
                            <a:schemeClr val="tx1"/>
                          </a:solidFill>
                          <a:effectLst/>
                          <a:latin typeface="Arial" charset="0"/>
                        </a:rPr>
                        <a:t>subtract</a:t>
                      </a:r>
                      <a:endParaRPr kumimoji="0" lang="en-AU" altLang="en-US" sz="1800" b="1" i="0" u="none" strike="noStrike" cap="none" normalizeH="0" baseline="0" dirty="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125">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0" i="0" u="none" strike="noStrike" cap="none" normalizeH="0" baseline="0">
                          <a:ln>
                            <a:noFill/>
                          </a:ln>
                          <a:solidFill>
                            <a:schemeClr val="tx1"/>
                          </a:solidFill>
                          <a:effectLst/>
                          <a:latin typeface="Arial" charset="0"/>
                        </a:rPr>
                        <a:t>0111</a:t>
                      </a:r>
                      <a:endParaRPr kumimoji="0" lang="en-AU" altLang="en-US" sz="1800" b="0" i="0" u="none" strike="noStrike" cap="none" normalizeH="0" baseline="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0" i="0" u="none" strike="noStrike" cap="none" normalizeH="0" baseline="0">
                          <a:ln>
                            <a:noFill/>
                          </a:ln>
                          <a:solidFill>
                            <a:schemeClr val="tx1"/>
                          </a:solidFill>
                          <a:effectLst/>
                          <a:latin typeface="Arial" charset="0"/>
                        </a:rPr>
                        <a:t>set-on-less-than</a:t>
                      </a:r>
                      <a:endParaRPr kumimoji="0" lang="en-AU" altLang="en-US" sz="1800" b="0" i="0" u="none" strike="noStrike" cap="none" normalizeH="0" baseline="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125">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0" i="0" u="none" strike="noStrike" cap="none" normalizeH="0" baseline="0" dirty="0">
                          <a:ln>
                            <a:noFill/>
                          </a:ln>
                          <a:solidFill>
                            <a:schemeClr val="tx1"/>
                          </a:solidFill>
                          <a:effectLst/>
                          <a:latin typeface="Arial" charset="0"/>
                        </a:rPr>
                        <a:t>1100</a:t>
                      </a:r>
                      <a:endParaRPr kumimoji="0" lang="en-AU" altLang="en-US" sz="1800" b="0" i="0" u="none" strike="noStrike" cap="none" normalizeH="0" baseline="0" dirty="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folHlink"/>
                        </a:buClr>
                        <a:buSzPct val="60000"/>
                        <a:buFont typeface="Wingdings" charset="2"/>
                        <a:defRPr sz="2800">
                          <a:solidFill>
                            <a:schemeClr val="tx1"/>
                          </a:solidFill>
                          <a:latin typeface="Arial" charset="0"/>
                        </a:defRPr>
                      </a:lvl1pPr>
                      <a:lvl2pPr marL="742950" indent="-285750" algn="l">
                        <a:spcBef>
                          <a:spcPct val="20000"/>
                        </a:spcBef>
                        <a:buClr>
                          <a:schemeClr val="hlink"/>
                        </a:buClr>
                        <a:buSzPct val="55000"/>
                        <a:buFont typeface="Wingdings" charset="2"/>
                        <a:defRPr sz="2400">
                          <a:solidFill>
                            <a:schemeClr val="tx1"/>
                          </a:solidFill>
                          <a:latin typeface="Arial" charset="0"/>
                        </a:defRPr>
                      </a:lvl2pPr>
                      <a:lvl3pPr marL="1143000" indent="-228600" algn="l">
                        <a:spcBef>
                          <a:spcPct val="20000"/>
                        </a:spcBef>
                        <a:buClr>
                          <a:schemeClr val="folHlink"/>
                        </a:buClr>
                        <a:buSzPct val="50000"/>
                        <a:buFont typeface="Wingdings" charset="2"/>
                        <a:defRPr sz="2000">
                          <a:solidFill>
                            <a:schemeClr val="tx1"/>
                          </a:solidFill>
                          <a:latin typeface="Arial" charset="0"/>
                        </a:defRPr>
                      </a:lvl3pPr>
                      <a:lvl4pPr marL="1600200" indent="-228600" algn="l">
                        <a:spcBef>
                          <a:spcPct val="20000"/>
                        </a:spcBef>
                        <a:buClr>
                          <a:schemeClr val="accent2"/>
                        </a:buClr>
                        <a:buSzPct val="55000"/>
                        <a:buFont typeface="Wingdings" charset="2"/>
                        <a:defRPr>
                          <a:solidFill>
                            <a:schemeClr val="tx1"/>
                          </a:solidFill>
                          <a:latin typeface="Arial" charset="0"/>
                        </a:defRPr>
                      </a:lvl4pPr>
                      <a:lvl5pPr marL="2057400" indent="-228600" algn="l">
                        <a:spcBef>
                          <a:spcPct val="20000"/>
                        </a:spcBef>
                        <a:buClr>
                          <a:schemeClr val="accent1"/>
                        </a:buClr>
                        <a:buSzPct val="50000"/>
                        <a:buFont typeface="Wingdings" charset="2"/>
                        <a:defRPr>
                          <a:solidFill>
                            <a:schemeClr val="tx1"/>
                          </a:solidFill>
                          <a:latin typeface="Arial"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800" b="0" i="0" u="none" strike="noStrike" cap="none" normalizeH="0" baseline="0" dirty="0">
                          <a:ln>
                            <a:noFill/>
                          </a:ln>
                          <a:solidFill>
                            <a:schemeClr val="tx1"/>
                          </a:solidFill>
                          <a:effectLst/>
                          <a:latin typeface="Arial" charset="0"/>
                        </a:rPr>
                        <a:t>NOR</a:t>
                      </a:r>
                      <a:endParaRPr kumimoji="0" lang="en-AU" altLang="en-US" sz="1800" b="0" i="0" u="none" strike="noStrike" cap="none" normalizeH="0" baseline="0" dirty="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 name="Picture 2"/>
          <p:cNvPicPr>
            <a:picLocks noChangeAspect="1"/>
          </p:cNvPicPr>
          <p:nvPr/>
        </p:nvPicPr>
        <p:blipFill>
          <a:blip r:embed="rId3"/>
          <a:stretch>
            <a:fillRect/>
          </a:stretch>
        </p:blipFill>
        <p:spPr>
          <a:xfrm>
            <a:off x="6324600" y="2256180"/>
            <a:ext cx="2652568" cy="2350854"/>
          </a:xfrm>
          <a:prstGeom prst="rect">
            <a:avLst/>
          </a:prstGeom>
        </p:spPr>
      </p:pic>
      <p:pic>
        <p:nvPicPr>
          <p:cNvPr id="4" name="Picture 3">
            <a:extLst>
              <a:ext uri="{FF2B5EF4-FFF2-40B4-BE49-F238E27FC236}">
                <a16:creationId xmlns:a16="http://schemas.microsoft.com/office/drawing/2014/main" id="{75C738CE-5472-3062-F07F-AD64E98E3ECE}"/>
              </a:ext>
            </a:extLst>
          </p:cNvPr>
          <p:cNvPicPr>
            <a:picLocks noChangeAspect="1"/>
          </p:cNvPicPr>
          <p:nvPr/>
        </p:nvPicPr>
        <p:blipFill>
          <a:blip r:embed="rId4"/>
          <a:stretch>
            <a:fillRect/>
          </a:stretch>
        </p:blipFill>
        <p:spPr>
          <a:xfrm>
            <a:off x="4610100" y="743214"/>
            <a:ext cx="4538477" cy="1392922"/>
          </a:xfrm>
          <a:prstGeom prst="rect">
            <a:avLst/>
          </a:prstGeom>
        </p:spPr>
      </p:pic>
    </p:spTree>
    <p:extLst>
      <p:ext uri="{BB962C8B-B14F-4D97-AF65-F5344CB8AC3E}">
        <p14:creationId xmlns:p14="http://schemas.microsoft.com/office/powerpoint/2010/main" val="201111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B509-9FDB-8B41-8303-F4DC9153110E}"/>
              </a:ext>
            </a:extLst>
          </p:cNvPr>
          <p:cNvSpPr>
            <a:spLocks noGrp="1"/>
          </p:cNvSpPr>
          <p:nvPr>
            <p:ph type="title"/>
          </p:nvPr>
        </p:nvSpPr>
        <p:spPr/>
        <p:txBody>
          <a:bodyPr>
            <a:normAutofit fontScale="90000"/>
          </a:bodyPr>
          <a:lstStyle/>
          <a:p>
            <a:r>
              <a:rPr lang="en-US" dirty="0"/>
              <a:t>R-Format Instruction Encoding (AL Instructions)</a:t>
            </a:r>
            <a:br>
              <a:rPr lang="en-US" dirty="0"/>
            </a:br>
            <a:r>
              <a:rPr lang="en-US" sz="2000" dirty="0">
                <a:hlinkClick r:id="rId3"/>
              </a:rPr>
              <a:t>http://content.riscv.org/wp-content/uploads/2017/05/riscv-spec-v2.2.pdf#page=116</a:t>
            </a:r>
            <a:endParaRPr lang="en-US" dirty="0"/>
          </a:p>
        </p:txBody>
      </p:sp>
      <p:sp>
        <p:nvSpPr>
          <p:cNvPr id="3" name="Content Placeholder 2">
            <a:extLst>
              <a:ext uri="{FF2B5EF4-FFF2-40B4-BE49-F238E27FC236}">
                <a16:creationId xmlns:a16="http://schemas.microsoft.com/office/drawing/2014/main" id="{9865675A-1327-F441-819D-BD219DD9410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704194D-A561-3B46-8DE0-641D021EE9F9}"/>
              </a:ext>
            </a:extLst>
          </p:cNvPr>
          <p:cNvSpPr>
            <a:spLocks noGrp="1"/>
          </p:cNvSpPr>
          <p:nvPr>
            <p:ph type="sldNum" sz="quarter" idx="12"/>
          </p:nvPr>
        </p:nvSpPr>
        <p:spPr/>
        <p:txBody>
          <a:bodyPr/>
          <a:lstStyle/>
          <a:p>
            <a:fld id="{7B14E791-165F-344E-BF0E-59CD826800BF}" type="slidenum">
              <a:rPr lang="en-US" smtClean="0"/>
              <a:pPr/>
              <a:t>47</a:t>
            </a:fld>
            <a:endParaRPr lang="en-US" dirty="0"/>
          </a:p>
        </p:txBody>
      </p:sp>
      <p:pic>
        <p:nvPicPr>
          <p:cNvPr id="5" name="Picture 4">
            <a:extLst>
              <a:ext uri="{FF2B5EF4-FFF2-40B4-BE49-F238E27FC236}">
                <a16:creationId xmlns:a16="http://schemas.microsoft.com/office/drawing/2014/main" id="{1FCE05AA-7880-2E47-9FB4-2031CC1E5F84}"/>
              </a:ext>
            </a:extLst>
          </p:cNvPr>
          <p:cNvPicPr>
            <a:picLocks noChangeAspect="1"/>
          </p:cNvPicPr>
          <p:nvPr/>
        </p:nvPicPr>
        <p:blipFill>
          <a:blip r:embed="rId4"/>
          <a:stretch>
            <a:fillRect/>
          </a:stretch>
        </p:blipFill>
        <p:spPr>
          <a:xfrm>
            <a:off x="927652" y="1271587"/>
            <a:ext cx="7010400" cy="2070100"/>
          </a:xfrm>
          <a:prstGeom prst="rect">
            <a:avLst/>
          </a:prstGeom>
        </p:spPr>
      </p:pic>
      <p:pic>
        <p:nvPicPr>
          <p:cNvPr id="6" name="Picture 5">
            <a:extLst>
              <a:ext uri="{FF2B5EF4-FFF2-40B4-BE49-F238E27FC236}">
                <a16:creationId xmlns:a16="http://schemas.microsoft.com/office/drawing/2014/main" id="{33741717-9919-7740-9D9A-E4DDBFE1C488}"/>
              </a:ext>
            </a:extLst>
          </p:cNvPr>
          <p:cNvPicPr>
            <a:picLocks noChangeAspect="1"/>
          </p:cNvPicPr>
          <p:nvPr/>
        </p:nvPicPr>
        <p:blipFill>
          <a:blip r:embed="rId5"/>
          <a:stretch>
            <a:fillRect/>
          </a:stretch>
        </p:blipFill>
        <p:spPr>
          <a:xfrm>
            <a:off x="930987" y="3531394"/>
            <a:ext cx="7099300" cy="1092200"/>
          </a:xfrm>
          <a:prstGeom prst="rect">
            <a:avLst/>
          </a:prstGeom>
        </p:spPr>
      </p:pic>
      <p:pic>
        <p:nvPicPr>
          <p:cNvPr id="7" name="Picture 6">
            <a:extLst>
              <a:ext uri="{FF2B5EF4-FFF2-40B4-BE49-F238E27FC236}">
                <a16:creationId xmlns:a16="http://schemas.microsoft.com/office/drawing/2014/main" id="{1566DE4D-023F-0C43-A236-DD9F43AE4D3D}"/>
              </a:ext>
            </a:extLst>
          </p:cNvPr>
          <p:cNvPicPr>
            <a:picLocks noChangeAspect="1"/>
          </p:cNvPicPr>
          <p:nvPr/>
        </p:nvPicPr>
        <p:blipFill>
          <a:blip r:embed="rId6"/>
          <a:stretch>
            <a:fillRect/>
          </a:stretch>
        </p:blipFill>
        <p:spPr>
          <a:xfrm>
            <a:off x="927652" y="4608513"/>
            <a:ext cx="7289800" cy="3302000"/>
          </a:xfrm>
          <a:prstGeom prst="rect">
            <a:avLst/>
          </a:prstGeom>
        </p:spPr>
      </p:pic>
      <p:sp>
        <p:nvSpPr>
          <p:cNvPr id="8" name="Rectangle 7">
            <a:extLst>
              <a:ext uri="{FF2B5EF4-FFF2-40B4-BE49-F238E27FC236}">
                <a16:creationId xmlns:a16="http://schemas.microsoft.com/office/drawing/2014/main" id="{B0A63A00-9D26-6147-B6AE-B3EAA30D25BD}"/>
              </a:ext>
            </a:extLst>
          </p:cNvPr>
          <p:cNvSpPr/>
          <p:nvPr/>
        </p:nvSpPr>
        <p:spPr>
          <a:xfrm>
            <a:off x="3276600" y="1039910"/>
            <a:ext cx="2139753" cy="307777"/>
          </a:xfrm>
          <a:prstGeom prst="rect">
            <a:avLst/>
          </a:prstGeom>
        </p:spPr>
        <p:txBody>
          <a:bodyPr wrap="none">
            <a:spAutoFit/>
          </a:bodyPr>
          <a:lstStyle/>
          <a:p>
            <a:r>
              <a:rPr lang="en-US" sz="1400" b="1" dirty="0"/>
              <a:t>RV32I Base Instruction Set</a:t>
            </a:r>
          </a:p>
        </p:txBody>
      </p:sp>
      <p:sp>
        <p:nvSpPr>
          <p:cNvPr id="9" name="Rectangle 8">
            <a:extLst>
              <a:ext uri="{FF2B5EF4-FFF2-40B4-BE49-F238E27FC236}">
                <a16:creationId xmlns:a16="http://schemas.microsoft.com/office/drawing/2014/main" id="{D8AA577F-248D-8941-8379-334483A38432}"/>
              </a:ext>
            </a:extLst>
          </p:cNvPr>
          <p:cNvSpPr/>
          <p:nvPr/>
        </p:nvSpPr>
        <p:spPr>
          <a:xfrm>
            <a:off x="2691446" y="3275111"/>
            <a:ext cx="4572000" cy="307777"/>
          </a:xfrm>
          <a:prstGeom prst="rect">
            <a:avLst/>
          </a:prstGeom>
        </p:spPr>
        <p:txBody>
          <a:bodyPr>
            <a:spAutoFit/>
          </a:bodyPr>
          <a:lstStyle/>
          <a:p>
            <a:r>
              <a:rPr lang="en-US" sz="1400" b="1" dirty="0"/>
              <a:t>RV64I Base Instruction Set (in addition to RV32I)</a:t>
            </a:r>
          </a:p>
        </p:txBody>
      </p:sp>
      <p:pic>
        <p:nvPicPr>
          <p:cNvPr id="10" name="Picture 9">
            <a:extLst>
              <a:ext uri="{FF2B5EF4-FFF2-40B4-BE49-F238E27FC236}">
                <a16:creationId xmlns:a16="http://schemas.microsoft.com/office/drawing/2014/main" id="{194FEF17-8E31-BB49-B064-956E6C899DBD}"/>
              </a:ext>
            </a:extLst>
          </p:cNvPr>
          <p:cNvPicPr>
            <a:picLocks noChangeAspect="1"/>
          </p:cNvPicPr>
          <p:nvPr/>
        </p:nvPicPr>
        <p:blipFill>
          <a:blip r:embed="rId7"/>
          <a:stretch>
            <a:fillRect/>
          </a:stretch>
        </p:blipFill>
        <p:spPr>
          <a:xfrm>
            <a:off x="926548" y="6016587"/>
            <a:ext cx="7099300" cy="824435"/>
          </a:xfrm>
          <a:prstGeom prst="rect">
            <a:avLst/>
          </a:prstGeom>
        </p:spPr>
      </p:pic>
      <p:grpSp>
        <p:nvGrpSpPr>
          <p:cNvPr id="16" name="Group 15">
            <a:extLst>
              <a:ext uri="{FF2B5EF4-FFF2-40B4-BE49-F238E27FC236}">
                <a16:creationId xmlns:a16="http://schemas.microsoft.com/office/drawing/2014/main" id="{A229E382-5020-C04E-B024-DF29E9BCE894}"/>
              </a:ext>
            </a:extLst>
          </p:cNvPr>
          <p:cNvGrpSpPr/>
          <p:nvPr/>
        </p:nvGrpSpPr>
        <p:grpSpPr>
          <a:xfrm>
            <a:off x="916646" y="1271587"/>
            <a:ext cx="7283111" cy="3336924"/>
            <a:chOff x="916646" y="1271587"/>
            <a:chExt cx="7283111" cy="3336924"/>
          </a:xfrm>
        </p:grpSpPr>
        <p:sp>
          <p:nvSpPr>
            <p:cNvPr id="11" name="Rounded Rectangle 10">
              <a:extLst>
                <a:ext uri="{FF2B5EF4-FFF2-40B4-BE49-F238E27FC236}">
                  <a16:creationId xmlns:a16="http://schemas.microsoft.com/office/drawing/2014/main" id="{B0F86D1D-1FA2-2F41-BC81-A1DD3CF38C7A}"/>
                </a:ext>
              </a:extLst>
            </p:cNvPr>
            <p:cNvSpPr/>
            <p:nvPr/>
          </p:nvSpPr>
          <p:spPr>
            <a:xfrm>
              <a:off x="1015448" y="1271587"/>
              <a:ext cx="7010400" cy="404813"/>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05540EB-6A9A-2440-BDEA-44515273AD7F}"/>
                </a:ext>
              </a:extLst>
            </p:cNvPr>
            <p:cNvSpPr/>
            <p:nvPr/>
          </p:nvSpPr>
          <p:spPr>
            <a:xfrm>
              <a:off x="916646" y="3934002"/>
              <a:ext cx="7283111" cy="674509"/>
            </a:xfrm>
            <a:prstGeom prst="round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3BF8254-9102-8743-B028-3EB96AE98426}"/>
                </a:ext>
              </a:extLst>
            </p:cNvPr>
            <p:cNvSpPr/>
            <p:nvPr/>
          </p:nvSpPr>
          <p:spPr>
            <a:xfrm>
              <a:off x="1000652" y="1687451"/>
              <a:ext cx="7010400" cy="1654236"/>
            </a:xfrm>
            <a:prstGeom prst="roundRect">
              <a:avLst>
                <a:gd name="adj" fmla="val 7655"/>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ounded Rectangle 16">
            <a:extLst>
              <a:ext uri="{FF2B5EF4-FFF2-40B4-BE49-F238E27FC236}">
                <a16:creationId xmlns:a16="http://schemas.microsoft.com/office/drawing/2014/main" id="{86CEB255-1E5C-3042-BFD3-27E81C40DFED}"/>
              </a:ext>
            </a:extLst>
          </p:cNvPr>
          <p:cNvSpPr/>
          <p:nvPr/>
        </p:nvSpPr>
        <p:spPr>
          <a:xfrm>
            <a:off x="929899" y="3547446"/>
            <a:ext cx="7283113" cy="404813"/>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AB73A5B-5058-FC43-BA61-3B6087D5D8F2}"/>
              </a:ext>
            </a:extLst>
          </p:cNvPr>
          <p:cNvSpPr/>
          <p:nvPr/>
        </p:nvSpPr>
        <p:spPr>
          <a:xfrm>
            <a:off x="929900" y="4814272"/>
            <a:ext cx="7283112" cy="1202314"/>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2243A0-3D77-C94C-9397-6FB0AD83BB21}"/>
              </a:ext>
            </a:extLst>
          </p:cNvPr>
          <p:cNvSpPr/>
          <p:nvPr/>
        </p:nvSpPr>
        <p:spPr>
          <a:xfrm rot="16200000">
            <a:off x="-662797" y="2115352"/>
            <a:ext cx="2376613" cy="369332"/>
          </a:xfrm>
          <a:prstGeom prst="rect">
            <a:avLst/>
          </a:prstGeom>
        </p:spPr>
        <p:txBody>
          <a:bodyPr wrap="none">
            <a:spAutoFit/>
          </a:bodyPr>
          <a:lstStyle/>
          <a:p>
            <a:r>
              <a:rPr lang="en-US" b="1" dirty="0"/>
              <a:t>Arithmetic instructions</a:t>
            </a:r>
          </a:p>
        </p:txBody>
      </p:sp>
      <p:sp>
        <p:nvSpPr>
          <p:cNvPr id="20" name="Rectangle 19">
            <a:extLst>
              <a:ext uri="{FF2B5EF4-FFF2-40B4-BE49-F238E27FC236}">
                <a16:creationId xmlns:a16="http://schemas.microsoft.com/office/drawing/2014/main" id="{63FFDA99-E76C-194C-8DA0-F2BD67CE9E4B}"/>
              </a:ext>
            </a:extLst>
          </p:cNvPr>
          <p:cNvSpPr/>
          <p:nvPr/>
        </p:nvSpPr>
        <p:spPr>
          <a:xfrm rot="16200000">
            <a:off x="-487275" y="4753316"/>
            <a:ext cx="1844416" cy="369332"/>
          </a:xfrm>
          <a:prstGeom prst="rect">
            <a:avLst/>
          </a:prstGeom>
        </p:spPr>
        <p:txBody>
          <a:bodyPr wrap="none">
            <a:spAutoFit/>
          </a:bodyPr>
          <a:lstStyle/>
          <a:p>
            <a:r>
              <a:rPr lang="en-US" b="1" dirty="0"/>
              <a:t>Logic instructions</a:t>
            </a:r>
          </a:p>
        </p:txBody>
      </p:sp>
      <p:sp>
        <p:nvSpPr>
          <p:cNvPr id="21" name="Rounded Rectangle 20">
            <a:extLst>
              <a:ext uri="{FF2B5EF4-FFF2-40B4-BE49-F238E27FC236}">
                <a16:creationId xmlns:a16="http://schemas.microsoft.com/office/drawing/2014/main" id="{34611897-AD26-E440-B7B8-D1BE06E02339}"/>
              </a:ext>
            </a:extLst>
          </p:cNvPr>
          <p:cNvSpPr/>
          <p:nvPr/>
        </p:nvSpPr>
        <p:spPr>
          <a:xfrm rot="16200000">
            <a:off x="-618493" y="2083592"/>
            <a:ext cx="2286000" cy="404813"/>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2A19D427-E0BC-CA4C-AE80-A84FBC50F49C}"/>
              </a:ext>
            </a:extLst>
          </p:cNvPr>
          <p:cNvSpPr/>
          <p:nvPr/>
        </p:nvSpPr>
        <p:spPr>
          <a:xfrm rot="16200000">
            <a:off x="-498376" y="4735575"/>
            <a:ext cx="1907929" cy="404814"/>
          </a:xfrm>
          <a:prstGeom prst="round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402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7A89-B195-7F4F-81D5-BDC553D069F4}"/>
              </a:ext>
            </a:extLst>
          </p:cNvPr>
          <p:cNvSpPr>
            <a:spLocks noGrp="1"/>
          </p:cNvSpPr>
          <p:nvPr>
            <p:ph type="title"/>
          </p:nvPr>
        </p:nvSpPr>
        <p:spPr/>
        <p:txBody>
          <a:bodyPr>
            <a:normAutofit fontScale="90000"/>
          </a:bodyPr>
          <a:lstStyle/>
          <a:p>
            <a:r>
              <a:rPr lang="en-US" dirty="0"/>
              <a:t>I-Format Instruction Encoding (AL and Load)</a:t>
            </a:r>
            <a:br>
              <a:rPr lang="en-US" dirty="0"/>
            </a:br>
            <a:r>
              <a:rPr lang="en-US" sz="2000" dirty="0">
                <a:hlinkClick r:id="rId2"/>
              </a:rPr>
              <a:t>http://content.riscv.org/wp-content/uploads/2017/05/riscv-spec-v2.2.pdf#page=116</a:t>
            </a:r>
            <a:endParaRPr lang="en-US" dirty="0"/>
          </a:p>
        </p:txBody>
      </p:sp>
      <p:pic>
        <p:nvPicPr>
          <p:cNvPr id="7" name="Content Placeholder 6">
            <a:extLst>
              <a:ext uri="{FF2B5EF4-FFF2-40B4-BE49-F238E27FC236}">
                <a16:creationId xmlns:a16="http://schemas.microsoft.com/office/drawing/2014/main" id="{809FDEC5-E50A-5F4D-9E27-238EA205C46B}"/>
              </a:ext>
            </a:extLst>
          </p:cNvPr>
          <p:cNvPicPr>
            <a:picLocks noGrp="1" noChangeAspect="1"/>
          </p:cNvPicPr>
          <p:nvPr>
            <p:ph idx="1"/>
          </p:nvPr>
        </p:nvPicPr>
        <p:blipFill>
          <a:blip r:embed="rId3"/>
          <a:stretch>
            <a:fillRect/>
          </a:stretch>
        </p:blipFill>
        <p:spPr>
          <a:xfrm>
            <a:off x="974325" y="5446193"/>
            <a:ext cx="6934200" cy="469900"/>
          </a:xfrm>
          <a:prstGeom prst="rect">
            <a:avLst/>
          </a:prstGeom>
        </p:spPr>
      </p:pic>
      <p:sp>
        <p:nvSpPr>
          <p:cNvPr id="4" name="Slide Number Placeholder 3">
            <a:extLst>
              <a:ext uri="{FF2B5EF4-FFF2-40B4-BE49-F238E27FC236}">
                <a16:creationId xmlns:a16="http://schemas.microsoft.com/office/drawing/2014/main" id="{2248D0CA-809F-F84C-9403-C6324C3CDA78}"/>
              </a:ext>
            </a:extLst>
          </p:cNvPr>
          <p:cNvSpPr>
            <a:spLocks noGrp="1"/>
          </p:cNvSpPr>
          <p:nvPr>
            <p:ph type="sldNum" sz="quarter" idx="12"/>
          </p:nvPr>
        </p:nvSpPr>
        <p:spPr/>
        <p:txBody>
          <a:bodyPr/>
          <a:lstStyle/>
          <a:p>
            <a:fld id="{7B14E791-165F-344E-BF0E-59CD826800BF}" type="slidenum">
              <a:rPr lang="en-US" smtClean="0"/>
              <a:pPr/>
              <a:t>48</a:t>
            </a:fld>
            <a:endParaRPr lang="en-US" dirty="0"/>
          </a:p>
        </p:txBody>
      </p:sp>
      <p:pic>
        <p:nvPicPr>
          <p:cNvPr id="5" name="Picture 4">
            <a:extLst>
              <a:ext uri="{FF2B5EF4-FFF2-40B4-BE49-F238E27FC236}">
                <a16:creationId xmlns:a16="http://schemas.microsoft.com/office/drawing/2014/main" id="{B21C0F2D-7522-C445-ADE9-6A7CB7921F4B}"/>
              </a:ext>
            </a:extLst>
          </p:cNvPr>
          <p:cNvPicPr>
            <a:picLocks noChangeAspect="1"/>
          </p:cNvPicPr>
          <p:nvPr/>
        </p:nvPicPr>
        <p:blipFill>
          <a:blip r:embed="rId4"/>
          <a:stretch>
            <a:fillRect/>
          </a:stretch>
        </p:blipFill>
        <p:spPr>
          <a:xfrm>
            <a:off x="990600" y="2349059"/>
            <a:ext cx="6858000" cy="1066800"/>
          </a:xfrm>
          <a:prstGeom prst="rect">
            <a:avLst/>
          </a:prstGeom>
        </p:spPr>
      </p:pic>
      <p:pic>
        <p:nvPicPr>
          <p:cNvPr id="8" name="Picture 7">
            <a:extLst>
              <a:ext uri="{FF2B5EF4-FFF2-40B4-BE49-F238E27FC236}">
                <a16:creationId xmlns:a16="http://schemas.microsoft.com/office/drawing/2014/main" id="{8BA81BE2-2675-B046-B2B6-A4F53FCCF90C}"/>
              </a:ext>
            </a:extLst>
          </p:cNvPr>
          <p:cNvPicPr>
            <a:picLocks noChangeAspect="1"/>
          </p:cNvPicPr>
          <p:nvPr/>
        </p:nvPicPr>
        <p:blipFill>
          <a:blip r:embed="rId5"/>
          <a:stretch>
            <a:fillRect/>
          </a:stretch>
        </p:blipFill>
        <p:spPr>
          <a:xfrm>
            <a:off x="974325" y="6079143"/>
            <a:ext cx="7150100" cy="254000"/>
          </a:xfrm>
          <a:prstGeom prst="rect">
            <a:avLst/>
          </a:prstGeom>
        </p:spPr>
      </p:pic>
      <p:grpSp>
        <p:nvGrpSpPr>
          <p:cNvPr id="9" name="Group 1">
            <a:extLst>
              <a:ext uri="{FF2B5EF4-FFF2-40B4-BE49-F238E27FC236}">
                <a16:creationId xmlns:a16="http://schemas.microsoft.com/office/drawing/2014/main" id="{FC613371-A586-4643-A6D4-56728A2ADB27}"/>
              </a:ext>
            </a:extLst>
          </p:cNvPr>
          <p:cNvGrpSpPr>
            <a:grpSpLocks/>
          </p:cNvGrpSpPr>
          <p:nvPr/>
        </p:nvGrpSpPr>
        <p:grpSpPr bwMode="auto">
          <a:xfrm>
            <a:off x="990600" y="1562213"/>
            <a:ext cx="6772275" cy="776287"/>
            <a:chOff x="1331640" y="1391533"/>
            <a:chExt cx="6771978" cy="777698"/>
          </a:xfrm>
        </p:grpSpPr>
        <p:sp>
          <p:nvSpPr>
            <p:cNvPr id="10" name="Text Box 5">
              <a:extLst>
                <a:ext uri="{FF2B5EF4-FFF2-40B4-BE49-F238E27FC236}">
                  <a16:creationId xmlns:a16="http://schemas.microsoft.com/office/drawing/2014/main" id="{C2F7793F-4A67-5E4E-8601-A5267FA83B77}"/>
                </a:ext>
              </a:extLst>
            </p:cNvPr>
            <p:cNvSpPr txBox="1">
              <a:spLocks noChangeArrowheads="1"/>
            </p:cNvSpPr>
            <p:nvPr/>
          </p:nvSpPr>
          <p:spPr bwMode="auto">
            <a:xfrm>
              <a:off x="1331640" y="1391533"/>
              <a:ext cx="2374899"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t>immediate</a:t>
              </a:r>
              <a:endParaRPr lang="en-AU" altLang="en-US" sz="2000" dirty="0"/>
            </a:p>
          </p:txBody>
        </p:sp>
        <p:sp>
          <p:nvSpPr>
            <p:cNvPr id="11" name="Text Box 7">
              <a:extLst>
                <a:ext uri="{FF2B5EF4-FFF2-40B4-BE49-F238E27FC236}">
                  <a16:creationId xmlns:a16="http://schemas.microsoft.com/office/drawing/2014/main" id="{8011E83C-8B53-7940-8A1D-F26A6B54BD9C}"/>
                </a:ext>
              </a:extLst>
            </p:cNvPr>
            <p:cNvSpPr txBox="1">
              <a:spLocks noChangeArrowheads="1"/>
            </p:cNvSpPr>
            <p:nvPr/>
          </p:nvSpPr>
          <p:spPr bwMode="auto">
            <a:xfrm>
              <a:off x="3708127"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t>rs1</a:t>
              </a:r>
              <a:endParaRPr lang="en-AU" altLang="en-US" sz="2000" dirty="0"/>
            </a:p>
          </p:txBody>
        </p:sp>
        <p:sp>
          <p:nvSpPr>
            <p:cNvPr id="12" name="Text Box 8">
              <a:extLst>
                <a:ext uri="{FF2B5EF4-FFF2-40B4-BE49-F238E27FC236}">
                  <a16:creationId xmlns:a16="http://schemas.microsoft.com/office/drawing/2014/main" id="{49ABB570-760F-9B47-BD6A-41CC6E6782EB}"/>
                </a:ext>
              </a:extLst>
            </p:cNvPr>
            <p:cNvSpPr txBox="1">
              <a:spLocks noChangeArrowheads="1"/>
            </p:cNvSpPr>
            <p:nvPr/>
          </p:nvSpPr>
          <p:spPr bwMode="auto">
            <a:xfrm>
              <a:off x="5727131"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rd</a:t>
              </a:r>
              <a:endParaRPr lang="en-AU" altLang="en-US" sz="2000"/>
            </a:p>
          </p:txBody>
        </p:sp>
        <p:sp>
          <p:nvSpPr>
            <p:cNvPr id="13" name="Text Box 9">
              <a:extLst>
                <a:ext uri="{FF2B5EF4-FFF2-40B4-BE49-F238E27FC236}">
                  <a16:creationId xmlns:a16="http://schemas.microsoft.com/office/drawing/2014/main" id="{6D29A5E6-DE3D-3D40-87B4-EBC424ADAB04}"/>
                </a:ext>
              </a:extLst>
            </p:cNvPr>
            <p:cNvSpPr txBox="1">
              <a:spLocks noChangeArrowheads="1"/>
            </p:cNvSpPr>
            <p:nvPr/>
          </p:nvSpPr>
          <p:spPr bwMode="auto">
            <a:xfrm>
              <a:off x="4789215" y="1391533"/>
              <a:ext cx="93632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funct3</a:t>
              </a:r>
              <a:endParaRPr lang="en-AU" altLang="en-US" sz="2000"/>
            </a:p>
          </p:txBody>
        </p:sp>
        <p:sp>
          <p:nvSpPr>
            <p:cNvPr id="14" name="Text Box 10">
              <a:extLst>
                <a:ext uri="{FF2B5EF4-FFF2-40B4-BE49-F238E27FC236}">
                  <a16:creationId xmlns:a16="http://schemas.microsoft.com/office/drawing/2014/main" id="{751A7B61-3BCA-4C41-A1B2-CA4CDE3CB837}"/>
                </a:ext>
              </a:extLst>
            </p:cNvPr>
            <p:cNvSpPr txBox="1">
              <a:spLocks noChangeArrowheads="1"/>
            </p:cNvSpPr>
            <p:nvPr/>
          </p:nvSpPr>
          <p:spPr bwMode="auto">
            <a:xfrm>
              <a:off x="6806631" y="1391533"/>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opcode</a:t>
              </a:r>
              <a:endParaRPr lang="en-AU" altLang="en-US" sz="2000"/>
            </a:p>
          </p:txBody>
        </p:sp>
        <p:sp>
          <p:nvSpPr>
            <p:cNvPr id="15" name="Text Box 11">
              <a:extLst>
                <a:ext uri="{FF2B5EF4-FFF2-40B4-BE49-F238E27FC236}">
                  <a16:creationId xmlns:a16="http://schemas.microsoft.com/office/drawing/2014/main" id="{434A1E13-89DA-A74F-ABD1-A9CCBCB2F3D3}"/>
                </a:ext>
              </a:extLst>
            </p:cNvPr>
            <p:cNvSpPr txBox="1">
              <a:spLocks noChangeArrowheads="1"/>
            </p:cNvSpPr>
            <p:nvPr/>
          </p:nvSpPr>
          <p:spPr bwMode="auto">
            <a:xfrm>
              <a:off x="2078304" y="1828096"/>
              <a:ext cx="788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12 bits</a:t>
              </a:r>
              <a:endParaRPr lang="en-AU" altLang="en-US" sz="1600"/>
            </a:p>
          </p:txBody>
        </p:sp>
        <p:sp>
          <p:nvSpPr>
            <p:cNvPr id="16" name="Text Box 12">
              <a:extLst>
                <a:ext uri="{FF2B5EF4-FFF2-40B4-BE49-F238E27FC236}">
                  <a16:creationId xmlns:a16="http://schemas.microsoft.com/office/drawing/2014/main" id="{4DC44DBD-BF97-904B-83C4-6792CB011CE5}"/>
                </a:ext>
              </a:extLst>
            </p:cNvPr>
            <p:cNvSpPr txBox="1">
              <a:spLocks noChangeArrowheads="1"/>
            </p:cNvSpPr>
            <p:nvPr/>
          </p:nvSpPr>
          <p:spPr bwMode="auto">
            <a:xfrm>
              <a:off x="7094513" y="1830677"/>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7 bits</a:t>
              </a:r>
              <a:endParaRPr lang="en-AU" altLang="en-US" sz="1600"/>
            </a:p>
          </p:txBody>
        </p:sp>
        <p:sp>
          <p:nvSpPr>
            <p:cNvPr id="17" name="Text Box 14">
              <a:extLst>
                <a:ext uri="{FF2B5EF4-FFF2-40B4-BE49-F238E27FC236}">
                  <a16:creationId xmlns:a16="http://schemas.microsoft.com/office/drawing/2014/main" id="{0AAD7C2D-0921-2243-9585-9C87D1E47F75}"/>
                </a:ext>
              </a:extLst>
            </p:cNvPr>
            <p:cNvSpPr txBox="1">
              <a:spLocks noChangeArrowheads="1"/>
            </p:cNvSpPr>
            <p:nvPr/>
          </p:nvSpPr>
          <p:spPr bwMode="auto">
            <a:xfrm>
              <a:off x="3927202" y="1828096"/>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18" name="Text Box 15">
              <a:extLst>
                <a:ext uri="{FF2B5EF4-FFF2-40B4-BE49-F238E27FC236}">
                  <a16:creationId xmlns:a16="http://schemas.microsoft.com/office/drawing/2014/main" id="{30C834D2-657D-CE47-BEA6-84BC592164BF}"/>
                </a:ext>
              </a:extLst>
            </p:cNvPr>
            <p:cNvSpPr txBox="1">
              <a:spLocks noChangeArrowheads="1"/>
            </p:cNvSpPr>
            <p:nvPr/>
          </p:nvSpPr>
          <p:spPr bwMode="auto">
            <a:xfrm>
              <a:off x="5946206" y="1830677"/>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19" name="Text Box 16">
              <a:extLst>
                <a:ext uri="{FF2B5EF4-FFF2-40B4-BE49-F238E27FC236}">
                  <a16:creationId xmlns:a16="http://schemas.microsoft.com/office/drawing/2014/main" id="{49701503-3B04-DC4F-8597-E46E4421CBFA}"/>
                </a:ext>
              </a:extLst>
            </p:cNvPr>
            <p:cNvSpPr txBox="1">
              <a:spLocks noChangeArrowheads="1"/>
            </p:cNvSpPr>
            <p:nvPr/>
          </p:nvSpPr>
          <p:spPr bwMode="auto">
            <a:xfrm>
              <a:off x="4860900" y="1828096"/>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3 bits</a:t>
              </a:r>
              <a:endParaRPr lang="en-AU" altLang="en-US" sz="1600"/>
            </a:p>
          </p:txBody>
        </p:sp>
      </p:grpSp>
      <p:pic>
        <p:nvPicPr>
          <p:cNvPr id="20" name="Picture 19">
            <a:extLst>
              <a:ext uri="{FF2B5EF4-FFF2-40B4-BE49-F238E27FC236}">
                <a16:creationId xmlns:a16="http://schemas.microsoft.com/office/drawing/2014/main" id="{73F5CC41-9545-0343-BD64-8D62B3264B44}"/>
              </a:ext>
            </a:extLst>
          </p:cNvPr>
          <p:cNvPicPr>
            <a:picLocks noChangeAspect="1"/>
          </p:cNvPicPr>
          <p:nvPr/>
        </p:nvPicPr>
        <p:blipFill>
          <a:blip r:embed="rId6"/>
          <a:stretch>
            <a:fillRect/>
          </a:stretch>
        </p:blipFill>
        <p:spPr>
          <a:xfrm>
            <a:off x="974325" y="3497576"/>
            <a:ext cx="6972300" cy="1866900"/>
          </a:xfrm>
          <a:prstGeom prst="rect">
            <a:avLst/>
          </a:prstGeom>
        </p:spPr>
      </p:pic>
      <p:sp>
        <p:nvSpPr>
          <p:cNvPr id="21" name="Rounded Rectangle 20">
            <a:extLst>
              <a:ext uri="{FF2B5EF4-FFF2-40B4-BE49-F238E27FC236}">
                <a16:creationId xmlns:a16="http://schemas.microsoft.com/office/drawing/2014/main" id="{D5F7B61D-E921-0845-8AD4-DE3ADC6746F8}"/>
              </a:ext>
            </a:extLst>
          </p:cNvPr>
          <p:cNvSpPr/>
          <p:nvPr/>
        </p:nvSpPr>
        <p:spPr>
          <a:xfrm>
            <a:off x="968233" y="2338770"/>
            <a:ext cx="7057437" cy="995756"/>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FEAC7631-795D-2C4F-80C6-FCA8F1510426}"/>
              </a:ext>
            </a:extLst>
          </p:cNvPr>
          <p:cNvSpPr/>
          <p:nvPr/>
        </p:nvSpPr>
        <p:spPr>
          <a:xfrm>
            <a:off x="929723" y="5476648"/>
            <a:ext cx="7016902" cy="469900"/>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6AACF98-1250-9941-A6E6-0C34638297B2}"/>
              </a:ext>
            </a:extLst>
          </p:cNvPr>
          <p:cNvSpPr/>
          <p:nvPr/>
        </p:nvSpPr>
        <p:spPr>
          <a:xfrm>
            <a:off x="929723" y="3523894"/>
            <a:ext cx="7095948" cy="1789704"/>
          </a:xfrm>
          <a:prstGeom prst="round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0318180-E04E-5640-8257-37780EC42E8A}"/>
              </a:ext>
            </a:extLst>
          </p:cNvPr>
          <p:cNvSpPr/>
          <p:nvPr/>
        </p:nvSpPr>
        <p:spPr>
          <a:xfrm>
            <a:off x="929722" y="6079143"/>
            <a:ext cx="7376077" cy="257329"/>
          </a:xfrm>
          <a:prstGeom prst="round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A5DB4B1-8C13-5A49-AA50-2A7516B7D706}"/>
              </a:ext>
            </a:extLst>
          </p:cNvPr>
          <p:cNvSpPr/>
          <p:nvPr/>
        </p:nvSpPr>
        <p:spPr>
          <a:xfrm>
            <a:off x="1282797" y="1111164"/>
            <a:ext cx="2973433" cy="369332"/>
          </a:xfrm>
          <a:prstGeom prst="rect">
            <a:avLst/>
          </a:prstGeom>
          <a:noFill/>
        </p:spPr>
        <p:txBody>
          <a:bodyPr wrap="square">
            <a:spAutoFit/>
          </a:bodyPr>
          <a:lstStyle/>
          <a:p>
            <a:r>
              <a:rPr lang="en-US" altLang="en-US" b="1" dirty="0"/>
              <a:t>Immediate arithmetic/logic</a:t>
            </a:r>
            <a:endParaRPr lang="en-US" dirty="0"/>
          </a:p>
        </p:txBody>
      </p:sp>
      <p:sp>
        <p:nvSpPr>
          <p:cNvPr id="26" name="Rectangle 25">
            <a:extLst>
              <a:ext uri="{FF2B5EF4-FFF2-40B4-BE49-F238E27FC236}">
                <a16:creationId xmlns:a16="http://schemas.microsoft.com/office/drawing/2014/main" id="{13C298CB-2A5F-BA45-864B-1417D87CC6E4}"/>
              </a:ext>
            </a:extLst>
          </p:cNvPr>
          <p:cNvSpPr/>
          <p:nvPr/>
        </p:nvSpPr>
        <p:spPr>
          <a:xfrm>
            <a:off x="5412868" y="1071674"/>
            <a:ext cx="1855722" cy="369332"/>
          </a:xfrm>
          <a:prstGeom prst="rect">
            <a:avLst/>
          </a:prstGeom>
        </p:spPr>
        <p:txBody>
          <a:bodyPr wrap="square">
            <a:spAutoFit/>
          </a:bodyPr>
          <a:lstStyle/>
          <a:p>
            <a:r>
              <a:rPr lang="en-US" altLang="en-US" b="1" dirty="0"/>
              <a:t>load instructions </a:t>
            </a:r>
            <a:endParaRPr lang="en-US" dirty="0"/>
          </a:p>
        </p:txBody>
      </p:sp>
      <p:sp>
        <p:nvSpPr>
          <p:cNvPr id="27" name="Rounded Rectangle 26">
            <a:extLst>
              <a:ext uri="{FF2B5EF4-FFF2-40B4-BE49-F238E27FC236}">
                <a16:creationId xmlns:a16="http://schemas.microsoft.com/office/drawing/2014/main" id="{E1E4686F-1863-7443-95CE-C1CAB264040D}"/>
              </a:ext>
            </a:extLst>
          </p:cNvPr>
          <p:cNvSpPr/>
          <p:nvPr/>
        </p:nvSpPr>
        <p:spPr>
          <a:xfrm>
            <a:off x="5384696" y="1097117"/>
            <a:ext cx="1986535" cy="321783"/>
          </a:xfrm>
          <a:prstGeom prst="roundRect">
            <a:avLst/>
          </a:prstGeom>
          <a:solidFill>
            <a:srgbClr val="0070C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076C067-3014-4844-90FD-5FD3E59E6D7B}"/>
              </a:ext>
            </a:extLst>
          </p:cNvPr>
          <p:cNvSpPr/>
          <p:nvPr/>
        </p:nvSpPr>
        <p:spPr>
          <a:xfrm>
            <a:off x="1250240" y="1114010"/>
            <a:ext cx="2788360" cy="369332"/>
          </a:xfrm>
          <a:prstGeom prst="round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1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7DABE14-3F4F-2E49-842D-1CA3BDAD137D}"/>
              </a:ext>
            </a:extLst>
          </p:cNvPr>
          <p:cNvSpPr>
            <a:spLocks noGrp="1"/>
          </p:cNvSpPr>
          <p:nvPr>
            <p:ph type="title"/>
          </p:nvPr>
        </p:nvSpPr>
        <p:spPr/>
        <p:txBody>
          <a:bodyPr>
            <a:normAutofit fontScale="90000"/>
          </a:bodyPr>
          <a:lstStyle/>
          <a:p>
            <a:r>
              <a:rPr lang="en-US" dirty="0"/>
              <a:t>S-Format Instruction Encoding (Store)</a:t>
            </a:r>
            <a:br>
              <a:rPr lang="en-US" dirty="0"/>
            </a:br>
            <a:r>
              <a:rPr lang="en-US" sz="2000" dirty="0">
                <a:hlinkClick r:id="rId2"/>
              </a:rPr>
              <a:t>http://content.riscv.org/wp-content/uploads/2017/05/riscv-spec-v2.2.pdf#page=116</a:t>
            </a:r>
            <a:endParaRPr lang="en-US" dirty="0"/>
          </a:p>
        </p:txBody>
      </p:sp>
      <p:sp>
        <p:nvSpPr>
          <p:cNvPr id="3" name="Content Placeholder 2">
            <a:extLst>
              <a:ext uri="{FF2B5EF4-FFF2-40B4-BE49-F238E27FC236}">
                <a16:creationId xmlns:a16="http://schemas.microsoft.com/office/drawing/2014/main" id="{898565EB-16CC-1A4B-A3E3-8886AC6800C3}"/>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Same opcode</a:t>
            </a:r>
          </a:p>
          <a:p>
            <a:r>
              <a:rPr lang="en-US" dirty="0"/>
              <a:t>Func3 are different for different sizes of data</a:t>
            </a:r>
          </a:p>
          <a:p>
            <a:pPr lvl="1"/>
            <a:r>
              <a:rPr lang="en-US" dirty="0"/>
              <a:t>Byte, half-word, word, doubleword</a:t>
            </a:r>
          </a:p>
        </p:txBody>
      </p:sp>
      <p:sp>
        <p:nvSpPr>
          <p:cNvPr id="5" name="Slide Number Placeholder 4">
            <a:extLst>
              <a:ext uri="{FF2B5EF4-FFF2-40B4-BE49-F238E27FC236}">
                <a16:creationId xmlns:a16="http://schemas.microsoft.com/office/drawing/2014/main" id="{73EF4381-DC7F-8646-A297-68DC6A63D8F1}"/>
              </a:ext>
            </a:extLst>
          </p:cNvPr>
          <p:cNvSpPr>
            <a:spLocks noGrp="1"/>
          </p:cNvSpPr>
          <p:nvPr>
            <p:ph type="sldNum" sz="quarter" idx="12"/>
          </p:nvPr>
        </p:nvSpPr>
        <p:spPr/>
        <p:txBody>
          <a:bodyPr/>
          <a:lstStyle/>
          <a:p>
            <a:fld id="{7B14E791-165F-344E-BF0E-59CD826800BF}" type="slidenum">
              <a:rPr lang="en-US" smtClean="0"/>
              <a:pPr/>
              <a:t>49</a:t>
            </a:fld>
            <a:endParaRPr lang="en-US" dirty="0"/>
          </a:p>
        </p:txBody>
      </p:sp>
      <p:pic>
        <p:nvPicPr>
          <p:cNvPr id="6" name="Picture 5">
            <a:extLst>
              <a:ext uri="{FF2B5EF4-FFF2-40B4-BE49-F238E27FC236}">
                <a16:creationId xmlns:a16="http://schemas.microsoft.com/office/drawing/2014/main" id="{EB39248F-2709-FC45-862D-16FE13E2584C}"/>
              </a:ext>
            </a:extLst>
          </p:cNvPr>
          <p:cNvPicPr>
            <a:picLocks noChangeAspect="1"/>
          </p:cNvPicPr>
          <p:nvPr/>
        </p:nvPicPr>
        <p:blipFill>
          <a:blip r:embed="rId3"/>
          <a:stretch>
            <a:fillRect/>
          </a:stretch>
        </p:blipFill>
        <p:spPr>
          <a:xfrm>
            <a:off x="914400" y="2302947"/>
            <a:ext cx="6769100" cy="660400"/>
          </a:xfrm>
          <a:prstGeom prst="rect">
            <a:avLst/>
          </a:prstGeom>
        </p:spPr>
      </p:pic>
      <p:pic>
        <p:nvPicPr>
          <p:cNvPr id="7" name="Picture 6">
            <a:extLst>
              <a:ext uri="{FF2B5EF4-FFF2-40B4-BE49-F238E27FC236}">
                <a16:creationId xmlns:a16="http://schemas.microsoft.com/office/drawing/2014/main" id="{099EAD4F-5DB9-714C-9042-8F240182446F}"/>
              </a:ext>
            </a:extLst>
          </p:cNvPr>
          <p:cNvPicPr>
            <a:picLocks noChangeAspect="1"/>
          </p:cNvPicPr>
          <p:nvPr/>
        </p:nvPicPr>
        <p:blipFill>
          <a:blip r:embed="rId4"/>
          <a:stretch>
            <a:fillRect/>
          </a:stretch>
        </p:blipFill>
        <p:spPr>
          <a:xfrm>
            <a:off x="922852" y="3198990"/>
            <a:ext cx="6781800" cy="254000"/>
          </a:xfrm>
          <a:prstGeom prst="rect">
            <a:avLst/>
          </a:prstGeom>
        </p:spPr>
      </p:pic>
      <p:grpSp>
        <p:nvGrpSpPr>
          <p:cNvPr id="8" name="Group 7">
            <a:extLst>
              <a:ext uri="{FF2B5EF4-FFF2-40B4-BE49-F238E27FC236}">
                <a16:creationId xmlns:a16="http://schemas.microsoft.com/office/drawing/2014/main" id="{6875AAD1-6542-9842-80DC-70DD9EDEA7E6}"/>
              </a:ext>
            </a:extLst>
          </p:cNvPr>
          <p:cNvGrpSpPr/>
          <p:nvPr/>
        </p:nvGrpSpPr>
        <p:grpSpPr>
          <a:xfrm>
            <a:off x="914400" y="1327983"/>
            <a:ext cx="6772275" cy="776287"/>
            <a:chOff x="1331913" y="1392238"/>
            <a:chExt cx="6772275" cy="776287"/>
          </a:xfrm>
        </p:grpSpPr>
        <p:grpSp>
          <p:nvGrpSpPr>
            <p:cNvPr id="9" name="Group 15">
              <a:extLst>
                <a:ext uri="{FF2B5EF4-FFF2-40B4-BE49-F238E27FC236}">
                  <a16:creationId xmlns:a16="http://schemas.microsoft.com/office/drawing/2014/main" id="{AB636B20-4783-1147-91F0-6A48B148B14F}"/>
                </a:ext>
              </a:extLst>
            </p:cNvPr>
            <p:cNvGrpSpPr>
              <a:grpSpLocks/>
            </p:cNvGrpSpPr>
            <p:nvPr/>
          </p:nvGrpSpPr>
          <p:grpSpPr bwMode="auto">
            <a:xfrm>
              <a:off x="1331913" y="1392238"/>
              <a:ext cx="6772275" cy="776287"/>
              <a:chOff x="1331640" y="1391533"/>
              <a:chExt cx="6771978" cy="777698"/>
            </a:xfrm>
          </p:grpSpPr>
          <p:sp>
            <p:nvSpPr>
              <p:cNvPr id="12" name="Text Box 5">
                <a:extLst>
                  <a:ext uri="{FF2B5EF4-FFF2-40B4-BE49-F238E27FC236}">
                    <a16:creationId xmlns:a16="http://schemas.microsoft.com/office/drawing/2014/main" id="{FE31810E-3D25-C44C-A1D0-7E965F22CAF1}"/>
                  </a:ext>
                </a:extLst>
              </p:cNvPr>
              <p:cNvSpPr txBox="1">
                <a:spLocks noChangeArrowheads="1"/>
              </p:cNvSpPr>
              <p:nvPr/>
            </p:nvSpPr>
            <p:spPr bwMode="auto">
              <a:xfrm>
                <a:off x="1331640" y="1391533"/>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a:t> </a:t>
                </a:r>
                <a:endParaRPr lang="en-AU" altLang="en-US" sz="2000"/>
              </a:p>
            </p:txBody>
          </p:sp>
          <p:sp>
            <p:nvSpPr>
              <p:cNvPr id="13" name="Text Box 6">
                <a:extLst>
                  <a:ext uri="{FF2B5EF4-FFF2-40B4-BE49-F238E27FC236}">
                    <a16:creationId xmlns:a16="http://schemas.microsoft.com/office/drawing/2014/main" id="{07DE2214-8FD4-F241-AC43-F39CCF0A1271}"/>
                  </a:ext>
                </a:extLst>
              </p:cNvPr>
              <p:cNvSpPr txBox="1">
                <a:spLocks noChangeArrowheads="1"/>
              </p:cNvSpPr>
              <p:nvPr/>
            </p:nvSpPr>
            <p:spPr bwMode="auto">
              <a:xfrm>
                <a:off x="2628627"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t>rs2</a:t>
                </a:r>
                <a:endParaRPr lang="en-AU" altLang="en-US" sz="2000" dirty="0"/>
              </a:p>
            </p:txBody>
          </p:sp>
          <p:sp>
            <p:nvSpPr>
              <p:cNvPr id="14" name="Text Box 7">
                <a:extLst>
                  <a:ext uri="{FF2B5EF4-FFF2-40B4-BE49-F238E27FC236}">
                    <a16:creationId xmlns:a16="http://schemas.microsoft.com/office/drawing/2014/main" id="{6511D9BC-7B0D-014A-BBDD-DA51FA0B9C09}"/>
                  </a:ext>
                </a:extLst>
              </p:cNvPr>
              <p:cNvSpPr txBox="1">
                <a:spLocks noChangeArrowheads="1"/>
              </p:cNvSpPr>
              <p:nvPr/>
            </p:nvSpPr>
            <p:spPr bwMode="auto">
              <a:xfrm>
                <a:off x="3708127"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rs1</a:t>
                </a:r>
                <a:endParaRPr lang="en-AU" altLang="en-US" sz="2000"/>
              </a:p>
            </p:txBody>
          </p:sp>
          <p:sp>
            <p:nvSpPr>
              <p:cNvPr id="15" name="Text Box 8">
                <a:extLst>
                  <a:ext uri="{FF2B5EF4-FFF2-40B4-BE49-F238E27FC236}">
                    <a16:creationId xmlns:a16="http://schemas.microsoft.com/office/drawing/2014/main" id="{D24CDE3A-7C62-D444-AA0B-25C689F1558C}"/>
                  </a:ext>
                </a:extLst>
              </p:cNvPr>
              <p:cNvSpPr txBox="1">
                <a:spLocks noChangeArrowheads="1"/>
              </p:cNvSpPr>
              <p:nvPr/>
            </p:nvSpPr>
            <p:spPr bwMode="auto">
              <a:xfrm>
                <a:off x="5727131" y="1391533"/>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6" name="Text Box 9">
                <a:extLst>
                  <a:ext uri="{FF2B5EF4-FFF2-40B4-BE49-F238E27FC236}">
                    <a16:creationId xmlns:a16="http://schemas.microsoft.com/office/drawing/2014/main" id="{95B5DCE5-56F2-AE48-85DA-18ADEA5D7C1E}"/>
                  </a:ext>
                </a:extLst>
              </p:cNvPr>
              <p:cNvSpPr txBox="1">
                <a:spLocks noChangeArrowheads="1"/>
              </p:cNvSpPr>
              <p:nvPr/>
            </p:nvSpPr>
            <p:spPr bwMode="auto">
              <a:xfrm>
                <a:off x="4789215" y="1391533"/>
                <a:ext cx="93632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funct3</a:t>
                </a:r>
                <a:endParaRPr lang="en-AU" altLang="en-US" sz="2000"/>
              </a:p>
            </p:txBody>
          </p:sp>
          <p:sp>
            <p:nvSpPr>
              <p:cNvPr id="17" name="Text Box 10">
                <a:extLst>
                  <a:ext uri="{FF2B5EF4-FFF2-40B4-BE49-F238E27FC236}">
                    <a16:creationId xmlns:a16="http://schemas.microsoft.com/office/drawing/2014/main" id="{D95E0327-A77D-1F45-802B-E990B182EEEF}"/>
                  </a:ext>
                </a:extLst>
              </p:cNvPr>
              <p:cNvSpPr txBox="1">
                <a:spLocks noChangeArrowheads="1"/>
              </p:cNvSpPr>
              <p:nvPr/>
            </p:nvSpPr>
            <p:spPr bwMode="auto">
              <a:xfrm>
                <a:off x="6806631" y="1391533"/>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opcode</a:t>
                </a:r>
                <a:endParaRPr lang="en-AU" altLang="en-US" sz="2000"/>
              </a:p>
            </p:txBody>
          </p:sp>
          <p:sp>
            <p:nvSpPr>
              <p:cNvPr id="18" name="Text Box 11">
                <a:extLst>
                  <a:ext uri="{FF2B5EF4-FFF2-40B4-BE49-F238E27FC236}">
                    <a16:creationId xmlns:a16="http://schemas.microsoft.com/office/drawing/2014/main" id="{9E97F5FE-6C64-6E4D-AB49-2C3561DF3603}"/>
                  </a:ext>
                </a:extLst>
              </p:cNvPr>
              <p:cNvSpPr txBox="1">
                <a:spLocks noChangeArrowheads="1"/>
              </p:cNvSpPr>
              <p:nvPr/>
            </p:nvSpPr>
            <p:spPr bwMode="auto">
              <a:xfrm>
                <a:off x="1619522" y="1828096"/>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7 bits</a:t>
                </a:r>
                <a:endParaRPr lang="en-AU" altLang="en-US" sz="1600"/>
              </a:p>
            </p:txBody>
          </p:sp>
          <p:sp>
            <p:nvSpPr>
              <p:cNvPr id="19" name="Text Box 12">
                <a:extLst>
                  <a:ext uri="{FF2B5EF4-FFF2-40B4-BE49-F238E27FC236}">
                    <a16:creationId xmlns:a16="http://schemas.microsoft.com/office/drawing/2014/main" id="{0E560094-9DB5-BA4B-9964-76B32373F125}"/>
                  </a:ext>
                </a:extLst>
              </p:cNvPr>
              <p:cNvSpPr txBox="1">
                <a:spLocks noChangeArrowheads="1"/>
              </p:cNvSpPr>
              <p:nvPr/>
            </p:nvSpPr>
            <p:spPr bwMode="auto">
              <a:xfrm>
                <a:off x="7094513" y="1830677"/>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7 bits</a:t>
                </a:r>
                <a:endParaRPr lang="en-AU" altLang="en-US" sz="1600"/>
              </a:p>
            </p:txBody>
          </p:sp>
          <p:sp>
            <p:nvSpPr>
              <p:cNvPr id="20" name="Text Box 13">
                <a:extLst>
                  <a:ext uri="{FF2B5EF4-FFF2-40B4-BE49-F238E27FC236}">
                    <a16:creationId xmlns:a16="http://schemas.microsoft.com/office/drawing/2014/main" id="{F00CF813-83CA-054A-A31A-0500E38990A9}"/>
                  </a:ext>
                </a:extLst>
              </p:cNvPr>
              <p:cNvSpPr txBox="1">
                <a:spLocks noChangeArrowheads="1"/>
              </p:cNvSpPr>
              <p:nvPr/>
            </p:nvSpPr>
            <p:spPr bwMode="auto">
              <a:xfrm>
                <a:off x="2846115" y="1828096"/>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21" name="Text Box 14">
                <a:extLst>
                  <a:ext uri="{FF2B5EF4-FFF2-40B4-BE49-F238E27FC236}">
                    <a16:creationId xmlns:a16="http://schemas.microsoft.com/office/drawing/2014/main" id="{296E074D-052B-9A44-81A5-343C25929D7E}"/>
                  </a:ext>
                </a:extLst>
              </p:cNvPr>
              <p:cNvSpPr txBox="1">
                <a:spLocks noChangeArrowheads="1"/>
              </p:cNvSpPr>
              <p:nvPr/>
            </p:nvSpPr>
            <p:spPr bwMode="auto">
              <a:xfrm>
                <a:off x="3927202" y="1828096"/>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22" name="Text Box 15">
                <a:extLst>
                  <a:ext uri="{FF2B5EF4-FFF2-40B4-BE49-F238E27FC236}">
                    <a16:creationId xmlns:a16="http://schemas.microsoft.com/office/drawing/2014/main" id="{0EDC1320-1CE1-6547-A01B-0E2CE8C879D2}"/>
                  </a:ext>
                </a:extLst>
              </p:cNvPr>
              <p:cNvSpPr txBox="1">
                <a:spLocks noChangeArrowheads="1"/>
              </p:cNvSpPr>
              <p:nvPr/>
            </p:nvSpPr>
            <p:spPr bwMode="auto">
              <a:xfrm>
                <a:off x="5946206" y="1830677"/>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5 bits</a:t>
                </a:r>
                <a:endParaRPr lang="en-AU" altLang="en-US" sz="1600"/>
              </a:p>
            </p:txBody>
          </p:sp>
          <p:sp>
            <p:nvSpPr>
              <p:cNvPr id="23" name="Text Box 16">
                <a:extLst>
                  <a:ext uri="{FF2B5EF4-FFF2-40B4-BE49-F238E27FC236}">
                    <a16:creationId xmlns:a16="http://schemas.microsoft.com/office/drawing/2014/main" id="{F1A92533-4BE1-794D-B218-03FC3E2A3BDB}"/>
                  </a:ext>
                </a:extLst>
              </p:cNvPr>
              <p:cNvSpPr txBox="1">
                <a:spLocks noChangeArrowheads="1"/>
              </p:cNvSpPr>
              <p:nvPr/>
            </p:nvSpPr>
            <p:spPr bwMode="auto">
              <a:xfrm>
                <a:off x="4860900" y="1828096"/>
                <a:ext cx="67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600"/>
                  <a:t>3 bits</a:t>
                </a:r>
                <a:endParaRPr lang="en-AU" altLang="en-US" sz="1600"/>
              </a:p>
            </p:txBody>
          </p:sp>
        </p:grpSp>
        <p:sp>
          <p:nvSpPr>
            <p:cNvPr id="10" name="TextBox 2">
              <a:extLst>
                <a:ext uri="{FF2B5EF4-FFF2-40B4-BE49-F238E27FC236}">
                  <a16:creationId xmlns:a16="http://schemas.microsoft.com/office/drawing/2014/main" id="{D5979B36-AF74-CA43-9718-EA06919FB273}"/>
                </a:ext>
              </a:extLst>
            </p:cNvPr>
            <p:cNvSpPr txBox="1">
              <a:spLocks noChangeArrowheads="1"/>
            </p:cNvSpPr>
            <p:nvPr/>
          </p:nvSpPr>
          <p:spPr bwMode="auto">
            <a:xfrm>
              <a:off x="1389063" y="1414463"/>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dirty="0" err="1"/>
                <a:t>imm</a:t>
              </a:r>
              <a:r>
                <a:rPr lang="en-US" altLang="en-US" sz="1800" dirty="0"/>
                <a:t>[11:5]</a:t>
              </a:r>
            </a:p>
          </p:txBody>
        </p:sp>
        <p:sp>
          <p:nvSpPr>
            <p:cNvPr id="11" name="TextBox 37">
              <a:extLst>
                <a:ext uri="{FF2B5EF4-FFF2-40B4-BE49-F238E27FC236}">
                  <a16:creationId xmlns:a16="http://schemas.microsoft.com/office/drawing/2014/main" id="{2D2F7F8B-9ADA-DD48-9962-AAA68B7937C0}"/>
                </a:ext>
              </a:extLst>
            </p:cNvPr>
            <p:cNvSpPr txBox="1">
              <a:spLocks noChangeArrowheads="1"/>
            </p:cNvSpPr>
            <p:nvPr/>
          </p:nvSpPr>
          <p:spPr bwMode="auto">
            <a:xfrm>
              <a:off x="5735638" y="141446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a:t>imm[4:0]</a:t>
              </a:r>
            </a:p>
          </p:txBody>
        </p:sp>
      </p:grpSp>
      <p:sp>
        <p:nvSpPr>
          <p:cNvPr id="25" name="Rounded Rectangle 24">
            <a:extLst>
              <a:ext uri="{FF2B5EF4-FFF2-40B4-BE49-F238E27FC236}">
                <a16:creationId xmlns:a16="http://schemas.microsoft.com/office/drawing/2014/main" id="{2676B6C6-B451-E14C-A000-C2D084F1AE78}"/>
              </a:ext>
            </a:extLst>
          </p:cNvPr>
          <p:cNvSpPr/>
          <p:nvPr/>
        </p:nvSpPr>
        <p:spPr>
          <a:xfrm>
            <a:off x="902346" y="2275178"/>
            <a:ext cx="6802305" cy="1177811"/>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0D2FB53-3392-DF42-B208-58A2C337B858}"/>
              </a:ext>
            </a:extLst>
          </p:cNvPr>
          <p:cNvSpPr/>
          <p:nvPr/>
        </p:nvSpPr>
        <p:spPr>
          <a:xfrm>
            <a:off x="2597225" y="4060529"/>
            <a:ext cx="2127175" cy="369332"/>
          </a:xfrm>
          <a:prstGeom prst="round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Store instructions</a:t>
            </a:r>
          </a:p>
        </p:txBody>
      </p:sp>
    </p:spTree>
    <p:extLst>
      <p:ext uri="{BB962C8B-B14F-4D97-AF65-F5344CB8AC3E}">
        <p14:creationId xmlns:p14="http://schemas.microsoft.com/office/powerpoint/2010/main" val="325492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349102-A5D5-8745-B709-7ACDEB5A2045}"/>
              </a:ext>
            </a:extLst>
          </p:cNvPr>
          <p:cNvPicPr>
            <a:picLocks noChangeAspect="1"/>
          </p:cNvPicPr>
          <p:nvPr/>
        </p:nvPicPr>
        <p:blipFill>
          <a:blip r:embed="rId3"/>
          <a:stretch>
            <a:fillRect/>
          </a:stretch>
        </p:blipFill>
        <p:spPr>
          <a:xfrm>
            <a:off x="28914" y="1018363"/>
            <a:ext cx="3697003" cy="5805524"/>
          </a:xfrm>
          <a:prstGeom prst="rect">
            <a:avLst/>
          </a:prstGeom>
        </p:spPr>
      </p:pic>
      <p:sp>
        <p:nvSpPr>
          <p:cNvPr id="28675" name="Rectangle 8"/>
          <p:cNvSpPr>
            <a:spLocks noGrp="1" noChangeArrowheads="1"/>
          </p:cNvSpPr>
          <p:nvPr>
            <p:ph type="title"/>
          </p:nvPr>
        </p:nvSpPr>
        <p:spPr/>
        <p:txBody>
          <a:bodyPr>
            <a:normAutofit/>
          </a:bodyPr>
          <a:lstStyle/>
          <a:p>
            <a:r>
              <a:rPr lang="en-US" altLang="en-US" dirty="0"/>
              <a:t>RISC-V and X86_64 Assembly Example</a:t>
            </a:r>
            <a:endParaRPr lang="en-AU" altLang="en-US" sz="2700" dirty="0"/>
          </a:p>
        </p:txBody>
      </p:sp>
      <p:pic>
        <p:nvPicPr>
          <p:cNvPr id="5" name="Picture 4"/>
          <p:cNvPicPr>
            <a:picLocks noChangeAspect="1"/>
          </p:cNvPicPr>
          <p:nvPr/>
        </p:nvPicPr>
        <p:blipFill>
          <a:blip r:embed="rId4"/>
          <a:stretch>
            <a:fillRect/>
          </a:stretch>
        </p:blipFill>
        <p:spPr>
          <a:xfrm>
            <a:off x="3733800" y="1101725"/>
            <a:ext cx="5493282" cy="5638800"/>
          </a:xfrm>
          <a:prstGeom prst="rect">
            <a:avLst/>
          </a:prstGeom>
        </p:spPr>
      </p:pic>
      <p:sp>
        <p:nvSpPr>
          <p:cNvPr id="2" name="Slide Number Placeholder 1"/>
          <p:cNvSpPr>
            <a:spLocks noGrp="1"/>
          </p:cNvSpPr>
          <p:nvPr>
            <p:ph type="sldNum" sz="quarter" idx="12"/>
          </p:nvPr>
        </p:nvSpPr>
        <p:spPr/>
        <p:txBody>
          <a:bodyPr/>
          <a:lstStyle/>
          <a:p>
            <a:fld id="{7B14E791-165F-344E-BF0E-59CD826800BF}" type="slidenum">
              <a:rPr lang="en-US" smtClean="0"/>
              <a:pPr/>
              <a:t>5</a:t>
            </a:fld>
            <a:endParaRPr lang="en-US" dirty="0"/>
          </a:p>
        </p:txBody>
      </p:sp>
      <p:sp>
        <p:nvSpPr>
          <p:cNvPr id="7" name="Rounded Rectangle 6"/>
          <p:cNvSpPr/>
          <p:nvPr/>
        </p:nvSpPr>
        <p:spPr>
          <a:xfrm>
            <a:off x="1524000" y="3048000"/>
            <a:ext cx="1935671" cy="1508023"/>
          </a:xfrm>
          <a:prstGeom prst="roundRect">
            <a:avLst>
              <a:gd name="adj" fmla="val 2594"/>
            </a:avLst>
          </a:prstGeom>
          <a:solidFill>
            <a:srgbClr val="FFFF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3733800" y="2057400"/>
            <a:ext cx="5410200" cy="4664075"/>
          </a:xfrm>
          <a:prstGeom prst="roundRect">
            <a:avLst>
              <a:gd name="adj" fmla="val 2594"/>
            </a:avLst>
          </a:prstGeom>
          <a:solidFill>
            <a:srgbClr val="FFFF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192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FB56FF2-CBFC-C942-852A-3E20DBD44AEA}"/>
              </a:ext>
            </a:extLst>
          </p:cNvPr>
          <p:cNvSpPr>
            <a:spLocks noGrp="1" noChangeArrowheads="1"/>
          </p:cNvSpPr>
          <p:nvPr>
            <p:ph type="title"/>
          </p:nvPr>
        </p:nvSpPr>
        <p:spPr/>
        <p:txBody>
          <a:bodyPr>
            <a:normAutofit fontScale="90000"/>
          </a:bodyPr>
          <a:lstStyle/>
          <a:p>
            <a:r>
              <a:rPr lang="en-US" altLang="en-US" dirty="0"/>
              <a:t>SB-Format Encoding for Branch </a:t>
            </a:r>
            <a:r>
              <a:rPr lang="en-US" altLang="en-US" dirty="0" err="1"/>
              <a:t>Instr</a:t>
            </a:r>
            <a:r>
              <a:rPr lang="en-US" altLang="en-US" dirty="0"/>
              <a:t> (e.g. </a:t>
            </a:r>
            <a:r>
              <a:rPr lang="en-US" altLang="en-US" dirty="0" err="1"/>
              <a:t>beq</a:t>
            </a:r>
            <a:r>
              <a:rPr lang="en-US" altLang="en-US" dirty="0"/>
              <a:t>)</a:t>
            </a:r>
            <a:br>
              <a:rPr lang="en-US" altLang="en-US" dirty="0"/>
            </a:br>
            <a:r>
              <a:rPr lang="en-US" sz="2000" dirty="0">
                <a:solidFill>
                  <a:prstClr val="black"/>
                </a:solidFill>
                <a:hlinkClick r:id="rId3">
                  <a:extLst>
                    <a:ext uri="{A12FA001-AC4F-418D-AE19-62706E023703}">
                      <ahyp:hlinkClr xmlns:ahyp="http://schemas.microsoft.com/office/drawing/2018/hyperlinkcolor" val="tx"/>
                    </a:ext>
                  </a:extLst>
                </a:hlinkClick>
              </a:rPr>
              <a:t>http://content.riscv.org/wp-content/uploads/2017/05/riscv-spec-v2.2.pdf#page=116</a:t>
            </a:r>
            <a:r>
              <a:rPr lang="en-US" sz="2000" dirty="0">
                <a:solidFill>
                  <a:prstClr val="black"/>
                </a:solidFill>
              </a:rPr>
              <a:t> </a:t>
            </a:r>
            <a:endParaRPr lang="en-AU" altLang="en-US" dirty="0"/>
          </a:p>
        </p:txBody>
      </p:sp>
      <p:sp>
        <p:nvSpPr>
          <p:cNvPr id="118787" name="Rectangle 3">
            <a:extLst>
              <a:ext uri="{FF2B5EF4-FFF2-40B4-BE49-F238E27FC236}">
                <a16:creationId xmlns:a16="http://schemas.microsoft.com/office/drawing/2014/main" id="{C4EA0073-F671-844E-B671-8597A83B12D3}"/>
              </a:ext>
            </a:extLst>
          </p:cNvPr>
          <p:cNvSpPr>
            <a:spLocks noGrp="1" noChangeArrowheads="1"/>
          </p:cNvSpPr>
          <p:nvPr>
            <p:ph idx="1"/>
          </p:nvPr>
        </p:nvSpPr>
        <p:spPr>
          <a:xfrm>
            <a:off x="228600" y="1142999"/>
            <a:ext cx="8763000" cy="5867401"/>
          </a:xfrm>
        </p:spPr>
        <p:txBody>
          <a:bodyPr>
            <a:normAutofit fontScale="92500" lnSpcReduction="10000"/>
          </a:bodyPr>
          <a:lstStyle/>
          <a:p>
            <a:pPr eaLnBrk="1" hangingPunct="1"/>
            <a:r>
              <a:rPr lang="en-US" altLang="en-US" dirty="0"/>
              <a:t>Branch instructions specify</a:t>
            </a:r>
          </a:p>
          <a:p>
            <a:pPr lvl="1" eaLnBrk="1" hangingPunct="1"/>
            <a:r>
              <a:rPr lang="en-US" altLang="en-US" dirty="0"/>
              <a:t>Opcode, two registers, target address</a:t>
            </a:r>
          </a:p>
          <a:p>
            <a:pPr lvl="1"/>
            <a:r>
              <a:rPr lang="en-US" altLang="en-US" dirty="0"/>
              <a:t>Most branch targets are near branch, Forward or backward</a:t>
            </a:r>
          </a:p>
          <a:p>
            <a:pPr eaLnBrk="1" hangingPunct="1"/>
            <a:r>
              <a:rPr lang="en-US" altLang="en-US" dirty="0"/>
              <a:t>SB-Format instructions: </a:t>
            </a:r>
            <a:r>
              <a:rPr lang="en-US" altLang="en-US" dirty="0" err="1"/>
              <a:t>beq</a:t>
            </a:r>
            <a:r>
              <a:rPr lang="en-US" altLang="en-US" dirty="0"/>
              <a:t> x8, x9, 4</a:t>
            </a:r>
          </a:p>
          <a:p>
            <a:pPr eaLnBrk="1" hangingPunct="1"/>
            <a:endParaRPr lang="en-US" altLang="en-US" dirty="0"/>
          </a:p>
          <a:p>
            <a:pPr eaLnBrk="1" hangingPunct="1"/>
            <a:endParaRPr lang="en-US" altLang="en-US" dirty="0"/>
          </a:p>
          <a:p>
            <a:pPr eaLnBrk="1" hangingPunct="1"/>
            <a:endParaRPr lang="en-US" altLang="en-US" dirty="0"/>
          </a:p>
          <a:p>
            <a:endParaRPr lang="en-US" altLang="en-US" dirty="0"/>
          </a:p>
          <a:p>
            <a:endParaRPr lang="en-US" altLang="en-US" dirty="0"/>
          </a:p>
          <a:p>
            <a:endParaRPr lang="en-US" altLang="en-US" dirty="0"/>
          </a:p>
          <a:p>
            <a:pPr lvl="1"/>
            <a:r>
              <a:rPr lang="en-US" altLang="en-US" dirty="0"/>
              <a:t>Same opcode, func3 are different for different branch </a:t>
            </a:r>
            <a:r>
              <a:rPr lang="en-US" altLang="en-US" dirty="0" err="1"/>
              <a:t>instr</a:t>
            </a:r>
            <a:endParaRPr lang="en-US" altLang="en-US" dirty="0"/>
          </a:p>
          <a:p>
            <a:r>
              <a:rPr lang="en-US" altLang="en-US" dirty="0"/>
              <a:t>PC-relative addressing</a:t>
            </a:r>
          </a:p>
          <a:p>
            <a:pPr lvl="1"/>
            <a:r>
              <a:rPr lang="en-US" altLang="en-US" dirty="0"/>
              <a:t>Branch target address is encoded as the offset off the the address of the branch instruction itself</a:t>
            </a:r>
          </a:p>
          <a:p>
            <a:pPr lvl="1"/>
            <a:r>
              <a:rPr lang="en-US" altLang="en-US" dirty="0"/>
              <a:t>Target address = PC (Branch address) + immediate × 2</a:t>
            </a:r>
          </a:p>
        </p:txBody>
      </p:sp>
      <p:sp>
        <p:nvSpPr>
          <p:cNvPr id="2" name="Slide Number Placeholder 1">
            <a:extLst>
              <a:ext uri="{FF2B5EF4-FFF2-40B4-BE49-F238E27FC236}">
                <a16:creationId xmlns:a16="http://schemas.microsoft.com/office/drawing/2014/main" id="{F2DBF606-CF23-144A-BAD4-49F4581D7425}"/>
              </a:ext>
            </a:extLst>
          </p:cNvPr>
          <p:cNvSpPr>
            <a:spLocks noGrp="1"/>
          </p:cNvSpPr>
          <p:nvPr>
            <p:ph type="sldNum" sz="quarter" idx="12"/>
          </p:nvPr>
        </p:nvSpPr>
        <p:spPr/>
        <p:txBody>
          <a:bodyPr/>
          <a:lstStyle/>
          <a:p>
            <a:fld id="{7B14E791-165F-344E-BF0E-59CD826800BF}" type="slidenum">
              <a:rPr lang="en-US" smtClean="0"/>
              <a:pPr/>
              <a:t>50</a:t>
            </a:fld>
            <a:endParaRPr lang="en-US" dirty="0"/>
          </a:p>
        </p:txBody>
      </p:sp>
      <p:sp>
        <p:nvSpPr>
          <p:cNvPr id="118789" name="Text Box 5">
            <a:extLst>
              <a:ext uri="{FF2B5EF4-FFF2-40B4-BE49-F238E27FC236}">
                <a16:creationId xmlns:a16="http://schemas.microsoft.com/office/drawing/2014/main" id="{DB190735-01CB-E64B-B5E5-8EEC0E866791}"/>
              </a:ext>
            </a:extLst>
          </p:cNvPr>
          <p:cNvSpPr txBox="1">
            <a:spLocks noChangeArrowheads="1"/>
          </p:cNvSpPr>
          <p:nvPr/>
        </p:nvSpPr>
        <p:spPr bwMode="auto">
          <a:xfrm>
            <a:off x="1102880" y="2838450"/>
            <a:ext cx="12969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1800"/>
              <a:t> </a:t>
            </a:r>
            <a:endParaRPr lang="en-AU" altLang="en-US" sz="2000"/>
          </a:p>
        </p:txBody>
      </p:sp>
      <p:sp>
        <p:nvSpPr>
          <p:cNvPr id="118790" name="Text Box 6">
            <a:extLst>
              <a:ext uri="{FF2B5EF4-FFF2-40B4-BE49-F238E27FC236}">
                <a16:creationId xmlns:a16="http://schemas.microsoft.com/office/drawing/2014/main" id="{C39159AB-9FA3-E542-9D9B-B700453838AD}"/>
              </a:ext>
            </a:extLst>
          </p:cNvPr>
          <p:cNvSpPr txBox="1">
            <a:spLocks noChangeArrowheads="1"/>
          </p:cNvSpPr>
          <p:nvPr/>
        </p:nvSpPr>
        <p:spPr bwMode="auto">
          <a:xfrm>
            <a:off x="2399867" y="2838450"/>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rs2</a:t>
            </a:r>
            <a:endParaRPr lang="en-AU" altLang="en-US" sz="2000"/>
          </a:p>
        </p:txBody>
      </p:sp>
      <p:sp>
        <p:nvSpPr>
          <p:cNvPr id="118791" name="Text Box 7">
            <a:extLst>
              <a:ext uri="{FF2B5EF4-FFF2-40B4-BE49-F238E27FC236}">
                <a16:creationId xmlns:a16="http://schemas.microsoft.com/office/drawing/2014/main" id="{E4AFAEC8-2434-E64B-B616-D2600495DB24}"/>
              </a:ext>
            </a:extLst>
          </p:cNvPr>
          <p:cNvSpPr txBox="1">
            <a:spLocks noChangeArrowheads="1"/>
          </p:cNvSpPr>
          <p:nvPr/>
        </p:nvSpPr>
        <p:spPr bwMode="auto">
          <a:xfrm>
            <a:off x="3479367" y="2838450"/>
            <a:ext cx="1079500"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rs1</a:t>
            </a:r>
            <a:endParaRPr lang="en-AU" altLang="en-US" sz="2000"/>
          </a:p>
        </p:txBody>
      </p:sp>
      <p:sp>
        <p:nvSpPr>
          <p:cNvPr id="118792" name="Text Box 8">
            <a:extLst>
              <a:ext uri="{FF2B5EF4-FFF2-40B4-BE49-F238E27FC236}">
                <a16:creationId xmlns:a16="http://schemas.microsoft.com/office/drawing/2014/main" id="{55553B97-E0FD-AB49-B31A-5B622E5F358F}"/>
              </a:ext>
            </a:extLst>
          </p:cNvPr>
          <p:cNvSpPr txBox="1">
            <a:spLocks noChangeArrowheads="1"/>
          </p:cNvSpPr>
          <p:nvPr/>
        </p:nvSpPr>
        <p:spPr bwMode="auto">
          <a:xfrm>
            <a:off x="5498667" y="2838450"/>
            <a:ext cx="78898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18793" name="Text Box 9">
            <a:extLst>
              <a:ext uri="{FF2B5EF4-FFF2-40B4-BE49-F238E27FC236}">
                <a16:creationId xmlns:a16="http://schemas.microsoft.com/office/drawing/2014/main" id="{D8FA799E-3ECF-624B-A864-717F7F0C83AC}"/>
              </a:ext>
            </a:extLst>
          </p:cNvPr>
          <p:cNvSpPr txBox="1">
            <a:spLocks noChangeArrowheads="1"/>
          </p:cNvSpPr>
          <p:nvPr/>
        </p:nvSpPr>
        <p:spPr bwMode="auto">
          <a:xfrm>
            <a:off x="4560455" y="2838450"/>
            <a:ext cx="936625"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funct3</a:t>
            </a:r>
            <a:endParaRPr lang="en-AU" altLang="en-US" sz="2000"/>
          </a:p>
        </p:txBody>
      </p:sp>
      <p:sp>
        <p:nvSpPr>
          <p:cNvPr id="118794" name="Text Box 10">
            <a:extLst>
              <a:ext uri="{FF2B5EF4-FFF2-40B4-BE49-F238E27FC236}">
                <a16:creationId xmlns:a16="http://schemas.microsoft.com/office/drawing/2014/main" id="{1C3FC330-9FBE-4046-83A7-51EEAAABAC20}"/>
              </a:ext>
            </a:extLst>
          </p:cNvPr>
          <p:cNvSpPr txBox="1">
            <a:spLocks noChangeArrowheads="1"/>
          </p:cNvSpPr>
          <p:nvPr/>
        </p:nvSpPr>
        <p:spPr bwMode="auto">
          <a:xfrm>
            <a:off x="6578167" y="2838450"/>
            <a:ext cx="1296988"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opcode</a:t>
            </a:r>
            <a:endParaRPr lang="en-AU" altLang="en-US" sz="2000"/>
          </a:p>
        </p:txBody>
      </p:sp>
      <p:sp>
        <p:nvSpPr>
          <p:cNvPr id="118795" name="Text Box 11">
            <a:extLst>
              <a:ext uri="{FF2B5EF4-FFF2-40B4-BE49-F238E27FC236}">
                <a16:creationId xmlns:a16="http://schemas.microsoft.com/office/drawing/2014/main" id="{58811F41-30B2-0C4B-BD75-8E70D2CE079A}"/>
              </a:ext>
            </a:extLst>
          </p:cNvPr>
          <p:cNvSpPr txBox="1">
            <a:spLocks noChangeArrowheads="1"/>
          </p:cNvSpPr>
          <p:nvPr/>
        </p:nvSpPr>
        <p:spPr bwMode="auto">
          <a:xfrm>
            <a:off x="1423555" y="2774950"/>
            <a:ext cx="6334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dirty="0" err="1"/>
              <a:t>imm</a:t>
            </a:r>
            <a:br>
              <a:rPr lang="en-US" altLang="en-US" sz="1400" dirty="0"/>
            </a:br>
            <a:r>
              <a:rPr lang="en-US" altLang="en-US" sz="1400" dirty="0"/>
              <a:t>[10:5]</a:t>
            </a:r>
            <a:endParaRPr lang="en-AU" altLang="en-US" sz="1400" dirty="0"/>
          </a:p>
        </p:txBody>
      </p:sp>
      <p:sp>
        <p:nvSpPr>
          <p:cNvPr id="118796" name="Text Box 15">
            <a:extLst>
              <a:ext uri="{FF2B5EF4-FFF2-40B4-BE49-F238E27FC236}">
                <a16:creationId xmlns:a16="http://schemas.microsoft.com/office/drawing/2014/main" id="{4716E8E5-3DBD-CB46-B776-E32E36241030}"/>
              </a:ext>
            </a:extLst>
          </p:cNvPr>
          <p:cNvSpPr txBox="1">
            <a:spLocks noChangeArrowheads="1"/>
          </p:cNvSpPr>
          <p:nvPr/>
        </p:nvSpPr>
        <p:spPr bwMode="auto">
          <a:xfrm>
            <a:off x="5638367" y="2774950"/>
            <a:ext cx="53181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a:t>imm</a:t>
            </a:r>
            <a:br>
              <a:rPr lang="en-US" altLang="en-US" sz="1400"/>
            </a:br>
            <a:r>
              <a:rPr lang="en-US" altLang="en-US" sz="1400"/>
              <a:t>[4:1]</a:t>
            </a:r>
            <a:endParaRPr lang="en-AU" altLang="en-US" sz="1400"/>
          </a:p>
        </p:txBody>
      </p:sp>
      <p:sp>
        <p:nvSpPr>
          <p:cNvPr id="118797" name="Text Box 8">
            <a:extLst>
              <a:ext uri="{FF2B5EF4-FFF2-40B4-BE49-F238E27FC236}">
                <a16:creationId xmlns:a16="http://schemas.microsoft.com/office/drawing/2014/main" id="{28EAE055-AB3C-4049-AD79-D2BE104C1CBB}"/>
              </a:ext>
            </a:extLst>
          </p:cNvPr>
          <p:cNvSpPr txBox="1">
            <a:spLocks noChangeArrowheads="1"/>
          </p:cNvSpPr>
          <p:nvPr/>
        </p:nvSpPr>
        <p:spPr bwMode="auto">
          <a:xfrm>
            <a:off x="6287655" y="2838450"/>
            <a:ext cx="290512"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18798" name="Text Box 8">
            <a:extLst>
              <a:ext uri="{FF2B5EF4-FFF2-40B4-BE49-F238E27FC236}">
                <a16:creationId xmlns:a16="http://schemas.microsoft.com/office/drawing/2014/main" id="{8B2FAFD7-ACF6-B94E-A26B-91CAE29DEB87}"/>
              </a:ext>
            </a:extLst>
          </p:cNvPr>
          <p:cNvSpPr txBox="1">
            <a:spLocks noChangeArrowheads="1"/>
          </p:cNvSpPr>
          <p:nvPr/>
        </p:nvSpPr>
        <p:spPr bwMode="auto">
          <a:xfrm>
            <a:off x="812367" y="2838450"/>
            <a:ext cx="290513"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2000"/>
              <a:t> </a:t>
            </a:r>
            <a:endParaRPr lang="en-AU" altLang="en-US" sz="2000"/>
          </a:p>
        </p:txBody>
      </p:sp>
      <p:sp>
        <p:nvSpPr>
          <p:cNvPr id="118799" name="Text Box 11">
            <a:extLst>
              <a:ext uri="{FF2B5EF4-FFF2-40B4-BE49-F238E27FC236}">
                <a16:creationId xmlns:a16="http://schemas.microsoft.com/office/drawing/2014/main" id="{D0151433-B06C-A84F-AA40-33149B5155DB}"/>
              </a:ext>
            </a:extLst>
          </p:cNvPr>
          <p:cNvSpPr txBox="1">
            <a:spLocks noChangeArrowheads="1"/>
          </p:cNvSpPr>
          <p:nvPr/>
        </p:nvSpPr>
        <p:spPr bwMode="auto">
          <a:xfrm>
            <a:off x="542492" y="3452812"/>
            <a:ext cx="8223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a:t>imm[12]</a:t>
            </a:r>
            <a:endParaRPr lang="en-AU" altLang="en-US" sz="1400"/>
          </a:p>
        </p:txBody>
      </p:sp>
      <p:cxnSp>
        <p:nvCxnSpPr>
          <p:cNvPr id="118800" name="Straight Arrow Connector 2">
            <a:extLst>
              <a:ext uri="{FF2B5EF4-FFF2-40B4-BE49-F238E27FC236}">
                <a16:creationId xmlns:a16="http://schemas.microsoft.com/office/drawing/2014/main" id="{948395FB-C70D-1E47-9B58-B306A63341ED}"/>
              </a:ext>
            </a:extLst>
          </p:cNvPr>
          <p:cNvCxnSpPr>
            <a:cxnSpLocks noChangeShapeType="1"/>
            <a:stCxn id="118799" idx="0"/>
          </p:cNvCxnSpPr>
          <p:nvPr/>
        </p:nvCxnSpPr>
        <p:spPr bwMode="auto">
          <a:xfrm flipH="1" flipV="1">
            <a:off x="953655" y="3111500"/>
            <a:ext cx="0" cy="34131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8801" name="Text Box 11">
            <a:extLst>
              <a:ext uri="{FF2B5EF4-FFF2-40B4-BE49-F238E27FC236}">
                <a16:creationId xmlns:a16="http://schemas.microsoft.com/office/drawing/2014/main" id="{36645C92-BD12-234D-9F3B-A1C0C6EDB387}"/>
              </a:ext>
            </a:extLst>
          </p:cNvPr>
          <p:cNvSpPr txBox="1">
            <a:spLocks noChangeArrowheads="1"/>
          </p:cNvSpPr>
          <p:nvPr/>
        </p:nvSpPr>
        <p:spPr bwMode="auto">
          <a:xfrm>
            <a:off x="6028892" y="3452812"/>
            <a:ext cx="8080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anose="020B0604020202020204" pitchFamily="34" charset="0"/>
              </a:defRPr>
            </a:lvl9pPr>
          </a:lstStyle>
          <a:p>
            <a:pPr algn="ctr">
              <a:lnSpc>
                <a:spcPts val="1600"/>
              </a:lnSpc>
              <a:spcBef>
                <a:spcPct val="0"/>
              </a:spcBef>
              <a:buClrTx/>
              <a:buSzTx/>
              <a:buFontTx/>
              <a:buNone/>
            </a:pPr>
            <a:r>
              <a:rPr lang="en-US" altLang="en-US" sz="1400"/>
              <a:t>imm[11]</a:t>
            </a:r>
            <a:endParaRPr lang="en-AU" altLang="en-US" sz="1400"/>
          </a:p>
        </p:txBody>
      </p:sp>
      <p:cxnSp>
        <p:nvCxnSpPr>
          <p:cNvPr id="118802" name="Straight Arrow Connector 33">
            <a:extLst>
              <a:ext uri="{FF2B5EF4-FFF2-40B4-BE49-F238E27FC236}">
                <a16:creationId xmlns:a16="http://schemas.microsoft.com/office/drawing/2014/main" id="{E976DCB8-AF69-BA43-8D88-DE65C1B9793A}"/>
              </a:ext>
            </a:extLst>
          </p:cNvPr>
          <p:cNvCxnSpPr>
            <a:cxnSpLocks noChangeShapeType="1"/>
            <a:stCxn id="118801" idx="0"/>
          </p:cNvCxnSpPr>
          <p:nvPr/>
        </p:nvCxnSpPr>
        <p:spPr bwMode="auto">
          <a:xfrm flipV="1">
            <a:off x="6432117" y="3111500"/>
            <a:ext cx="0" cy="34131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21" name="Picture 20">
            <a:extLst>
              <a:ext uri="{FF2B5EF4-FFF2-40B4-BE49-F238E27FC236}">
                <a16:creationId xmlns:a16="http://schemas.microsoft.com/office/drawing/2014/main" id="{4B17E5D2-41CB-6843-98AB-AB5FA9717A27}"/>
              </a:ext>
            </a:extLst>
          </p:cNvPr>
          <p:cNvPicPr>
            <a:picLocks noChangeAspect="1"/>
          </p:cNvPicPr>
          <p:nvPr/>
        </p:nvPicPr>
        <p:blipFill>
          <a:blip r:embed="rId4"/>
          <a:stretch>
            <a:fillRect/>
          </a:stretch>
        </p:blipFill>
        <p:spPr>
          <a:xfrm>
            <a:off x="812367" y="3725862"/>
            <a:ext cx="6985000" cy="1282700"/>
          </a:xfrm>
          <a:prstGeom prst="rect">
            <a:avLst/>
          </a:prstGeom>
        </p:spPr>
      </p:pic>
      <p:sp>
        <p:nvSpPr>
          <p:cNvPr id="20" name="Rounded Rectangle 19">
            <a:extLst>
              <a:ext uri="{FF2B5EF4-FFF2-40B4-BE49-F238E27FC236}">
                <a16:creationId xmlns:a16="http://schemas.microsoft.com/office/drawing/2014/main" id="{2C1E880B-6907-224D-894C-1F540521EF10}"/>
              </a:ext>
            </a:extLst>
          </p:cNvPr>
          <p:cNvSpPr/>
          <p:nvPr/>
        </p:nvSpPr>
        <p:spPr>
          <a:xfrm>
            <a:off x="457200" y="2670102"/>
            <a:ext cx="7696200" cy="1079573"/>
          </a:xfrm>
          <a:prstGeom prst="roundRect">
            <a:avLst>
              <a:gd name="adj" fmla="val 6324"/>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8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EF4C-B145-3A43-BA9D-1094DBD3AD35}"/>
              </a:ext>
            </a:extLst>
          </p:cNvPr>
          <p:cNvSpPr>
            <a:spLocks noGrp="1"/>
          </p:cNvSpPr>
          <p:nvPr>
            <p:ph type="title"/>
          </p:nvPr>
        </p:nvSpPr>
        <p:spPr/>
        <p:txBody>
          <a:bodyPr/>
          <a:lstStyle/>
          <a:p>
            <a:r>
              <a:rPr lang="en-US" dirty="0"/>
              <a:t>Observation </a:t>
            </a:r>
          </a:p>
        </p:txBody>
      </p:sp>
      <p:sp>
        <p:nvSpPr>
          <p:cNvPr id="3" name="Content Placeholder 2">
            <a:extLst>
              <a:ext uri="{FF2B5EF4-FFF2-40B4-BE49-F238E27FC236}">
                <a16:creationId xmlns:a16="http://schemas.microsoft.com/office/drawing/2014/main" id="{8E14A5AB-7BC5-F44F-8F91-52D9EF9B4116}"/>
              </a:ext>
            </a:extLst>
          </p:cNvPr>
          <p:cNvSpPr>
            <a:spLocks noGrp="1"/>
          </p:cNvSpPr>
          <p:nvPr>
            <p:ph idx="1"/>
          </p:nvPr>
        </p:nvSpPr>
        <p:spPr/>
        <p:txBody>
          <a:bodyPr/>
          <a:lstStyle/>
          <a:p>
            <a:r>
              <a:rPr lang="en-US" dirty="0"/>
              <a:t>Opcode are the same for each basic function category</a:t>
            </a:r>
          </a:p>
          <a:p>
            <a:pPr lvl="1"/>
            <a:r>
              <a:rPr lang="en-US" dirty="0"/>
              <a:t>R-format 32-bit AL</a:t>
            </a:r>
          </a:p>
          <a:p>
            <a:pPr lvl="1"/>
            <a:r>
              <a:rPr lang="en-US" dirty="0"/>
              <a:t>R-format 64-bit AL</a:t>
            </a:r>
          </a:p>
          <a:p>
            <a:pPr lvl="1"/>
            <a:r>
              <a:rPr lang="en-US" dirty="0"/>
              <a:t>I-format AL</a:t>
            </a:r>
          </a:p>
          <a:p>
            <a:pPr lvl="1"/>
            <a:r>
              <a:rPr lang="en-US" dirty="0"/>
              <a:t>Load (I-Format)</a:t>
            </a:r>
          </a:p>
          <a:p>
            <a:pPr lvl="1"/>
            <a:r>
              <a:rPr lang="en-US" dirty="0"/>
              <a:t>Store (S-Format)</a:t>
            </a:r>
          </a:p>
          <a:p>
            <a:pPr lvl="1"/>
            <a:r>
              <a:rPr lang="en-US" dirty="0"/>
              <a:t>Branch (SB-Format)</a:t>
            </a:r>
          </a:p>
          <a:p>
            <a:pPr marL="251460" lvl="1" indent="0">
              <a:buNone/>
            </a:pPr>
            <a:endParaRPr lang="en-US" dirty="0"/>
          </a:p>
          <a:p>
            <a:r>
              <a:rPr lang="en-US" dirty="0"/>
              <a:t>Func3 and func7 are different for different operations with each categories</a:t>
            </a:r>
          </a:p>
          <a:p>
            <a:pPr lvl="1"/>
            <a:r>
              <a:rPr lang="en-US" dirty="0"/>
              <a:t>To determine the ALU action for the instructions</a:t>
            </a:r>
          </a:p>
          <a:p>
            <a:pPr lvl="2"/>
            <a:r>
              <a:rPr lang="en-US" dirty="0"/>
              <a:t>Add, sub, AND, or, etc. </a:t>
            </a:r>
          </a:p>
          <a:p>
            <a:endParaRPr lang="en-US" dirty="0"/>
          </a:p>
        </p:txBody>
      </p:sp>
      <p:sp>
        <p:nvSpPr>
          <p:cNvPr id="4" name="Slide Number Placeholder 3">
            <a:extLst>
              <a:ext uri="{FF2B5EF4-FFF2-40B4-BE49-F238E27FC236}">
                <a16:creationId xmlns:a16="http://schemas.microsoft.com/office/drawing/2014/main" id="{74BD9E7D-B28B-2F4E-B31F-65B92A9037A2}"/>
              </a:ext>
            </a:extLst>
          </p:cNvPr>
          <p:cNvSpPr>
            <a:spLocks noGrp="1"/>
          </p:cNvSpPr>
          <p:nvPr>
            <p:ph type="sldNum" sz="quarter" idx="12"/>
          </p:nvPr>
        </p:nvSpPr>
        <p:spPr/>
        <p:txBody>
          <a:bodyPr/>
          <a:lstStyle/>
          <a:p>
            <a:fld id="{7B14E791-165F-344E-BF0E-59CD826800BF}" type="slidenum">
              <a:rPr lang="en-US" smtClean="0"/>
              <a:pPr/>
              <a:t>51</a:t>
            </a:fld>
            <a:endParaRPr lang="en-US" dirty="0"/>
          </a:p>
        </p:txBody>
      </p:sp>
    </p:spTree>
    <p:extLst>
      <p:ext uri="{BB962C8B-B14F-4D97-AF65-F5344CB8AC3E}">
        <p14:creationId xmlns:p14="http://schemas.microsoft.com/office/powerpoint/2010/main" val="1532913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2714-01F3-DB4A-952E-30ADCF41B011}"/>
              </a:ext>
            </a:extLst>
          </p:cNvPr>
          <p:cNvSpPr>
            <a:spLocks noGrp="1"/>
          </p:cNvSpPr>
          <p:nvPr>
            <p:ph type="title"/>
          </p:nvPr>
        </p:nvSpPr>
        <p:spPr/>
        <p:txBody>
          <a:bodyPr/>
          <a:lstStyle/>
          <a:p>
            <a:r>
              <a:rPr lang="en-US" dirty="0"/>
              <a:t>Four Formats of Instructions</a:t>
            </a:r>
          </a:p>
        </p:txBody>
      </p:sp>
      <p:sp>
        <p:nvSpPr>
          <p:cNvPr id="3" name="Content Placeholder 2">
            <a:extLst>
              <a:ext uri="{FF2B5EF4-FFF2-40B4-BE49-F238E27FC236}">
                <a16:creationId xmlns:a16="http://schemas.microsoft.com/office/drawing/2014/main" id="{985B383F-5599-C145-99E4-209916F8E71F}"/>
              </a:ext>
            </a:extLst>
          </p:cNvPr>
          <p:cNvSpPr>
            <a:spLocks noGrp="1"/>
          </p:cNvSpPr>
          <p:nvPr>
            <p:ph idx="1"/>
          </p:nvPr>
        </p:nvSpPr>
        <p:spPr/>
        <p:txBody>
          <a:bodyPr/>
          <a:lstStyle/>
          <a:p>
            <a:r>
              <a:rPr lang="en-US" altLang="en-US" dirty="0"/>
              <a:t>ALU Control input = </a:t>
            </a:r>
            <a:r>
              <a:rPr lang="en-US" altLang="en-US" dirty="0" err="1"/>
              <a:t>ALUOp</a:t>
            </a:r>
            <a:r>
              <a:rPr lang="en-US" altLang="en-US" dirty="0"/>
              <a:t> + ALU action</a:t>
            </a:r>
          </a:p>
          <a:p>
            <a:pPr lvl="1"/>
            <a:r>
              <a:rPr lang="en-US" altLang="en-US" b="1" dirty="0"/>
              <a:t>2-bit </a:t>
            </a:r>
            <a:r>
              <a:rPr lang="en-US" altLang="en-US" b="1" dirty="0" err="1"/>
              <a:t>ALUOp</a:t>
            </a:r>
            <a:r>
              <a:rPr lang="en-US" altLang="en-US" b="1" dirty="0"/>
              <a:t> determined by opcode</a:t>
            </a:r>
          </a:p>
          <a:p>
            <a:pPr lvl="1"/>
            <a:r>
              <a:rPr lang="en-US" altLang="en-US" b="1" dirty="0"/>
              <a:t>ALU action </a:t>
            </a:r>
            <a:r>
              <a:rPr lang="en-US" altLang="en-US" b="1" dirty="0" err="1"/>
              <a:t>determinded</a:t>
            </a:r>
            <a:r>
              <a:rPr lang="en-US" altLang="en-US" b="1" dirty="0"/>
              <a:t> by bit[30, 14-12] of func3/func7</a:t>
            </a:r>
          </a:p>
        </p:txBody>
      </p:sp>
      <p:sp>
        <p:nvSpPr>
          <p:cNvPr id="4" name="Slide Number Placeholder 3">
            <a:extLst>
              <a:ext uri="{FF2B5EF4-FFF2-40B4-BE49-F238E27FC236}">
                <a16:creationId xmlns:a16="http://schemas.microsoft.com/office/drawing/2014/main" id="{F4048860-61A6-1645-89E3-240C86DFAC7A}"/>
              </a:ext>
            </a:extLst>
          </p:cNvPr>
          <p:cNvSpPr>
            <a:spLocks noGrp="1"/>
          </p:cNvSpPr>
          <p:nvPr>
            <p:ph type="sldNum" sz="quarter" idx="12"/>
          </p:nvPr>
        </p:nvSpPr>
        <p:spPr/>
        <p:txBody>
          <a:bodyPr/>
          <a:lstStyle/>
          <a:p>
            <a:fld id="{7B14E791-165F-344E-BF0E-59CD826800BF}" type="slidenum">
              <a:rPr lang="en-US" smtClean="0"/>
              <a:pPr/>
              <a:t>52</a:t>
            </a:fld>
            <a:endParaRPr lang="en-US" dirty="0"/>
          </a:p>
        </p:txBody>
      </p:sp>
      <p:pic>
        <p:nvPicPr>
          <p:cNvPr id="6" name="Picture 5">
            <a:extLst>
              <a:ext uri="{FF2B5EF4-FFF2-40B4-BE49-F238E27FC236}">
                <a16:creationId xmlns:a16="http://schemas.microsoft.com/office/drawing/2014/main" id="{B06CDD55-F973-2B43-8D5C-8A67B7E33E8C}"/>
              </a:ext>
            </a:extLst>
          </p:cNvPr>
          <p:cNvPicPr>
            <a:picLocks noChangeAspect="1"/>
          </p:cNvPicPr>
          <p:nvPr/>
        </p:nvPicPr>
        <p:blipFill>
          <a:blip r:embed="rId2"/>
          <a:stretch>
            <a:fillRect/>
          </a:stretch>
        </p:blipFill>
        <p:spPr>
          <a:xfrm>
            <a:off x="381000" y="2356344"/>
            <a:ext cx="6951035" cy="2148841"/>
          </a:xfrm>
          <a:prstGeom prst="rect">
            <a:avLst/>
          </a:prstGeom>
        </p:spPr>
      </p:pic>
      <p:pic>
        <p:nvPicPr>
          <p:cNvPr id="8" name="Picture 7">
            <a:extLst>
              <a:ext uri="{FF2B5EF4-FFF2-40B4-BE49-F238E27FC236}">
                <a16:creationId xmlns:a16="http://schemas.microsoft.com/office/drawing/2014/main" id="{D8ADBE7B-665B-1149-BEE0-85FFE3CFEAFC}"/>
              </a:ext>
            </a:extLst>
          </p:cNvPr>
          <p:cNvPicPr>
            <a:picLocks noChangeAspect="1"/>
          </p:cNvPicPr>
          <p:nvPr/>
        </p:nvPicPr>
        <p:blipFill rotWithShape="1">
          <a:blip r:embed="rId3"/>
          <a:srcRect t="40790"/>
          <a:stretch/>
        </p:blipFill>
        <p:spPr>
          <a:xfrm>
            <a:off x="-60538" y="4490798"/>
            <a:ext cx="6571000" cy="2062401"/>
          </a:xfrm>
          <a:prstGeom prst="rect">
            <a:avLst/>
          </a:prstGeom>
        </p:spPr>
      </p:pic>
      <p:pic>
        <p:nvPicPr>
          <p:cNvPr id="9" name="Picture 8">
            <a:extLst>
              <a:ext uri="{FF2B5EF4-FFF2-40B4-BE49-F238E27FC236}">
                <a16:creationId xmlns:a16="http://schemas.microsoft.com/office/drawing/2014/main" id="{051A85BF-A797-9F4C-9052-499229CB94E9}"/>
              </a:ext>
            </a:extLst>
          </p:cNvPr>
          <p:cNvPicPr>
            <a:picLocks noChangeAspect="1"/>
          </p:cNvPicPr>
          <p:nvPr/>
        </p:nvPicPr>
        <p:blipFill>
          <a:blip r:embed="rId4"/>
          <a:stretch>
            <a:fillRect/>
          </a:stretch>
        </p:blipFill>
        <p:spPr>
          <a:xfrm>
            <a:off x="7125124" y="172064"/>
            <a:ext cx="1866476" cy="1654175"/>
          </a:xfrm>
          <a:prstGeom prst="rect">
            <a:avLst/>
          </a:prstGeom>
        </p:spPr>
      </p:pic>
      <p:pic>
        <p:nvPicPr>
          <p:cNvPr id="10" name="Picture 9">
            <a:extLst>
              <a:ext uri="{FF2B5EF4-FFF2-40B4-BE49-F238E27FC236}">
                <a16:creationId xmlns:a16="http://schemas.microsoft.com/office/drawing/2014/main" id="{F9DA5E84-C7EC-B646-BEEE-7AA83E1F84E0}"/>
              </a:ext>
            </a:extLst>
          </p:cNvPr>
          <p:cNvPicPr>
            <a:picLocks noChangeAspect="1"/>
          </p:cNvPicPr>
          <p:nvPr/>
        </p:nvPicPr>
        <p:blipFill rotWithShape="1">
          <a:blip r:embed="rId3"/>
          <a:srcRect l="27461" t="-2305" r="27461" b="66443"/>
          <a:stretch/>
        </p:blipFill>
        <p:spPr>
          <a:xfrm>
            <a:off x="6343999" y="4814459"/>
            <a:ext cx="2892136" cy="1219628"/>
          </a:xfrm>
          <a:prstGeom prst="rect">
            <a:avLst/>
          </a:prstGeom>
        </p:spPr>
      </p:pic>
      <p:sp>
        <p:nvSpPr>
          <p:cNvPr id="11" name="Rounded Rectangle 10">
            <a:extLst>
              <a:ext uri="{FF2B5EF4-FFF2-40B4-BE49-F238E27FC236}">
                <a16:creationId xmlns:a16="http://schemas.microsoft.com/office/drawing/2014/main" id="{2F582D31-14E1-7C4F-8BBC-CC9048286CAA}"/>
              </a:ext>
            </a:extLst>
          </p:cNvPr>
          <p:cNvSpPr/>
          <p:nvPr/>
        </p:nvSpPr>
        <p:spPr>
          <a:xfrm>
            <a:off x="948727" y="4571825"/>
            <a:ext cx="651474" cy="1981374"/>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11C326B-AFEC-1544-BFEE-74F8588366BE}"/>
              </a:ext>
            </a:extLst>
          </p:cNvPr>
          <p:cNvSpPr/>
          <p:nvPr/>
        </p:nvSpPr>
        <p:spPr>
          <a:xfrm>
            <a:off x="4419600" y="4571825"/>
            <a:ext cx="990600" cy="1981374"/>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470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a:extLst>
              <a:ext uri="{FF2B5EF4-FFF2-40B4-BE49-F238E27FC236}">
                <a16:creationId xmlns:a16="http://schemas.microsoft.com/office/drawing/2014/main" id="{D2EBEC95-E10B-C34F-8ACF-197AE571284E}"/>
              </a:ext>
            </a:extLst>
          </p:cNvPr>
          <p:cNvSpPr>
            <a:spLocks noGrp="1" noChangeArrowheads="1"/>
          </p:cNvSpPr>
          <p:nvPr>
            <p:ph type="title"/>
          </p:nvPr>
        </p:nvSpPr>
        <p:spPr/>
        <p:txBody>
          <a:bodyPr>
            <a:normAutofit/>
          </a:bodyPr>
          <a:lstStyle/>
          <a:p>
            <a:pPr eaLnBrk="1" hangingPunct="1"/>
            <a:r>
              <a:rPr lang="en-US" altLang="en-US" dirty="0"/>
              <a:t>The Truth Table for ALU Operation</a:t>
            </a:r>
            <a:endParaRPr lang="en-AU" altLang="en-US" dirty="0"/>
          </a:p>
        </p:txBody>
      </p:sp>
      <p:sp>
        <p:nvSpPr>
          <p:cNvPr id="50180" name="Rectangle 3">
            <a:extLst>
              <a:ext uri="{FF2B5EF4-FFF2-40B4-BE49-F238E27FC236}">
                <a16:creationId xmlns:a16="http://schemas.microsoft.com/office/drawing/2014/main" id="{817AE3FC-49C3-8D4C-A326-9E73BA8C9219}"/>
              </a:ext>
            </a:extLst>
          </p:cNvPr>
          <p:cNvSpPr>
            <a:spLocks noGrp="1" noChangeArrowheads="1"/>
          </p:cNvSpPr>
          <p:nvPr>
            <p:ph idx="1"/>
          </p:nvPr>
        </p:nvSpPr>
        <p:spPr>
          <a:xfrm>
            <a:off x="228600" y="1143000"/>
            <a:ext cx="8763000" cy="5791200"/>
          </a:xfrm>
        </p:spPr>
        <p:txBody>
          <a:bodyPr>
            <a:normAutofit fontScale="92500" lnSpcReduction="20000"/>
          </a:bodyPr>
          <a:lstStyle/>
          <a:p>
            <a:pPr eaLnBrk="1" hangingPunct="1"/>
            <a:r>
              <a:rPr lang="en-US" altLang="en-US" dirty="0"/>
              <a:t>Control signals derived from instruction opcode/func3/func7</a:t>
            </a:r>
          </a:p>
          <a:p>
            <a:pPr lvl="1"/>
            <a:r>
              <a:rPr lang="en-US" altLang="en-US" dirty="0"/>
              <a:t>Nothing to do with operands (register or immediate) </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r>
              <a:rPr lang="en-AU" altLang="en-US" dirty="0"/>
              <a:t>The design of those logics can be done with PLA</a:t>
            </a:r>
          </a:p>
        </p:txBody>
      </p:sp>
      <p:sp>
        <p:nvSpPr>
          <p:cNvPr id="2" name="Slide Number Placeholder 1">
            <a:extLst>
              <a:ext uri="{FF2B5EF4-FFF2-40B4-BE49-F238E27FC236}">
                <a16:creationId xmlns:a16="http://schemas.microsoft.com/office/drawing/2014/main" id="{18BC5F8A-60EE-ED40-9CD8-B4B5261B2951}"/>
              </a:ext>
            </a:extLst>
          </p:cNvPr>
          <p:cNvSpPr>
            <a:spLocks noGrp="1"/>
          </p:cNvSpPr>
          <p:nvPr>
            <p:ph type="sldNum" sz="quarter" idx="12"/>
          </p:nvPr>
        </p:nvSpPr>
        <p:spPr/>
        <p:txBody>
          <a:bodyPr/>
          <a:lstStyle/>
          <a:p>
            <a:fld id="{7B14E791-165F-344E-BF0E-59CD826800BF}" type="slidenum">
              <a:rPr lang="en-US" smtClean="0"/>
              <a:pPr/>
              <a:t>53</a:t>
            </a:fld>
            <a:endParaRPr lang="en-US" dirty="0"/>
          </a:p>
        </p:txBody>
      </p:sp>
      <p:pic>
        <p:nvPicPr>
          <p:cNvPr id="50182" name="Picture 2">
            <a:extLst>
              <a:ext uri="{FF2B5EF4-FFF2-40B4-BE49-F238E27FC236}">
                <a16:creationId xmlns:a16="http://schemas.microsoft.com/office/drawing/2014/main" id="{8B69F342-20BD-C842-BF6C-8F14C1D31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171" y="3865563"/>
            <a:ext cx="8874109" cy="221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1FD446A-FCB0-734B-9E0D-2F3FA6A223B1}"/>
              </a:ext>
            </a:extLst>
          </p:cNvPr>
          <p:cNvPicPr>
            <a:picLocks noChangeAspect="1"/>
          </p:cNvPicPr>
          <p:nvPr/>
        </p:nvPicPr>
        <p:blipFill rotWithShape="1">
          <a:blip r:embed="rId4"/>
          <a:srcRect t="40790"/>
          <a:stretch/>
        </p:blipFill>
        <p:spPr>
          <a:xfrm>
            <a:off x="1219200" y="1746706"/>
            <a:ext cx="6571000" cy="2062401"/>
          </a:xfrm>
          <a:prstGeom prst="rect">
            <a:avLst/>
          </a:prstGeom>
        </p:spPr>
      </p:pic>
    </p:spTree>
    <p:extLst>
      <p:ext uri="{BB962C8B-B14F-4D97-AF65-F5344CB8AC3E}">
        <p14:creationId xmlns:p14="http://schemas.microsoft.com/office/powerpoint/2010/main" val="3250844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normAutofit fontScale="90000"/>
          </a:bodyPr>
          <a:lstStyle/>
          <a:p>
            <a:pPr algn="l" eaLnBrk="1" hangingPunct="1"/>
            <a:r>
              <a:rPr lang="en-AU" altLang="en-US" dirty="0"/>
              <a:t>Datapath With </a:t>
            </a:r>
            <a:br>
              <a:rPr lang="en-AU" altLang="en-US" dirty="0"/>
            </a:br>
            <a:r>
              <a:rPr lang="en-AU" altLang="en-US" dirty="0"/>
              <a:t>Control</a:t>
            </a:r>
          </a:p>
        </p:txBody>
      </p:sp>
      <p:sp>
        <p:nvSpPr>
          <p:cNvPr id="2" name="Slide Number Placeholder 1"/>
          <p:cNvSpPr>
            <a:spLocks noGrp="1"/>
          </p:cNvSpPr>
          <p:nvPr>
            <p:ph type="sldNum" sz="quarter" idx="12"/>
          </p:nvPr>
        </p:nvSpPr>
        <p:spPr/>
        <p:txBody>
          <a:bodyPr/>
          <a:lstStyle/>
          <a:p>
            <a:fld id="{7B14E791-165F-344E-BF0E-59CD826800BF}" type="slidenum">
              <a:rPr lang="en-US" smtClean="0"/>
              <a:pPr/>
              <a:t>54</a:t>
            </a:fld>
            <a:endParaRPr lang="en-US" dirty="0"/>
          </a:p>
        </p:txBody>
      </p:sp>
      <p:pic>
        <p:nvPicPr>
          <p:cNvPr id="4" name="Picture 3">
            <a:extLst>
              <a:ext uri="{FF2B5EF4-FFF2-40B4-BE49-F238E27FC236}">
                <a16:creationId xmlns:a16="http://schemas.microsoft.com/office/drawing/2014/main" id="{70E8D93E-7926-CD4B-965F-5D110E14C60E}"/>
              </a:ext>
            </a:extLst>
          </p:cNvPr>
          <p:cNvPicPr>
            <a:picLocks noChangeAspect="1"/>
          </p:cNvPicPr>
          <p:nvPr/>
        </p:nvPicPr>
        <p:blipFill>
          <a:blip r:embed="rId3"/>
          <a:stretch>
            <a:fillRect/>
          </a:stretch>
        </p:blipFill>
        <p:spPr>
          <a:xfrm>
            <a:off x="838200" y="1873589"/>
            <a:ext cx="7793863" cy="4838938"/>
          </a:xfrm>
          <a:prstGeom prst="rect">
            <a:avLst/>
          </a:prstGeom>
        </p:spPr>
      </p:pic>
      <p:pic>
        <p:nvPicPr>
          <p:cNvPr id="10" name="Picture 9">
            <a:extLst>
              <a:ext uri="{FF2B5EF4-FFF2-40B4-BE49-F238E27FC236}">
                <a16:creationId xmlns:a16="http://schemas.microsoft.com/office/drawing/2014/main" id="{BFA49F31-88CC-E84D-BCD8-0FB0B8C662A1}"/>
              </a:ext>
            </a:extLst>
          </p:cNvPr>
          <p:cNvPicPr>
            <a:picLocks noChangeAspect="1"/>
          </p:cNvPicPr>
          <p:nvPr/>
        </p:nvPicPr>
        <p:blipFill>
          <a:blip r:embed="rId4"/>
          <a:stretch>
            <a:fillRect/>
          </a:stretch>
        </p:blipFill>
        <p:spPr>
          <a:xfrm>
            <a:off x="3157108" y="0"/>
            <a:ext cx="5986892" cy="1850787"/>
          </a:xfrm>
          <a:prstGeom prst="rect">
            <a:avLst/>
          </a:prstGeom>
          <a:solidFill>
            <a:schemeClr val="bg1"/>
          </a:solidFill>
        </p:spPr>
      </p:pic>
      <p:grpSp>
        <p:nvGrpSpPr>
          <p:cNvPr id="6" name="Group 5">
            <a:extLst>
              <a:ext uri="{FF2B5EF4-FFF2-40B4-BE49-F238E27FC236}">
                <a16:creationId xmlns:a16="http://schemas.microsoft.com/office/drawing/2014/main" id="{057FE288-2790-C247-9A17-42CB3981B3B4}"/>
              </a:ext>
            </a:extLst>
          </p:cNvPr>
          <p:cNvGrpSpPr/>
          <p:nvPr/>
        </p:nvGrpSpPr>
        <p:grpSpPr>
          <a:xfrm>
            <a:off x="2514600" y="0"/>
            <a:ext cx="4191000" cy="3962400"/>
            <a:chOff x="2514600" y="0"/>
            <a:chExt cx="4191000" cy="3962400"/>
          </a:xfrm>
        </p:grpSpPr>
        <p:sp>
          <p:nvSpPr>
            <p:cNvPr id="11" name="Rounded Rectangle 10">
              <a:extLst>
                <a:ext uri="{FF2B5EF4-FFF2-40B4-BE49-F238E27FC236}">
                  <a16:creationId xmlns:a16="http://schemas.microsoft.com/office/drawing/2014/main" id="{6D57A34B-1CD2-8B41-9BF3-08DAB51636BA}"/>
                </a:ext>
              </a:extLst>
            </p:cNvPr>
            <p:cNvSpPr/>
            <p:nvPr/>
          </p:nvSpPr>
          <p:spPr>
            <a:xfrm>
              <a:off x="5943600" y="0"/>
              <a:ext cx="762000" cy="1981374"/>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9FF3CB-36B1-9F4D-8D5F-198C57FD2462}"/>
                </a:ext>
              </a:extLst>
            </p:cNvPr>
            <p:cNvSpPr/>
            <p:nvPr/>
          </p:nvSpPr>
          <p:spPr>
            <a:xfrm>
              <a:off x="2514600" y="3657600"/>
              <a:ext cx="1447800" cy="3048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9AA6665-86D0-A147-AE37-0906CA50292B}"/>
              </a:ext>
            </a:extLst>
          </p:cNvPr>
          <p:cNvGrpSpPr/>
          <p:nvPr/>
        </p:nvGrpSpPr>
        <p:grpSpPr>
          <a:xfrm>
            <a:off x="2511136" y="0"/>
            <a:ext cx="5538695" cy="4800600"/>
            <a:chOff x="2511136" y="0"/>
            <a:chExt cx="5538695" cy="4800600"/>
          </a:xfrm>
        </p:grpSpPr>
        <p:sp>
          <p:nvSpPr>
            <p:cNvPr id="18" name="Rounded Rectangle 17">
              <a:extLst>
                <a:ext uri="{FF2B5EF4-FFF2-40B4-BE49-F238E27FC236}">
                  <a16:creationId xmlns:a16="http://schemas.microsoft.com/office/drawing/2014/main" id="{BC48CB59-E1E3-E741-88D0-3C01C84E764D}"/>
                </a:ext>
              </a:extLst>
            </p:cNvPr>
            <p:cNvSpPr/>
            <p:nvPr/>
          </p:nvSpPr>
          <p:spPr>
            <a:xfrm>
              <a:off x="7287831" y="0"/>
              <a:ext cx="762000" cy="1219200"/>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27C4880-E6EE-794D-A56B-BE4D63C3FE3A}"/>
                </a:ext>
              </a:extLst>
            </p:cNvPr>
            <p:cNvSpPr/>
            <p:nvPr/>
          </p:nvSpPr>
          <p:spPr>
            <a:xfrm>
              <a:off x="2511136" y="4495800"/>
              <a:ext cx="1447800" cy="3048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BAF80CF-6D09-384B-9ADF-A567AB905CB2}"/>
              </a:ext>
            </a:extLst>
          </p:cNvPr>
          <p:cNvGrpSpPr/>
          <p:nvPr/>
        </p:nvGrpSpPr>
        <p:grpSpPr>
          <a:xfrm>
            <a:off x="2514600" y="0"/>
            <a:ext cx="3356375" cy="4293058"/>
            <a:chOff x="2514600" y="0"/>
            <a:chExt cx="3356375" cy="4293058"/>
          </a:xfrm>
        </p:grpSpPr>
        <p:sp>
          <p:nvSpPr>
            <p:cNvPr id="15" name="Rounded Rectangle 14">
              <a:extLst>
                <a:ext uri="{FF2B5EF4-FFF2-40B4-BE49-F238E27FC236}">
                  <a16:creationId xmlns:a16="http://schemas.microsoft.com/office/drawing/2014/main" id="{36AD5618-5C35-4848-9EED-31E84F809D03}"/>
                </a:ext>
              </a:extLst>
            </p:cNvPr>
            <p:cNvSpPr/>
            <p:nvPr/>
          </p:nvSpPr>
          <p:spPr>
            <a:xfrm>
              <a:off x="5108975" y="0"/>
              <a:ext cx="762000" cy="762000"/>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B3ADC43-EFE4-694C-B430-3C5E0093A81A}"/>
                </a:ext>
              </a:extLst>
            </p:cNvPr>
            <p:cNvSpPr/>
            <p:nvPr/>
          </p:nvSpPr>
          <p:spPr>
            <a:xfrm>
              <a:off x="2514600" y="3988258"/>
              <a:ext cx="1447800" cy="3048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3DC2A14D-E208-B244-BC63-3A72C385CD08}"/>
                </a:ext>
              </a:extLst>
            </p:cNvPr>
            <p:cNvSpPr/>
            <p:nvPr/>
          </p:nvSpPr>
          <p:spPr>
            <a:xfrm>
              <a:off x="5108975" y="1219199"/>
              <a:ext cx="762000" cy="654389"/>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2F5043B-2C07-034F-A16B-BAFF625F2A5D}"/>
              </a:ext>
            </a:extLst>
          </p:cNvPr>
          <p:cNvGrpSpPr/>
          <p:nvPr/>
        </p:nvGrpSpPr>
        <p:grpSpPr>
          <a:xfrm>
            <a:off x="2511136" y="891164"/>
            <a:ext cx="5538696" cy="5075672"/>
            <a:chOff x="2511136" y="891164"/>
            <a:chExt cx="5538696" cy="5075672"/>
          </a:xfrm>
        </p:grpSpPr>
        <p:sp>
          <p:nvSpPr>
            <p:cNvPr id="23" name="Rounded Rectangle 22">
              <a:extLst>
                <a:ext uri="{FF2B5EF4-FFF2-40B4-BE49-F238E27FC236}">
                  <a16:creationId xmlns:a16="http://schemas.microsoft.com/office/drawing/2014/main" id="{1728820F-AA8D-F14B-8FDF-82598C6A72F2}"/>
                </a:ext>
              </a:extLst>
            </p:cNvPr>
            <p:cNvSpPr/>
            <p:nvPr/>
          </p:nvSpPr>
          <p:spPr>
            <a:xfrm>
              <a:off x="4056257" y="891164"/>
              <a:ext cx="1814717" cy="221673"/>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9E388C3-8DA1-7B48-A4A3-FFE2787E97B4}"/>
                </a:ext>
              </a:extLst>
            </p:cNvPr>
            <p:cNvSpPr/>
            <p:nvPr/>
          </p:nvSpPr>
          <p:spPr>
            <a:xfrm>
              <a:off x="4056256" y="1260139"/>
              <a:ext cx="1052719" cy="590648"/>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1796A35-E7F6-EC41-BD1D-6012C0170615}"/>
                </a:ext>
              </a:extLst>
            </p:cNvPr>
            <p:cNvSpPr/>
            <p:nvPr/>
          </p:nvSpPr>
          <p:spPr>
            <a:xfrm>
              <a:off x="7249842" y="1253403"/>
              <a:ext cx="799990" cy="597384"/>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3B61ECBF-4AE3-1341-B56A-D671F60A3D2E}"/>
                </a:ext>
              </a:extLst>
            </p:cNvPr>
            <p:cNvSpPr/>
            <p:nvPr/>
          </p:nvSpPr>
          <p:spPr>
            <a:xfrm>
              <a:off x="2511136" y="5549518"/>
              <a:ext cx="2822864" cy="41731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F08BEA6-61C4-A545-89CE-2BD611C97000}"/>
              </a:ext>
            </a:extLst>
          </p:cNvPr>
          <p:cNvGrpSpPr/>
          <p:nvPr/>
        </p:nvGrpSpPr>
        <p:grpSpPr>
          <a:xfrm>
            <a:off x="5540367" y="0"/>
            <a:ext cx="3602015" cy="6741680"/>
            <a:chOff x="5541984" y="-51955"/>
            <a:chExt cx="3602015" cy="6741680"/>
          </a:xfrm>
        </p:grpSpPr>
        <p:sp>
          <p:nvSpPr>
            <p:cNvPr id="28" name="Rounded Rectangle 27">
              <a:extLst>
                <a:ext uri="{FF2B5EF4-FFF2-40B4-BE49-F238E27FC236}">
                  <a16:creationId xmlns:a16="http://schemas.microsoft.com/office/drawing/2014/main" id="{9FAF7559-AF5B-9A40-B4BF-21552E6BB0D7}"/>
                </a:ext>
              </a:extLst>
            </p:cNvPr>
            <p:cNvSpPr/>
            <p:nvPr/>
          </p:nvSpPr>
          <p:spPr>
            <a:xfrm>
              <a:off x="8120720" y="-51955"/>
              <a:ext cx="1023279" cy="1873588"/>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95A655D9-5B38-5247-8A99-89EE05DC8B2D}"/>
                </a:ext>
              </a:extLst>
            </p:cNvPr>
            <p:cNvSpPr/>
            <p:nvPr/>
          </p:nvSpPr>
          <p:spPr>
            <a:xfrm>
              <a:off x="5541984" y="6324599"/>
              <a:ext cx="657980" cy="365126"/>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22D9C56-3D7E-8B42-9993-39BFBDEE14CF}"/>
              </a:ext>
            </a:extLst>
          </p:cNvPr>
          <p:cNvGrpSpPr/>
          <p:nvPr/>
        </p:nvGrpSpPr>
        <p:grpSpPr>
          <a:xfrm>
            <a:off x="3733799" y="0"/>
            <a:ext cx="3483143" cy="6605239"/>
            <a:chOff x="3733799" y="0"/>
            <a:chExt cx="3483143" cy="6605239"/>
          </a:xfrm>
        </p:grpSpPr>
        <p:sp>
          <p:nvSpPr>
            <p:cNvPr id="31" name="Rounded Rectangle 30">
              <a:extLst>
                <a:ext uri="{FF2B5EF4-FFF2-40B4-BE49-F238E27FC236}">
                  <a16:creationId xmlns:a16="http://schemas.microsoft.com/office/drawing/2014/main" id="{B8146386-0334-FD49-8F85-BF6B9F6AA498}"/>
                </a:ext>
              </a:extLst>
            </p:cNvPr>
            <p:cNvSpPr/>
            <p:nvPr/>
          </p:nvSpPr>
          <p:spPr>
            <a:xfrm>
              <a:off x="6770123" y="0"/>
              <a:ext cx="446819" cy="1929419"/>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11740E73-7F04-324C-941D-5941BF13D8B9}"/>
                </a:ext>
              </a:extLst>
            </p:cNvPr>
            <p:cNvSpPr/>
            <p:nvPr/>
          </p:nvSpPr>
          <p:spPr>
            <a:xfrm>
              <a:off x="4050487" y="526061"/>
              <a:ext cx="985863" cy="217801"/>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402BB01E-E05B-8F46-932E-2B0A4F51D22F}"/>
                </a:ext>
              </a:extLst>
            </p:cNvPr>
            <p:cNvSpPr/>
            <p:nvPr/>
          </p:nvSpPr>
          <p:spPr>
            <a:xfrm>
              <a:off x="3733799" y="6187921"/>
              <a:ext cx="1676401" cy="417318"/>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CE38E11D-53DC-9F4E-B54C-1FE3D5BAD15A}"/>
              </a:ext>
            </a:extLst>
          </p:cNvPr>
          <p:cNvSpPr/>
          <p:nvPr/>
        </p:nvSpPr>
        <p:spPr>
          <a:xfrm>
            <a:off x="2909376" y="6077752"/>
            <a:ext cx="3962400" cy="780247"/>
          </a:xfrm>
          <a:prstGeom prst="ellipse">
            <a:avLst/>
          </a:prstGeom>
          <a:solidFill>
            <a:srgbClr val="00B05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84D69A-A6DE-2A43-A4A2-08D3A5E57808}"/>
              </a:ext>
            </a:extLst>
          </p:cNvPr>
          <p:cNvSpPr txBox="1"/>
          <p:nvPr/>
        </p:nvSpPr>
        <p:spPr>
          <a:xfrm>
            <a:off x="11578975" y="10274"/>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BA93696B-333F-A04C-8D95-0F4454160892}"/>
              </a:ext>
            </a:extLst>
          </p:cNvPr>
          <p:cNvPicPr>
            <a:picLocks noChangeAspect="1"/>
          </p:cNvPicPr>
          <p:nvPr/>
        </p:nvPicPr>
        <p:blipFill>
          <a:blip r:embed="rId5"/>
          <a:stretch>
            <a:fillRect/>
          </a:stretch>
        </p:blipFill>
        <p:spPr>
          <a:xfrm>
            <a:off x="54503" y="936794"/>
            <a:ext cx="2821250" cy="865881"/>
          </a:xfrm>
          <a:prstGeom prst="rect">
            <a:avLst/>
          </a:prstGeom>
        </p:spPr>
      </p:pic>
    </p:spTree>
    <p:extLst>
      <p:ext uri="{BB962C8B-B14F-4D97-AF65-F5344CB8AC3E}">
        <p14:creationId xmlns:p14="http://schemas.microsoft.com/office/powerpoint/2010/main" val="5861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Six Control </a:t>
            </a:r>
            <a:br>
              <a:rPr lang="en-US" dirty="0"/>
            </a:br>
            <a:r>
              <a:rPr lang="en-US" dirty="0"/>
              <a:t>Signals</a:t>
            </a:r>
          </a:p>
        </p:txBody>
      </p:sp>
      <p:sp>
        <p:nvSpPr>
          <p:cNvPr id="3" name="Slide Number Placeholder 2"/>
          <p:cNvSpPr>
            <a:spLocks noGrp="1"/>
          </p:cNvSpPr>
          <p:nvPr>
            <p:ph type="sldNum" sz="quarter" idx="12"/>
          </p:nvPr>
        </p:nvSpPr>
        <p:spPr/>
        <p:txBody>
          <a:bodyPr/>
          <a:lstStyle/>
          <a:p>
            <a:fld id="{7B14E791-165F-344E-BF0E-59CD826800BF}" type="slidenum">
              <a:rPr lang="en-US" smtClean="0"/>
              <a:pPr/>
              <a:t>55</a:t>
            </a:fld>
            <a:endParaRPr lang="en-US" dirty="0"/>
          </a:p>
        </p:txBody>
      </p:sp>
      <p:pic>
        <p:nvPicPr>
          <p:cNvPr id="6" name="Picture 5">
            <a:extLst>
              <a:ext uri="{FF2B5EF4-FFF2-40B4-BE49-F238E27FC236}">
                <a16:creationId xmlns:a16="http://schemas.microsoft.com/office/drawing/2014/main" id="{14394002-3276-3344-B747-AB4AA7F2C80F}"/>
              </a:ext>
            </a:extLst>
          </p:cNvPr>
          <p:cNvPicPr>
            <a:picLocks noChangeAspect="1"/>
          </p:cNvPicPr>
          <p:nvPr/>
        </p:nvPicPr>
        <p:blipFill>
          <a:blip r:embed="rId2"/>
          <a:stretch>
            <a:fillRect/>
          </a:stretch>
        </p:blipFill>
        <p:spPr>
          <a:xfrm>
            <a:off x="172278" y="3203872"/>
            <a:ext cx="5771322" cy="3583212"/>
          </a:xfrm>
          <a:prstGeom prst="rect">
            <a:avLst/>
          </a:prstGeom>
        </p:spPr>
      </p:pic>
      <p:pic>
        <p:nvPicPr>
          <p:cNvPr id="8" name="Picture 7">
            <a:extLst>
              <a:ext uri="{FF2B5EF4-FFF2-40B4-BE49-F238E27FC236}">
                <a16:creationId xmlns:a16="http://schemas.microsoft.com/office/drawing/2014/main" id="{B710F8E7-9DCE-8848-90AA-14E200414E75}"/>
              </a:ext>
            </a:extLst>
          </p:cNvPr>
          <p:cNvPicPr>
            <a:picLocks noChangeAspect="1"/>
          </p:cNvPicPr>
          <p:nvPr/>
        </p:nvPicPr>
        <p:blipFill>
          <a:blip r:embed="rId3"/>
          <a:stretch>
            <a:fillRect/>
          </a:stretch>
        </p:blipFill>
        <p:spPr>
          <a:xfrm>
            <a:off x="2580749" y="0"/>
            <a:ext cx="6497248" cy="3183090"/>
          </a:xfrm>
          <a:prstGeom prst="rect">
            <a:avLst/>
          </a:prstGeom>
          <a:solidFill>
            <a:schemeClr val="bg1"/>
          </a:solidFill>
        </p:spPr>
      </p:pic>
      <p:sp>
        <p:nvSpPr>
          <p:cNvPr id="9" name="Rounded Rectangle 8">
            <a:extLst>
              <a:ext uri="{FF2B5EF4-FFF2-40B4-BE49-F238E27FC236}">
                <a16:creationId xmlns:a16="http://schemas.microsoft.com/office/drawing/2014/main" id="{2A8B2841-C6F2-8049-AB9D-1F09114B2198}"/>
              </a:ext>
            </a:extLst>
          </p:cNvPr>
          <p:cNvSpPr/>
          <p:nvPr/>
        </p:nvSpPr>
        <p:spPr>
          <a:xfrm>
            <a:off x="2587676" y="4165598"/>
            <a:ext cx="566079" cy="280439"/>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76866CE-ECFB-464E-8D9B-B1BE79B7E8C4}"/>
              </a:ext>
            </a:extLst>
          </p:cNvPr>
          <p:cNvSpPr/>
          <p:nvPr/>
        </p:nvSpPr>
        <p:spPr>
          <a:xfrm>
            <a:off x="3429000" y="4855258"/>
            <a:ext cx="566079" cy="280439"/>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D78E908-94F7-2E4C-8C99-9815A8148DCE}"/>
              </a:ext>
            </a:extLst>
          </p:cNvPr>
          <p:cNvSpPr/>
          <p:nvPr/>
        </p:nvSpPr>
        <p:spPr>
          <a:xfrm>
            <a:off x="4724400" y="6044161"/>
            <a:ext cx="566079" cy="280439"/>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7AA51EB-211E-A348-9620-6DEFEDFD6D04}"/>
              </a:ext>
            </a:extLst>
          </p:cNvPr>
          <p:cNvSpPr/>
          <p:nvPr/>
        </p:nvSpPr>
        <p:spPr>
          <a:xfrm>
            <a:off x="4648200" y="3109585"/>
            <a:ext cx="566079" cy="280439"/>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BC91F54-F8F7-3A47-8732-7D8B573D22C4}"/>
              </a:ext>
            </a:extLst>
          </p:cNvPr>
          <p:cNvSpPr/>
          <p:nvPr/>
        </p:nvSpPr>
        <p:spPr>
          <a:xfrm>
            <a:off x="4724400" y="4563019"/>
            <a:ext cx="566079" cy="280439"/>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05DF73E-7E6D-5F4E-99B3-B91BC4352C50}"/>
              </a:ext>
            </a:extLst>
          </p:cNvPr>
          <p:cNvSpPr/>
          <p:nvPr/>
        </p:nvSpPr>
        <p:spPr>
          <a:xfrm>
            <a:off x="5410200" y="4843458"/>
            <a:ext cx="566079" cy="280439"/>
          </a:xfrm>
          <a:prstGeom prst="roundRect">
            <a:avLst>
              <a:gd name="adj" fmla="val 9072"/>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7AD314-D35B-FC0E-5D26-B16635430B12}"/>
              </a:ext>
            </a:extLst>
          </p:cNvPr>
          <p:cNvPicPr>
            <a:picLocks noChangeAspect="1"/>
          </p:cNvPicPr>
          <p:nvPr/>
        </p:nvPicPr>
        <p:blipFill>
          <a:blip r:embed="rId4"/>
          <a:stretch>
            <a:fillRect/>
          </a:stretch>
        </p:blipFill>
        <p:spPr>
          <a:xfrm>
            <a:off x="5375744" y="3359627"/>
            <a:ext cx="3848425" cy="1181135"/>
          </a:xfrm>
          <a:prstGeom prst="rect">
            <a:avLst/>
          </a:prstGeom>
        </p:spPr>
      </p:pic>
    </p:spTree>
    <p:extLst>
      <p:ext uri="{BB962C8B-B14F-4D97-AF65-F5344CB8AC3E}">
        <p14:creationId xmlns:p14="http://schemas.microsoft.com/office/powerpoint/2010/main" val="812960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2282-CDED-9D4C-A0D7-EABECCF4CD1B}"/>
              </a:ext>
            </a:extLst>
          </p:cNvPr>
          <p:cNvSpPr>
            <a:spLocks noGrp="1"/>
          </p:cNvSpPr>
          <p:nvPr>
            <p:ph type="title"/>
          </p:nvPr>
        </p:nvSpPr>
        <p:spPr/>
        <p:txBody>
          <a:bodyPr/>
          <a:lstStyle/>
          <a:p>
            <a:r>
              <a:rPr lang="en-US" dirty="0"/>
              <a:t>Control Signals</a:t>
            </a:r>
          </a:p>
        </p:txBody>
      </p:sp>
      <p:sp>
        <p:nvSpPr>
          <p:cNvPr id="3" name="Content Placeholder 2">
            <a:extLst>
              <a:ext uri="{FF2B5EF4-FFF2-40B4-BE49-F238E27FC236}">
                <a16:creationId xmlns:a16="http://schemas.microsoft.com/office/drawing/2014/main" id="{4F017922-7F8A-864F-9391-758913CBF91C}"/>
              </a:ext>
            </a:extLst>
          </p:cNvPr>
          <p:cNvSpPr>
            <a:spLocks noGrp="1"/>
          </p:cNvSpPr>
          <p:nvPr>
            <p:ph idx="1"/>
          </p:nvPr>
        </p:nvSpPr>
        <p:spPr>
          <a:xfrm>
            <a:off x="228600" y="1143000"/>
            <a:ext cx="8763000" cy="3276600"/>
          </a:xfrm>
        </p:spPr>
        <p:txBody>
          <a:bodyPr>
            <a:normAutofit fontScale="70000" lnSpcReduction="20000"/>
          </a:bodyPr>
          <a:lstStyle/>
          <a:p>
            <a:r>
              <a:rPr lang="en-US" dirty="0"/>
              <a:t>6 1-bit control: </a:t>
            </a:r>
          </a:p>
          <a:p>
            <a:pPr lvl="1"/>
            <a:r>
              <a:rPr lang="en-US" dirty="0" err="1"/>
              <a:t>PCSrc</a:t>
            </a:r>
            <a:r>
              <a:rPr lang="en-US" dirty="0"/>
              <a:t>: Mux input to select PC+4 or </a:t>
            </a:r>
            <a:r>
              <a:rPr lang="en-US" dirty="0" err="1"/>
              <a:t>PC+offset</a:t>
            </a:r>
            <a:r>
              <a:rPr lang="en-US" dirty="0"/>
              <a:t>, for </a:t>
            </a:r>
            <a:r>
              <a:rPr lang="en-US" dirty="0" err="1"/>
              <a:t>beq</a:t>
            </a:r>
            <a:r>
              <a:rPr lang="en-US" dirty="0"/>
              <a:t> instruction to select next instruction</a:t>
            </a:r>
          </a:p>
          <a:p>
            <a:pPr lvl="1"/>
            <a:r>
              <a:rPr lang="en-US" dirty="0" err="1"/>
              <a:t>ALUSrc</a:t>
            </a:r>
            <a:r>
              <a:rPr lang="en-US" dirty="0"/>
              <a:t>: Mux input to select input from rs2 or immediate, for R/I-type ALU and load </a:t>
            </a:r>
            <a:r>
              <a:rPr lang="en-US" dirty="0" err="1"/>
              <a:t>instr</a:t>
            </a:r>
            <a:endParaRPr lang="en-US" dirty="0"/>
          </a:p>
          <a:p>
            <a:pPr lvl="1"/>
            <a:r>
              <a:rPr lang="en-US" dirty="0" err="1"/>
              <a:t>RegWrite</a:t>
            </a:r>
            <a:r>
              <a:rPr lang="en-US" dirty="0"/>
              <a:t>: enable signal to enable write to register, for ALU, and load </a:t>
            </a:r>
            <a:r>
              <a:rPr lang="en-US" dirty="0" err="1"/>
              <a:t>instr</a:t>
            </a:r>
            <a:r>
              <a:rPr lang="en-US" dirty="0"/>
              <a:t> (write to register)</a:t>
            </a:r>
          </a:p>
          <a:p>
            <a:pPr lvl="1"/>
            <a:r>
              <a:rPr lang="en-US" dirty="0" err="1"/>
              <a:t>MemRead</a:t>
            </a:r>
            <a:r>
              <a:rPr lang="en-US" dirty="0"/>
              <a:t>: enable signal to enable read from memory, for load </a:t>
            </a:r>
            <a:r>
              <a:rPr lang="en-US" dirty="0" err="1"/>
              <a:t>instr</a:t>
            </a:r>
            <a:endParaRPr lang="en-US" dirty="0"/>
          </a:p>
          <a:p>
            <a:pPr lvl="1"/>
            <a:r>
              <a:rPr lang="en-US" dirty="0" err="1"/>
              <a:t>MemWrite</a:t>
            </a:r>
            <a:r>
              <a:rPr lang="en-US" dirty="0"/>
              <a:t>: enable signal to enable write to memory, for store </a:t>
            </a:r>
            <a:r>
              <a:rPr lang="en-US" dirty="0" err="1"/>
              <a:t>instr</a:t>
            </a:r>
            <a:endParaRPr lang="en-US" dirty="0"/>
          </a:p>
          <a:p>
            <a:pPr lvl="1"/>
            <a:r>
              <a:rPr lang="en-US" dirty="0" err="1"/>
              <a:t>MemtoReg</a:t>
            </a:r>
            <a:r>
              <a:rPr lang="en-US" dirty="0"/>
              <a:t>: Mux input to select input to write to register from memory or ALU, for ALU and load </a:t>
            </a:r>
            <a:r>
              <a:rPr lang="en-US" dirty="0" err="1"/>
              <a:t>instr</a:t>
            </a:r>
            <a:endParaRPr lang="en-US" dirty="0"/>
          </a:p>
          <a:p>
            <a:r>
              <a:rPr lang="en-US" dirty="0"/>
              <a:t>1 4-bit control: ALU operation</a:t>
            </a:r>
          </a:p>
          <a:p>
            <a:pPr lvl="1"/>
            <a:r>
              <a:rPr lang="en-US" dirty="0"/>
              <a:t>2-bit </a:t>
            </a:r>
            <a:r>
              <a:rPr lang="en-US" dirty="0" err="1"/>
              <a:t>ALUOp</a:t>
            </a:r>
            <a:r>
              <a:rPr lang="en-US" dirty="0"/>
              <a:t>: for enabling certain input (</a:t>
            </a:r>
            <a:r>
              <a:rPr lang="en-US" dirty="0" err="1"/>
              <a:t>Ainvert</a:t>
            </a:r>
            <a:r>
              <a:rPr lang="en-US" dirty="0"/>
              <a:t>, </a:t>
            </a:r>
            <a:r>
              <a:rPr lang="en-US" dirty="0" err="1"/>
              <a:t>Binvert</a:t>
            </a:r>
            <a:r>
              <a:rPr lang="en-US" dirty="0"/>
              <a:t>, </a:t>
            </a:r>
            <a:r>
              <a:rPr lang="en-US" dirty="0" err="1"/>
              <a:t>etc</a:t>
            </a:r>
            <a:r>
              <a:rPr lang="en-US" dirty="0"/>
              <a:t>) of the ALU</a:t>
            </a:r>
          </a:p>
          <a:p>
            <a:pPr lvl="1"/>
            <a:r>
              <a:rPr lang="en-US" dirty="0"/>
              <a:t>2-bit ALU Action: AL operation (add, AND, </a:t>
            </a:r>
            <a:r>
              <a:rPr lang="en-US" dirty="0" err="1"/>
              <a:t>etc</a:t>
            </a:r>
            <a:r>
              <a:rPr lang="en-US" dirty="0"/>
              <a:t>) to be performed by ALU</a:t>
            </a:r>
          </a:p>
          <a:p>
            <a:pPr lvl="1"/>
            <a:endParaRPr lang="en-US" dirty="0"/>
          </a:p>
        </p:txBody>
      </p:sp>
      <p:sp>
        <p:nvSpPr>
          <p:cNvPr id="4" name="Slide Number Placeholder 3">
            <a:extLst>
              <a:ext uri="{FF2B5EF4-FFF2-40B4-BE49-F238E27FC236}">
                <a16:creationId xmlns:a16="http://schemas.microsoft.com/office/drawing/2014/main" id="{71605D1B-27F6-294B-B9BF-01232874F0DE}"/>
              </a:ext>
            </a:extLst>
          </p:cNvPr>
          <p:cNvSpPr>
            <a:spLocks noGrp="1"/>
          </p:cNvSpPr>
          <p:nvPr>
            <p:ph type="sldNum" sz="quarter" idx="12"/>
          </p:nvPr>
        </p:nvSpPr>
        <p:spPr/>
        <p:txBody>
          <a:bodyPr/>
          <a:lstStyle/>
          <a:p>
            <a:fld id="{7B14E791-165F-344E-BF0E-59CD826800BF}" type="slidenum">
              <a:rPr lang="en-US" smtClean="0"/>
              <a:pPr/>
              <a:t>56</a:t>
            </a:fld>
            <a:endParaRPr lang="en-US" dirty="0"/>
          </a:p>
        </p:txBody>
      </p:sp>
      <p:pic>
        <p:nvPicPr>
          <p:cNvPr id="16" name="Picture 15">
            <a:extLst>
              <a:ext uri="{FF2B5EF4-FFF2-40B4-BE49-F238E27FC236}">
                <a16:creationId xmlns:a16="http://schemas.microsoft.com/office/drawing/2014/main" id="{5FD73693-18B1-3E45-B730-CC089F78B56B}"/>
              </a:ext>
            </a:extLst>
          </p:cNvPr>
          <p:cNvPicPr>
            <a:picLocks noChangeAspect="1"/>
          </p:cNvPicPr>
          <p:nvPr/>
        </p:nvPicPr>
        <p:blipFill>
          <a:blip r:embed="rId2"/>
          <a:stretch>
            <a:fillRect/>
          </a:stretch>
        </p:blipFill>
        <p:spPr>
          <a:xfrm>
            <a:off x="3200400" y="4041444"/>
            <a:ext cx="4191000" cy="2816556"/>
          </a:xfrm>
          <a:prstGeom prst="rect">
            <a:avLst/>
          </a:prstGeom>
        </p:spPr>
      </p:pic>
    </p:spTree>
    <p:extLst>
      <p:ext uri="{BB962C8B-B14F-4D97-AF65-F5344CB8AC3E}">
        <p14:creationId xmlns:p14="http://schemas.microsoft.com/office/powerpoint/2010/main" val="36435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Setting of the 2-Bit </a:t>
            </a:r>
            <a:r>
              <a:rPr lang="en-US" dirty="0" err="1"/>
              <a:t>ALUOp</a:t>
            </a:r>
            <a:r>
              <a:rPr lang="en-US" dirty="0"/>
              <a:t> and the 6 1-bit Controls </a:t>
            </a:r>
          </a:p>
        </p:txBody>
      </p:sp>
      <p:sp>
        <p:nvSpPr>
          <p:cNvPr id="9" name="Content Placeholder 8">
            <a:extLst>
              <a:ext uri="{FF2B5EF4-FFF2-40B4-BE49-F238E27FC236}">
                <a16:creationId xmlns:a16="http://schemas.microsoft.com/office/drawing/2014/main" id="{98983A62-5198-4E45-B341-99DE3EA42459}"/>
              </a:ext>
            </a:extLst>
          </p:cNvPr>
          <p:cNvSpPr>
            <a:spLocks noGrp="1"/>
          </p:cNvSpPr>
          <p:nvPr>
            <p:ph idx="1"/>
          </p:nvPr>
        </p:nvSpPr>
        <p:spPr/>
        <p:txBody>
          <a:bodyPr/>
          <a:lstStyle/>
          <a:p>
            <a:r>
              <a:rPr lang="en-US" b="1" dirty="0"/>
              <a:t>Are completely determined by the instruction opcode </a:t>
            </a:r>
          </a:p>
          <a:p>
            <a:pPr lvl="1"/>
            <a:r>
              <a:rPr lang="en-US" dirty="0"/>
              <a:t>Check Figure 4.18 of the description </a:t>
            </a:r>
          </a:p>
        </p:txBody>
      </p:sp>
      <p:sp>
        <p:nvSpPr>
          <p:cNvPr id="3" name="Slide Number Placeholder 2"/>
          <p:cNvSpPr>
            <a:spLocks noGrp="1"/>
          </p:cNvSpPr>
          <p:nvPr>
            <p:ph type="sldNum" sz="quarter" idx="12"/>
          </p:nvPr>
        </p:nvSpPr>
        <p:spPr/>
        <p:txBody>
          <a:bodyPr/>
          <a:lstStyle/>
          <a:p>
            <a:fld id="{7B14E791-165F-344E-BF0E-59CD826800BF}" type="slidenum">
              <a:rPr lang="en-US" smtClean="0"/>
              <a:pPr/>
              <a:t>57</a:t>
            </a:fld>
            <a:endParaRPr lang="en-US" dirty="0"/>
          </a:p>
        </p:txBody>
      </p:sp>
      <p:pic>
        <p:nvPicPr>
          <p:cNvPr id="6" name="Picture 5">
            <a:extLst>
              <a:ext uri="{FF2B5EF4-FFF2-40B4-BE49-F238E27FC236}">
                <a16:creationId xmlns:a16="http://schemas.microsoft.com/office/drawing/2014/main" id="{BB6EECEC-A2A9-C74A-BDA5-BB8B7A289BDA}"/>
              </a:ext>
            </a:extLst>
          </p:cNvPr>
          <p:cNvPicPr>
            <a:picLocks noChangeAspect="1"/>
          </p:cNvPicPr>
          <p:nvPr/>
        </p:nvPicPr>
        <p:blipFill>
          <a:blip r:embed="rId2"/>
          <a:stretch>
            <a:fillRect/>
          </a:stretch>
        </p:blipFill>
        <p:spPr>
          <a:xfrm>
            <a:off x="-3330" y="3674910"/>
            <a:ext cx="5430448" cy="2660450"/>
          </a:xfrm>
          <a:prstGeom prst="rect">
            <a:avLst/>
          </a:prstGeom>
          <a:solidFill>
            <a:schemeClr val="bg1"/>
          </a:solidFill>
        </p:spPr>
      </p:pic>
      <p:pic>
        <p:nvPicPr>
          <p:cNvPr id="8" name="Picture 7">
            <a:extLst>
              <a:ext uri="{FF2B5EF4-FFF2-40B4-BE49-F238E27FC236}">
                <a16:creationId xmlns:a16="http://schemas.microsoft.com/office/drawing/2014/main" id="{81180764-93D3-B644-BA63-151C8032D049}"/>
              </a:ext>
            </a:extLst>
          </p:cNvPr>
          <p:cNvPicPr>
            <a:picLocks noChangeAspect="1"/>
          </p:cNvPicPr>
          <p:nvPr/>
        </p:nvPicPr>
        <p:blipFill>
          <a:blip r:embed="rId3"/>
          <a:stretch>
            <a:fillRect/>
          </a:stretch>
        </p:blipFill>
        <p:spPr>
          <a:xfrm>
            <a:off x="138545" y="1935956"/>
            <a:ext cx="8554571" cy="1676400"/>
          </a:xfrm>
          <a:prstGeom prst="rect">
            <a:avLst/>
          </a:prstGeom>
        </p:spPr>
      </p:pic>
      <p:pic>
        <p:nvPicPr>
          <p:cNvPr id="10" name="Picture 9">
            <a:extLst>
              <a:ext uri="{FF2B5EF4-FFF2-40B4-BE49-F238E27FC236}">
                <a16:creationId xmlns:a16="http://schemas.microsoft.com/office/drawing/2014/main" id="{28AEAD4A-10F9-4847-922A-F9D7F8CFF932}"/>
              </a:ext>
            </a:extLst>
          </p:cNvPr>
          <p:cNvPicPr>
            <a:picLocks noChangeAspect="1"/>
          </p:cNvPicPr>
          <p:nvPr/>
        </p:nvPicPr>
        <p:blipFill>
          <a:blip r:embed="rId4"/>
          <a:stretch>
            <a:fillRect/>
          </a:stretch>
        </p:blipFill>
        <p:spPr>
          <a:xfrm>
            <a:off x="4841561" y="3674910"/>
            <a:ext cx="4191000" cy="2816556"/>
          </a:xfrm>
          <a:prstGeom prst="rect">
            <a:avLst/>
          </a:prstGeom>
        </p:spPr>
      </p:pic>
    </p:spTree>
    <p:extLst>
      <p:ext uri="{BB962C8B-B14F-4D97-AF65-F5344CB8AC3E}">
        <p14:creationId xmlns:p14="http://schemas.microsoft.com/office/powerpoint/2010/main" val="1803315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EF84B06-1AEA-3D4F-8097-D611AF2435A3}"/>
              </a:ext>
            </a:extLst>
          </p:cNvPr>
          <p:cNvPicPr>
            <a:picLocks noChangeAspect="1"/>
          </p:cNvPicPr>
          <p:nvPr/>
        </p:nvPicPr>
        <p:blipFill>
          <a:blip r:embed="rId3"/>
          <a:stretch>
            <a:fillRect/>
          </a:stretch>
        </p:blipFill>
        <p:spPr>
          <a:xfrm>
            <a:off x="228600" y="1920060"/>
            <a:ext cx="6309103" cy="4917865"/>
          </a:xfrm>
          <a:prstGeom prst="rect">
            <a:avLst/>
          </a:prstGeom>
        </p:spPr>
      </p:pic>
      <p:sp>
        <p:nvSpPr>
          <p:cNvPr id="26628" name="Rectangle 4"/>
          <p:cNvSpPr>
            <a:spLocks noGrp="1" noChangeArrowheads="1"/>
          </p:cNvSpPr>
          <p:nvPr>
            <p:ph type="title"/>
          </p:nvPr>
        </p:nvSpPr>
        <p:spPr>
          <a:xfrm>
            <a:off x="85450" y="455181"/>
            <a:ext cx="1891511" cy="715962"/>
          </a:xfrm>
        </p:spPr>
        <p:txBody>
          <a:bodyPr>
            <a:normAutofit fontScale="90000"/>
          </a:bodyPr>
          <a:lstStyle/>
          <a:p>
            <a:pPr algn="l" eaLnBrk="1" hangingPunct="1"/>
            <a:r>
              <a:rPr lang="en-AU" altLang="en-US" dirty="0"/>
              <a:t>Datapath With </a:t>
            </a:r>
            <a:br>
              <a:rPr lang="en-AU" altLang="en-US" dirty="0"/>
            </a:br>
            <a:r>
              <a:rPr lang="en-AU" altLang="en-US" dirty="0"/>
              <a:t>Control</a:t>
            </a:r>
          </a:p>
        </p:txBody>
      </p:sp>
      <p:sp>
        <p:nvSpPr>
          <p:cNvPr id="2" name="Slide Number Placeholder 1"/>
          <p:cNvSpPr>
            <a:spLocks noGrp="1"/>
          </p:cNvSpPr>
          <p:nvPr>
            <p:ph type="sldNum" sz="quarter" idx="12"/>
          </p:nvPr>
        </p:nvSpPr>
        <p:spPr>
          <a:xfrm>
            <a:off x="6932030" y="6276124"/>
            <a:ext cx="2133600" cy="365125"/>
          </a:xfrm>
        </p:spPr>
        <p:txBody>
          <a:bodyPr/>
          <a:lstStyle/>
          <a:p>
            <a:fld id="{7B14E791-165F-344E-BF0E-59CD826800BF}" type="slidenum">
              <a:rPr lang="en-US" smtClean="0"/>
              <a:pPr/>
              <a:t>58</a:t>
            </a:fld>
            <a:endParaRPr lang="en-US" dirty="0"/>
          </a:p>
        </p:txBody>
      </p:sp>
      <p:pic>
        <p:nvPicPr>
          <p:cNvPr id="10" name="Picture 9">
            <a:extLst>
              <a:ext uri="{FF2B5EF4-FFF2-40B4-BE49-F238E27FC236}">
                <a16:creationId xmlns:a16="http://schemas.microsoft.com/office/drawing/2014/main" id="{BFA49F31-88CC-E84D-BCD8-0FB0B8C662A1}"/>
              </a:ext>
            </a:extLst>
          </p:cNvPr>
          <p:cNvPicPr>
            <a:picLocks noChangeAspect="1"/>
          </p:cNvPicPr>
          <p:nvPr/>
        </p:nvPicPr>
        <p:blipFill>
          <a:blip r:embed="rId4"/>
          <a:stretch>
            <a:fillRect/>
          </a:stretch>
        </p:blipFill>
        <p:spPr>
          <a:xfrm>
            <a:off x="2058829" y="46472"/>
            <a:ext cx="5986892" cy="1850787"/>
          </a:xfrm>
          <a:prstGeom prst="rect">
            <a:avLst/>
          </a:prstGeom>
          <a:solidFill>
            <a:schemeClr val="bg1"/>
          </a:solidFill>
        </p:spPr>
      </p:pic>
      <p:grpSp>
        <p:nvGrpSpPr>
          <p:cNvPr id="6" name="Group 5">
            <a:extLst>
              <a:ext uri="{FF2B5EF4-FFF2-40B4-BE49-F238E27FC236}">
                <a16:creationId xmlns:a16="http://schemas.microsoft.com/office/drawing/2014/main" id="{057FE288-2790-C247-9A17-42CB3981B3B4}"/>
              </a:ext>
            </a:extLst>
          </p:cNvPr>
          <p:cNvGrpSpPr/>
          <p:nvPr/>
        </p:nvGrpSpPr>
        <p:grpSpPr>
          <a:xfrm>
            <a:off x="1514334" y="46472"/>
            <a:ext cx="4092987" cy="4596492"/>
            <a:chOff x="2612613" y="0"/>
            <a:chExt cx="4092987" cy="4596492"/>
          </a:xfrm>
        </p:grpSpPr>
        <p:sp>
          <p:nvSpPr>
            <p:cNvPr id="11" name="Rounded Rectangle 10">
              <a:extLst>
                <a:ext uri="{FF2B5EF4-FFF2-40B4-BE49-F238E27FC236}">
                  <a16:creationId xmlns:a16="http://schemas.microsoft.com/office/drawing/2014/main" id="{6D57A34B-1CD2-8B41-9BF3-08DAB51636BA}"/>
                </a:ext>
              </a:extLst>
            </p:cNvPr>
            <p:cNvSpPr/>
            <p:nvPr/>
          </p:nvSpPr>
          <p:spPr>
            <a:xfrm>
              <a:off x="5943600" y="0"/>
              <a:ext cx="762000" cy="1873588"/>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19FF3CB-36B1-9F4D-8D5F-198C57FD2462}"/>
                </a:ext>
              </a:extLst>
            </p:cNvPr>
            <p:cNvSpPr/>
            <p:nvPr/>
          </p:nvSpPr>
          <p:spPr>
            <a:xfrm>
              <a:off x="2612613" y="4367560"/>
              <a:ext cx="1267201" cy="22893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9AA6665-86D0-A147-AE37-0906CA50292B}"/>
              </a:ext>
            </a:extLst>
          </p:cNvPr>
          <p:cNvGrpSpPr/>
          <p:nvPr/>
        </p:nvGrpSpPr>
        <p:grpSpPr>
          <a:xfrm>
            <a:off x="1480511" y="23671"/>
            <a:ext cx="5458446" cy="5279113"/>
            <a:chOff x="2511136" y="-478514"/>
            <a:chExt cx="5458446" cy="5279113"/>
          </a:xfrm>
        </p:grpSpPr>
        <p:sp>
          <p:nvSpPr>
            <p:cNvPr id="18" name="Rounded Rectangle 17">
              <a:extLst>
                <a:ext uri="{FF2B5EF4-FFF2-40B4-BE49-F238E27FC236}">
                  <a16:creationId xmlns:a16="http://schemas.microsoft.com/office/drawing/2014/main" id="{BC48CB59-E1E3-E741-88D0-3C01C84E764D}"/>
                </a:ext>
              </a:extLst>
            </p:cNvPr>
            <p:cNvSpPr/>
            <p:nvPr/>
          </p:nvSpPr>
          <p:spPr>
            <a:xfrm>
              <a:off x="7207582" y="-478514"/>
              <a:ext cx="762000" cy="1135638"/>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27C4880-E6EE-794D-A56B-BE4D63C3FE3A}"/>
                </a:ext>
              </a:extLst>
            </p:cNvPr>
            <p:cNvSpPr/>
            <p:nvPr/>
          </p:nvSpPr>
          <p:spPr>
            <a:xfrm>
              <a:off x="2511136" y="4511912"/>
              <a:ext cx="1301025" cy="288687"/>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BAF80CF-6D09-384B-9ADF-A567AB905CB2}"/>
              </a:ext>
            </a:extLst>
          </p:cNvPr>
          <p:cNvGrpSpPr/>
          <p:nvPr/>
        </p:nvGrpSpPr>
        <p:grpSpPr>
          <a:xfrm>
            <a:off x="1480511" y="46472"/>
            <a:ext cx="3292185" cy="4865897"/>
            <a:chOff x="2578790" y="0"/>
            <a:chExt cx="3292185" cy="4865897"/>
          </a:xfrm>
        </p:grpSpPr>
        <p:sp>
          <p:nvSpPr>
            <p:cNvPr id="15" name="Rounded Rectangle 14">
              <a:extLst>
                <a:ext uri="{FF2B5EF4-FFF2-40B4-BE49-F238E27FC236}">
                  <a16:creationId xmlns:a16="http://schemas.microsoft.com/office/drawing/2014/main" id="{36AD5618-5C35-4848-9EED-31E84F809D03}"/>
                </a:ext>
              </a:extLst>
            </p:cNvPr>
            <p:cNvSpPr/>
            <p:nvPr/>
          </p:nvSpPr>
          <p:spPr>
            <a:xfrm>
              <a:off x="5108975" y="0"/>
              <a:ext cx="762000" cy="762000"/>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B3ADC43-EFE4-694C-B430-3C5E0093A81A}"/>
                </a:ext>
              </a:extLst>
            </p:cNvPr>
            <p:cNvSpPr/>
            <p:nvPr/>
          </p:nvSpPr>
          <p:spPr>
            <a:xfrm>
              <a:off x="2578790" y="4636965"/>
              <a:ext cx="1301025" cy="228932"/>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3DC2A14D-E208-B244-BC63-3A72C385CD08}"/>
                </a:ext>
              </a:extLst>
            </p:cNvPr>
            <p:cNvSpPr/>
            <p:nvPr/>
          </p:nvSpPr>
          <p:spPr>
            <a:xfrm>
              <a:off x="5108975" y="1260139"/>
              <a:ext cx="762000" cy="613449"/>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2F5043B-2C07-034F-A16B-BAFF625F2A5D}"/>
              </a:ext>
            </a:extLst>
          </p:cNvPr>
          <p:cNvGrpSpPr/>
          <p:nvPr/>
        </p:nvGrpSpPr>
        <p:grpSpPr>
          <a:xfrm>
            <a:off x="1546545" y="937636"/>
            <a:ext cx="5405008" cy="5278007"/>
            <a:chOff x="2644824" y="891164"/>
            <a:chExt cx="5405008" cy="5278007"/>
          </a:xfrm>
        </p:grpSpPr>
        <p:sp>
          <p:nvSpPr>
            <p:cNvPr id="23" name="Rounded Rectangle 22">
              <a:extLst>
                <a:ext uri="{FF2B5EF4-FFF2-40B4-BE49-F238E27FC236}">
                  <a16:creationId xmlns:a16="http://schemas.microsoft.com/office/drawing/2014/main" id="{1728820F-AA8D-F14B-8FDF-82598C6A72F2}"/>
                </a:ext>
              </a:extLst>
            </p:cNvPr>
            <p:cNvSpPr/>
            <p:nvPr/>
          </p:nvSpPr>
          <p:spPr>
            <a:xfrm>
              <a:off x="4056257" y="891164"/>
              <a:ext cx="1814717" cy="221673"/>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9E388C3-8DA1-7B48-A4A3-FFE2787E97B4}"/>
                </a:ext>
              </a:extLst>
            </p:cNvPr>
            <p:cNvSpPr/>
            <p:nvPr/>
          </p:nvSpPr>
          <p:spPr>
            <a:xfrm>
              <a:off x="4056256" y="1260139"/>
              <a:ext cx="1052719" cy="590648"/>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1796A35-E7F6-EC41-BD1D-6012C0170615}"/>
                </a:ext>
              </a:extLst>
            </p:cNvPr>
            <p:cNvSpPr/>
            <p:nvPr/>
          </p:nvSpPr>
          <p:spPr>
            <a:xfrm>
              <a:off x="7249842" y="1253403"/>
              <a:ext cx="799990" cy="597384"/>
            </a:xfrm>
            <a:prstGeom prst="roundRect">
              <a:avLst>
                <a:gd name="adj" fmla="val 9072"/>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3B61ECBF-4AE3-1341-B56A-D671F60A3D2E}"/>
                </a:ext>
              </a:extLst>
            </p:cNvPr>
            <p:cNvSpPr/>
            <p:nvPr/>
          </p:nvSpPr>
          <p:spPr>
            <a:xfrm>
              <a:off x="2644824" y="5864371"/>
              <a:ext cx="2308176" cy="304800"/>
            </a:xfrm>
            <a:prstGeom prst="roundRect">
              <a:avLst/>
            </a:prstGeom>
            <a:solidFill>
              <a:schemeClr val="tx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1D870E5-F245-504B-99B0-116721C4E23E}"/>
              </a:ext>
            </a:extLst>
          </p:cNvPr>
          <p:cNvGrpSpPr/>
          <p:nvPr/>
        </p:nvGrpSpPr>
        <p:grpSpPr>
          <a:xfrm>
            <a:off x="2527640" y="-10391"/>
            <a:ext cx="6424680" cy="6829175"/>
            <a:chOff x="2527640" y="-10391"/>
            <a:chExt cx="6424680" cy="6829175"/>
          </a:xfrm>
        </p:grpSpPr>
        <p:grpSp>
          <p:nvGrpSpPr>
            <p:cNvPr id="27" name="Group 26">
              <a:extLst>
                <a:ext uri="{FF2B5EF4-FFF2-40B4-BE49-F238E27FC236}">
                  <a16:creationId xmlns:a16="http://schemas.microsoft.com/office/drawing/2014/main" id="{722D9C56-3D7E-8B42-9993-39BFBDEE14CF}"/>
                </a:ext>
              </a:extLst>
            </p:cNvPr>
            <p:cNvGrpSpPr/>
            <p:nvPr/>
          </p:nvGrpSpPr>
          <p:grpSpPr>
            <a:xfrm>
              <a:off x="2527640" y="-10391"/>
              <a:ext cx="3589288" cy="6746588"/>
              <a:chOff x="3627654" y="0"/>
              <a:chExt cx="3589288" cy="6746588"/>
            </a:xfrm>
          </p:grpSpPr>
          <p:sp>
            <p:nvSpPr>
              <p:cNvPr id="31" name="Rounded Rectangle 30">
                <a:extLst>
                  <a:ext uri="{FF2B5EF4-FFF2-40B4-BE49-F238E27FC236}">
                    <a16:creationId xmlns:a16="http://schemas.microsoft.com/office/drawing/2014/main" id="{B8146386-0334-FD49-8F85-BF6B9F6AA498}"/>
                  </a:ext>
                </a:extLst>
              </p:cNvPr>
              <p:cNvSpPr/>
              <p:nvPr/>
            </p:nvSpPr>
            <p:spPr>
              <a:xfrm>
                <a:off x="6770123" y="0"/>
                <a:ext cx="446819" cy="1929419"/>
              </a:xfrm>
              <a:prstGeom prst="roundRect">
                <a:avLst>
                  <a:gd name="adj" fmla="val 9072"/>
                </a:avLst>
              </a:prstGeom>
              <a:solidFill>
                <a:srgbClr val="0070C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11740E73-7F04-324C-941D-5941BF13D8B9}"/>
                  </a:ext>
                </a:extLst>
              </p:cNvPr>
              <p:cNvSpPr/>
              <p:nvPr/>
            </p:nvSpPr>
            <p:spPr>
              <a:xfrm>
                <a:off x="4050487" y="590263"/>
                <a:ext cx="985863" cy="153599"/>
              </a:xfrm>
              <a:prstGeom prst="roundRect">
                <a:avLst>
                  <a:gd name="adj" fmla="val 9072"/>
                </a:avLst>
              </a:prstGeom>
              <a:solidFill>
                <a:srgbClr val="0070C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402BB01E-E05B-8F46-932E-2B0A4F51D22F}"/>
                  </a:ext>
                </a:extLst>
              </p:cNvPr>
              <p:cNvSpPr/>
              <p:nvPr/>
            </p:nvSpPr>
            <p:spPr>
              <a:xfrm>
                <a:off x="3627654" y="6556693"/>
                <a:ext cx="1408696" cy="189895"/>
              </a:xfrm>
              <a:prstGeom prst="roundRect">
                <a:avLst/>
              </a:prstGeom>
              <a:solidFill>
                <a:srgbClr val="0070C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19F3587-EEF2-AF4F-88D7-EE091E8CCAAF}"/>
                </a:ext>
              </a:extLst>
            </p:cNvPr>
            <p:cNvSpPr/>
            <p:nvPr/>
          </p:nvSpPr>
          <p:spPr>
            <a:xfrm>
              <a:off x="6592290" y="5002902"/>
              <a:ext cx="2360030" cy="1815882"/>
            </a:xfrm>
            <a:prstGeom prst="rect">
              <a:avLst/>
            </a:prstGeom>
            <a:solidFill>
              <a:srgbClr val="0070C0">
                <a:alpha val="56000"/>
              </a:srgbClr>
            </a:solidFill>
          </p:spPr>
          <p:txBody>
            <a:bodyPr wrap="square">
              <a:spAutoFit/>
            </a:bodyPr>
            <a:lstStyle/>
            <a:p>
              <a:r>
                <a:rPr lang="en-US" altLang="en-US" sz="1400" dirty="0">
                  <a:latin typeface="Times New Roman" charset="0"/>
                </a:rPr>
                <a:t>“ALU Control” logic derives the 2-bit ALU action based on Instruction[30,14-12] bits (func3 and func7) and then combines the 2-bit ALU action with the 2-bit </a:t>
              </a:r>
              <a:r>
                <a:rPr lang="en-US" altLang="en-US" sz="1400" dirty="0" err="1">
                  <a:latin typeface="Times New Roman" charset="0"/>
                </a:rPr>
                <a:t>ALUOp</a:t>
              </a:r>
              <a:r>
                <a:rPr lang="en-US" altLang="en-US" sz="1400" dirty="0">
                  <a:latin typeface="Times New Roman" charset="0"/>
                </a:rPr>
                <a:t> to create the 4-bit ALU input control. </a:t>
              </a:r>
            </a:p>
          </p:txBody>
        </p:sp>
        <p:sp>
          <p:nvSpPr>
            <p:cNvPr id="37" name="Rounded Rectangle 36">
              <a:extLst>
                <a:ext uri="{FF2B5EF4-FFF2-40B4-BE49-F238E27FC236}">
                  <a16:creationId xmlns:a16="http://schemas.microsoft.com/office/drawing/2014/main" id="{D73D214D-2350-A84C-8CA1-980092BDCE5B}"/>
                </a:ext>
              </a:extLst>
            </p:cNvPr>
            <p:cNvSpPr/>
            <p:nvPr/>
          </p:nvSpPr>
          <p:spPr>
            <a:xfrm>
              <a:off x="3958411" y="5764551"/>
              <a:ext cx="799990" cy="876698"/>
            </a:xfrm>
            <a:prstGeom prst="roundRect">
              <a:avLst>
                <a:gd name="adj" fmla="val 9072"/>
              </a:avLst>
            </a:prstGeom>
            <a:solidFill>
              <a:srgbClr val="0070C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1FC59D4-899D-D14B-8EA6-2D4148C0E17D}"/>
              </a:ext>
            </a:extLst>
          </p:cNvPr>
          <p:cNvGrpSpPr/>
          <p:nvPr/>
        </p:nvGrpSpPr>
        <p:grpSpPr>
          <a:xfrm>
            <a:off x="1536002" y="55015"/>
            <a:ext cx="7639374" cy="4839341"/>
            <a:chOff x="1536002" y="55015"/>
            <a:chExt cx="7639374" cy="4839341"/>
          </a:xfrm>
        </p:grpSpPr>
        <p:sp>
          <p:nvSpPr>
            <p:cNvPr id="28" name="Rounded Rectangle 27">
              <a:extLst>
                <a:ext uri="{FF2B5EF4-FFF2-40B4-BE49-F238E27FC236}">
                  <a16:creationId xmlns:a16="http://schemas.microsoft.com/office/drawing/2014/main" id="{9FAF7559-AF5B-9A40-B4BF-21552E6BB0D7}"/>
                </a:ext>
              </a:extLst>
            </p:cNvPr>
            <p:cNvSpPr/>
            <p:nvPr/>
          </p:nvSpPr>
          <p:spPr>
            <a:xfrm>
              <a:off x="7011582" y="55015"/>
              <a:ext cx="1023279" cy="1873588"/>
            </a:xfrm>
            <a:prstGeom prst="roundRect">
              <a:avLst>
                <a:gd name="adj" fmla="val 9072"/>
              </a:avLst>
            </a:prstGeom>
            <a:solidFill>
              <a:srgbClr val="00B0F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D29DB0BF-59A7-644A-B1FA-FB03C94FCE77}"/>
                </a:ext>
              </a:extLst>
            </p:cNvPr>
            <p:cNvSpPr/>
            <p:nvPr/>
          </p:nvSpPr>
          <p:spPr>
            <a:xfrm>
              <a:off x="2359512" y="2982179"/>
              <a:ext cx="1266609" cy="1370597"/>
            </a:xfrm>
            <a:prstGeom prst="roundRect">
              <a:avLst>
                <a:gd name="adj" fmla="val 9072"/>
              </a:avLst>
            </a:prstGeom>
            <a:solidFill>
              <a:srgbClr val="00B0F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B7DAD943-4371-1C4A-8543-8F8F4A4CDF3C}"/>
                </a:ext>
              </a:extLst>
            </p:cNvPr>
            <p:cNvSpPr/>
            <p:nvPr/>
          </p:nvSpPr>
          <p:spPr>
            <a:xfrm>
              <a:off x="1536002" y="3486467"/>
              <a:ext cx="925488" cy="477346"/>
            </a:xfrm>
            <a:prstGeom prst="roundRect">
              <a:avLst>
                <a:gd name="adj" fmla="val 9072"/>
              </a:avLst>
            </a:prstGeom>
            <a:solidFill>
              <a:srgbClr val="00B0F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9888575-01C0-8642-93B6-E33D0E438698}"/>
                </a:ext>
              </a:extLst>
            </p:cNvPr>
            <p:cNvSpPr/>
            <p:nvPr/>
          </p:nvSpPr>
          <p:spPr>
            <a:xfrm>
              <a:off x="6574362" y="3724805"/>
              <a:ext cx="2601014" cy="1169551"/>
            </a:xfrm>
            <a:prstGeom prst="rect">
              <a:avLst/>
            </a:prstGeom>
            <a:solidFill>
              <a:srgbClr val="00B0F0">
                <a:alpha val="61000"/>
              </a:srgbClr>
            </a:solidFill>
          </p:spPr>
          <p:txBody>
            <a:bodyPr wrap="square">
              <a:spAutoFit/>
            </a:bodyPr>
            <a:lstStyle/>
            <a:p>
              <a:r>
                <a:rPr lang="en-US" altLang="en-US" sz="1400" dirty="0">
                  <a:latin typeface="Times New Roman" charset="0"/>
                </a:rPr>
                <a:t>The “Control” logic derives the 2-bit </a:t>
              </a:r>
              <a:r>
                <a:rPr lang="en-US" altLang="en-US" sz="1400" dirty="0" err="1">
                  <a:latin typeface="Times New Roman" charset="0"/>
                </a:rPr>
                <a:t>ALUOp</a:t>
              </a:r>
              <a:r>
                <a:rPr lang="en-US" altLang="en-US" sz="1400" dirty="0">
                  <a:latin typeface="Times New Roman" charset="0"/>
                </a:rPr>
                <a:t> and other six 1-bit control, solely based on Instruction[6-0] bits, which is the opcode of an instruction word. </a:t>
              </a:r>
            </a:p>
          </p:txBody>
        </p:sp>
      </p:grpSp>
      <p:sp>
        <p:nvSpPr>
          <p:cNvPr id="3" name="Rectangle 2">
            <a:extLst>
              <a:ext uri="{FF2B5EF4-FFF2-40B4-BE49-F238E27FC236}">
                <a16:creationId xmlns:a16="http://schemas.microsoft.com/office/drawing/2014/main" id="{A9A04ACA-F289-BD4F-B2D1-B7A4EAA4DD68}"/>
              </a:ext>
            </a:extLst>
          </p:cNvPr>
          <p:cNvSpPr/>
          <p:nvPr/>
        </p:nvSpPr>
        <p:spPr>
          <a:xfrm>
            <a:off x="5939118" y="2079858"/>
            <a:ext cx="3204882" cy="1323439"/>
          </a:xfrm>
          <a:prstGeom prst="rect">
            <a:avLst/>
          </a:prstGeom>
          <a:solidFill>
            <a:srgbClr val="FFFF00"/>
          </a:solidFill>
        </p:spPr>
        <p:txBody>
          <a:bodyPr wrap="square">
            <a:spAutoFit/>
          </a:bodyPr>
          <a:lstStyle/>
          <a:p>
            <a:r>
              <a:rPr lang="en-US" altLang="en-US" sz="1600" dirty="0">
                <a:latin typeface="Times New Roman" charset="0"/>
              </a:rPr>
              <a:t>Instruction Word: </a:t>
            </a:r>
          </a:p>
          <a:p>
            <a:pPr marL="285750" indent="-285750">
              <a:buFont typeface="Arial" panose="020B0604020202020204" pitchFamily="34" charset="0"/>
              <a:buChar char="•"/>
            </a:pPr>
            <a:r>
              <a:rPr lang="en-US" altLang="en-US" sz="1600" dirty="0">
                <a:latin typeface="Times New Roman" charset="0"/>
              </a:rPr>
              <a:t>Operation: opcode, func3 and func7) </a:t>
            </a:r>
            <a:r>
              <a:rPr lang="en-US" altLang="en-US" sz="1600" dirty="0">
                <a:latin typeface="Times New Roman" charset="0"/>
                <a:sym typeface="Wingdings" pitchFamily="2" charset="2"/>
              </a:rPr>
              <a:t> control logic</a:t>
            </a:r>
          </a:p>
          <a:p>
            <a:pPr marL="285750" indent="-285750">
              <a:buFont typeface="Arial" panose="020B0604020202020204" pitchFamily="34" charset="0"/>
              <a:buChar char="•"/>
            </a:pPr>
            <a:r>
              <a:rPr lang="en-US" altLang="en-US" sz="1600" dirty="0">
                <a:latin typeface="Times New Roman" charset="0"/>
                <a:sym typeface="Wingdings" pitchFamily="2" charset="2"/>
              </a:rPr>
              <a:t>Operands: register or immediate operands  data path</a:t>
            </a:r>
            <a:endParaRPr lang="en-US" altLang="en-US" sz="1600" dirty="0">
              <a:latin typeface="Times New Roman" charset="0"/>
            </a:endParaRPr>
          </a:p>
        </p:txBody>
      </p:sp>
      <p:pic>
        <p:nvPicPr>
          <p:cNvPr id="36" name="Picture 35">
            <a:extLst>
              <a:ext uri="{FF2B5EF4-FFF2-40B4-BE49-F238E27FC236}">
                <a16:creationId xmlns:a16="http://schemas.microsoft.com/office/drawing/2014/main" id="{B0564DD3-7D98-7540-B702-61B75AE89543}"/>
              </a:ext>
            </a:extLst>
          </p:cNvPr>
          <p:cNvPicPr>
            <a:picLocks noChangeAspect="1"/>
          </p:cNvPicPr>
          <p:nvPr/>
        </p:nvPicPr>
        <p:blipFill>
          <a:blip r:embed="rId5"/>
          <a:stretch>
            <a:fillRect/>
          </a:stretch>
        </p:blipFill>
        <p:spPr>
          <a:xfrm>
            <a:off x="110597" y="1428402"/>
            <a:ext cx="1885444" cy="483980"/>
          </a:xfrm>
          <a:prstGeom prst="rect">
            <a:avLst/>
          </a:prstGeom>
        </p:spPr>
      </p:pic>
    </p:spTree>
    <p:extLst>
      <p:ext uri="{BB962C8B-B14F-4D97-AF65-F5344CB8AC3E}">
        <p14:creationId xmlns:p14="http://schemas.microsoft.com/office/powerpoint/2010/main" val="257248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Truth Table for the </a:t>
            </a:r>
            <a:br>
              <a:rPr lang="en-US" dirty="0"/>
            </a:br>
            <a:r>
              <a:rPr lang="en-US" dirty="0"/>
              <a:t>Control Logic</a:t>
            </a:r>
          </a:p>
        </p:txBody>
      </p:sp>
      <p:sp>
        <p:nvSpPr>
          <p:cNvPr id="8" name="Content Placeholder 7">
            <a:extLst>
              <a:ext uri="{FF2B5EF4-FFF2-40B4-BE49-F238E27FC236}">
                <a16:creationId xmlns:a16="http://schemas.microsoft.com/office/drawing/2014/main" id="{C4523E3D-A37B-7942-827B-56A13B4CC870}"/>
              </a:ext>
            </a:extLst>
          </p:cNvPr>
          <p:cNvSpPr>
            <a:spLocks noGrp="1"/>
          </p:cNvSpPr>
          <p:nvPr>
            <p:ph idx="1"/>
          </p:nvPr>
        </p:nvSpPr>
        <p:spPr>
          <a:xfrm>
            <a:off x="228600" y="1143000"/>
            <a:ext cx="5943600" cy="5213350"/>
          </a:xfrm>
        </p:spPr>
        <p:txBody>
          <a:bodyPr/>
          <a:lstStyle/>
          <a:p>
            <a:r>
              <a:rPr lang="en-US" altLang="en-US" dirty="0"/>
              <a:t>The “Control” logic derives the 2-bit </a:t>
            </a:r>
            <a:r>
              <a:rPr lang="en-US" altLang="en-US" dirty="0" err="1"/>
              <a:t>ALUOp</a:t>
            </a:r>
            <a:r>
              <a:rPr lang="en-US" altLang="en-US" dirty="0"/>
              <a:t> and other six 1-bit controls, solely based on Instruction[6-0] bits, which is the opcode of an instruction word. </a:t>
            </a:r>
          </a:p>
          <a:p>
            <a:endParaRPr lang="en-US" dirty="0"/>
          </a:p>
        </p:txBody>
      </p:sp>
      <p:sp>
        <p:nvSpPr>
          <p:cNvPr id="3" name="Slide Number Placeholder 2"/>
          <p:cNvSpPr>
            <a:spLocks noGrp="1"/>
          </p:cNvSpPr>
          <p:nvPr>
            <p:ph type="sldNum" sz="quarter" idx="12"/>
          </p:nvPr>
        </p:nvSpPr>
        <p:spPr/>
        <p:txBody>
          <a:bodyPr/>
          <a:lstStyle/>
          <a:p>
            <a:fld id="{7B14E791-165F-344E-BF0E-59CD826800BF}" type="slidenum">
              <a:rPr lang="en-US" smtClean="0"/>
              <a:pPr/>
              <a:t>59</a:t>
            </a:fld>
            <a:endParaRPr lang="en-US" dirty="0"/>
          </a:p>
        </p:txBody>
      </p:sp>
      <p:pic>
        <p:nvPicPr>
          <p:cNvPr id="6" name="Picture 5">
            <a:extLst>
              <a:ext uri="{FF2B5EF4-FFF2-40B4-BE49-F238E27FC236}">
                <a16:creationId xmlns:a16="http://schemas.microsoft.com/office/drawing/2014/main" id="{A352D82A-4831-C443-9E5B-266AF2B33642}"/>
              </a:ext>
            </a:extLst>
          </p:cNvPr>
          <p:cNvPicPr>
            <a:picLocks noChangeAspect="1"/>
          </p:cNvPicPr>
          <p:nvPr/>
        </p:nvPicPr>
        <p:blipFill>
          <a:blip r:embed="rId2"/>
          <a:stretch>
            <a:fillRect/>
          </a:stretch>
        </p:blipFill>
        <p:spPr>
          <a:xfrm>
            <a:off x="1600200" y="2834879"/>
            <a:ext cx="6916470" cy="3796109"/>
          </a:xfrm>
          <a:prstGeom prst="rect">
            <a:avLst/>
          </a:prstGeom>
        </p:spPr>
      </p:pic>
      <p:pic>
        <p:nvPicPr>
          <p:cNvPr id="7" name="Picture 6">
            <a:extLst>
              <a:ext uri="{FF2B5EF4-FFF2-40B4-BE49-F238E27FC236}">
                <a16:creationId xmlns:a16="http://schemas.microsoft.com/office/drawing/2014/main" id="{5CF64F67-5165-EC4D-A6E9-ECEA4C651B87}"/>
              </a:ext>
            </a:extLst>
          </p:cNvPr>
          <p:cNvPicPr>
            <a:picLocks noChangeAspect="1"/>
          </p:cNvPicPr>
          <p:nvPr/>
        </p:nvPicPr>
        <p:blipFill>
          <a:blip r:embed="rId3"/>
          <a:stretch>
            <a:fillRect/>
          </a:stretch>
        </p:blipFill>
        <p:spPr>
          <a:xfrm>
            <a:off x="6087736" y="306424"/>
            <a:ext cx="3032019" cy="1951038"/>
          </a:xfrm>
          <a:prstGeom prst="rect">
            <a:avLst/>
          </a:prstGeom>
        </p:spPr>
      </p:pic>
    </p:spTree>
    <p:extLst>
      <p:ext uri="{BB962C8B-B14F-4D97-AF65-F5344CB8AC3E}">
        <p14:creationId xmlns:p14="http://schemas.microsoft.com/office/powerpoint/2010/main" val="147302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Classes of Instructions</a:t>
            </a:r>
          </a:p>
        </p:txBody>
      </p:sp>
      <p:sp>
        <p:nvSpPr>
          <p:cNvPr id="3" name="Content Placeholder 2"/>
          <p:cNvSpPr>
            <a:spLocks noGrp="1"/>
          </p:cNvSpPr>
          <p:nvPr>
            <p:ph idx="1"/>
          </p:nvPr>
        </p:nvSpPr>
        <p:spPr>
          <a:xfrm>
            <a:off x="228600" y="1143000"/>
            <a:ext cx="6477000" cy="5213350"/>
          </a:xfrm>
        </p:spPr>
        <p:txBody>
          <a:bodyPr/>
          <a:lstStyle/>
          <a:p>
            <a:pPr marL="514350" indent="-514350">
              <a:buFont typeface="+mj-lt"/>
              <a:buAutoNum type="arabicPeriod"/>
            </a:pPr>
            <a:r>
              <a:rPr lang="en-US" altLang="en-US" b="1" dirty="0"/>
              <a:t>Arithmetic-logic instructions</a:t>
            </a:r>
          </a:p>
          <a:p>
            <a:pPr lvl="1"/>
            <a:r>
              <a:rPr lang="en-US" altLang="en-US" b="1" dirty="0"/>
              <a:t>add, sub, </a:t>
            </a:r>
            <a:r>
              <a:rPr lang="en-US" altLang="en-US" b="1" dirty="0" err="1"/>
              <a:t>addi</a:t>
            </a:r>
            <a:r>
              <a:rPr lang="en-US" altLang="en-US" b="1" dirty="0"/>
              <a:t>, and, or, shift </a:t>
            </a:r>
            <a:r>
              <a:rPr lang="en-US" altLang="en-US" b="1" dirty="0" err="1"/>
              <a:t>left|right</a:t>
            </a:r>
            <a:r>
              <a:rPr lang="en-US" altLang="en-US" b="1" dirty="0"/>
              <a:t>, </a:t>
            </a:r>
            <a:r>
              <a:rPr lang="en-US" altLang="en-US" b="1" dirty="0" err="1"/>
              <a:t>etc</a:t>
            </a:r>
            <a:endParaRPr lang="en-US" altLang="en-US" b="1" dirty="0"/>
          </a:p>
          <a:p>
            <a:pPr lvl="1"/>
            <a:endParaRPr lang="en-US" altLang="en-US" b="1" dirty="0"/>
          </a:p>
          <a:p>
            <a:pPr marL="514350" indent="-514350">
              <a:buFont typeface="+mj-lt"/>
              <a:buAutoNum type="arabicPeriod"/>
            </a:pPr>
            <a:r>
              <a:rPr lang="en-US" altLang="en-US" b="1" dirty="0"/>
              <a:t>Memory load and store instructions</a:t>
            </a:r>
          </a:p>
          <a:p>
            <a:pPr lvl="1"/>
            <a:r>
              <a:rPr lang="en-US" altLang="en-US" b="1" dirty="0" err="1"/>
              <a:t>lw</a:t>
            </a:r>
            <a:r>
              <a:rPr lang="en-US" altLang="en-US" b="1" dirty="0"/>
              <a:t> and </a:t>
            </a:r>
            <a:r>
              <a:rPr lang="en-US" altLang="en-US" b="1" dirty="0" err="1"/>
              <a:t>sw</a:t>
            </a:r>
            <a:r>
              <a:rPr lang="en-US" altLang="en-US" b="1" dirty="0"/>
              <a:t>: Load/store word</a:t>
            </a:r>
          </a:p>
          <a:p>
            <a:pPr lvl="1"/>
            <a:r>
              <a:rPr lang="en-US" altLang="en-US" b="1" dirty="0" err="1"/>
              <a:t>ld</a:t>
            </a:r>
            <a:r>
              <a:rPr lang="en-US" altLang="en-US" b="1" dirty="0"/>
              <a:t> and </a:t>
            </a:r>
            <a:r>
              <a:rPr lang="en-US" altLang="en-US" b="1" dirty="0" err="1"/>
              <a:t>sd</a:t>
            </a:r>
            <a:r>
              <a:rPr lang="en-US" altLang="en-US" b="1" dirty="0"/>
              <a:t>: Load/store doubleword</a:t>
            </a:r>
          </a:p>
          <a:p>
            <a:pPr lvl="1"/>
            <a:endParaRPr lang="en-US" altLang="en-US" b="1" dirty="0"/>
          </a:p>
          <a:p>
            <a:pPr marL="514350" indent="-514350">
              <a:buFont typeface="+mj-lt"/>
              <a:buAutoNum type="arabicPeriod"/>
            </a:pPr>
            <a:r>
              <a:rPr lang="en-US" altLang="en-US" b="1" dirty="0"/>
              <a:t>Control transfer instructions (changing sequence of instruction execution)</a:t>
            </a:r>
          </a:p>
          <a:p>
            <a:pPr lvl="1"/>
            <a:r>
              <a:rPr lang="en-US" altLang="en-US" b="1" dirty="0"/>
              <a:t>Conditional branch: </a:t>
            </a:r>
            <a:r>
              <a:rPr lang="en-US" altLang="en-US" b="1" dirty="0" err="1"/>
              <a:t>bne</a:t>
            </a:r>
            <a:r>
              <a:rPr lang="en-US" altLang="en-US" b="1" dirty="0"/>
              <a:t>, </a:t>
            </a:r>
            <a:r>
              <a:rPr lang="en-US" altLang="en-US" b="1" dirty="0" err="1"/>
              <a:t>beq</a:t>
            </a:r>
            <a:endParaRPr lang="en-US" altLang="en-US" b="1" dirty="0"/>
          </a:p>
          <a:p>
            <a:pPr lvl="1"/>
            <a:r>
              <a:rPr lang="en-US" altLang="en-US" b="1" dirty="0"/>
              <a:t>Unconditional jump: j (</a:t>
            </a:r>
          </a:p>
          <a:p>
            <a:pPr lvl="1"/>
            <a:r>
              <a:rPr lang="en-US" altLang="en-US" b="1" dirty="0"/>
              <a:t>Procedure call and return: </a:t>
            </a:r>
            <a:r>
              <a:rPr lang="en-US" altLang="en-US" b="1" dirty="0" err="1"/>
              <a:t>jal</a:t>
            </a:r>
            <a:r>
              <a:rPr lang="en-US" altLang="en-US" b="1" dirty="0"/>
              <a:t> and </a:t>
            </a:r>
            <a:r>
              <a:rPr lang="en-US" altLang="en-US" b="1" dirty="0" err="1"/>
              <a:t>jr</a:t>
            </a:r>
            <a:endParaRPr lang="en-US" altLang="en-US" b="1"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6</a:t>
            </a:fld>
            <a:endParaRPr lang="en-US" dirty="0"/>
          </a:p>
        </p:txBody>
      </p:sp>
      <p:pic>
        <p:nvPicPr>
          <p:cNvPr id="5" name="Picture 4">
            <a:extLst>
              <a:ext uri="{FF2B5EF4-FFF2-40B4-BE49-F238E27FC236}">
                <a16:creationId xmlns:a16="http://schemas.microsoft.com/office/drawing/2014/main" id="{BB350877-4323-6842-BCFF-73CCD961AC5B}"/>
              </a:ext>
            </a:extLst>
          </p:cNvPr>
          <p:cNvPicPr>
            <a:picLocks noChangeAspect="1"/>
          </p:cNvPicPr>
          <p:nvPr/>
        </p:nvPicPr>
        <p:blipFill>
          <a:blip r:embed="rId2"/>
          <a:stretch>
            <a:fillRect/>
          </a:stretch>
        </p:blipFill>
        <p:spPr>
          <a:xfrm>
            <a:off x="6400800" y="1143000"/>
            <a:ext cx="2438400" cy="5362222"/>
          </a:xfrm>
          <a:prstGeom prst="rect">
            <a:avLst/>
          </a:prstGeom>
        </p:spPr>
      </p:pic>
    </p:spTree>
    <p:extLst>
      <p:ext uri="{BB962C8B-B14F-4D97-AF65-F5344CB8AC3E}">
        <p14:creationId xmlns:p14="http://schemas.microsoft.com/office/powerpoint/2010/main" val="4020847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4CF8C-3B14-85F2-1E49-7A0B27271BA2}"/>
              </a:ext>
            </a:extLst>
          </p:cNvPr>
          <p:cNvPicPr>
            <a:picLocks noChangeAspect="1"/>
          </p:cNvPicPr>
          <p:nvPr/>
        </p:nvPicPr>
        <p:blipFill>
          <a:blip r:embed="rId3"/>
          <a:stretch>
            <a:fillRect/>
          </a:stretch>
        </p:blipFill>
        <p:spPr>
          <a:xfrm>
            <a:off x="4866448" y="101802"/>
            <a:ext cx="4170179" cy="1279886"/>
          </a:xfrm>
          <a:prstGeom prst="rect">
            <a:avLst/>
          </a:prstGeom>
        </p:spPr>
      </p:pic>
      <p:sp>
        <p:nvSpPr>
          <p:cNvPr id="6" name="Rounded Rectangle 5"/>
          <p:cNvSpPr/>
          <p:nvPr/>
        </p:nvSpPr>
        <p:spPr>
          <a:xfrm>
            <a:off x="4715759" y="94140"/>
            <a:ext cx="4471555" cy="1287548"/>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52" name="Rectangle 4"/>
          <p:cNvSpPr>
            <a:spLocks noGrp="1" noChangeArrowheads="1"/>
          </p:cNvSpPr>
          <p:nvPr>
            <p:ph type="title"/>
          </p:nvPr>
        </p:nvSpPr>
        <p:spPr/>
        <p:txBody>
          <a:bodyPr>
            <a:normAutofit fontScale="90000"/>
          </a:bodyPr>
          <a:lstStyle/>
          <a:p>
            <a:pPr algn="l" eaLnBrk="1" hangingPunct="1"/>
            <a:r>
              <a:rPr lang="en-AU" altLang="en-US" dirty="0"/>
              <a:t>R-, I-, S and SB- </a:t>
            </a:r>
            <a:br>
              <a:rPr lang="en-AU" altLang="en-US" dirty="0"/>
            </a:br>
            <a:r>
              <a:rPr lang="en-AU" altLang="en-US" dirty="0"/>
              <a:t>Instruction</a:t>
            </a:r>
          </a:p>
        </p:txBody>
      </p:sp>
      <p:sp>
        <p:nvSpPr>
          <p:cNvPr id="23" name="Content Placeholder 22">
            <a:extLst>
              <a:ext uri="{FF2B5EF4-FFF2-40B4-BE49-F238E27FC236}">
                <a16:creationId xmlns:a16="http://schemas.microsoft.com/office/drawing/2014/main" id="{FD2FF5A6-D9A5-1F40-8B0A-D01D3A0EB50D}"/>
              </a:ext>
            </a:extLst>
          </p:cNvPr>
          <p:cNvSpPr>
            <a:spLocks noGrp="1"/>
          </p:cNvSpPr>
          <p:nvPr>
            <p:ph idx="1"/>
          </p:nvPr>
        </p:nvSpPr>
        <p:spPr/>
        <p:txBody>
          <a:bodyPr/>
          <a:lstStyle/>
          <a:p>
            <a:r>
              <a:rPr lang="en-US" dirty="0"/>
              <a:t>Study and test goals:</a:t>
            </a:r>
          </a:p>
          <a:p>
            <a:pPr lvl="1"/>
            <a:r>
              <a:rPr lang="en-US" dirty="0"/>
              <a:t>Understand the data and control path</a:t>
            </a:r>
          </a:p>
          <a:p>
            <a:pPr lvl="1"/>
            <a:r>
              <a:rPr lang="en-US" dirty="0"/>
              <a:t>Given an instruction and the processor diagram, specify the values in EACH </a:t>
            </a:r>
            <a:r>
              <a:rPr lang="en-US" dirty="0" err="1"/>
              <a:t>datapath</a:t>
            </a:r>
            <a:r>
              <a:rPr lang="en-US" dirty="0"/>
              <a:t> and control path</a:t>
            </a:r>
          </a:p>
          <a:p>
            <a:pPr lvl="2"/>
            <a:r>
              <a:rPr lang="en-US" dirty="0"/>
              <a:t>Exercise in HW4 and test questions</a:t>
            </a:r>
          </a:p>
          <a:p>
            <a:pPr lvl="1"/>
            <a:r>
              <a:rPr lang="en-US" dirty="0"/>
              <a:t>Datapath flow</a:t>
            </a:r>
          </a:p>
          <a:p>
            <a:pPr lvl="2"/>
            <a:r>
              <a:rPr lang="en-US" dirty="0"/>
              <a:t>Slide 38-42</a:t>
            </a:r>
          </a:p>
          <a:p>
            <a:pPr lvl="1"/>
            <a:r>
              <a:rPr lang="en-US" dirty="0"/>
              <a:t>Control path</a:t>
            </a:r>
          </a:p>
          <a:p>
            <a:pPr lvl="2"/>
            <a:r>
              <a:rPr lang="en-US" dirty="0"/>
              <a:t>Slide 46-60</a:t>
            </a:r>
          </a:p>
          <a:p>
            <a:pPr lvl="1"/>
            <a:r>
              <a:rPr lang="en-US" dirty="0"/>
              <a:t>Exercise today</a:t>
            </a:r>
          </a:p>
        </p:txBody>
      </p:sp>
      <p:sp>
        <p:nvSpPr>
          <p:cNvPr id="2" name="Slide Number Placeholder 1"/>
          <p:cNvSpPr>
            <a:spLocks noGrp="1"/>
          </p:cNvSpPr>
          <p:nvPr>
            <p:ph type="sldNum" sz="quarter" idx="12"/>
          </p:nvPr>
        </p:nvSpPr>
        <p:spPr/>
        <p:txBody>
          <a:bodyPr/>
          <a:lstStyle/>
          <a:p>
            <a:fld id="{7B14E791-165F-344E-BF0E-59CD826800BF}" type="slidenum">
              <a:rPr lang="en-US" smtClean="0"/>
              <a:pPr/>
              <a:t>60</a:t>
            </a:fld>
            <a:endParaRPr lang="en-US" dirty="0"/>
          </a:p>
        </p:txBody>
      </p:sp>
      <p:pic>
        <p:nvPicPr>
          <p:cNvPr id="25" name="Picture 24">
            <a:extLst>
              <a:ext uri="{FF2B5EF4-FFF2-40B4-BE49-F238E27FC236}">
                <a16:creationId xmlns:a16="http://schemas.microsoft.com/office/drawing/2014/main" id="{29DFBE8C-E976-9D4A-910F-724639668F2A}"/>
              </a:ext>
            </a:extLst>
          </p:cNvPr>
          <p:cNvPicPr>
            <a:picLocks noChangeAspect="1"/>
          </p:cNvPicPr>
          <p:nvPr/>
        </p:nvPicPr>
        <p:blipFill>
          <a:blip r:embed="rId4"/>
          <a:stretch>
            <a:fillRect/>
          </a:stretch>
        </p:blipFill>
        <p:spPr>
          <a:xfrm>
            <a:off x="3810000" y="3179490"/>
            <a:ext cx="4688038" cy="3654265"/>
          </a:xfrm>
          <a:prstGeom prst="rect">
            <a:avLst/>
          </a:prstGeom>
        </p:spPr>
      </p:pic>
    </p:spTree>
    <p:extLst>
      <p:ext uri="{BB962C8B-B14F-4D97-AF65-F5344CB8AC3E}">
        <p14:creationId xmlns:p14="http://schemas.microsoft.com/office/powerpoint/2010/main" val="1060394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03E6F10-E9DB-5540-8339-EDB323BE3828}"/>
              </a:ext>
            </a:extLst>
          </p:cNvPr>
          <p:cNvPicPr>
            <a:picLocks noChangeAspect="1"/>
          </p:cNvPicPr>
          <p:nvPr/>
        </p:nvPicPr>
        <p:blipFill>
          <a:blip r:embed="rId3"/>
          <a:stretch>
            <a:fillRect/>
          </a:stretch>
        </p:blipFill>
        <p:spPr>
          <a:xfrm>
            <a:off x="76200" y="165049"/>
            <a:ext cx="8374611" cy="6527902"/>
          </a:xfrm>
          <a:prstGeom prst="rect">
            <a:avLst/>
          </a:prstGeom>
          <a:solidFill>
            <a:schemeClr val="bg1"/>
          </a:solidFill>
        </p:spPr>
      </p:pic>
      <p:sp>
        <p:nvSpPr>
          <p:cNvPr id="5" name="TextBox 4"/>
          <p:cNvSpPr txBox="1"/>
          <p:nvPr/>
        </p:nvSpPr>
        <p:spPr>
          <a:xfrm>
            <a:off x="636860" y="2895600"/>
            <a:ext cx="369133" cy="161583"/>
          </a:xfrm>
          <a:prstGeom prst="rect">
            <a:avLst/>
          </a:prstGeom>
          <a:noFill/>
        </p:spPr>
        <p:txBody>
          <a:bodyPr wrap="square" lIns="0" tIns="0" rIns="0" bIns="0" rtlCol="0">
            <a:spAutoFit/>
          </a:bodyPr>
          <a:lstStyle/>
          <a:p>
            <a:r>
              <a:rPr lang="en-US" sz="1050" b="1" dirty="0"/>
              <a:t>PC</a:t>
            </a:r>
          </a:p>
        </p:txBody>
      </p:sp>
      <p:sp>
        <p:nvSpPr>
          <p:cNvPr id="6" name="TextBox 5"/>
          <p:cNvSpPr txBox="1"/>
          <p:nvPr/>
        </p:nvSpPr>
        <p:spPr>
          <a:xfrm>
            <a:off x="104065" y="2391909"/>
            <a:ext cx="566970" cy="161583"/>
          </a:xfrm>
          <a:prstGeom prst="rect">
            <a:avLst/>
          </a:prstGeom>
          <a:noFill/>
        </p:spPr>
        <p:txBody>
          <a:bodyPr wrap="square" lIns="0" tIns="0" rIns="0" bIns="0" rtlCol="0">
            <a:spAutoFit/>
          </a:bodyPr>
          <a:lstStyle/>
          <a:p>
            <a:r>
              <a:rPr lang="en-US" sz="1050" b="1" dirty="0" err="1"/>
              <a:t>PCnext</a:t>
            </a:r>
            <a:endParaRPr lang="en-US" sz="1050" b="1" dirty="0"/>
          </a:p>
        </p:txBody>
      </p:sp>
      <p:sp>
        <p:nvSpPr>
          <p:cNvPr id="8" name="TextBox 7"/>
          <p:cNvSpPr txBox="1"/>
          <p:nvPr/>
        </p:nvSpPr>
        <p:spPr>
          <a:xfrm>
            <a:off x="1906120" y="2553492"/>
            <a:ext cx="891644" cy="161583"/>
          </a:xfrm>
          <a:prstGeom prst="rect">
            <a:avLst/>
          </a:prstGeom>
          <a:noFill/>
        </p:spPr>
        <p:txBody>
          <a:bodyPr wrap="square" lIns="0" tIns="0" rIns="0" bIns="0" rtlCol="0">
            <a:spAutoFit/>
          </a:bodyPr>
          <a:lstStyle/>
          <a:p>
            <a:r>
              <a:rPr lang="en-US" sz="1050" b="1" dirty="0"/>
              <a:t>INS6-0, Opcode</a:t>
            </a:r>
          </a:p>
        </p:txBody>
      </p:sp>
      <p:sp>
        <p:nvSpPr>
          <p:cNvPr id="9" name="TextBox 8"/>
          <p:cNvSpPr txBox="1"/>
          <p:nvPr/>
        </p:nvSpPr>
        <p:spPr>
          <a:xfrm>
            <a:off x="1920815" y="3629318"/>
            <a:ext cx="1090223" cy="138499"/>
          </a:xfrm>
          <a:prstGeom prst="rect">
            <a:avLst/>
          </a:prstGeom>
          <a:noFill/>
        </p:spPr>
        <p:txBody>
          <a:bodyPr wrap="square" lIns="0" tIns="0" rIns="0" bIns="0" rtlCol="0">
            <a:spAutoFit/>
          </a:bodyPr>
          <a:lstStyle/>
          <a:p>
            <a:r>
              <a:rPr lang="en-US" sz="900" b="1" dirty="0"/>
              <a:t>INS19-15, RS1</a:t>
            </a:r>
          </a:p>
        </p:txBody>
      </p:sp>
      <p:sp>
        <p:nvSpPr>
          <p:cNvPr id="10" name="TextBox 9"/>
          <p:cNvSpPr txBox="1"/>
          <p:nvPr/>
        </p:nvSpPr>
        <p:spPr>
          <a:xfrm>
            <a:off x="1914959" y="4023533"/>
            <a:ext cx="1101934" cy="126958"/>
          </a:xfrm>
          <a:prstGeom prst="rect">
            <a:avLst/>
          </a:prstGeom>
          <a:noFill/>
        </p:spPr>
        <p:txBody>
          <a:bodyPr wrap="square" lIns="0" tIns="0" rIns="0" bIns="0" rtlCol="0">
            <a:spAutoFit/>
          </a:bodyPr>
          <a:lstStyle/>
          <a:p>
            <a:r>
              <a:rPr lang="en-US" sz="825" b="1" dirty="0"/>
              <a:t>INS24-20, RS2</a:t>
            </a:r>
          </a:p>
        </p:txBody>
      </p:sp>
      <p:sp>
        <p:nvSpPr>
          <p:cNvPr id="11" name="TextBox 10"/>
          <p:cNvSpPr txBox="1"/>
          <p:nvPr/>
        </p:nvSpPr>
        <p:spPr>
          <a:xfrm>
            <a:off x="1914959" y="4541513"/>
            <a:ext cx="1012010" cy="138499"/>
          </a:xfrm>
          <a:prstGeom prst="rect">
            <a:avLst/>
          </a:prstGeom>
          <a:noFill/>
        </p:spPr>
        <p:txBody>
          <a:bodyPr wrap="square" lIns="0" tIns="0" rIns="0" bIns="0" rtlCol="0">
            <a:spAutoFit/>
          </a:bodyPr>
          <a:lstStyle/>
          <a:p>
            <a:r>
              <a:rPr lang="en-US" sz="900" b="1" dirty="0"/>
              <a:t>INS11-7, RD</a:t>
            </a:r>
          </a:p>
        </p:txBody>
      </p:sp>
      <p:sp>
        <p:nvSpPr>
          <p:cNvPr id="13" name="TextBox 12"/>
          <p:cNvSpPr txBox="1"/>
          <p:nvPr/>
        </p:nvSpPr>
        <p:spPr>
          <a:xfrm>
            <a:off x="8953501" y="1857375"/>
            <a:ext cx="184731" cy="300082"/>
          </a:xfrm>
          <a:prstGeom prst="rect">
            <a:avLst/>
          </a:prstGeom>
          <a:solidFill>
            <a:schemeClr val="bg1"/>
          </a:solidFill>
        </p:spPr>
        <p:txBody>
          <a:bodyPr wrap="none" rtlCol="0">
            <a:spAutoFit/>
          </a:bodyPr>
          <a:lstStyle/>
          <a:p>
            <a:endParaRPr lang="en-US" sz="1350" dirty="0"/>
          </a:p>
        </p:txBody>
      </p:sp>
      <p:sp>
        <p:nvSpPr>
          <p:cNvPr id="15" name="TextBox 14"/>
          <p:cNvSpPr txBox="1"/>
          <p:nvPr/>
        </p:nvSpPr>
        <p:spPr>
          <a:xfrm>
            <a:off x="3082016" y="555086"/>
            <a:ext cx="504044" cy="161583"/>
          </a:xfrm>
          <a:prstGeom prst="rect">
            <a:avLst/>
          </a:prstGeom>
          <a:noFill/>
        </p:spPr>
        <p:txBody>
          <a:bodyPr wrap="square" lIns="0" tIns="0" rIns="0" bIns="0" rtlCol="0">
            <a:spAutoFit/>
          </a:bodyPr>
          <a:lstStyle/>
          <a:p>
            <a:r>
              <a:rPr lang="en-US" sz="1050" b="1" dirty="0"/>
              <a:t>PC+4</a:t>
            </a:r>
          </a:p>
        </p:txBody>
      </p:sp>
      <p:sp>
        <p:nvSpPr>
          <p:cNvPr id="16" name="TextBox 15"/>
          <p:cNvSpPr txBox="1"/>
          <p:nvPr/>
        </p:nvSpPr>
        <p:spPr>
          <a:xfrm>
            <a:off x="1544805" y="5221209"/>
            <a:ext cx="169351" cy="161583"/>
          </a:xfrm>
          <a:prstGeom prst="rect">
            <a:avLst/>
          </a:prstGeom>
          <a:noFill/>
        </p:spPr>
        <p:txBody>
          <a:bodyPr wrap="square" lIns="0" tIns="0" rIns="0" bIns="0" rtlCol="0">
            <a:spAutoFit/>
          </a:bodyPr>
          <a:lstStyle/>
          <a:p>
            <a:r>
              <a:rPr lang="en-US" sz="1050" b="1" dirty="0"/>
              <a:t>IW</a:t>
            </a:r>
          </a:p>
        </p:txBody>
      </p:sp>
      <p:cxnSp>
        <p:nvCxnSpPr>
          <p:cNvPr id="18" name="Straight Arrow Connector 17"/>
          <p:cNvCxnSpPr>
            <a:cxnSpLocks/>
            <a:stCxn id="16" idx="0"/>
          </p:cNvCxnSpPr>
          <p:nvPr/>
        </p:nvCxnSpPr>
        <p:spPr>
          <a:xfrm flipV="1">
            <a:off x="1629481" y="4246453"/>
            <a:ext cx="113866" cy="974756"/>
          </a:xfrm>
          <a:prstGeom prst="straightConnector1">
            <a:avLst/>
          </a:prstGeom>
          <a:ln>
            <a:solidFill>
              <a:schemeClr val="tx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02605" y="3733703"/>
            <a:ext cx="849950" cy="126958"/>
          </a:xfrm>
          <a:prstGeom prst="rect">
            <a:avLst/>
          </a:prstGeom>
          <a:noFill/>
        </p:spPr>
        <p:txBody>
          <a:bodyPr wrap="square" lIns="0" tIns="0" rIns="0" bIns="0" rtlCol="0">
            <a:spAutoFit/>
          </a:bodyPr>
          <a:lstStyle/>
          <a:p>
            <a:r>
              <a:rPr lang="en-US" sz="825" b="1" dirty="0"/>
              <a:t>RS1Value, ALUin1</a:t>
            </a:r>
          </a:p>
        </p:txBody>
      </p:sp>
      <p:sp>
        <p:nvSpPr>
          <p:cNvPr id="31" name="TextBox 30"/>
          <p:cNvSpPr txBox="1"/>
          <p:nvPr/>
        </p:nvSpPr>
        <p:spPr>
          <a:xfrm>
            <a:off x="4341697" y="1458887"/>
            <a:ext cx="721816" cy="323165"/>
          </a:xfrm>
          <a:prstGeom prst="rect">
            <a:avLst/>
          </a:prstGeom>
          <a:noFill/>
        </p:spPr>
        <p:txBody>
          <a:bodyPr wrap="square" lIns="0" tIns="0" rIns="0" bIns="0" rtlCol="0">
            <a:spAutoFit/>
          </a:bodyPr>
          <a:lstStyle/>
          <a:p>
            <a:r>
              <a:rPr lang="en-US" sz="1050" b="1" dirty="0" err="1"/>
              <a:t>IW:Imm</a:t>
            </a:r>
            <a:r>
              <a:rPr lang="en-US" sz="1050" b="1" dirty="0"/>
              <a:t>, </a:t>
            </a:r>
            <a:r>
              <a:rPr lang="en-US" sz="1050" b="1" dirty="0" err="1"/>
              <a:t>BeqOffset</a:t>
            </a:r>
            <a:endParaRPr lang="en-US" sz="1050" b="1" dirty="0"/>
          </a:p>
        </p:txBody>
      </p:sp>
      <p:sp>
        <p:nvSpPr>
          <p:cNvPr id="33" name="TextBox 32"/>
          <p:cNvSpPr txBox="1"/>
          <p:nvPr/>
        </p:nvSpPr>
        <p:spPr>
          <a:xfrm>
            <a:off x="6353010" y="4243937"/>
            <a:ext cx="1055093" cy="126958"/>
          </a:xfrm>
          <a:prstGeom prst="rect">
            <a:avLst/>
          </a:prstGeom>
          <a:noFill/>
        </p:spPr>
        <p:txBody>
          <a:bodyPr wrap="square" lIns="0" tIns="0" rIns="0" bIns="0" rtlCol="0">
            <a:spAutoFit/>
          </a:bodyPr>
          <a:lstStyle/>
          <a:p>
            <a:r>
              <a:rPr lang="en-US" sz="825" b="1" dirty="0" err="1"/>
              <a:t>ALUout</a:t>
            </a:r>
            <a:r>
              <a:rPr lang="en-US" sz="825" b="1" dirty="0"/>
              <a:t>, </a:t>
            </a:r>
            <a:r>
              <a:rPr lang="en-US" sz="825" b="1" dirty="0" err="1"/>
              <a:t>MemAddr</a:t>
            </a:r>
            <a:endParaRPr lang="en-US" sz="825" b="1" dirty="0"/>
          </a:p>
        </p:txBody>
      </p:sp>
      <p:sp>
        <p:nvSpPr>
          <p:cNvPr id="35" name="TextBox 34"/>
          <p:cNvSpPr txBox="1"/>
          <p:nvPr/>
        </p:nvSpPr>
        <p:spPr>
          <a:xfrm>
            <a:off x="7555470" y="4150491"/>
            <a:ext cx="871096" cy="126958"/>
          </a:xfrm>
          <a:prstGeom prst="rect">
            <a:avLst/>
          </a:prstGeom>
          <a:noFill/>
        </p:spPr>
        <p:txBody>
          <a:bodyPr wrap="square" lIns="0" tIns="0" rIns="0" bIns="0" rtlCol="0">
            <a:spAutoFit/>
          </a:bodyPr>
          <a:lstStyle/>
          <a:p>
            <a:r>
              <a:rPr lang="en-US" sz="825" b="1" dirty="0" err="1"/>
              <a:t>MEMReadData</a:t>
            </a:r>
            <a:endParaRPr lang="en-US" sz="825" b="1" dirty="0"/>
          </a:p>
        </p:txBody>
      </p:sp>
      <p:sp>
        <p:nvSpPr>
          <p:cNvPr id="36" name="TextBox 35"/>
          <p:cNvSpPr txBox="1"/>
          <p:nvPr/>
        </p:nvSpPr>
        <p:spPr>
          <a:xfrm>
            <a:off x="4341033" y="5794974"/>
            <a:ext cx="474806" cy="126958"/>
          </a:xfrm>
          <a:prstGeom prst="rect">
            <a:avLst/>
          </a:prstGeom>
          <a:noFill/>
        </p:spPr>
        <p:txBody>
          <a:bodyPr wrap="square" lIns="0" tIns="0" rIns="0" bIns="0" rtlCol="0">
            <a:spAutoFit/>
          </a:bodyPr>
          <a:lstStyle/>
          <a:p>
            <a:r>
              <a:rPr lang="en-US" sz="825" b="1" dirty="0" err="1"/>
              <a:t>IW:Imm</a:t>
            </a:r>
            <a:endParaRPr lang="en-US" sz="825" b="1" dirty="0"/>
          </a:p>
        </p:txBody>
      </p:sp>
      <p:sp>
        <p:nvSpPr>
          <p:cNvPr id="38" name="TextBox 37"/>
          <p:cNvSpPr txBox="1"/>
          <p:nvPr/>
        </p:nvSpPr>
        <p:spPr>
          <a:xfrm>
            <a:off x="6349277" y="1458886"/>
            <a:ext cx="743059" cy="161583"/>
          </a:xfrm>
          <a:prstGeom prst="rect">
            <a:avLst/>
          </a:prstGeom>
          <a:noFill/>
        </p:spPr>
        <p:txBody>
          <a:bodyPr wrap="square" lIns="0" tIns="0" rIns="0" bIns="0" rtlCol="0">
            <a:spAutoFit/>
          </a:bodyPr>
          <a:lstStyle/>
          <a:p>
            <a:r>
              <a:rPr lang="en-US" sz="1050" b="1" dirty="0" err="1"/>
              <a:t>BeqTarget</a:t>
            </a:r>
            <a:endParaRPr lang="en-US" sz="1050" b="1" dirty="0"/>
          </a:p>
        </p:txBody>
      </p:sp>
      <p:sp>
        <p:nvSpPr>
          <p:cNvPr id="49" name="TextBox 48"/>
          <p:cNvSpPr txBox="1"/>
          <p:nvPr/>
        </p:nvSpPr>
        <p:spPr>
          <a:xfrm>
            <a:off x="3172851" y="1316644"/>
            <a:ext cx="856509" cy="233459"/>
          </a:xfrm>
          <a:prstGeom prst="rect">
            <a:avLst/>
          </a:prstGeom>
          <a:solidFill>
            <a:schemeClr val="bg1"/>
          </a:solidFill>
        </p:spPr>
        <p:txBody>
          <a:bodyPr wrap="square" rtlCol="0">
            <a:noAutofit/>
          </a:bodyPr>
          <a:lstStyle/>
          <a:p>
            <a:endParaRPr lang="en-US" sz="1350"/>
          </a:p>
        </p:txBody>
      </p:sp>
      <p:sp>
        <p:nvSpPr>
          <p:cNvPr id="46" name="TextBox 45">
            <a:extLst>
              <a:ext uri="{FF2B5EF4-FFF2-40B4-BE49-F238E27FC236}">
                <a16:creationId xmlns:a16="http://schemas.microsoft.com/office/drawing/2014/main" id="{EDAC8C2E-861A-0441-8B97-DA3F50EA7345}"/>
              </a:ext>
            </a:extLst>
          </p:cNvPr>
          <p:cNvSpPr txBox="1"/>
          <p:nvPr/>
        </p:nvSpPr>
        <p:spPr>
          <a:xfrm>
            <a:off x="2149920" y="5777662"/>
            <a:ext cx="169351" cy="161583"/>
          </a:xfrm>
          <a:prstGeom prst="rect">
            <a:avLst/>
          </a:prstGeom>
          <a:noFill/>
        </p:spPr>
        <p:txBody>
          <a:bodyPr wrap="square" lIns="0" tIns="0" rIns="0" bIns="0" rtlCol="0">
            <a:spAutoFit/>
          </a:bodyPr>
          <a:lstStyle/>
          <a:p>
            <a:r>
              <a:rPr lang="en-US" sz="1050" b="1" dirty="0"/>
              <a:t>IW</a:t>
            </a:r>
          </a:p>
        </p:txBody>
      </p:sp>
      <p:sp>
        <p:nvSpPr>
          <p:cNvPr id="48" name="TextBox 47">
            <a:extLst>
              <a:ext uri="{FF2B5EF4-FFF2-40B4-BE49-F238E27FC236}">
                <a16:creationId xmlns:a16="http://schemas.microsoft.com/office/drawing/2014/main" id="{D56C0BC7-ACBF-B34A-9A64-EC603BCBBBBD}"/>
              </a:ext>
            </a:extLst>
          </p:cNvPr>
          <p:cNvSpPr txBox="1"/>
          <p:nvPr/>
        </p:nvSpPr>
        <p:spPr>
          <a:xfrm>
            <a:off x="3231972" y="883755"/>
            <a:ext cx="369133" cy="161583"/>
          </a:xfrm>
          <a:prstGeom prst="rect">
            <a:avLst/>
          </a:prstGeom>
          <a:noFill/>
        </p:spPr>
        <p:txBody>
          <a:bodyPr wrap="square" lIns="0" tIns="0" rIns="0" bIns="0" rtlCol="0">
            <a:spAutoFit/>
          </a:bodyPr>
          <a:lstStyle/>
          <a:p>
            <a:r>
              <a:rPr lang="en-US" sz="1050" b="1" dirty="0"/>
              <a:t>PC</a:t>
            </a:r>
          </a:p>
        </p:txBody>
      </p:sp>
      <p:sp>
        <p:nvSpPr>
          <p:cNvPr id="50" name="TextBox 49">
            <a:extLst>
              <a:ext uri="{FF2B5EF4-FFF2-40B4-BE49-F238E27FC236}">
                <a16:creationId xmlns:a16="http://schemas.microsoft.com/office/drawing/2014/main" id="{4BF6E057-452E-4046-9117-3A82ABEBBEC3}"/>
              </a:ext>
            </a:extLst>
          </p:cNvPr>
          <p:cNvSpPr txBox="1"/>
          <p:nvPr/>
        </p:nvSpPr>
        <p:spPr>
          <a:xfrm>
            <a:off x="4914051" y="1239985"/>
            <a:ext cx="721816" cy="161583"/>
          </a:xfrm>
          <a:prstGeom prst="rect">
            <a:avLst/>
          </a:prstGeom>
          <a:noFill/>
        </p:spPr>
        <p:txBody>
          <a:bodyPr wrap="square" lIns="0" tIns="0" rIns="0" bIns="0" rtlCol="0">
            <a:spAutoFit/>
          </a:bodyPr>
          <a:lstStyle/>
          <a:p>
            <a:r>
              <a:rPr lang="en-US" sz="1050" b="1" dirty="0" err="1"/>
              <a:t>BeqOffset</a:t>
            </a:r>
            <a:r>
              <a:rPr lang="en-US" sz="1050" b="1" dirty="0"/>
              <a:t>*2</a:t>
            </a:r>
          </a:p>
        </p:txBody>
      </p:sp>
      <p:cxnSp>
        <p:nvCxnSpPr>
          <p:cNvPr id="51" name="Straight Arrow Connector 50">
            <a:extLst>
              <a:ext uri="{FF2B5EF4-FFF2-40B4-BE49-F238E27FC236}">
                <a16:creationId xmlns:a16="http://schemas.microsoft.com/office/drawing/2014/main" id="{42E3CE38-7038-544F-878A-302CB743F91A}"/>
              </a:ext>
            </a:extLst>
          </p:cNvPr>
          <p:cNvCxnSpPr>
            <a:cxnSpLocks/>
          </p:cNvCxnSpPr>
          <p:nvPr/>
        </p:nvCxnSpPr>
        <p:spPr>
          <a:xfrm>
            <a:off x="5371380" y="1401568"/>
            <a:ext cx="198045" cy="373271"/>
          </a:xfrm>
          <a:prstGeom prst="straightConnector1">
            <a:avLst/>
          </a:prstGeom>
          <a:ln>
            <a:solidFill>
              <a:schemeClr val="tx1"/>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4A19DB2-2CCB-DB4D-979A-5B9ACB1DF977}"/>
              </a:ext>
            </a:extLst>
          </p:cNvPr>
          <p:cNvSpPr txBox="1"/>
          <p:nvPr/>
        </p:nvSpPr>
        <p:spPr>
          <a:xfrm>
            <a:off x="4675627" y="4299310"/>
            <a:ext cx="450680" cy="126958"/>
          </a:xfrm>
          <a:prstGeom prst="rect">
            <a:avLst/>
          </a:prstGeom>
          <a:noFill/>
        </p:spPr>
        <p:txBody>
          <a:bodyPr wrap="square" lIns="0" tIns="0" rIns="0" bIns="0" rtlCol="0">
            <a:spAutoFit/>
          </a:bodyPr>
          <a:lstStyle/>
          <a:p>
            <a:r>
              <a:rPr lang="en-US" sz="825" b="1" dirty="0"/>
              <a:t>RS2Value</a:t>
            </a:r>
          </a:p>
        </p:txBody>
      </p:sp>
      <p:sp>
        <p:nvSpPr>
          <p:cNvPr id="55" name="TextBox 54">
            <a:extLst>
              <a:ext uri="{FF2B5EF4-FFF2-40B4-BE49-F238E27FC236}">
                <a16:creationId xmlns:a16="http://schemas.microsoft.com/office/drawing/2014/main" id="{A7206218-BD60-774A-86B8-4CA4CD555BB9}"/>
              </a:ext>
            </a:extLst>
          </p:cNvPr>
          <p:cNvSpPr txBox="1"/>
          <p:nvPr/>
        </p:nvSpPr>
        <p:spPr>
          <a:xfrm>
            <a:off x="5371380" y="4524828"/>
            <a:ext cx="424975" cy="126958"/>
          </a:xfrm>
          <a:prstGeom prst="rect">
            <a:avLst/>
          </a:prstGeom>
          <a:noFill/>
        </p:spPr>
        <p:txBody>
          <a:bodyPr wrap="square" lIns="0" tIns="0" rIns="0" bIns="0" rtlCol="0">
            <a:spAutoFit/>
          </a:bodyPr>
          <a:lstStyle/>
          <a:p>
            <a:r>
              <a:rPr lang="en-US" sz="825" b="1" dirty="0"/>
              <a:t>ALUin2</a:t>
            </a:r>
          </a:p>
        </p:txBody>
      </p:sp>
      <p:sp>
        <p:nvSpPr>
          <p:cNvPr id="56" name="TextBox 55">
            <a:extLst>
              <a:ext uri="{FF2B5EF4-FFF2-40B4-BE49-F238E27FC236}">
                <a16:creationId xmlns:a16="http://schemas.microsoft.com/office/drawing/2014/main" id="{6E9DB4BC-99AA-C748-9894-6789AF39EC0F}"/>
              </a:ext>
            </a:extLst>
          </p:cNvPr>
          <p:cNvSpPr txBox="1"/>
          <p:nvPr/>
        </p:nvSpPr>
        <p:spPr>
          <a:xfrm>
            <a:off x="5328357" y="5086369"/>
            <a:ext cx="658091" cy="126958"/>
          </a:xfrm>
          <a:prstGeom prst="rect">
            <a:avLst/>
          </a:prstGeom>
          <a:noFill/>
        </p:spPr>
        <p:txBody>
          <a:bodyPr wrap="square" lIns="0" tIns="0" rIns="0" bIns="0" rtlCol="0">
            <a:spAutoFit/>
          </a:bodyPr>
          <a:lstStyle/>
          <a:p>
            <a:r>
              <a:rPr lang="en-US" sz="825" b="1" dirty="0" err="1"/>
              <a:t>WriteData</a:t>
            </a:r>
            <a:endParaRPr lang="en-US" sz="825" b="1" dirty="0"/>
          </a:p>
        </p:txBody>
      </p:sp>
      <p:sp>
        <p:nvSpPr>
          <p:cNvPr id="57" name="TextBox 56">
            <a:extLst>
              <a:ext uri="{FF2B5EF4-FFF2-40B4-BE49-F238E27FC236}">
                <a16:creationId xmlns:a16="http://schemas.microsoft.com/office/drawing/2014/main" id="{79A1F18D-9533-6C40-A08E-855B809F0836}"/>
              </a:ext>
            </a:extLst>
          </p:cNvPr>
          <p:cNvSpPr txBox="1"/>
          <p:nvPr/>
        </p:nvSpPr>
        <p:spPr>
          <a:xfrm>
            <a:off x="6531313" y="5668016"/>
            <a:ext cx="450680" cy="126958"/>
          </a:xfrm>
          <a:prstGeom prst="rect">
            <a:avLst/>
          </a:prstGeom>
          <a:noFill/>
        </p:spPr>
        <p:txBody>
          <a:bodyPr wrap="square" lIns="0" tIns="0" rIns="0" bIns="0" rtlCol="0">
            <a:spAutoFit/>
          </a:bodyPr>
          <a:lstStyle/>
          <a:p>
            <a:r>
              <a:rPr lang="en-US" sz="825" b="1" dirty="0" err="1"/>
              <a:t>ALUout</a:t>
            </a:r>
            <a:endParaRPr lang="en-US" sz="825" b="1" dirty="0"/>
          </a:p>
        </p:txBody>
      </p:sp>
      <p:sp>
        <p:nvSpPr>
          <p:cNvPr id="59" name="TextBox 58">
            <a:extLst>
              <a:ext uri="{FF2B5EF4-FFF2-40B4-BE49-F238E27FC236}">
                <a16:creationId xmlns:a16="http://schemas.microsoft.com/office/drawing/2014/main" id="{02CD27E6-27DD-9A4D-9B74-576A412766E2}"/>
              </a:ext>
            </a:extLst>
          </p:cNvPr>
          <p:cNvSpPr txBox="1"/>
          <p:nvPr/>
        </p:nvSpPr>
        <p:spPr>
          <a:xfrm>
            <a:off x="3603340" y="229336"/>
            <a:ext cx="566970" cy="161583"/>
          </a:xfrm>
          <a:prstGeom prst="rect">
            <a:avLst/>
          </a:prstGeom>
          <a:noFill/>
        </p:spPr>
        <p:txBody>
          <a:bodyPr wrap="square" lIns="0" tIns="0" rIns="0" bIns="0" rtlCol="0">
            <a:spAutoFit/>
          </a:bodyPr>
          <a:lstStyle/>
          <a:p>
            <a:r>
              <a:rPr lang="en-US" sz="1050" b="1" dirty="0" err="1"/>
              <a:t>PCnext</a:t>
            </a:r>
            <a:endParaRPr lang="en-US" sz="1050" b="1" dirty="0"/>
          </a:p>
        </p:txBody>
      </p:sp>
      <p:sp>
        <p:nvSpPr>
          <p:cNvPr id="60" name="TextBox 59">
            <a:extLst>
              <a:ext uri="{FF2B5EF4-FFF2-40B4-BE49-F238E27FC236}">
                <a16:creationId xmlns:a16="http://schemas.microsoft.com/office/drawing/2014/main" id="{042C4999-2CB5-D348-9ED9-054FFCB828BF}"/>
              </a:ext>
            </a:extLst>
          </p:cNvPr>
          <p:cNvSpPr txBox="1"/>
          <p:nvPr/>
        </p:nvSpPr>
        <p:spPr>
          <a:xfrm>
            <a:off x="6149230" y="6485133"/>
            <a:ext cx="943106" cy="161583"/>
          </a:xfrm>
          <a:prstGeom prst="rect">
            <a:avLst/>
          </a:prstGeom>
          <a:noFill/>
        </p:spPr>
        <p:txBody>
          <a:bodyPr wrap="square" lIns="0" tIns="0" rIns="0" bIns="0" rtlCol="0">
            <a:spAutoFit/>
          </a:bodyPr>
          <a:lstStyle/>
          <a:p>
            <a:r>
              <a:rPr lang="en-US" sz="1050" b="1" dirty="0" err="1"/>
              <a:t>WriteBackData</a:t>
            </a:r>
            <a:endParaRPr lang="en-US" sz="1050" b="1" dirty="0"/>
          </a:p>
        </p:txBody>
      </p:sp>
      <p:sp>
        <p:nvSpPr>
          <p:cNvPr id="61" name="TextBox 60">
            <a:extLst>
              <a:ext uri="{FF2B5EF4-FFF2-40B4-BE49-F238E27FC236}">
                <a16:creationId xmlns:a16="http://schemas.microsoft.com/office/drawing/2014/main" id="{C33F7288-EE19-B74E-AD4F-2CA701B781B5}"/>
              </a:ext>
            </a:extLst>
          </p:cNvPr>
          <p:cNvSpPr txBox="1"/>
          <p:nvPr/>
        </p:nvSpPr>
        <p:spPr>
          <a:xfrm>
            <a:off x="5476219" y="4873479"/>
            <a:ext cx="1055094" cy="161583"/>
          </a:xfrm>
          <a:prstGeom prst="rect">
            <a:avLst/>
          </a:prstGeom>
          <a:noFill/>
        </p:spPr>
        <p:txBody>
          <a:bodyPr wrap="square" lIns="0" tIns="0" rIns="0" bIns="0" rtlCol="0">
            <a:spAutoFit/>
          </a:bodyPr>
          <a:lstStyle/>
          <a:p>
            <a:r>
              <a:rPr lang="en-US" sz="1050" b="1" dirty="0" err="1">
                <a:solidFill>
                  <a:srgbClr val="0070C0"/>
                </a:solidFill>
              </a:rPr>
              <a:t>ALUOpCtl</a:t>
            </a:r>
            <a:r>
              <a:rPr lang="en-US" sz="1050" b="1" dirty="0">
                <a:solidFill>
                  <a:srgbClr val="0070C0"/>
                </a:solidFill>
              </a:rPr>
              <a:t> (4 bits)</a:t>
            </a:r>
          </a:p>
        </p:txBody>
      </p:sp>
      <p:sp>
        <p:nvSpPr>
          <p:cNvPr id="62" name="TextBox 61">
            <a:extLst>
              <a:ext uri="{FF2B5EF4-FFF2-40B4-BE49-F238E27FC236}">
                <a16:creationId xmlns:a16="http://schemas.microsoft.com/office/drawing/2014/main" id="{6B8EA0B8-91C1-DF49-9E79-D51A56D8AD3C}"/>
              </a:ext>
            </a:extLst>
          </p:cNvPr>
          <p:cNvSpPr txBox="1"/>
          <p:nvPr/>
        </p:nvSpPr>
        <p:spPr>
          <a:xfrm>
            <a:off x="4200286" y="2553492"/>
            <a:ext cx="437789" cy="153888"/>
          </a:xfrm>
          <a:prstGeom prst="rect">
            <a:avLst/>
          </a:prstGeom>
          <a:noFill/>
        </p:spPr>
        <p:txBody>
          <a:bodyPr wrap="square" lIns="0" tIns="0" rIns="0" bIns="0" rtlCol="0">
            <a:spAutoFit/>
          </a:bodyPr>
          <a:lstStyle/>
          <a:p>
            <a:r>
              <a:rPr lang="en-US" sz="1000" b="1" dirty="0">
                <a:solidFill>
                  <a:srgbClr val="0070C0"/>
                </a:solidFill>
              </a:rPr>
              <a:t>(2 bits)</a:t>
            </a:r>
          </a:p>
        </p:txBody>
      </p:sp>
      <p:sp>
        <p:nvSpPr>
          <p:cNvPr id="63" name="TextBox 62">
            <a:extLst>
              <a:ext uri="{FF2B5EF4-FFF2-40B4-BE49-F238E27FC236}">
                <a16:creationId xmlns:a16="http://schemas.microsoft.com/office/drawing/2014/main" id="{03C3A994-D94C-7B41-97D5-6FE0DE18FE4E}"/>
              </a:ext>
            </a:extLst>
          </p:cNvPr>
          <p:cNvSpPr txBox="1"/>
          <p:nvPr/>
        </p:nvSpPr>
        <p:spPr>
          <a:xfrm>
            <a:off x="3251495" y="6492702"/>
            <a:ext cx="1012010" cy="138499"/>
          </a:xfrm>
          <a:prstGeom prst="rect">
            <a:avLst/>
          </a:prstGeom>
          <a:noFill/>
        </p:spPr>
        <p:txBody>
          <a:bodyPr wrap="square" lIns="0" tIns="0" rIns="0" bIns="0" rtlCol="0">
            <a:spAutoFit/>
          </a:bodyPr>
          <a:lstStyle/>
          <a:p>
            <a:r>
              <a:rPr lang="en-US" sz="900" b="1" dirty="0"/>
              <a:t>INS30,14-12, </a:t>
            </a:r>
            <a:r>
              <a:rPr lang="en-US" sz="900" b="1" dirty="0" err="1"/>
              <a:t>Func</a:t>
            </a:r>
            <a:endParaRPr lang="en-US" sz="900" b="1" dirty="0"/>
          </a:p>
        </p:txBody>
      </p:sp>
      <p:sp>
        <p:nvSpPr>
          <p:cNvPr id="64" name="Rectangle 63">
            <a:extLst>
              <a:ext uri="{FF2B5EF4-FFF2-40B4-BE49-F238E27FC236}">
                <a16:creationId xmlns:a16="http://schemas.microsoft.com/office/drawing/2014/main" id="{C720E7BE-F508-4646-A35B-DFC62BAF4E51}"/>
              </a:ext>
            </a:extLst>
          </p:cNvPr>
          <p:cNvSpPr/>
          <p:nvPr/>
        </p:nvSpPr>
        <p:spPr>
          <a:xfrm>
            <a:off x="7478535" y="165049"/>
            <a:ext cx="1659697" cy="1938992"/>
          </a:xfrm>
          <a:prstGeom prst="rect">
            <a:avLst/>
          </a:prstGeom>
          <a:solidFill>
            <a:schemeClr val="bg1"/>
          </a:solidFill>
        </p:spPr>
        <p:txBody>
          <a:bodyPr wrap="square">
            <a:spAutoFit/>
          </a:bodyPr>
          <a:lstStyle/>
          <a:p>
            <a:r>
              <a:rPr lang="en-US" sz="2400" b="1" dirty="0"/>
              <a:t>Diagram with </a:t>
            </a:r>
            <a:r>
              <a:rPr lang="en-US" sz="2400" b="1" dirty="0" err="1"/>
              <a:t>datapath</a:t>
            </a:r>
            <a:r>
              <a:rPr lang="en-US" sz="2400" b="1" dirty="0"/>
              <a:t> and control path </a:t>
            </a:r>
            <a:r>
              <a:rPr lang="en-US" sz="2400" b="1" dirty="0" err="1"/>
              <a:t>labeld</a:t>
            </a:r>
            <a:endParaRPr lang="en-US" sz="2400" b="1" dirty="0"/>
          </a:p>
        </p:txBody>
      </p:sp>
    </p:spTree>
    <p:extLst>
      <p:ext uri="{BB962C8B-B14F-4D97-AF65-F5344CB8AC3E}">
        <p14:creationId xmlns:p14="http://schemas.microsoft.com/office/powerpoint/2010/main" val="35060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F77D-930D-2C4E-8F01-E4FF81E439AD}"/>
              </a:ext>
            </a:extLst>
          </p:cNvPr>
          <p:cNvSpPr>
            <a:spLocks noGrp="1"/>
          </p:cNvSpPr>
          <p:nvPr>
            <p:ph type="title"/>
          </p:nvPr>
        </p:nvSpPr>
        <p:spPr/>
        <p:txBody>
          <a:bodyPr>
            <a:normAutofit fontScale="90000"/>
          </a:bodyPr>
          <a:lstStyle/>
          <a:p>
            <a:r>
              <a:rPr lang="en-US" dirty="0"/>
              <a:t>Specifying Values for Each Datapath</a:t>
            </a:r>
            <a:br>
              <a:rPr lang="en-US" dirty="0"/>
            </a:br>
            <a:r>
              <a:rPr lang="en-US" sz="2000" dirty="0"/>
              <a:t>Answer sheet: </a:t>
            </a:r>
            <a:r>
              <a:rPr lang="en-US" sz="2000" dirty="0">
                <a:hlinkClick r:id="rId3"/>
              </a:rPr>
              <a:t>https://passlab.github.io/ITSC3181/HW4/Homework_4_AnswerSheet.xlsx</a:t>
            </a:r>
            <a:r>
              <a:rPr lang="en-US" sz="2000" dirty="0"/>
              <a:t>  </a:t>
            </a:r>
            <a:endParaRPr lang="en-US" dirty="0"/>
          </a:p>
        </p:txBody>
      </p:sp>
      <p:sp>
        <p:nvSpPr>
          <p:cNvPr id="3" name="Content Placeholder 2">
            <a:extLst>
              <a:ext uri="{FF2B5EF4-FFF2-40B4-BE49-F238E27FC236}">
                <a16:creationId xmlns:a16="http://schemas.microsoft.com/office/drawing/2014/main" id="{545B5EED-1A02-8B40-A25D-616EBF05D68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95F5F04-9FCD-2D46-A95D-347B7E33B4E9}"/>
              </a:ext>
            </a:extLst>
          </p:cNvPr>
          <p:cNvSpPr>
            <a:spLocks noGrp="1"/>
          </p:cNvSpPr>
          <p:nvPr>
            <p:ph type="sldNum" sz="quarter" idx="12"/>
          </p:nvPr>
        </p:nvSpPr>
        <p:spPr/>
        <p:txBody>
          <a:bodyPr/>
          <a:lstStyle/>
          <a:p>
            <a:fld id="{7B14E791-165F-344E-BF0E-59CD826800BF}" type="slidenum">
              <a:rPr lang="en-US" smtClean="0"/>
              <a:pPr/>
              <a:t>62</a:t>
            </a:fld>
            <a:endParaRPr lang="en-US" dirty="0"/>
          </a:p>
        </p:txBody>
      </p:sp>
      <p:pic>
        <p:nvPicPr>
          <p:cNvPr id="6" name="Picture 5">
            <a:extLst>
              <a:ext uri="{FF2B5EF4-FFF2-40B4-BE49-F238E27FC236}">
                <a16:creationId xmlns:a16="http://schemas.microsoft.com/office/drawing/2014/main" id="{F8D82889-2A50-0C48-A3FB-4B9B8227FC17}"/>
              </a:ext>
            </a:extLst>
          </p:cNvPr>
          <p:cNvPicPr>
            <a:picLocks noChangeAspect="1"/>
          </p:cNvPicPr>
          <p:nvPr/>
        </p:nvPicPr>
        <p:blipFill>
          <a:blip r:embed="rId4"/>
          <a:stretch>
            <a:fillRect/>
          </a:stretch>
        </p:blipFill>
        <p:spPr>
          <a:xfrm>
            <a:off x="838200" y="3337422"/>
            <a:ext cx="4465230" cy="3394551"/>
          </a:xfrm>
          <a:prstGeom prst="rect">
            <a:avLst/>
          </a:prstGeom>
        </p:spPr>
      </p:pic>
      <p:pic>
        <p:nvPicPr>
          <p:cNvPr id="7" name="Picture 6">
            <a:extLst>
              <a:ext uri="{FF2B5EF4-FFF2-40B4-BE49-F238E27FC236}">
                <a16:creationId xmlns:a16="http://schemas.microsoft.com/office/drawing/2014/main" id="{476DC7A6-1B8B-564A-969B-97B7F6013EA8}"/>
              </a:ext>
            </a:extLst>
          </p:cNvPr>
          <p:cNvPicPr>
            <a:picLocks noChangeAspect="1"/>
          </p:cNvPicPr>
          <p:nvPr/>
        </p:nvPicPr>
        <p:blipFill>
          <a:blip r:embed="rId5"/>
          <a:stretch>
            <a:fillRect/>
          </a:stretch>
        </p:blipFill>
        <p:spPr>
          <a:xfrm>
            <a:off x="0" y="990600"/>
            <a:ext cx="13975957" cy="1158276"/>
          </a:xfrm>
          <a:prstGeom prst="rect">
            <a:avLst/>
          </a:prstGeom>
        </p:spPr>
      </p:pic>
      <p:pic>
        <p:nvPicPr>
          <p:cNvPr id="8" name="Picture 7">
            <a:extLst>
              <a:ext uri="{FF2B5EF4-FFF2-40B4-BE49-F238E27FC236}">
                <a16:creationId xmlns:a16="http://schemas.microsoft.com/office/drawing/2014/main" id="{F432606C-820E-3244-9153-CB4CB6A6AD3D}"/>
              </a:ext>
            </a:extLst>
          </p:cNvPr>
          <p:cNvPicPr>
            <a:picLocks noChangeAspect="1"/>
          </p:cNvPicPr>
          <p:nvPr/>
        </p:nvPicPr>
        <p:blipFill>
          <a:blip r:embed="rId6"/>
          <a:stretch>
            <a:fillRect/>
          </a:stretch>
        </p:blipFill>
        <p:spPr>
          <a:xfrm>
            <a:off x="0" y="2148876"/>
            <a:ext cx="9144000" cy="1188546"/>
          </a:xfrm>
          <a:prstGeom prst="rect">
            <a:avLst/>
          </a:prstGeom>
        </p:spPr>
      </p:pic>
      <p:pic>
        <p:nvPicPr>
          <p:cNvPr id="9" name="Picture 8">
            <a:extLst>
              <a:ext uri="{FF2B5EF4-FFF2-40B4-BE49-F238E27FC236}">
                <a16:creationId xmlns:a16="http://schemas.microsoft.com/office/drawing/2014/main" id="{CBE81AAF-4C94-164B-8F29-B0B9017DB679}"/>
              </a:ext>
            </a:extLst>
          </p:cNvPr>
          <p:cNvPicPr>
            <a:picLocks noChangeAspect="1"/>
          </p:cNvPicPr>
          <p:nvPr/>
        </p:nvPicPr>
        <p:blipFill>
          <a:blip r:embed="rId7"/>
          <a:stretch>
            <a:fillRect/>
          </a:stretch>
        </p:blipFill>
        <p:spPr>
          <a:xfrm>
            <a:off x="6084244" y="3454650"/>
            <a:ext cx="2126541" cy="3101478"/>
          </a:xfrm>
          <a:prstGeom prst="rect">
            <a:avLst/>
          </a:prstGeom>
        </p:spPr>
      </p:pic>
    </p:spTree>
    <p:extLst>
      <p:ext uri="{BB962C8B-B14F-4D97-AF65-F5344CB8AC3E}">
        <p14:creationId xmlns:p14="http://schemas.microsoft.com/office/powerpoint/2010/main" val="1215813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F77D-930D-2C4E-8F01-E4FF81E439AD}"/>
              </a:ext>
            </a:extLst>
          </p:cNvPr>
          <p:cNvSpPr>
            <a:spLocks noGrp="1"/>
          </p:cNvSpPr>
          <p:nvPr>
            <p:ph type="title"/>
          </p:nvPr>
        </p:nvSpPr>
        <p:spPr/>
        <p:txBody>
          <a:bodyPr>
            <a:normAutofit fontScale="90000"/>
          </a:bodyPr>
          <a:lstStyle/>
          <a:p>
            <a:r>
              <a:rPr lang="en-US" dirty="0"/>
              <a:t>Specifying Values for Each Control</a:t>
            </a:r>
            <a:br>
              <a:rPr lang="en-US" dirty="0"/>
            </a:br>
            <a:r>
              <a:rPr lang="en-US" sz="2000" dirty="0"/>
              <a:t>Answer sheet: </a:t>
            </a:r>
            <a:r>
              <a:rPr lang="en-US" sz="2000" dirty="0">
                <a:hlinkClick r:id="rId3"/>
              </a:rPr>
              <a:t>https://passlab.github.io/ITSC3181/HW4/Homework_4_AnswerSheet.xlsx</a:t>
            </a:r>
            <a:r>
              <a:rPr lang="en-US" sz="2000" dirty="0"/>
              <a:t> </a:t>
            </a:r>
            <a:endParaRPr lang="en-US" dirty="0"/>
          </a:p>
        </p:txBody>
      </p:sp>
      <p:sp>
        <p:nvSpPr>
          <p:cNvPr id="3" name="Content Placeholder 2">
            <a:extLst>
              <a:ext uri="{FF2B5EF4-FFF2-40B4-BE49-F238E27FC236}">
                <a16:creationId xmlns:a16="http://schemas.microsoft.com/office/drawing/2014/main" id="{545B5EED-1A02-8B40-A25D-616EBF05D68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95F5F04-9FCD-2D46-A95D-347B7E33B4E9}"/>
              </a:ext>
            </a:extLst>
          </p:cNvPr>
          <p:cNvSpPr>
            <a:spLocks noGrp="1"/>
          </p:cNvSpPr>
          <p:nvPr>
            <p:ph type="sldNum" sz="quarter" idx="12"/>
          </p:nvPr>
        </p:nvSpPr>
        <p:spPr/>
        <p:txBody>
          <a:bodyPr/>
          <a:lstStyle/>
          <a:p>
            <a:fld id="{7B14E791-165F-344E-BF0E-59CD826800BF}" type="slidenum">
              <a:rPr lang="en-US" smtClean="0"/>
              <a:pPr/>
              <a:t>63</a:t>
            </a:fld>
            <a:endParaRPr lang="en-US" dirty="0"/>
          </a:p>
        </p:txBody>
      </p:sp>
      <p:pic>
        <p:nvPicPr>
          <p:cNvPr id="6" name="Picture 5">
            <a:extLst>
              <a:ext uri="{FF2B5EF4-FFF2-40B4-BE49-F238E27FC236}">
                <a16:creationId xmlns:a16="http://schemas.microsoft.com/office/drawing/2014/main" id="{F8D82889-2A50-0C48-A3FB-4B9B8227FC17}"/>
              </a:ext>
            </a:extLst>
          </p:cNvPr>
          <p:cNvPicPr>
            <a:picLocks noChangeAspect="1"/>
          </p:cNvPicPr>
          <p:nvPr/>
        </p:nvPicPr>
        <p:blipFill>
          <a:blip r:embed="rId4"/>
          <a:stretch>
            <a:fillRect/>
          </a:stretch>
        </p:blipFill>
        <p:spPr>
          <a:xfrm>
            <a:off x="2209800" y="2506938"/>
            <a:ext cx="5562074" cy="4228392"/>
          </a:xfrm>
          <a:prstGeom prst="rect">
            <a:avLst/>
          </a:prstGeom>
        </p:spPr>
      </p:pic>
      <p:pic>
        <p:nvPicPr>
          <p:cNvPr id="5" name="Picture 4">
            <a:extLst>
              <a:ext uri="{FF2B5EF4-FFF2-40B4-BE49-F238E27FC236}">
                <a16:creationId xmlns:a16="http://schemas.microsoft.com/office/drawing/2014/main" id="{39EBEF03-73E7-8348-8690-5947D0000092}"/>
              </a:ext>
            </a:extLst>
          </p:cNvPr>
          <p:cNvPicPr>
            <a:picLocks noChangeAspect="1"/>
          </p:cNvPicPr>
          <p:nvPr/>
        </p:nvPicPr>
        <p:blipFill>
          <a:blip r:embed="rId5"/>
          <a:stretch>
            <a:fillRect/>
          </a:stretch>
        </p:blipFill>
        <p:spPr>
          <a:xfrm>
            <a:off x="38100" y="1107967"/>
            <a:ext cx="9144000" cy="1137028"/>
          </a:xfrm>
          <a:prstGeom prst="rect">
            <a:avLst/>
          </a:prstGeom>
        </p:spPr>
      </p:pic>
    </p:spTree>
    <p:extLst>
      <p:ext uri="{BB962C8B-B14F-4D97-AF65-F5344CB8AC3E}">
        <p14:creationId xmlns:p14="http://schemas.microsoft.com/office/powerpoint/2010/main" val="1975348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normAutofit fontScale="90000"/>
          </a:bodyPr>
          <a:lstStyle/>
          <a:p>
            <a:r>
              <a:rPr lang="en-AU" altLang="en-US" dirty="0"/>
              <a:t>Homework 4</a:t>
            </a:r>
            <a:br>
              <a:rPr lang="en-AU" altLang="en-US" dirty="0"/>
            </a:br>
            <a:r>
              <a:rPr lang="en-US" sz="2700" dirty="0">
                <a:hlinkClick r:id="rId3"/>
              </a:rPr>
              <a:t>https://passlab.github.io/ITSC3181/HW4/Homework_4.pdf</a:t>
            </a:r>
            <a:endParaRPr lang="en-AU" altLang="en-US" dirty="0"/>
          </a:p>
        </p:txBody>
      </p:sp>
      <p:sp>
        <p:nvSpPr>
          <p:cNvPr id="8" name="Content Placeholder 7">
            <a:extLst>
              <a:ext uri="{FF2B5EF4-FFF2-40B4-BE49-F238E27FC236}">
                <a16:creationId xmlns:a16="http://schemas.microsoft.com/office/drawing/2014/main" id="{73AC4748-9378-8E49-8B82-7969A4EB8FD3}"/>
              </a:ext>
            </a:extLst>
          </p:cNvPr>
          <p:cNvSpPr>
            <a:spLocks noGrp="1"/>
          </p:cNvSpPr>
          <p:nvPr>
            <p:ph idx="1"/>
          </p:nvPr>
        </p:nvSpPr>
        <p:spPr/>
        <p:txBody>
          <a:bodyPr>
            <a:normAutofit/>
          </a:bodyPr>
          <a:lstStyle/>
          <a:p>
            <a:r>
              <a:rPr lang="en-US" dirty="0"/>
              <a:t>Homework 4</a:t>
            </a:r>
          </a:p>
          <a:p>
            <a:pPr lvl="1"/>
            <a:r>
              <a:rPr lang="en-US" dirty="0"/>
              <a:t>Work out the </a:t>
            </a:r>
            <a:r>
              <a:rPr lang="en-US" dirty="0" err="1"/>
              <a:t>datapath</a:t>
            </a:r>
            <a:r>
              <a:rPr lang="en-US" dirty="0"/>
              <a:t> and control for I-type AL instruction</a:t>
            </a:r>
          </a:p>
          <a:p>
            <a:pPr lvl="2"/>
            <a:r>
              <a:rPr lang="en-US" dirty="0" err="1"/>
              <a:t>Addi</a:t>
            </a:r>
            <a:r>
              <a:rPr lang="en-US" dirty="0"/>
              <a:t>, </a:t>
            </a:r>
            <a:r>
              <a:rPr lang="en-US" dirty="0" err="1"/>
              <a:t>ANDi</a:t>
            </a:r>
            <a:endParaRPr lang="en-US" dirty="0"/>
          </a:p>
          <a:p>
            <a:pPr lvl="1"/>
            <a:r>
              <a:rPr lang="en-US" dirty="0"/>
              <a:t>Fill in the sheet for the </a:t>
            </a:r>
            <a:r>
              <a:rPr lang="en-US" dirty="0" err="1"/>
              <a:t>datapath</a:t>
            </a:r>
            <a:r>
              <a:rPr lang="en-US" dirty="0"/>
              <a:t> and control value for other instructions</a:t>
            </a:r>
          </a:p>
          <a:p>
            <a:pPr lvl="1"/>
            <a:r>
              <a:rPr lang="en-US" dirty="0"/>
              <a:t>Pipeline execution diagram (following sections)</a:t>
            </a:r>
          </a:p>
        </p:txBody>
      </p:sp>
      <p:sp>
        <p:nvSpPr>
          <p:cNvPr id="2" name="Slide Number Placeholder 1"/>
          <p:cNvSpPr>
            <a:spLocks noGrp="1"/>
          </p:cNvSpPr>
          <p:nvPr>
            <p:ph type="sldNum" sz="quarter" idx="12"/>
          </p:nvPr>
        </p:nvSpPr>
        <p:spPr/>
        <p:txBody>
          <a:bodyPr/>
          <a:lstStyle/>
          <a:p>
            <a:fld id="{7B14E791-165F-344E-BF0E-59CD826800BF}" type="slidenum">
              <a:rPr lang="en-US" smtClean="0"/>
              <a:pPr/>
              <a:t>64</a:t>
            </a:fld>
            <a:endParaRPr lang="en-US" dirty="0"/>
          </a:p>
        </p:txBody>
      </p:sp>
      <p:grpSp>
        <p:nvGrpSpPr>
          <p:cNvPr id="7" name="Group 6">
            <a:extLst>
              <a:ext uri="{FF2B5EF4-FFF2-40B4-BE49-F238E27FC236}">
                <a16:creationId xmlns:a16="http://schemas.microsoft.com/office/drawing/2014/main" id="{8AE4DB14-F353-DF4F-A26B-4E079738E6D1}"/>
              </a:ext>
            </a:extLst>
          </p:cNvPr>
          <p:cNvGrpSpPr/>
          <p:nvPr/>
        </p:nvGrpSpPr>
        <p:grpSpPr>
          <a:xfrm>
            <a:off x="2667000" y="3581399"/>
            <a:ext cx="4204252" cy="3140075"/>
            <a:chOff x="1143000" y="1261667"/>
            <a:chExt cx="6963626" cy="5428057"/>
          </a:xfrm>
        </p:grpSpPr>
        <p:pic>
          <p:nvPicPr>
            <p:cNvPr id="4" name="Picture 3">
              <a:extLst>
                <a:ext uri="{FF2B5EF4-FFF2-40B4-BE49-F238E27FC236}">
                  <a16:creationId xmlns:a16="http://schemas.microsoft.com/office/drawing/2014/main" id="{F7D4AA77-60E6-9441-B977-4589514B8366}"/>
                </a:ext>
              </a:extLst>
            </p:cNvPr>
            <p:cNvPicPr>
              <a:picLocks noChangeAspect="1"/>
            </p:cNvPicPr>
            <p:nvPr/>
          </p:nvPicPr>
          <p:blipFill>
            <a:blip r:embed="rId4"/>
            <a:stretch>
              <a:fillRect/>
            </a:stretch>
          </p:blipFill>
          <p:spPr>
            <a:xfrm>
              <a:off x="1143000" y="1261667"/>
              <a:ext cx="6963626" cy="5428057"/>
            </a:xfrm>
            <a:prstGeom prst="rect">
              <a:avLst/>
            </a:prstGeom>
          </p:spPr>
        </p:pic>
        <p:pic>
          <p:nvPicPr>
            <p:cNvPr id="11" name="Picture 10">
              <a:extLst>
                <a:ext uri="{FF2B5EF4-FFF2-40B4-BE49-F238E27FC236}">
                  <a16:creationId xmlns:a16="http://schemas.microsoft.com/office/drawing/2014/main" id="{86B72B6D-6C1E-F54D-9DA6-DF1127F5053A}"/>
                </a:ext>
              </a:extLst>
            </p:cNvPr>
            <p:cNvPicPr>
              <a:picLocks noChangeAspect="1"/>
            </p:cNvPicPr>
            <p:nvPr/>
          </p:nvPicPr>
          <p:blipFill>
            <a:blip r:embed="rId5"/>
            <a:stretch>
              <a:fillRect/>
            </a:stretch>
          </p:blipFill>
          <p:spPr>
            <a:xfrm>
              <a:off x="2514600" y="2971800"/>
              <a:ext cx="1051560" cy="227838"/>
            </a:xfrm>
            <a:prstGeom prst="rect">
              <a:avLst/>
            </a:prstGeom>
          </p:spPr>
        </p:pic>
        <p:pic>
          <p:nvPicPr>
            <p:cNvPr id="12" name="Picture 11">
              <a:extLst>
                <a:ext uri="{FF2B5EF4-FFF2-40B4-BE49-F238E27FC236}">
                  <a16:creationId xmlns:a16="http://schemas.microsoft.com/office/drawing/2014/main" id="{617A8CB6-9ACD-3141-B0A2-A4E1F4625CB6}"/>
                </a:ext>
              </a:extLst>
            </p:cNvPr>
            <p:cNvPicPr>
              <a:picLocks noChangeAspect="1"/>
            </p:cNvPicPr>
            <p:nvPr/>
          </p:nvPicPr>
          <p:blipFill>
            <a:blip r:embed="rId6"/>
            <a:stretch>
              <a:fillRect/>
            </a:stretch>
          </p:blipFill>
          <p:spPr>
            <a:xfrm>
              <a:off x="2611582" y="5715000"/>
              <a:ext cx="975360" cy="157779"/>
            </a:xfrm>
            <a:prstGeom prst="rect">
              <a:avLst/>
            </a:prstGeom>
          </p:spPr>
        </p:pic>
      </p:grpSp>
    </p:spTree>
    <p:extLst>
      <p:ext uri="{BB962C8B-B14F-4D97-AF65-F5344CB8AC3E}">
        <p14:creationId xmlns:p14="http://schemas.microsoft.com/office/powerpoint/2010/main" val="15983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normAutofit fontScale="90000"/>
          </a:bodyPr>
          <a:lstStyle/>
          <a:p>
            <a:pPr algn="l"/>
            <a:r>
              <a:rPr lang="en-AU" altLang="en-US" dirty="0"/>
              <a:t>Lab 11 and 12</a:t>
            </a:r>
            <a:br>
              <a:rPr lang="en-AU" altLang="en-US" dirty="0"/>
            </a:br>
            <a:r>
              <a:rPr lang="en-US" sz="1300" dirty="0">
                <a:hlinkClick r:id="rId3"/>
              </a:rPr>
              <a:t>https://passlab.github.io/ITSC3181/notes/Lab_11_12_SingleCycleCPU.pdf</a:t>
            </a:r>
            <a:endParaRPr lang="en-AU" altLang="en-US" dirty="0"/>
          </a:p>
        </p:txBody>
      </p:sp>
      <p:sp>
        <p:nvSpPr>
          <p:cNvPr id="8" name="Content Placeholder 7">
            <a:extLst>
              <a:ext uri="{FF2B5EF4-FFF2-40B4-BE49-F238E27FC236}">
                <a16:creationId xmlns:a16="http://schemas.microsoft.com/office/drawing/2014/main" id="{73AC4748-9378-8E49-8B82-7969A4EB8FD3}"/>
              </a:ext>
            </a:extLst>
          </p:cNvPr>
          <p:cNvSpPr>
            <a:spLocks noGrp="1"/>
          </p:cNvSpPr>
          <p:nvPr>
            <p:ph idx="1"/>
          </p:nvPr>
        </p:nvSpPr>
        <p:spPr/>
        <p:txBody>
          <a:bodyPr>
            <a:normAutofit lnSpcReduction="10000"/>
          </a:bodyPr>
          <a:lstStyle/>
          <a:p>
            <a:r>
              <a:rPr lang="en-US" dirty="0"/>
              <a:t>Create the processor diagram </a:t>
            </a:r>
          </a:p>
          <a:p>
            <a:pPr marL="0" indent="0">
              <a:buNone/>
            </a:pPr>
            <a:r>
              <a:rPr lang="en-US" dirty="0"/>
              <a:t>    using Digital</a:t>
            </a:r>
          </a:p>
          <a:p>
            <a:pPr lvl="1"/>
            <a:r>
              <a:rPr lang="en-US" dirty="0"/>
              <a:t>Close to realistic design, but not </a:t>
            </a:r>
          </a:p>
          <a:p>
            <a:pPr marL="251460" lvl="1" indent="0">
              <a:buNone/>
            </a:pPr>
            <a:r>
              <a:rPr lang="en-US" dirty="0"/>
              <a:t>     need to make it work</a:t>
            </a:r>
          </a:p>
          <a:p>
            <a:pPr lvl="1"/>
            <a:r>
              <a:rPr lang="en-US" dirty="0"/>
              <a:t>We have most components: </a:t>
            </a:r>
          </a:p>
          <a:p>
            <a:pPr lvl="2"/>
            <a:r>
              <a:rPr lang="en-US" dirty="0" err="1"/>
              <a:t>Instr</a:t>
            </a:r>
            <a:r>
              <a:rPr lang="en-US" dirty="0"/>
              <a:t>/Data Mem, ALU, Mux, Register, Adder</a:t>
            </a:r>
          </a:p>
          <a:p>
            <a:pPr lvl="1"/>
            <a:r>
              <a:rPr lang="en-US" dirty="0"/>
              <a:t>We need to add</a:t>
            </a:r>
          </a:p>
          <a:p>
            <a:pPr lvl="2"/>
            <a:r>
              <a:rPr lang="en-US" dirty="0"/>
              <a:t>PC: a 32-bit register</a:t>
            </a:r>
          </a:p>
          <a:p>
            <a:pPr lvl="2"/>
            <a:r>
              <a:rPr lang="en-US" dirty="0"/>
              <a:t>Control, ALU control, </a:t>
            </a:r>
            <a:r>
              <a:rPr lang="en-US" dirty="0" err="1"/>
              <a:t>Imm</a:t>
            </a:r>
            <a:r>
              <a:rPr lang="en-US" dirty="0"/>
              <a:t> Gen, and Shift left 1: </a:t>
            </a:r>
          </a:p>
          <a:p>
            <a:pPr lvl="3"/>
            <a:r>
              <a:rPr lang="en-US" dirty="0"/>
              <a:t>Create fake logics that have the required input and outputs and use them</a:t>
            </a:r>
          </a:p>
          <a:p>
            <a:pPr lvl="3"/>
            <a:r>
              <a:rPr lang="en-US" dirty="0"/>
              <a:t>Make sure the </a:t>
            </a:r>
            <a:r>
              <a:rPr lang="en-US" dirty="0" err="1"/>
              <a:t>bitwidth</a:t>
            </a:r>
            <a:r>
              <a:rPr lang="en-US" dirty="0"/>
              <a:t> of the input and output are correctly set</a:t>
            </a:r>
          </a:p>
          <a:p>
            <a:pPr lvl="2"/>
            <a:r>
              <a:rPr lang="en-US" dirty="0"/>
              <a:t>Decoder: to split 32-bit instruction word into instruction[6-0], instruction[19-15], instruction[24-20], instruction[11-7], instruction[30], and instruction[14-12], </a:t>
            </a:r>
          </a:p>
        </p:txBody>
      </p:sp>
      <p:sp>
        <p:nvSpPr>
          <p:cNvPr id="2" name="Slide Number Placeholder 1"/>
          <p:cNvSpPr>
            <a:spLocks noGrp="1"/>
          </p:cNvSpPr>
          <p:nvPr>
            <p:ph type="sldNum" sz="quarter" idx="12"/>
          </p:nvPr>
        </p:nvSpPr>
        <p:spPr/>
        <p:txBody>
          <a:bodyPr/>
          <a:lstStyle/>
          <a:p>
            <a:fld id="{7B14E791-165F-344E-BF0E-59CD826800BF}" type="slidenum">
              <a:rPr lang="en-US" smtClean="0"/>
              <a:pPr/>
              <a:t>65</a:t>
            </a:fld>
            <a:endParaRPr lang="en-US" dirty="0"/>
          </a:p>
        </p:txBody>
      </p:sp>
      <p:grpSp>
        <p:nvGrpSpPr>
          <p:cNvPr id="7" name="Group 6">
            <a:extLst>
              <a:ext uri="{FF2B5EF4-FFF2-40B4-BE49-F238E27FC236}">
                <a16:creationId xmlns:a16="http://schemas.microsoft.com/office/drawing/2014/main" id="{8AE4DB14-F353-DF4F-A26B-4E079738E6D1}"/>
              </a:ext>
            </a:extLst>
          </p:cNvPr>
          <p:cNvGrpSpPr/>
          <p:nvPr/>
        </p:nvGrpSpPr>
        <p:grpSpPr>
          <a:xfrm>
            <a:off x="5239277" y="126134"/>
            <a:ext cx="3810000" cy="3125788"/>
            <a:chOff x="1143000" y="1261667"/>
            <a:chExt cx="6963626" cy="5428057"/>
          </a:xfrm>
        </p:grpSpPr>
        <p:pic>
          <p:nvPicPr>
            <p:cNvPr id="4" name="Picture 3">
              <a:extLst>
                <a:ext uri="{FF2B5EF4-FFF2-40B4-BE49-F238E27FC236}">
                  <a16:creationId xmlns:a16="http://schemas.microsoft.com/office/drawing/2014/main" id="{F7D4AA77-60E6-9441-B977-4589514B8366}"/>
                </a:ext>
              </a:extLst>
            </p:cNvPr>
            <p:cNvPicPr>
              <a:picLocks noChangeAspect="1"/>
            </p:cNvPicPr>
            <p:nvPr/>
          </p:nvPicPr>
          <p:blipFill>
            <a:blip r:embed="rId4"/>
            <a:stretch>
              <a:fillRect/>
            </a:stretch>
          </p:blipFill>
          <p:spPr>
            <a:xfrm>
              <a:off x="1143000" y="1261667"/>
              <a:ext cx="6963626" cy="5428057"/>
            </a:xfrm>
            <a:prstGeom prst="rect">
              <a:avLst/>
            </a:prstGeom>
          </p:spPr>
        </p:pic>
        <p:pic>
          <p:nvPicPr>
            <p:cNvPr id="11" name="Picture 10">
              <a:extLst>
                <a:ext uri="{FF2B5EF4-FFF2-40B4-BE49-F238E27FC236}">
                  <a16:creationId xmlns:a16="http://schemas.microsoft.com/office/drawing/2014/main" id="{86B72B6D-6C1E-F54D-9DA6-DF1127F5053A}"/>
                </a:ext>
              </a:extLst>
            </p:cNvPr>
            <p:cNvPicPr>
              <a:picLocks noChangeAspect="1"/>
            </p:cNvPicPr>
            <p:nvPr/>
          </p:nvPicPr>
          <p:blipFill>
            <a:blip r:embed="rId5"/>
            <a:stretch>
              <a:fillRect/>
            </a:stretch>
          </p:blipFill>
          <p:spPr>
            <a:xfrm>
              <a:off x="2514600" y="2971800"/>
              <a:ext cx="1051560" cy="227838"/>
            </a:xfrm>
            <a:prstGeom prst="rect">
              <a:avLst/>
            </a:prstGeom>
          </p:spPr>
        </p:pic>
        <p:pic>
          <p:nvPicPr>
            <p:cNvPr id="12" name="Picture 11">
              <a:extLst>
                <a:ext uri="{FF2B5EF4-FFF2-40B4-BE49-F238E27FC236}">
                  <a16:creationId xmlns:a16="http://schemas.microsoft.com/office/drawing/2014/main" id="{617A8CB6-9ACD-3141-B0A2-A4E1F4625CB6}"/>
                </a:ext>
              </a:extLst>
            </p:cNvPr>
            <p:cNvPicPr>
              <a:picLocks noChangeAspect="1"/>
            </p:cNvPicPr>
            <p:nvPr/>
          </p:nvPicPr>
          <p:blipFill>
            <a:blip r:embed="rId6"/>
            <a:stretch>
              <a:fillRect/>
            </a:stretch>
          </p:blipFill>
          <p:spPr>
            <a:xfrm>
              <a:off x="2611582" y="5715000"/>
              <a:ext cx="975360" cy="157779"/>
            </a:xfrm>
            <a:prstGeom prst="rect">
              <a:avLst/>
            </a:prstGeom>
          </p:spPr>
        </p:pic>
      </p:grpSp>
      <p:grpSp>
        <p:nvGrpSpPr>
          <p:cNvPr id="3" name="Group 2">
            <a:extLst>
              <a:ext uri="{FF2B5EF4-FFF2-40B4-BE49-F238E27FC236}">
                <a16:creationId xmlns:a16="http://schemas.microsoft.com/office/drawing/2014/main" id="{213FBA4D-84E9-A941-B1D4-C99C7947E9E2}"/>
              </a:ext>
            </a:extLst>
          </p:cNvPr>
          <p:cNvGrpSpPr/>
          <p:nvPr/>
        </p:nvGrpSpPr>
        <p:grpSpPr>
          <a:xfrm>
            <a:off x="685800" y="1077266"/>
            <a:ext cx="8001000" cy="5094934"/>
            <a:chOff x="685800" y="1077266"/>
            <a:chExt cx="8001000" cy="5094934"/>
          </a:xfrm>
        </p:grpSpPr>
        <p:sp>
          <p:nvSpPr>
            <p:cNvPr id="9" name="Rounded Rectangle 8">
              <a:extLst>
                <a:ext uri="{FF2B5EF4-FFF2-40B4-BE49-F238E27FC236}">
                  <a16:creationId xmlns:a16="http://schemas.microsoft.com/office/drawing/2014/main" id="{F1A4F1D2-B670-3A48-B81F-5D68C111DFBC}"/>
                </a:ext>
              </a:extLst>
            </p:cNvPr>
            <p:cNvSpPr/>
            <p:nvPr/>
          </p:nvSpPr>
          <p:spPr>
            <a:xfrm>
              <a:off x="5965474" y="1077266"/>
              <a:ext cx="575338" cy="2174656"/>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28D0760-3B54-0F4D-8084-E48391740C82}"/>
                </a:ext>
              </a:extLst>
            </p:cNvPr>
            <p:cNvSpPr/>
            <p:nvPr/>
          </p:nvSpPr>
          <p:spPr>
            <a:xfrm>
              <a:off x="6330171" y="2931855"/>
              <a:ext cx="1082161" cy="320067"/>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B2F7644C-DA69-D243-96D9-72C8FC1658F6}"/>
                </a:ext>
              </a:extLst>
            </p:cNvPr>
            <p:cNvSpPr/>
            <p:nvPr/>
          </p:nvSpPr>
          <p:spPr>
            <a:xfrm>
              <a:off x="685800" y="5181600"/>
              <a:ext cx="8001000" cy="990600"/>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07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noFill/>
        </p:spPr>
        <p:txBody>
          <a:bodyPr/>
          <a:lstStyle/>
          <a:p>
            <a:pPr eaLnBrk="1" hangingPunct="1"/>
            <a:r>
              <a:rPr lang="en-US" altLang="en-US"/>
              <a:t>Performance Issues</a:t>
            </a:r>
            <a:endParaRPr lang="en-AU" altLang="en-US"/>
          </a:p>
        </p:txBody>
      </p:sp>
      <p:sp>
        <p:nvSpPr>
          <p:cNvPr id="32772" name="Rectangle 3"/>
          <p:cNvSpPr>
            <a:spLocks noGrp="1" noChangeArrowheads="1"/>
          </p:cNvSpPr>
          <p:nvPr>
            <p:ph type="body" idx="1"/>
          </p:nvPr>
        </p:nvSpPr>
        <p:spPr>
          <a:noFill/>
        </p:spPr>
        <p:txBody>
          <a:bodyPr/>
          <a:lstStyle/>
          <a:p>
            <a:pPr eaLnBrk="1" hangingPunct="1"/>
            <a:r>
              <a:rPr lang="en-US" altLang="en-US"/>
              <a:t>Longest delay determines clock period</a:t>
            </a:r>
          </a:p>
          <a:p>
            <a:pPr lvl="1" eaLnBrk="1" hangingPunct="1"/>
            <a:r>
              <a:rPr lang="en-US" altLang="en-US"/>
              <a:t>Critical path: load instruction</a:t>
            </a:r>
          </a:p>
          <a:p>
            <a:pPr lvl="1" eaLnBrk="1" hangingPunct="1"/>
            <a:r>
              <a:rPr lang="en-US" altLang="en-US"/>
              <a:t>Instruction memory </a:t>
            </a:r>
            <a:r>
              <a:rPr lang="en-US" altLang="en-US">
                <a:sym typeface="Symbol" charset="2"/>
              </a:rPr>
              <a:t></a:t>
            </a:r>
            <a:r>
              <a:rPr lang="en-US" altLang="en-US"/>
              <a:t> register file </a:t>
            </a:r>
            <a:r>
              <a:rPr lang="en-US" altLang="en-US">
                <a:sym typeface="Symbol" charset="2"/>
              </a:rPr>
              <a:t></a:t>
            </a:r>
            <a:r>
              <a:rPr lang="en-US" altLang="en-US"/>
              <a:t> ALU </a:t>
            </a:r>
            <a:r>
              <a:rPr lang="en-US" altLang="en-US">
                <a:sym typeface="Symbol" charset="2"/>
              </a:rPr>
              <a:t></a:t>
            </a:r>
            <a:r>
              <a:rPr lang="en-US" altLang="en-US"/>
              <a:t> data memory </a:t>
            </a:r>
            <a:r>
              <a:rPr lang="en-US" altLang="en-US">
                <a:sym typeface="Symbol" charset="2"/>
              </a:rPr>
              <a:t></a:t>
            </a:r>
            <a:r>
              <a:rPr lang="en-US" altLang="en-US"/>
              <a:t> register file</a:t>
            </a:r>
          </a:p>
          <a:p>
            <a:pPr eaLnBrk="1" hangingPunct="1"/>
            <a:r>
              <a:rPr lang="en-US" altLang="en-US"/>
              <a:t>Not feasible to vary period for different instructions</a:t>
            </a:r>
          </a:p>
          <a:p>
            <a:pPr eaLnBrk="1" hangingPunct="1"/>
            <a:r>
              <a:rPr lang="en-US" altLang="en-US"/>
              <a:t>Violates design principle</a:t>
            </a:r>
          </a:p>
          <a:p>
            <a:pPr lvl="1" eaLnBrk="1" hangingPunct="1"/>
            <a:r>
              <a:rPr lang="en-US" altLang="en-US"/>
              <a:t>Making the common case fast</a:t>
            </a:r>
          </a:p>
          <a:p>
            <a:pPr eaLnBrk="1" hangingPunct="1"/>
            <a:r>
              <a:rPr lang="en-US" altLang="en-US"/>
              <a:t>We will improve performance by pipelining</a:t>
            </a:r>
          </a:p>
        </p:txBody>
      </p:sp>
      <p:sp>
        <p:nvSpPr>
          <p:cNvPr id="2" name="Slide Number Placeholder 1"/>
          <p:cNvSpPr>
            <a:spLocks noGrp="1"/>
          </p:cNvSpPr>
          <p:nvPr>
            <p:ph type="sldNum" sz="quarter" idx="12"/>
          </p:nvPr>
        </p:nvSpPr>
        <p:spPr/>
        <p:txBody>
          <a:bodyPr/>
          <a:lstStyle/>
          <a:p>
            <a:fld id="{7B14E791-165F-344E-BF0E-59CD826800BF}" type="slidenum">
              <a:rPr lang="en-US" smtClean="0"/>
              <a:pPr/>
              <a:t>66</a:t>
            </a:fld>
            <a:endParaRPr lang="en-US" dirty="0"/>
          </a:p>
        </p:txBody>
      </p:sp>
    </p:spTree>
    <p:extLst>
      <p:ext uri="{BB962C8B-B14F-4D97-AF65-F5344CB8AC3E}">
        <p14:creationId xmlns:p14="http://schemas.microsoft.com/office/powerpoint/2010/main" val="10866319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4: The Processor</a:t>
            </a:r>
          </a:p>
        </p:txBody>
      </p:sp>
      <p:sp>
        <p:nvSpPr>
          <p:cNvPr id="9" name="Content Placeholder 8"/>
          <p:cNvSpPr>
            <a:spLocks noGrp="1"/>
          </p:cNvSpPr>
          <p:nvPr>
            <p:ph idx="1"/>
          </p:nvPr>
        </p:nvSpPr>
        <p:spPr/>
        <p:txBody>
          <a:bodyPr>
            <a:normAutofit fontScale="62500" lnSpcReduction="20000"/>
          </a:bodyPr>
          <a:lstStyle/>
          <a:p>
            <a:r>
              <a:rPr lang="en-US" b="1" dirty="0"/>
              <a:t>Lecture</a:t>
            </a:r>
          </a:p>
          <a:p>
            <a:pPr lvl="1"/>
            <a:r>
              <a:rPr lang="en-US" b="1" dirty="0"/>
              <a:t>4.1  Introduction</a:t>
            </a:r>
          </a:p>
          <a:p>
            <a:pPr lvl="1"/>
            <a:r>
              <a:rPr lang="en-US" b="1" dirty="0"/>
              <a:t>4.2  Logic Design Conventions</a:t>
            </a:r>
          </a:p>
          <a:p>
            <a:pPr lvl="1"/>
            <a:r>
              <a:rPr lang="en-US" b="1" dirty="0"/>
              <a:t>4.3  Building a </a:t>
            </a:r>
            <a:r>
              <a:rPr lang="en-US" b="1" dirty="0" err="1"/>
              <a:t>Datapath</a:t>
            </a:r>
            <a:endParaRPr lang="en-US" b="1" dirty="0"/>
          </a:p>
          <a:p>
            <a:r>
              <a:rPr lang="en-US" b="1" dirty="0"/>
              <a:t>Lecture</a:t>
            </a:r>
          </a:p>
          <a:p>
            <a:pPr lvl="1"/>
            <a:r>
              <a:rPr lang="en-US" b="1" dirty="0"/>
              <a:t>4.4  A Simple Implementation Scheme</a:t>
            </a:r>
          </a:p>
          <a:p>
            <a:r>
              <a:rPr lang="en-US" b="1" dirty="0"/>
              <a:t>Lecture</a:t>
            </a:r>
          </a:p>
          <a:p>
            <a:pPr lvl="1"/>
            <a:r>
              <a:rPr lang="en-US" b="1" dirty="0"/>
              <a:t>4.5  An Overview of Pipelining</a:t>
            </a:r>
          </a:p>
          <a:p>
            <a:pPr lvl="0"/>
            <a:r>
              <a:rPr lang="en-US" b="1" dirty="0">
                <a:solidFill>
                  <a:schemeClr val="bg1">
                    <a:lumMod val="65000"/>
                  </a:schemeClr>
                </a:solidFill>
              </a:rPr>
              <a:t>Lecture (Pipeline implementation), will not be covered!</a:t>
            </a:r>
          </a:p>
          <a:p>
            <a:pPr lvl="1"/>
            <a:r>
              <a:rPr lang="en-US" dirty="0">
                <a:solidFill>
                  <a:srgbClr val="00B0F0"/>
                </a:solidFill>
              </a:rPr>
              <a:t>4.6  Pipelined Datapath and Control</a:t>
            </a:r>
          </a:p>
          <a:p>
            <a:pPr lvl="1"/>
            <a:r>
              <a:rPr lang="en-US" dirty="0">
                <a:solidFill>
                  <a:srgbClr val="00B0F0"/>
                </a:solidFill>
              </a:rPr>
              <a:t>4.7  Data Hazards: Forwarding versus Stalling</a:t>
            </a:r>
          </a:p>
          <a:p>
            <a:pPr lvl="1"/>
            <a:r>
              <a:rPr lang="en-US" dirty="0">
                <a:solidFill>
                  <a:srgbClr val="00B0F0"/>
                </a:solidFill>
              </a:rPr>
              <a:t>4.8  Control Hazards</a:t>
            </a:r>
          </a:p>
          <a:p>
            <a:pPr lvl="1"/>
            <a:r>
              <a:rPr lang="en-US" strike="sngStrike" dirty="0"/>
              <a:t>4.9  Exceptions</a:t>
            </a:r>
            <a:endParaRPr lang="en-US" dirty="0"/>
          </a:p>
          <a:p>
            <a:pPr lvl="1"/>
            <a:r>
              <a:rPr lang="en-US" strike="sngStrike" dirty="0"/>
              <a:t>4.13  Advanced Topic: An Introduction to Digital Design Using a Hardware Design Language to Describe and Model a Pipeline and More Pipelining Illustrations </a:t>
            </a:r>
            <a:endParaRPr lang="en-US" dirty="0"/>
          </a:p>
          <a:p>
            <a:r>
              <a:rPr lang="en-US" b="1" dirty="0"/>
              <a:t>Lecture (Advanced pipeline techniques and real-world CPU examples)</a:t>
            </a:r>
          </a:p>
          <a:p>
            <a:pPr lvl="1"/>
            <a:r>
              <a:rPr lang="en-US" b="1" dirty="0"/>
              <a:t>4.10  Parallelism via Instructions</a:t>
            </a:r>
          </a:p>
          <a:p>
            <a:pPr lvl="1"/>
            <a:r>
              <a:rPr lang="en-US" b="1" dirty="0"/>
              <a:t>4.11  Real Stuff: The ARM Cortex-A8 and Intel Core i7 Pipelines</a:t>
            </a:r>
          </a:p>
          <a:p>
            <a:pPr lvl="1"/>
            <a:r>
              <a:rPr lang="en-US" dirty="0">
                <a:solidFill>
                  <a:srgbClr val="00B0F0"/>
                </a:solidFill>
              </a:rPr>
              <a:t>4.12  Going Faster: Instruction-Level Parallelism and Matrix Multiply</a:t>
            </a:r>
          </a:p>
          <a:p>
            <a:pPr lvl="1"/>
            <a:r>
              <a:rPr lang="en-US" strike="sngStrike" dirty="0"/>
              <a:t>4.14  Fallacies and Pitfalls</a:t>
            </a:r>
          </a:p>
          <a:p>
            <a:pPr lvl="1"/>
            <a:r>
              <a:rPr lang="en-US" b="1" dirty="0"/>
              <a:t>4.15  Concluding Remarks</a:t>
            </a:r>
          </a:p>
          <a:p>
            <a:endParaRPr lang="en-US" dirty="0"/>
          </a:p>
          <a:p>
            <a:endParaRPr lang="en-US"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67</a:t>
            </a:fld>
            <a:endParaRPr lang="en-US" dirty="0"/>
          </a:p>
        </p:txBody>
      </p:sp>
      <p:sp>
        <p:nvSpPr>
          <p:cNvPr id="6" name="Rectangle 5"/>
          <p:cNvSpPr/>
          <p:nvPr/>
        </p:nvSpPr>
        <p:spPr>
          <a:xfrm>
            <a:off x="152400" y="2362200"/>
            <a:ext cx="646331" cy="646331"/>
          </a:xfrm>
          <a:prstGeom prst="rect">
            <a:avLst/>
          </a:prstGeom>
        </p:spPr>
        <p:txBody>
          <a:bodyPr wrap="none">
            <a:spAutoFit/>
          </a:bodyPr>
          <a:lstStyle/>
          <a:p>
            <a:r>
              <a:rPr lang="en-US" sz="3600" b="1" dirty="0"/>
              <a:t>☛</a:t>
            </a:r>
            <a:endParaRPr lang="en-US" sz="3600" dirty="0"/>
          </a:p>
        </p:txBody>
      </p:sp>
    </p:spTree>
    <p:extLst>
      <p:ext uri="{BB962C8B-B14F-4D97-AF65-F5344CB8AC3E}">
        <p14:creationId xmlns:p14="http://schemas.microsoft.com/office/powerpoint/2010/main" val="1693920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p:spPr>
        <p:txBody>
          <a:bodyPr/>
          <a:lstStyle/>
          <a:p>
            <a:r>
              <a:rPr lang="en-US" altLang="en-US" dirty="0"/>
              <a:t>Pipelining Analogy</a:t>
            </a:r>
            <a:endParaRPr lang="en-US" altLang="zh-TW" dirty="0">
              <a:latin typeface="+mj-lt"/>
              <a:ea typeface="新細明體" charset="0"/>
            </a:endParaRPr>
          </a:p>
        </p:txBody>
      </p:sp>
      <p:sp>
        <p:nvSpPr>
          <p:cNvPr id="11267" name="Rectangle 3"/>
          <p:cNvSpPr>
            <a:spLocks noGrp="1" noChangeArrowheads="1"/>
          </p:cNvSpPr>
          <p:nvPr>
            <p:ph idx="1"/>
          </p:nvPr>
        </p:nvSpPr>
        <p:spPr/>
        <p:txBody>
          <a:bodyPr/>
          <a:lstStyle/>
          <a:p>
            <a:pPr>
              <a:spcBef>
                <a:spcPct val="0"/>
              </a:spcBef>
            </a:pPr>
            <a:r>
              <a:rPr lang="en-US" altLang="zh-TW" dirty="0">
                <a:latin typeface="+mn-lt"/>
                <a:ea typeface="新細明體" charset="0"/>
                <a:cs typeface="新細明體" charset="0"/>
              </a:rPr>
              <a:t>Laundry Example</a:t>
            </a:r>
          </a:p>
          <a:p>
            <a:pPr>
              <a:spcBef>
                <a:spcPct val="0"/>
              </a:spcBef>
            </a:pPr>
            <a:endParaRPr lang="en-US" altLang="zh-TW" dirty="0">
              <a:latin typeface="+mn-lt"/>
              <a:ea typeface="新細明體" charset="0"/>
              <a:cs typeface="新細明體" charset="0"/>
            </a:endParaRPr>
          </a:p>
          <a:p>
            <a:pPr>
              <a:spcBef>
                <a:spcPct val="0"/>
              </a:spcBef>
            </a:pPr>
            <a:r>
              <a:rPr lang="en-US" altLang="zh-TW" dirty="0">
                <a:latin typeface="+mn-lt"/>
                <a:ea typeface="新細明體" charset="0"/>
                <a:cs typeface="新細明體" charset="0"/>
              </a:rPr>
              <a:t>Ann, Brian, Cathy, Dave </a:t>
            </a:r>
            <a:br>
              <a:rPr lang="en-US" altLang="zh-TW" dirty="0">
                <a:latin typeface="+mn-lt"/>
                <a:ea typeface="新細明體" charset="0"/>
                <a:cs typeface="新細明體" charset="0"/>
              </a:rPr>
            </a:br>
            <a:r>
              <a:rPr lang="en-US" altLang="zh-TW" dirty="0">
                <a:latin typeface="+mn-lt"/>
                <a:ea typeface="新細明體" charset="0"/>
                <a:cs typeface="新細明體" charset="0"/>
              </a:rPr>
              <a:t>each have one load of clothes </a:t>
            </a:r>
            <a:br>
              <a:rPr lang="en-US" altLang="zh-TW" dirty="0">
                <a:latin typeface="+mn-lt"/>
                <a:ea typeface="新細明體" charset="0"/>
                <a:cs typeface="新細明體" charset="0"/>
              </a:rPr>
            </a:br>
            <a:r>
              <a:rPr lang="en-US" altLang="zh-TW" dirty="0">
                <a:latin typeface="+mn-lt"/>
                <a:ea typeface="新細明體" charset="0"/>
                <a:cs typeface="新細明體" charset="0"/>
              </a:rPr>
              <a:t>to wash, dry, fold, and put away</a:t>
            </a:r>
          </a:p>
          <a:p>
            <a:pPr lvl="1">
              <a:spcBef>
                <a:spcPct val="0"/>
              </a:spcBef>
            </a:pPr>
            <a:r>
              <a:rPr lang="en-US" altLang="zh-TW" dirty="0">
                <a:latin typeface="+mn-lt"/>
                <a:ea typeface="新細明體" charset="0"/>
                <a:cs typeface="新細明體" charset="0"/>
              </a:rPr>
              <a:t>Washer takes 30 minutes</a:t>
            </a:r>
          </a:p>
          <a:p>
            <a:pPr lvl="1">
              <a:spcBef>
                <a:spcPct val="0"/>
              </a:spcBef>
            </a:pPr>
            <a:r>
              <a:rPr lang="en-US" altLang="zh-TW" dirty="0">
                <a:latin typeface="+mn-lt"/>
                <a:ea typeface="新細明體" charset="0"/>
                <a:cs typeface="新細明體" charset="0"/>
              </a:rPr>
              <a:t>Dryer takes 30 minutes</a:t>
            </a:r>
          </a:p>
          <a:p>
            <a:pPr lvl="1">
              <a:spcBef>
                <a:spcPct val="0"/>
              </a:spcBef>
            </a:pPr>
            <a:r>
              <a:rPr lang="en-US" altLang="zh-TW" dirty="0">
                <a:ea typeface="新細明體" charset="0"/>
                <a:cs typeface="新細明體" charset="0"/>
              </a:rPr>
              <a:t>”</a:t>
            </a:r>
            <a:r>
              <a:rPr lang="en-US" altLang="zh-TW" dirty="0">
                <a:latin typeface="+mn-lt"/>
                <a:ea typeface="新細明體" charset="0"/>
                <a:cs typeface="新細明體" charset="0"/>
              </a:rPr>
              <a:t>Folder” takes 30 minutes</a:t>
            </a:r>
          </a:p>
          <a:p>
            <a:pPr lvl="1">
              <a:spcBef>
                <a:spcPct val="0"/>
              </a:spcBef>
            </a:pPr>
            <a:r>
              <a:rPr lang="en-US" altLang="zh-TW" dirty="0">
                <a:ea typeface="新細明體" charset="0"/>
                <a:cs typeface="新細明體" charset="0"/>
              </a:rPr>
              <a:t>“Putter” takes 30 minutes</a:t>
            </a:r>
            <a:endParaRPr lang="en-US" altLang="zh-TW" dirty="0">
              <a:latin typeface="+mn-lt"/>
              <a:ea typeface="新細明體" charset="0"/>
              <a:cs typeface="新細明體" charset="0"/>
            </a:endParaRPr>
          </a:p>
          <a:p>
            <a:pPr lvl="1">
              <a:spcBef>
                <a:spcPct val="0"/>
              </a:spcBef>
            </a:pPr>
            <a:endParaRPr lang="en-US" altLang="zh-TW" dirty="0">
              <a:latin typeface="+mn-lt"/>
              <a:ea typeface="新細明體" charset="0"/>
              <a:cs typeface="新細明體" charset="0"/>
            </a:endParaRPr>
          </a:p>
          <a:p>
            <a:pPr>
              <a:spcBef>
                <a:spcPct val="0"/>
              </a:spcBef>
            </a:pPr>
            <a:r>
              <a:rPr lang="en-US" altLang="zh-TW" dirty="0">
                <a:latin typeface="+mn-lt"/>
                <a:ea typeface="新細明體" charset="0"/>
                <a:cs typeface="新細明體" charset="0"/>
              </a:rPr>
              <a:t>One load: </a:t>
            </a:r>
            <a:r>
              <a:rPr lang="en-US" altLang="zh-TW" dirty="0">
                <a:ea typeface="新細明體" charset="0"/>
                <a:cs typeface="新細明體" charset="0"/>
              </a:rPr>
              <a:t>120</a:t>
            </a:r>
            <a:r>
              <a:rPr lang="en-US" altLang="zh-TW" dirty="0">
                <a:latin typeface="+mn-lt"/>
                <a:ea typeface="新細明體" charset="0"/>
                <a:cs typeface="新細明體" charset="0"/>
              </a:rPr>
              <a:t> minutes</a:t>
            </a:r>
          </a:p>
        </p:txBody>
      </p:sp>
      <p:grpSp>
        <p:nvGrpSpPr>
          <p:cNvPr id="11271" name="Group 38"/>
          <p:cNvGrpSpPr>
            <a:grpSpLocks/>
          </p:cNvGrpSpPr>
          <p:nvPr/>
        </p:nvGrpSpPr>
        <p:grpSpPr bwMode="auto">
          <a:xfrm>
            <a:off x="4876800" y="1247210"/>
            <a:ext cx="3092478" cy="767190"/>
            <a:chOff x="3692" y="1708"/>
            <a:chExt cx="1401" cy="340"/>
          </a:xfrm>
        </p:grpSpPr>
        <p:grpSp>
          <p:nvGrpSpPr>
            <p:cNvPr id="11272" name="Group 28"/>
            <p:cNvGrpSpPr>
              <a:grpSpLocks/>
            </p:cNvGrpSpPr>
            <p:nvPr/>
          </p:nvGrpSpPr>
          <p:grpSpPr bwMode="auto">
            <a:xfrm>
              <a:off x="3692" y="1708"/>
              <a:ext cx="329" cy="340"/>
              <a:chOff x="3692" y="1708"/>
              <a:chExt cx="329" cy="340"/>
            </a:xfrm>
          </p:grpSpPr>
          <p:sp>
            <p:nvSpPr>
              <p:cNvPr id="11282" name="Freeform 26"/>
              <p:cNvSpPr>
                <a:spLocks/>
              </p:cNvSpPr>
              <p:nvPr/>
            </p:nvSpPr>
            <p:spPr bwMode="auto">
              <a:xfrm>
                <a:off x="3692" y="1708"/>
                <a:ext cx="329" cy="295"/>
              </a:xfrm>
              <a:custGeom>
                <a:avLst/>
                <a:gdLst>
                  <a:gd name="T0" fmla="*/ 93 w 329"/>
                  <a:gd name="T1" fmla="*/ 14 h 295"/>
                  <a:gd name="T2" fmla="*/ 156 w 329"/>
                  <a:gd name="T3" fmla="*/ 16 h 295"/>
                  <a:gd name="T4" fmla="*/ 224 w 329"/>
                  <a:gd name="T5" fmla="*/ 0 h 295"/>
                  <a:gd name="T6" fmla="*/ 305 w 329"/>
                  <a:gd name="T7" fmla="*/ 0 h 295"/>
                  <a:gd name="T8" fmla="*/ 215 w 329"/>
                  <a:gd name="T9" fmla="*/ 84 h 295"/>
                  <a:gd name="T10" fmla="*/ 239 w 329"/>
                  <a:gd name="T11" fmla="*/ 89 h 295"/>
                  <a:gd name="T12" fmla="*/ 263 w 329"/>
                  <a:gd name="T13" fmla="*/ 99 h 295"/>
                  <a:gd name="T14" fmla="*/ 285 w 329"/>
                  <a:gd name="T15" fmla="*/ 111 h 295"/>
                  <a:gd name="T16" fmla="*/ 302 w 329"/>
                  <a:gd name="T17" fmla="*/ 126 h 295"/>
                  <a:gd name="T18" fmla="*/ 316 w 329"/>
                  <a:gd name="T19" fmla="*/ 144 h 295"/>
                  <a:gd name="T20" fmla="*/ 325 w 329"/>
                  <a:gd name="T21" fmla="*/ 165 h 295"/>
                  <a:gd name="T22" fmla="*/ 328 w 329"/>
                  <a:gd name="T23" fmla="*/ 187 h 295"/>
                  <a:gd name="T24" fmla="*/ 324 w 329"/>
                  <a:gd name="T25" fmla="*/ 210 h 295"/>
                  <a:gd name="T26" fmla="*/ 317 w 329"/>
                  <a:gd name="T27" fmla="*/ 228 h 295"/>
                  <a:gd name="T28" fmla="*/ 303 w 329"/>
                  <a:gd name="T29" fmla="*/ 247 h 295"/>
                  <a:gd name="T30" fmla="*/ 280 w 329"/>
                  <a:gd name="T31" fmla="*/ 267 h 295"/>
                  <a:gd name="T32" fmla="*/ 257 w 329"/>
                  <a:gd name="T33" fmla="*/ 279 h 295"/>
                  <a:gd name="T34" fmla="*/ 236 w 329"/>
                  <a:gd name="T35" fmla="*/ 287 h 295"/>
                  <a:gd name="T36" fmla="*/ 215 w 329"/>
                  <a:gd name="T37" fmla="*/ 292 h 295"/>
                  <a:gd name="T38" fmla="*/ 189 w 329"/>
                  <a:gd name="T39" fmla="*/ 294 h 295"/>
                  <a:gd name="T40" fmla="*/ 122 w 329"/>
                  <a:gd name="T41" fmla="*/ 293 h 295"/>
                  <a:gd name="T42" fmla="*/ 90 w 329"/>
                  <a:gd name="T43" fmla="*/ 287 h 295"/>
                  <a:gd name="T44" fmla="*/ 56 w 329"/>
                  <a:gd name="T45" fmla="*/ 272 h 295"/>
                  <a:gd name="T46" fmla="*/ 30 w 329"/>
                  <a:gd name="T47" fmla="*/ 253 h 295"/>
                  <a:gd name="T48" fmla="*/ 13 w 329"/>
                  <a:gd name="T49" fmla="*/ 232 h 295"/>
                  <a:gd name="T50" fmla="*/ 4 w 329"/>
                  <a:gd name="T51" fmla="*/ 210 h 295"/>
                  <a:gd name="T52" fmla="*/ 0 w 329"/>
                  <a:gd name="T53" fmla="*/ 191 h 295"/>
                  <a:gd name="T54" fmla="*/ 3 w 329"/>
                  <a:gd name="T55" fmla="*/ 169 h 295"/>
                  <a:gd name="T56" fmla="*/ 14 w 329"/>
                  <a:gd name="T57" fmla="*/ 141 h 295"/>
                  <a:gd name="T58" fmla="*/ 35 w 329"/>
                  <a:gd name="T59" fmla="*/ 118 h 295"/>
                  <a:gd name="T60" fmla="*/ 63 w 329"/>
                  <a:gd name="T61" fmla="*/ 99 h 295"/>
                  <a:gd name="T62" fmla="*/ 102 w 329"/>
                  <a:gd name="T63" fmla="*/ 86 h 295"/>
                  <a:gd name="T64" fmla="*/ 40 w 329"/>
                  <a:gd name="T65" fmla="*/ 4 h 2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295"/>
                  <a:gd name="T101" fmla="*/ 329 w 329"/>
                  <a:gd name="T102" fmla="*/ 295 h 2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rgbClr val="D49FFF"/>
              </a:solidFill>
              <a:ln w="12700" cap="rnd">
                <a:solidFill>
                  <a:srgbClr val="000000"/>
                </a:solidFill>
                <a:round/>
                <a:headEnd/>
                <a:tailEnd/>
              </a:ln>
            </p:spPr>
            <p:txBody>
              <a:bodyPr/>
              <a:lstStyle/>
              <a:p>
                <a:endParaRPr lang="zh-TW" altLang="en-US" i="0" u="none">
                  <a:solidFill>
                    <a:schemeClr val="tx1"/>
                  </a:solidFill>
                </a:endParaRPr>
              </a:p>
            </p:txBody>
          </p:sp>
          <p:sp>
            <p:nvSpPr>
              <p:cNvPr id="11283" name="Rectangle 27"/>
              <p:cNvSpPr>
                <a:spLocks noChangeArrowheads="1"/>
              </p:cNvSpPr>
              <p:nvPr/>
            </p:nvSpPr>
            <p:spPr bwMode="auto">
              <a:xfrm>
                <a:off x="3743" y="1759"/>
                <a:ext cx="255"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zh-TW" sz="2400" i="0" u="none">
                    <a:solidFill>
                      <a:schemeClr val="tx1"/>
                    </a:solidFill>
                  </a:rPr>
                  <a:t>A</a:t>
                </a:r>
              </a:p>
            </p:txBody>
          </p:sp>
        </p:grpSp>
        <p:grpSp>
          <p:nvGrpSpPr>
            <p:cNvPr id="11273" name="Group 31"/>
            <p:cNvGrpSpPr>
              <a:grpSpLocks/>
            </p:cNvGrpSpPr>
            <p:nvPr/>
          </p:nvGrpSpPr>
          <p:grpSpPr bwMode="auto">
            <a:xfrm>
              <a:off x="4052" y="1708"/>
              <a:ext cx="329" cy="340"/>
              <a:chOff x="4052" y="1708"/>
              <a:chExt cx="329" cy="340"/>
            </a:xfrm>
          </p:grpSpPr>
          <p:sp>
            <p:nvSpPr>
              <p:cNvPr id="11280" name="Freeform 29"/>
              <p:cNvSpPr>
                <a:spLocks/>
              </p:cNvSpPr>
              <p:nvPr/>
            </p:nvSpPr>
            <p:spPr bwMode="auto">
              <a:xfrm>
                <a:off x="4052" y="1708"/>
                <a:ext cx="329" cy="295"/>
              </a:xfrm>
              <a:custGeom>
                <a:avLst/>
                <a:gdLst>
                  <a:gd name="T0" fmla="*/ 93 w 329"/>
                  <a:gd name="T1" fmla="*/ 14 h 295"/>
                  <a:gd name="T2" fmla="*/ 156 w 329"/>
                  <a:gd name="T3" fmla="*/ 16 h 295"/>
                  <a:gd name="T4" fmla="*/ 224 w 329"/>
                  <a:gd name="T5" fmla="*/ 0 h 295"/>
                  <a:gd name="T6" fmla="*/ 305 w 329"/>
                  <a:gd name="T7" fmla="*/ 0 h 295"/>
                  <a:gd name="T8" fmla="*/ 215 w 329"/>
                  <a:gd name="T9" fmla="*/ 84 h 295"/>
                  <a:gd name="T10" fmla="*/ 239 w 329"/>
                  <a:gd name="T11" fmla="*/ 89 h 295"/>
                  <a:gd name="T12" fmla="*/ 263 w 329"/>
                  <a:gd name="T13" fmla="*/ 99 h 295"/>
                  <a:gd name="T14" fmla="*/ 285 w 329"/>
                  <a:gd name="T15" fmla="*/ 111 h 295"/>
                  <a:gd name="T16" fmla="*/ 302 w 329"/>
                  <a:gd name="T17" fmla="*/ 126 h 295"/>
                  <a:gd name="T18" fmla="*/ 316 w 329"/>
                  <a:gd name="T19" fmla="*/ 144 h 295"/>
                  <a:gd name="T20" fmla="*/ 325 w 329"/>
                  <a:gd name="T21" fmla="*/ 165 h 295"/>
                  <a:gd name="T22" fmla="*/ 328 w 329"/>
                  <a:gd name="T23" fmla="*/ 187 h 295"/>
                  <a:gd name="T24" fmla="*/ 324 w 329"/>
                  <a:gd name="T25" fmla="*/ 210 h 295"/>
                  <a:gd name="T26" fmla="*/ 317 w 329"/>
                  <a:gd name="T27" fmla="*/ 228 h 295"/>
                  <a:gd name="T28" fmla="*/ 303 w 329"/>
                  <a:gd name="T29" fmla="*/ 247 h 295"/>
                  <a:gd name="T30" fmla="*/ 280 w 329"/>
                  <a:gd name="T31" fmla="*/ 267 h 295"/>
                  <a:gd name="T32" fmla="*/ 257 w 329"/>
                  <a:gd name="T33" fmla="*/ 279 h 295"/>
                  <a:gd name="T34" fmla="*/ 236 w 329"/>
                  <a:gd name="T35" fmla="*/ 287 h 295"/>
                  <a:gd name="T36" fmla="*/ 215 w 329"/>
                  <a:gd name="T37" fmla="*/ 292 h 295"/>
                  <a:gd name="T38" fmla="*/ 189 w 329"/>
                  <a:gd name="T39" fmla="*/ 294 h 295"/>
                  <a:gd name="T40" fmla="*/ 122 w 329"/>
                  <a:gd name="T41" fmla="*/ 293 h 295"/>
                  <a:gd name="T42" fmla="*/ 90 w 329"/>
                  <a:gd name="T43" fmla="*/ 287 h 295"/>
                  <a:gd name="T44" fmla="*/ 56 w 329"/>
                  <a:gd name="T45" fmla="*/ 272 h 295"/>
                  <a:gd name="T46" fmla="*/ 30 w 329"/>
                  <a:gd name="T47" fmla="*/ 253 h 295"/>
                  <a:gd name="T48" fmla="*/ 13 w 329"/>
                  <a:gd name="T49" fmla="*/ 232 h 295"/>
                  <a:gd name="T50" fmla="*/ 4 w 329"/>
                  <a:gd name="T51" fmla="*/ 210 h 295"/>
                  <a:gd name="T52" fmla="*/ 0 w 329"/>
                  <a:gd name="T53" fmla="*/ 191 h 295"/>
                  <a:gd name="T54" fmla="*/ 3 w 329"/>
                  <a:gd name="T55" fmla="*/ 169 h 295"/>
                  <a:gd name="T56" fmla="*/ 14 w 329"/>
                  <a:gd name="T57" fmla="*/ 141 h 295"/>
                  <a:gd name="T58" fmla="*/ 35 w 329"/>
                  <a:gd name="T59" fmla="*/ 118 h 295"/>
                  <a:gd name="T60" fmla="*/ 63 w 329"/>
                  <a:gd name="T61" fmla="*/ 99 h 295"/>
                  <a:gd name="T62" fmla="*/ 102 w 329"/>
                  <a:gd name="T63" fmla="*/ 86 h 295"/>
                  <a:gd name="T64" fmla="*/ 40 w 329"/>
                  <a:gd name="T65" fmla="*/ 4 h 2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295"/>
                  <a:gd name="T101" fmla="*/ 329 w 329"/>
                  <a:gd name="T102" fmla="*/ 295 h 2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rgbClr val="D49FFF"/>
              </a:solidFill>
              <a:ln w="12700" cap="rnd">
                <a:solidFill>
                  <a:srgbClr val="000000"/>
                </a:solidFill>
                <a:round/>
                <a:headEnd/>
                <a:tailEnd/>
              </a:ln>
            </p:spPr>
            <p:txBody>
              <a:bodyPr/>
              <a:lstStyle/>
              <a:p>
                <a:endParaRPr lang="zh-TW" altLang="en-US" i="0" u="none">
                  <a:solidFill>
                    <a:schemeClr val="tx1"/>
                  </a:solidFill>
                </a:endParaRPr>
              </a:p>
            </p:txBody>
          </p:sp>
          <p:sp>
            <p:nvSpPr>
              <p:cNvPr id="11281" name="Rectangle 30"/>
              <p:cNvSpPr>
                <a:spLocks noChangeArrowheads="1"/>
              </p:cNvSpPr>
              <p:nvPr/>
            </p:nvSpPr>
            <p:spPr bwMode="auto">
              <a:xfrm>
                <a:off x="4112" y="1759"/>
                <a:ext cx="244"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zh-TW" sz="2400" i="0" u="none">
                    <a:solidFill>
                      <a:schemeClr val="tx1"/>
                    </a:solidFill>
                  </a:rPr>
                  <a:t>B</a:t>
                </a:r>
              </a:p>
            </p:txBody>
          </p:sp>
        </p:grpSp>
        <p:grpSp>
          <p:nvGrpSpPr>
            <p:cNvPr id="11274" name="Group 34"/>
            <p:cNvGrpSpPr>
              <a:grpSpLocks/>
            </p:cNvGrpSpPr>
            <p:nvPr/>
          </p:nvGrpSpPr>
          <p:grpSpPr bwMode="auto">
            <a:xfrm>
              <a:off x="4412" y="1708"/>
              <a:ext cx="329" cy="340"/>
              <a:chOff x="4412" y="1708"/>
              <a:chExt cx="329" cy="340"/>
            </a:xfrm>
          </p:grpSpPr>
          <p:sp>
            <p:nvSpPr>
              <p:cNvPr id="11278" name="Freeform 32"/>
              <p:cNvSpPr>
                <a:spLocks/>
              </p:cNvSpPr>
              <p:nvPr/>
            </p:nvSpPr>
            <p:spPr bwMode="auto">
              <a:xfrm>
                <a:off x="4412" y="1708"/>
                <a:ext cx="329" cy="295"/>
              </a:xfrm>
              <a:custGeom>
                <a:avLst/>
                <a:gdLst>
                  <a:gd name="T0" fmla="*/ 93 w 329"/>
                  <a:gd name="T1" fmla="*/ 14 h 295"/>
                  <a:gd name="T2" fmla="*/ 156 w 329"/>
                  <a:gd name="T3" fmla="*/ 16 h 295"/>
                  <a:gd name="T4" fmla="*/ 224 w 329"/>
                  <a:gd name="T5" fmla="*/ 0 h 295"/>
                  <a:gd name="T6" fmla="*/ 305 w 329"/>
                  <a:gd name="T7" fmla="*/ 0 h 295"/>
                  <a:gd name="T8" fmla="*/ 215 w 329"/>
                  <a:gd name="T9" fmla="*/ 84 h 295"/>
                  <a:gd name="T10" fmla="*/ 239 w 329"/>
                  <a:gd name="T11" fmla="*/ 89 h 295"/>
                  <a:gd name="T12" fmla="*/ 263 w 329"/>
                  <a:gd name="T13" fmla="*/ 99 h 295"/>
                  <a:gd name="T14" fmla="*/ 285 w 329"/>
                  <a:gd name="T15" fmla="*/ 111 h 295"/>
                  <a:gd name="T16" fmla="*/ 302 w 329"/>
                  <a:gd name="T17" fmla="*/ 126 h 295"/>
                  <a:gd name="T18" fmla="*/ 316 w 329"/>
                  <a:gd name="T19" fmla="*/ 144 h 295"/>
                  <a:gd name="T20" fmla="*/ 325 w 329"/>
                  <a:gd name="T21" fmla="*/ 165 h 295"/>
                  <a:gd name="T22" fmla="*/ 328 w 329"/>
                  <a:gd name="T23" fmla="*/ 187 h 295"/>
                  <a:gd name="T24" fmla="*/ 324 w 329"/>
                  <a:gd name="T25" fmla="*/ 210 h 295"/>
                  <a:gd name="T26" fmla="*/ 317 w 329"/>
                  <a:gd name="T27" fmla="*/ 228 h 295"/>
                  <a:gd name="T28" fmla="*/ 303 w 329"/>
                  <a:gd name="T29" fmla="*/ 247 h 295"/>
                  <a:gd name="T30" fmla="*/ 280 w 329"/>
                  <a:gd name="T31" fmla="*/ 267 h 295"/>
                  <a:gd name="T32" fmla="*/ 257 w 329"/>
                  <a:gd name="T33" fmla="*/ 279 h 295"/>
                  <a:gd name="T34" fmla="*/ 236 w 329"/>
                  <a:gd name="T35" fmla="*/ 287 h 295"/>
                  <a:gd name="T36" fmla="*/ 215 w 329"/>
                  <a:gd name="T37" fmla="*/ 292 h 295"/>
                  <a:gd name="T38" fmla="*/ 189 w 329"/>
                  <a:gd name="T39" fmla="*/ 294 h 295"/>
                  <a:gd name="T40" fmla="*/ 122 w 329"/>
                  <a:gd name="T41" fmla="*/ 293 h 295"/>
                  <a:gd name="T42" fmla="*/ 90 w 329"/>
                  <a:gd name="T43" fmla="*/ 287 h 295"/>
                  <a:gd name="T44" fmla="*/ 56 w 329"/>
                  <a:gd name="T45" fmla="*/ 272 h 295"/>
                  <a:gd name="T46" fmla="*/ 30 w 329"/>
                  <a:gd name="T47" fmla="*/ 253 h 295"/>
                  <a:gd name="T48" fmla="*/ 13 w 329"/>
                  <a:gd name="T49" fmla="*/ 232 h 295"/>
                  <a:gd name="T50" fmla="*/ 4 w 329"/>
                  <a:gd name="T51" fmla="*/ 210 h 295"/>
                  <a:gd name="T52" fmla="*/ 0 w 329"/>
                  <a:gd name="T53" fmla="*/ 191 h 295"/>
                  <a:gd name="T54" fmla="*/ 3 w 329"/>
                  <a:gd name="T55" fmla="*/ 169 h 295"/>
                  <a:gd name="T56" fmla="*/ 14 w 329"/>
                  <a:gd name="T57" fmla="*/ 141 h 295"/>
                  <a:gd name="T58" fmla="*/ 35 w 329"/>
                  <a:gd name="T59" fmla="*/ 118 h 295"/>
                  <a:gd name="T60" fmla="*/ 63 w 329"/>
                  <a:gd name="T61" fmla="*/ 99 h 295"/>
                  <a:gd name="T62" fmla="*/ 102 w 329"/>
                  <a:gd name="T63" fmla="*/ 86 h 295"/>
                  <a:gd name="T64" fmla="*/ 40 w 329"/>
                  <a:gd name="T65" fmla="*/ 4 h 2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295"/>
                  <a:gd name="T101" fmla="*/ 329 w 329"/>
                  <a:gd name="T102" fmla="*/ 295 h 2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rgbClr val="D49FFF"/>
              </a:solidFill>
              <a:ln w="12700" cap="rnd">
                <a:solidFill>
                  <a:srgbClr val="000000"/>
                </a:solidFill>
                <a:round/>
                <a:headEnd/>
                <a:tailEnd/>
              </a:ln>
            </p:spPr>
            <p:txBody>
              <a:bodyPr/>
              <a:lstStyle/>
              <a:p>
                <a:endParaRPr lang="zh-TW" altLang="en-US" i="0" u="none">
                  <a:solidFill>
                    <a:schemeClr val="tx1"/>
                  </a:solidFill>
                </a:endParaRPr>
              </a:p>
            </p:txBody>
          </p:sp>
          <p:sp>
            <p:nvSpPr>
              <p:cNvPr id="11279" name="Rectangle 33"/>
              <p:cNvSpPr>
                <a:spLocks noChangeArrowheads="1"/>
              </p:cNvSpPr>
              <p:nvPr/>
            </p:nvSpPr>
            <p:spPr bwMode="auto">
              <a:xfrm>
                <a:off x="4473" y="1759"/>
                <a:ext cx="244"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zh-TW" sz="2400" i="0" u="none">
                    <a:solidFill>
                      <a:schemeClr val="tx1"/>
                    </a:solidFill>
                  </a:rPr>
                  <a:t>C</a:t>
                </a:r>
              </a:p>
            </p:txBody>
          </p:sp>
        </p:grpSp>
        <p:grpSp>
          <p:nvGrpSpPr>
            <p:cNvPr id="11275" name="Group 37"/>
            <p:cNvGrpSpPr>
              <a:grpSpLocks/>
            </p:cNvGrpSpPr>
            <p:nvPr/>
          </p:nvGrpSpPr>
          <p:grpSpPr bwMode="auto">
            <a:xfrm>
              <a:off x="4764" y="1708"/>
              <a:ext cx="329" cy="340"/>
              <a:chOff x="4764" y="1708"/>
              <a:chExt cx="329" cy="340"/>
            </a:xfrm>
          </p:grpSpPr>
          <p:sp>
            <p:nvSpPr>
              <p:cNvPr id="11276" name="Freeform 35"/>
              <p:cNvSpPr>
                <a:spLocks/>
              </p:cNvSpPr>
              <p:nvPr/>
            </p:nvSpPr>
            <p:spPr bwMode="auto">
              <a:xfrm>
                <a:off x="4764" y="1708"/>
                <a:ext cx="329" cy="295"/>
              </a:xfrm>
              <a:custGeom>
                <a:avLst/>
                <a:gdLst>
                  <a:gd name="T0" fmla="*/ 93 w 329"/>
                  <a:gd name="T1" fmla="*/ 14 h 295"/>
                  <a:gd name="T2" fmla="*/ 156 w 329"/>
                  <a:gd name="T3" fmla="*/ 16 h 295"/>
                  <a:gd name="T4" fmla="*/ 224 w 329"/>
                  <a:gd name="T5" fmla="*/ 0 h 295"/>
                  <a:gd name="T6" fmla="*/ 305 w 329"/>
                  <a:gd name="T7" fmla="*/ 0 h 295"/>
                  <a:gd name="T8" fmla="*/ 215 w 329"/>
                  <a:gd name="T9" fmla="*/ 84 h 295"/>
                  <a:gd name="T10" fmla="*/ 239 w 329"/>
                  <a:gd name="T11" fmla="*/ 89 h 295"/>
                  <a:gd name="T12" fmla="*/ 263 w 329"/>
                  <a:gd name="T13" fmla="*/ 99 h 295"/>
                  <a:gd name="T14" fmla="*/ 285 w 329"/>
                  <a:gd name="T15" fmla="*/ 111 h 295"/>
                  <a:gd name="T16" fmla="*/ 302 w 329"/>
                  <a:gd name="T17" fmla="*/ 126 h 295"/>
                  <a:gd name="T18" fmla="*/ 316 w 329"/>
                  <a:gd name="T19" fmla="*/ 144 h 295"/>
                  <a:gd name="T20" fmla="*/ 325 w 329"/>
                  <a:gd name="T21" fmla="*/ 165 h 295"/>
                  <a:gd name="T22" fmla="*/ 328 w 329"/>
                  <a:gd name="T23" fmla="*/ 187 h 295"/>
                  <a:gd name="T24" fmla="*/ 324 w 329"/>
                  <a:gd name="T25" fmla="*/ 210 h 295"/>
                  <a:gd name="T26" fmla="*/ 317 w 329"/>
                  <a:gd name="T27" fmla="*/ 228 h 295"/>
                  <a:gd name="T28" fmla="*/ 303 w 329"/>
                  <a:gd name="T29" fmla="*/ 247 h 295"/>
                  <a:gd name="T30" fmla="*/ 280 w 329"/>
                  <a:gd name="T31" fmla="*/ 267 h 295"/>
                  <a:gd name="T32" fmla="*/ 257 w 329"/>
                  <a:gd name="T33" fmla="*/ 279 h 295"/>
                  <a:gd name="T34" fmla="*/ 236 w 329"/>
                  <a:gd name="T35" fmla="*/ 287 h 295"/>
                  <a:gd name="T36" fmla="*/ 215 w 329"/>
                  <a:gd name="T37" fmla="*/ 292 h 295"/>
                  <a:gd name="T38" fmla="*/ 189 w 329"/>
                  <a:gd name="T39" fmla="*/ 294 h 295"/>
                  <a:gd name="T40" fmla="*/ 122 w 329"/>
                  <a:gd name="T41" fmla="*/ 293 h 295"/>
                  <a:gd name="T42" fmla="*/ 90 w 329"/>
                  <a:gd name="T43" fmla="*/ 287 h 295"/>
                  <a:gd name="T44" fmla="*/ 56 w 329"/>
                  <a:gd name="T45" fmla="*/ 272 h 295"/>
                  <a:gd name="T46" fmla="*/ 30 w 329"/>
                  <a:gd name="T47" fmla="*/ 253 h 295"/>
                  <a:gd name="T48" fmla="*/ 13 w 329"/>
                  <a:gd name="T49" fmla="*/ 232 h 295"/>
                  <a:gd name="T50" fmla="*/ 4 w 329"/>
                  <a:gd name="T51" fmla="*/ 210 h 295"/>
                  <a:gd name="T52" fmla="*/ 0 w 329"/>
                  <a:gd name="T53" fmla="*/ 191 h 295"/>
                  <a:gd name="T54" fmla="*/ 3 w 329"/>
                  <a:gd name="T55" fmla="*/ 169 h 295"/>
                  <a:gd name="T56" fmla="*/ 14 w 329"/>
                  <a:gd name="T57" fmla="*/ 141 h 295"/>
                  <a:gd name="T58" fmla="*/ 35 w 329"/>
                  <a:gd name="T59" fmla="*/ 118 h 295"/>
                  <a:gd name="T60" fmla="*/ 63 w 329"/>
                  <a:gd name="T61" fmla="*/ 99 h 295"/>
                  <a:gd name="T62" fmla="*/ 102 w 329"/>
                  <a:gd name="T63" fmla="*/ 86 h 295"/>
                  <a:gd name="T64" fmla="*/ 40 w 329"/>
                  <a:gd name="T65" fmla="*/ 4 h 2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295"/>
                  <a:gd name="T101" fmla="*/ 329 w 329"/>
                  <a:gd name="T102" fmla="*/ 295 h 2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rgbClr val="D49FFF"/>
              </a:solidFill>
              <a:ln w="12700" cap="rnd">
                <a:solidFill>
                  <a:srgbClr val="000000"/>
                </a:solidFill>
                <a:round/>
                <a:headEnd/>
                <a:tailEnd/>
              </a:ln>
            </p:spPr>
            <p:txBody>
              <a:bodyPr/>
              <a:lstStyle/>
              <a:p>
                <a:endParaRPr lang="zh-TW" altLang="en-US" i="0" u="none">
                  <a:solidFill>
                    <a:schemeClr val="tx1"/>
                  </a:solidFill>
                </a:endParaRPr>
              </a:p>
            </p:txBody>
          </p:sp>
          <p:sp>
            <p:nvSpPr>
              <p:cNvPr id="11277" name="Rectangle 36"/>
              <p:cNvSpPr>
                <a:spLocks noChangeArrowheads="1"/>
              </p:cNvSpPr>
              <p:nvPr/>
            </p:nvSpPr>
            <p:spPr bwMode="auto">
              <a:xfrm>
                <a:off x="4815" y="1759"/>
                <a:ext cx="255"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zh-TW" sz="2400" i="0" u="none">
                    <a:solidFill>
                      <a:schemeClr val="tx1"/>
                    </a:solidFill>
                  </a:rPr>
                  <a:t>D</a:t>
                </a:r>
              </a:p>
            </p:txBody>
          </p:sp>
        </p:grpSp>
      </p:grpSp>
      <p:sp>
        <p:nvSpPr>
          <p:cNvPr id="2" name="Rectangle 1"/>
          <p:cNvSpPr/>
          <p:nvPr/>
        </p:nvSpPr>
        <p:spPr>
          <a:xfrm>
            <a:off x="5922271" y="2370112"/>
            <a:ext cx="2170766" cy="3693319"/>
          </a:xfrm>
          <a:prstGeom prst="rect">
            <a:avLst/>
          </a:prstGeom>
        </p:spPr>
        <p:txBody>
          <a:bodyPr wrap="square">
            <a:spAutoFit/>
          </a:bodyPr>
          <a:lstStyle/>
          <a:p>
            <a:pPr lvl="1"/>
            <a:r>
              <a:rPr lang="en-US" altLang="zh-TW" sz="1800" b="1" i="0" u="none" dirty="0">
                <a:latin typeface="+mn-lt"/>
              </a:rPr>
              <a:t>30 minutes</a:t>
            </a:r>
          </a:p>
          <a:p>
            <a:pPr lvl="1"/>
            <a:endParaRPr lang="en-US" altLang="zh-TW" sz="1800" b="1" i="0" u="none" dirty="0">
              <a:latin typeface="+mn-lt"/>
            </a:endParaRPr>
          </a:p>
          <a:p>
            <a:pPr lvl="1"/>
            <a:endParaRPr lang="en-US" altLang="zh-TW" sz="1800" b="1" i="0" u="none" dirty="0">
              <a:latin typeface="+mn-lt"/>
            </a:endParaRPr>
          </a:p>
          <a:p>
            <a:pPr lvl="1"/>
            <a:endParaRPr lang="en-US" altLang="zh-TW" sz="1800" b="1" i="0" u="none" dirty="0">
              <a:latin typeface="+mn-lt"/>
            </a:endParaRPr>
          </a:p>
          <a:p>
            <a:pPr lvl="1"/>
            <a:endParaRPr lang="en-US" altLang="zh-TW" sz="1800" b="1" i="0" u="none" dirty="0">
              <a:latin typeface="+mn-lt"/>
            </a:endParaRPr>
          </a:p>
          <a:p>
            <a:pPr lvl="1"/>
            <a:r>
              <a:rPr lang="en-US" altLang="zh-TW" b="1" dirty="0"/>
              <a:t>3</a:t>
            </a:r>
            <a:r>
              <a:rPr lang="en-US" altLang="zh-TW" sz="1800" b="1" i="0" u="none" dirty="0">
                <a:latin typeface="+mn-lt"/>
              </a:rPr>
              <a:t>0 minutes</a:t>
            </a:r>
          </a:p>
          <a:p>
            <a:pPr lvl="1"/>
            <a:endParaRPr lang="en-US" altLang="zh-TW" sz="1800" b="1" i="0" u="none" dirty="0">
              <a:latin typeface="+mn-lt"/>
            </a:endParaRPr>
          </a:p>
          <a:p>
            <a:pPr lvl="1"/>
            <a:endParaRPr lang="en-US" altLang="zh-TW" b="1" dirty="0"/>
          </a:p>
          <a:p>
            <a:pPr lvl="1"/>
            <a:endParaRPr lang="en-US" altLang="zh-TW" sz="1800" b="1" i="0" u="none" dirty="0">
              <a:latin typeface="+mn-lt"/>
            </a:endParaRPr>
          </a:p>
          <a:p>
            <a:pPr lvl="1"/>
            <a:r>
              <a:rPr lang="en-US" altLang="zh-TW" b="1" dirty="0"/>
              <a:t>3</a:t>
            </a:r>
            <a:r>
              <a:rPr lang="en-US" altLang="zh-TW" sz="1800" b="1" i="0" u="none" dirty="0">
                <a:latin typeface="+mn-lt"/>
              </a:rPr>
              <a:t>0 minutes</a:t>
            </a:r>
          </a:p>
          <a:p>
            <a:pPr lvl="1"/>
            <a:endParaRPr lang="en-US" altLang="zh-TW" b="1" dirty="0"/>
          </a:p>
          <a:p>
            <a:pPr lvl="1"/>
            <a:endParaRPr lang="en-US" altLang="zh-TW" b="1" dirty="0"/>
          </a:p>
          <a:p>
            <a:pPr lvl="1"/>
            <a:r>
              <a:rPr lang="en-US" altLang="zh-TW" sz="1800" b="1" i="0" u="none" dirty="0">
                <a:latin typeface="+mn-lt"/>
              </a:rPr>
              <a:t>30 minutes</a:t>
            </a:r>
          </a:p>
        </p:txBody>
      </p:sp>
      <p:pic>
        <p:nvPicPr>
          <p:cNvPr id="5" name="Picture 4"/>
          <p:cNvPicPr>
            <a:picLocks noChangeAspect="1"/>
          </p:cNvPicPr>
          <p:nvPr/>
        </p:nvPicPr>
        <p:blipFill>
          <a:blip r:embed="rId3"/>
          <a:stretch>
            <a:fillRect/>
          </a:stretch>
        </p:blipFill>
        <p:spPr>
          <a:xfrm>
            <a:off x="5092745" y="2001637"/>
            <a:ext cx="1055323" cy="1201272"/>
          </a:xfrm>
          <a:prstGeom prst="rect">
            <a:avLst/>
          </a:prstGeom>
        </p:spPr>
      </p:pic>
      <p:pic>
        <p:nvPicPr>
          <p:cNvPr id="6" name="Picture 5"/>
          <p:cNvPicPr>
            <a:picLocks noChangeAspect="1"/>
          </p:cNvPicPr>
          <p:nvPr/>
        </p:nvPicPr>
        <p:blipFill>
          <a:blip r:embed="rId4"/>
          <a:stretch>
            <a:fillRect/>
          </a:stretch>
        </p:blipFill>
        <p:spPr>
          <a:xfrm>
            <a:off x="5119185" y="3202909"/>
            <a:ext cx="993418" cy="1210371"/>
          </a:xfrm>
          <a:prstGeom prst="rect">
            <a:avLst/>
          </a:prstGeom>
        </p:spPr>
      </p:pic>
      <p:pic>
        <p:nvPicPr>
          <p:cNvPr id="7" name="Picture 6"/>
          <p:cNvPicPr>
            <a:picLocks noChangeAspect="1"/>
          </p:cNvPicPr>
          <p:nvPr/>
        </p:nvPicPr>
        <p:blipFill>
          <a:blip r:embed="rId5"/>
          <a:stretch>
            <a:fillRect/>
          </a:stretch>
        </p:blipFill>
        <p:spPr>
          <a:xfrm>
            <a:off x="5102812" y="4430258"/>
            <a:ext cx="1056870" cy="878746"/>
          </a:xfrm>
          <a:prstGeom prst="rect">
            <a:avLst/>
          </a:prstGeom>
        </p:spPr>
      </p:pic>
      <p:pic>
        <p:nvPicPr>
          <p:cNvPr id="8" name="Picture 7"/>
          <p:cNvPicPr>
            <a:picLocks noChangeAspect="1"/>
          </p:cNvPicPr>
          <p:nvPr/>
        </p:nvPicPr>
        <p:blipFill>
          <a:blip r:embed="rId6"/>
          <a:stretch>
            <a:fillRect/>
          </a:stretch>
        </p:blipFill>
        <p:spPr>
          <a:xfrm>
            <a:off x="5180521" y="5336868"/>
            <a:ext cx="901451" cy="1159008"/>
          </a:xfrm>
          <a:prstGeom prst="rect">
            <a:avLst/>
          </a:prstGeom>
        </p:spPr>
      </p:pic>
      <p:sp>
        <p:nvSpPr>
          <p:cNvPr id="9" name="Slide Number Placeholder 8"/>
          <p:cNvSpPr>
            <a:spLocks noGrp="1"/>
          </p:cNvSpPr>
          <p:nvPr>
            <p:ph type="sldNum" sz="quarter" idx="12"/>
          </p:nvPr>
        </p:nvSpPr>
        <p:spPr/>
        <p:txBody>
          <a:bodyPr/>
          <a:lstStyle/>
          <a:p>
            <a:fld id="{7B14E791-165F-344E-BF0E-59CD826800BF}" type="slidenum">
              <a:rPr lang="en-US" smtClean="0"/>
              <a:pPr/>
              <a:t>68</a:t>
            </a:fld>
            <a:endParaRPr lang="en-US" dirty="0"/>
          </a:p>
        </p:txBody>
      </p:sp>
      <p:sp>
        <p:nvSpPr>
          <p:cNvPr id="47" name="Text Box 4"/>
          <p:cNvSpPr txBox="1">
            <a:spLocks noChangeArrowheads="1"/>
          </p:cNvSpPr>
          <p:nvPr/>
        </p:nvSpPr>
        <p:spPr bwMode="auto">
          <a:xfrm rot="5400000">
            <a:off x="7312819" y="1464469"/>
            <a:ext cx="3295650"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solidFill>
                  <a:schemeClr val="folHlink"/>
                </a:solidFill>
              </a:rPr>
              <a:t>§4.5 An Overview of Pipelining</a:t>
            </a:r>
          </a:p>
        </p:txBody>
      </p:sp>
    </p:spTree>
    <p:extLst>
      <p:ext uri="{BB962C8B-B14F-4D97-AF65-F5344CB8AC3E}">
        <p14:creationId xmlns:p14="http://schemas.microsoft.com/office/powerpoint/2010/main" val="10430324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8" descr="f04-25-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6" y="2168752"/>
            <a:ext cx="5590162" cy="446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Grp="1" noChangeArrowheads="1"/>
          </p:cNvSpPr>
          <p:nvPr>
            <p:ph type="title"/>
          </p:nvPr>
        </p:nvSpPr>
        <p:spPr/>
        <p:txBody>
          <a:bodyPr>
            <a:normAutofit/>
          </a:bodyPr>
          <a:lstStyle/>
          <a:p>
            <a:r>
              <a:rPr lang="en-US" altLang="zh-TW" dirty="0">
                <a:ea typeface="新細明體" charset="0"/>
              </a:rPr>
              <a:t>Pipelining: Its Natural!</a:t>
            </a:r>
            <a:endParaRPr lang="en-AU" altLang="en-US" dirty="0"/>
          </a:p>
        </p:txBody>
      </p:sp>
      <p:sp>
        <p:nvSpPr>
          <p:cNvPr id="33797" name="Rectangle 3"/>
          <p:cNvSpPr>
            <a:spLocks noGrp="1" noChangeArrowheads="1"/>
          </p:cNvSpPr>
          <p:nvPr>
            <p:ph idx="1"/>
          </p:nvPr>
        </p:nvSpPr>
        <p:spPr/>
        <p:txBody>
          <a:bodyPr/>
          <a:lstStyle/>
          <a:p>
            <a:pPr eaLnBrk="1" hangingPunct="1"/>
            <a:r>
              <a:rPr lang="en-US" altLang="en-US" dirty="0"/>
              <a:t>Pipelined laundry: overlapping execution</a:t>
            </a:r>
          </a:p>
          <a:p>
            <a:pPr lvl="1" eaLnBrk="1" hangingPunct="1"/>
            <a:r>
              <a:rPr lang="en-US" altLang="en-US" dirty="0"/>
              <a:t>Parallelism improves performance</a:t>
            </a:r>
          </a:p>
        </p:txBody>
      </p:sp>
      <p:sp>
        <p:nvSpPr>
          <p:cNvPr id="2" name="Slide Number Placeholder 1"/>
          <p:cNvSpPr>
            <a:spLocks noGrp="1"/>
          </p:cNvSpPr>
          <p:nvPr>
            <p:ph type="sldNum" sz="quarter" idx="12"/>
          </p:nvPr>
        </p:nvSpPr>
        <p:spPr/>
        <p:txBody>
          <a:bodyPr/>
          <a:lstStyle/>
          <a:p>
            <a:fld id="{7B14E791-165F-344E-BF0E-59CD826800BF}" type="slidenum">
              <a:rPr lang="en-US" smtClean="0"/>
              <a:pPr/>
              <a:t>69</a:t>
            </a:fld>
            <a:endParaRPr lang="en-US" dirty="0"/>
          </a:p>
        </p:txBody>
      </p:sp>
      <p:sp>
        <p:nvSpPr>
          <p:cNvPr id="33799" name="Rectangle 6"/>
          <p:cNvSpPr>
            <a:spLocks noChangeArrowheads="1"/>
          </p:cNvSpPr>
          <p:nvPr/>
        </p:nvSpPr>
        <p:spPr bwMode="auto">
          <a:xfrm>
            <a:off x="5867400" y="1735474"/>
            <a:ext cx="3137452" cy="275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eaLnBrk="1" hangingPunct="1">
              <a:spcBef>
                <a:spcPct val="20000"/>
              </a:spcBef>
              <a:buClr>
                <a:schemeClr val="folHlink"/>
              </a:buClr>
              <a:buSzPct val="60000"/>
              <a:buFont typeface="Wingdings" charset="2"/>
              <a:buChar char="n"/>
            </a:pPr>
            <a:r>
              <a:rPr lang="en-US" altLang="en-US" sz="2400" dirty="0"/>
              <a:t>Four loads:</a:t>
            </a:r>
          </a:p>
          <a:p>
            <a:pPr lvl="1" algn="l" eaLnBrk="1" hangingPunct="1">
              <a:spcBef>
                <a:spcPct val="20000"/>
              </a:spcBef>
              <a:buClr>
                <a:schemeClr val="hlink"/>
              </a:buClr>
              <a:buSzPct val="55000"/>
              <a:buFont typeface="Wingdings" charset="2"/>
              <a:buChar char="n"/>
            </a:pPr>
            <a:r>
              <a:rPr lang="en-US" altLang="en-US" sz="2000" dirty="0"/>
              <a:t>Speedup</a:t>
            </a:r>
            <a:br>
              <a:rPr lang="en-US" altLang="en-US" sz="2000" dirty="0"/>
            </a:br>
            <a:r>
              <a:rPr lang="en-US" altLang="en-US" sz="2000" dirty="0"/>
              <a:t>= 8/3.5 = 2.3</a:t>
            </a:r>
          </a:p>
          <a:p>
            <a:pPr algn="l" eaLnBrk="1" hangingPunct="1">
              <a:spcBef>
                <a:spcPct val="20000"/>
              </a:spcBef>
              <a:buClr>
                <a:schemeClr val="folHlink"/>
              </a:buClr>
              <a:buSzPct val="60000"/>
              <a:buFont typeface="Wingdings" charset="2"/>
              <a:buChar char="n"/>
            </a:pPr>
            <a:r>
              <a:rPr lang="en-US" altLang="en-US" sz="2400" dirty="0"/>
              <a:t>Non-stop:</a:t>
            </a:r>
          </a:p>
          <a:p>
            <a:pPr lvl="1" algn="l" eaLnBrk="1" hangingPunct="1">
              <a:spcBef>
                <a:spcPct val="20000"/>
              </a:spcBef>
              <a:buClr>
                <a:schemeClr val="hlink"/>
              </a:buClr>
              <a:buSzPct val="55000"/>
              <a:buFont typeface="Wingdings" charset="2"/>
              <a:buChar char="n"/>
            </a:pPr>
            <a:r>
              <a:rPr lang="en-US" altLang="en-US" sz="2000" dirty="0"/>
              <a:t>Speedup</a:t>
            </a:r>
            <a:br>
              <a:rPr lang="en-US" altLang="en-US" sz="2000" dirty="0"/>
            </a:br>
            <a:r>
              <a:rPr lang="en-US" altLang="en-US" sz="2000" dirty="0"/>
              <a:t>= 2n/0.5n + 1.5 ≈ 4</a:t>
            </a:r>
            <a:br>
              <a:rPr lang="en-US" altLang="en-US" sz="2000" dirty="0"/>
            </a:br>
            <a:r>
              <a:rPr lang="en-US" altLang="en-US" sz="2000" dirty="0"/>
              <a:t>= number of stages</a:t>
            </a:r>
          </a:p>
        </p:txBody>
      </p:sp>
      <p:sp>
        <p:nvSpPr>
          <p:cNvPr id="8" name="Rectangle 3"/>
          <p:cNvSpPr txBox="1">
            <a:spLocks noChangeArrowheads="1"/>
          </p:cNvSpPr>
          <p:nvPr/>
        </p:nvSpPr>
        <p:spPr bwMode="auto">
          <a:xfrm>
            <a:off x="3161590" y="4858078"/>
            <a:ext cx="5791200" cy="19672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90000"/>
              <a:buFont typeface="Wingdings 2" charset="0"/>
              <a:buChar char="©"/>
              <a:defRPr kumimoji="1" sz="2400">
                <a:solidFill>
                  <a:schemeClr val="tx1"/>
                </a:solidFill>
                <a:latin typeface="Times New Roman" pitchFamily="18" charset="0"/>
                <a:ea typeface="標楷體" pitchFamily="65" charset="-120"/>
                <a:cs typeface="Times New Roman" pitchFamily="18" charset="0"/>
              </a:defRPr>
            </a:lvl1pPr>
            <a:lvl2pPr marL="742950" indent="-285750" algn="l" rtl="0" eaLnBrk="0" fontAlgn="base" hangingPunct="0">
              <a:spcBef>
                <a:spcPct val="20000"/>
              </a:spcBef>
              <a:spcAft>
                <a:spcPct val="0"/>
              </a:spcAft>
              <a:buClr>
                <a:srgbClr val="FF9900"/>
              </a:buClr>
              <a:buSzPct val="70000"/>
              <a:buFont typeface="Wingdings" charset="0"/>
              <a:buChar char="u"/>
              <a:defRPr kumimoji="1" sz="2000">
                <a:solidFill>
                  <a:schemeClr val="tx1"/>
                </a:solidFill>
                <a:latin typeface="Times New Roman" pitchFamily="18" charset="0"/>
                <a:ea typeface="標楷體" pitchFamily="65" charset="-120"/>
                <a:cs typeface="Times New Roman" pitchFamily="18" charset="0"/>
              </a:defRPr>
            </a:lvl2pPr>
            <a:lvl3pPr marL="1143000" indent="-228600" algn="l" rtl="0" eaLnBrk="0" fontAlgn="base" hangingPunct="0">
              <a:spcBef>
                <a:spcPct val="20000"/>
              </a:spcBef>
              <a:spcAft>
                <a:spcPct val="0"/>
              </a:spcAft>
              <a:buClr>
                <a:srgbClr val="1B1BFF"/>
              </a:buClr>
              <a:buSzPct val="80000"/>
              <a:buFont typeface="Times New Roman" charset="0"/>
              <a:buChar char="»"/>
              <a:defRPr kumimoji="1" sz="1800">
                <a:solidFill>
                  <a:schemeClr val="tx1"/>
                </a:solidFill>
                <a:latin typeface="Times New Roman" pitchFamily="18" charset="0"/>
                <a:ea typeface="標楷體" pitchFamily="65" charset="-120"/>
                <a:cs typeface="Times New Roman" pitchFamily="18" charset="0"/>
              </a:defRPr>
            </a:lvl3pPr>
            <a:lvl4pPr marL="1600200" indent="-228600" algn="l" rtl="0" eaLnBrk="0" fontAlgn="base" hangingPunct="0">
              <a:spcBef>
                <a:spcPct val="20000"/>
              </a:spcBef>
              <a:spcAft>
                <a:spcPct val="0"/>
              </a:spcAft>
              <a:buClr>
                <a:schemeClr val="accent1"/>
              </a:buClr>
              <a:buFont typeface="Book Antiqua" charset="0"/>
              <a:buChar char="−"/>
              <a:defRPr kumimoji="1" sz="1600">
                <a:solidFill>
                  <a:schemeClr val="tx1"/>
                </a:solidFill>
                <a:latin typeface="Times New Roman" pitchFamily="18" charset="0"/>
                <a:ea typeface="標楷體" pitchFamily="65" charset="-120"/>
                <a:cs typeface="Times New Roman" pitchFamily="18" charset="0"/>
              </a:defRPr>
            </a:lvl4pPr>
            <a:lvl5pPr marL="2057400" indent="-228600" algn="l" rtl="0" eaLnBrk="0" fontAlgn="base" hangingPunct="0">
              <a:spcBef>
                <a:spcPct val="20000"/>
              </a:spcBef>
              <a:spcAft>
                <a:spcPct val="0"/>
              </a:spcAft>
              <a:buClr>
                <a:srgbClr val="4D4D4D"/>
              </a:buClr>
              <a:buSzPct val="50000"/>
              <a:buFont typeface="Wingdings" charset="0"/>
              <a:buChar char="l"/>
              <a:defRPr kumimoji="1" sz="1400">
                <a:solidFill>
                  <a:schemeClr val="tx1"/>
                </a:solidFill>
                <a:latin typeface="Times New Roman" pitchFamily="18" charset="0"/>
                <a:ea typeface="標楷體" pitchFamily="65" charset="-120"/>
                <a:cs typeface="Times New Roman" pitchFamily="18" charset="0"/>
              </a:defRPr>
            </a:lvl5pPr>
            <a:lvl6pPr marL="2514600" indent="-228600" algn="l" rtl="0" fontAlgn="base">
              <a:spcBef>
                <a:spcPct val="20000"/>
              </a:spcBef>
              <a:spcAft>
                <a:spcPct val="0"/>
              </a:spcAft>
              <a:buClr>
                <a:schemeClr val="accent2"/>
              </a:buClr>
              <a:buChar char="»"/>
              <a:defRPr kumimoji="1" sz="1000">
                <a:solidFill>
                  <a:schemeClr val="tx1"/>
                </a:solidFill>
                <a:latin typeface="+mn-lt"/>
                <a:ea typeface="+mn-ea"/>
              </a:defRPr>
            </a:lvl6pPr>
            <a:lvl7pPr marL="2971800" indent="-228600" algn="l" rtl="0" fontAlgn="base">
              <a:spcBef>
                <a:spcPct val="20000"/>
              </a:spcBef>
              <a:spcAft>
                <a:spcPct val="0"/>
              </a:spcAft>
              <a:buClr>
                <a:schemeClr val="accent2"/>
              </a:buClr>
              <a:buChar char="»"/>
              <a:defRPr kumimoji="1" sz="1000">
                <a:solidFill>
                  <a:schemeClr val="tx1"/>
                </a:solidFill>
                <a:latin typeface="+mn-lt"/>
                <a:ea typeface="+mn-ea"/>
              </a:defRPr>
            </a:lvl7pPr>
            <a:lvl8pPr marL="3429000" indent="-228600" algn="l" rtl="0" fontAlgn="base">
              <a:spcBef>
                <a:spcPct val="20000"/>
              </a:spcBef>
              <a:spcAft>
                <a:spcPct val="0"/>
              </a:spcAft>
              <a:buClr>
                <a:schemeClr val="accent2"/>
              </a:buClr>
              <a:buChar char="»"/>
              <a:defRPr kumimoji="1" sz="1000">
                <a:solidFill>
                  <a:schemeClr val="tx1"/>
                </a:solidFill>
                <a:latin typeface="+mn-lt"/>
                <a:ea typeface="+mn-ea"/>
              </a:defRPr>
            </a:lvl8pPr>
            <a:lvl9pPr marL="3886200" indent="-228600" algn="l" rtl="0" fontAlgn="base">
              <a:spcBef>
                <a:spcPct val="20000"/>
              </a:spcBef>
              <a:spcAft>
                <a:spcPct val="0"/>
              </a:spcAft>
              <a:buClr>
                <a:schemeClr val="accent2"/>
              </a:buClr>
              <a:buChar char="»"/>
              <a:defRPr kumimoji="1" sz="1000">
                <a:solidFill>
                  <a:schemeClr val="tx1"/>
                </a:solidFill>
                <a:latin typeface="+mn-lt"/>
                <a:ea typeface="+mn-ea"/>
              </a:defRPr>
            </a:lvl9pPr>
          </a:lstStyle>
          <a:p>
            <a:pPr marL="0" indent="0" algn="ctr">
              <a:spcBef>
                <a:spcPct val="0"/>
              </a:spcBef>
              <a:buNone/>
            </a:pPr>
            <a:r>
              <a:rPr lang="en-US" altLang="zh-TW" b="1" i="0" u="none" dirty="0">
                <a:latin typeface="+mn-lt"/>
                <a:ea typeface="新細明體" charset="0"/>
                <a:cs typeface="新細明體" charset="0"/>
              </a:rPr>
              <a:t>Important to note</a:t>
            </a:r>
          </a:p>
          <a:p>
            <a:pPr>
              <a:spcBef>
                <a:spcPct val="0"/>
              </a:spcBef>
            </a:pPr>
            <a:r>
              <a:rPr lang="en-US" altLang="zh-TW" i="0" u="none" dirty="0">
                <a:latin typeface="+mn-lt"/>
                <a:ea typeface="新細明體" charset="0"/>
                <a:cs typeface="新細明體" charset="0"/>
              </a:rPr>
              <a:t>Each laundry still takes 120 minutes.</a:t>
            </a:r>
          </a:p>
          <a:p>
            <a:pPr>
              <a:spcBef>
                <a:spcPct val="0"/>
              </a:spcBef>
            </a:pPr>
            <a:r>
              <a:rPr lang="en-US" altLang="zh-TW" i="0" u="none" dirty="0">
                <a:latin typeface="+mn-lt"/>
                <a:ea typeface="新細明體" charset="0"/>
                <a:cs typeface="新細明體" charset="0"/>
              </a:rPr>
              <a:t>Improvement are for 4 load throughput.</a:t>
            </a:r>
          </a:p>
          <a:p>
            <a:pPr>
              <a:spcBef>
                <a:spcPct val="0"/>
              </a:spcBef>
            </a:pPr>
            <a:r>
              <a:rPr lang="en-US" altLang="zh-TW" dirty="0">
                <a:latin typeface="+mn-lt"/>
                <a:ea typeface="新細明體" charset="0"/>
                <a:cs typeface="新細明體" charset="0"/>
              </a:rPr>
              <a:t>More complicated if stages take different amount of time</a:t>
            </a:r>
            <a:endParaRPr lang="en-US" altLang="zh-TW" i="0" u="none" dirty="0">
              <a:latin typeface="+mn-lt"/>
              <a:ea typeface="新細明體" charset="0"/>
              <a:cs typeface="新細明體" charset="0"/>
            </a:endParaRPr>
          </a:p>
        </p:txBody>
      </p:sp>
    </p:spTree>
    <p:extLst>
      <p:ext uri="{BB962C8B-B14F-4D97-AF65-F5344CB8AC3E}">
        <p14:creationId xmlns:p14="http://schemas.microsoft.com/office/powerpoint/2010/main" val="13351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1379-3937-844E-94F6-F0C6A857DFA0}"/>
              </a:ext>
            </a:extLst>
          </p:cNvPr>
          <p:cNvSpPr>
            <a:spLocks noGrp="1"/>
          </p:cNvSpPr>
          <p:nvPr>
            <p:ph type="title"/>
          </p:nvPr>
        </p:nvSpPr>
        <p:spPr/>
        <p:txBody>
          <a:bodyPr/>
          <a:lstStyle/>
          <a:p>
            <a:r>
              <a:rPr lang="en-US" dirty="0"/>
              <a:t>Arithmetic-logic and load/store</a:t>
            </a:r>
          </a:p>
        </p:txBody>
      </p:sp>
      <p:sp>
        <p:nvSpPr>
          <p:cNvPr id="3" name="Content Placeholder 2">
            <a:extLst>
              <a:ext uri="{FF2B5EF4-FFF2-40B4-BE49-F238E27FC236}">
                <a16:creationId xmlns:a16="http://schemas.microsoft.com/office/drawing/2014/main" id="{5CE48632-BB62-8A40-A166-90800CE22FAC}"/>
              </a:ext>
            </a:extLst>
          </p:cNvPr>
          <p:cNvSpPr>
            <a:spLocks noGrp="1"/>
          </p:cNvSpPr>
          <p:nvPr>
            <p:ph idx="1"/>
          </p:nvPr>
        </p:nvSpPr>
        <p:spPr>
          <a:xfrm>
            <a:off x="228600" y="1143000"/>
            <a:ext cx="8763000" cy="5562600"/>
          </a:xfrm>
        </p:spPr>
        <p:txBody>
          <a:bodyPr>
            <a:normAutofit fontScale="92500" lnSpcReduction="10000"/>
          </a:bodyPr>
          <a:lstStyle/>
          <a:p>
            <a:r>
              <a:rPr lang="en-US" dirty="0"/>
              <a:t>Arithmetic-logic instructions</a:t>
            </a:r>
          </a:p>
          <a:p>
            <a:pPr lvl="1"/>
            <a:r>
              <a:rPr lang="en-US" dirty="0"/>
              <a:t>Three operands, could be either register or immediate (for source operands only)</a:t>
            </a:r>
          </a:p>
          <a:p>
            <a:pPr lvl="2"/>
            <a:r>
              <a:rPr lang="en-US" dirty="0"/>
              <a:t>add x10, x5, x6; sub x5, x4, x7; and x10, x5, x7</a:t>
            </a:r>
          </a:p>
          <a:p>
            <a:pPr lvl="2"/>
            <a:r>
              <a:rPr lang="en-US" dirty="0" err="1"/>
              <a:t>addi</a:t>
            </a:r>
            <a:r>
              <a:rPr lang="en-US" dirty="0"/>
              <a:t> x10, x5, 10;</a:t>
            </a:r>
          </a:p>
          <a:p>
            <a:r>
              <a:rPr lang="en-US" dirty="0"/>
              <a:t>Load and store (L/S) instructions: Load data from memory to register and store data from register to memory</a:t>
            </a:r>
          </a:p>
          <a:p>
            <a:pPr lvl="1"/>
            <a:r>
              <a:rPr lang="en-US" dirty="0"/>
              <a:t>Remember the way of specifying memory address (</a:t>
            </a:r>
            <a:r>
              <a:rPr lang="en-US" dirty="0" err="1"/>
              <a:t>base+offset</a:t>
            </a:r>
            <a:r>
              <a:rPr lang="en-US" dirty="0"/>
              <a:t>)</a:t>
            </a:r>
          </a:p>
          <a:p>
            <a:pPr lvl="1"/>
            <a:r>
              <a:rPr lang="en-US" altLang="en-US" b="1" dirty="0" err="1">
                <a:solidFill>
                  <a:srgbClr val="0432FF"/>
                </a:solidFill>
                <a:latin typeface="Lucida Console" charset="0"/>
              </a:rPr>
              <a:t>ld</a:t>
            </a:r>
            <a:r>
              <a:rPr lang="en-US" altLang="en-US" b="1" dirty="0">
                <a:solidFill>
                  <a:srgbClr val="0432FF"/>
                </a:solidFill>
                <a:latin typeface="Lucida Console" charset="0"/>
              </a:rPr>
              <a:t>  x9, 64(x22)    // load doubleword</a:t>
            </a:r>
            <a:br>
              <a:rPr lang="en-US" altLang="en-US" b="1" dirty="0">
                <a:latin typeface="Lucida Console" charset="0"/>
              </a:rPr>
            </a:br>
            <a:r>
              <a:rPr lang="en-US" altLang="en-US" b="1" dirty="0" err="1">
                <a:solidFill>
                  <a:srgbClr val="00B050"/>
                </a:solidFill>
                <a:latin typeface="Lucida Console" charset="0"/>
              </a:rPr>
              <a:t>sd</a:t>
            </a:r>
            <a:r>
              <a:rPr lang="en-US" altLang="en-US" b="1" dirty="0">
                <a:solidFill>
                  <a:srgbClr val="00B050"/>
                </a:solidFill>
                <a:latin typeface="Lucida Console" charset="0"/>
              </a:rPr>
              <a:t>  x9, 96(x22)    // store doubleword</a:t>
            </a:r>
          </a:p>
          <a:p>
            <a:pPr lvl="1"/>
            <a:endParaRPr lang="en-US" altLang="en-US" b="1" dirty="0">
              <a:solidFill>
                <a:srgbClr val="00B050"/>
              </a:solidFill>
              <a:latin typeface="Lucida Console" charset="0"/>
            </a:endParaRPr>
          </a:p>
          <a:p>
            <a:r>
              <a:rPr lang="en-US" dirty="0"/>
              <a:t>With these two classes instructions, you can implement the following high-level code, and different ways of combining them</a:t>
            </a:r>
          </a:p>
          <a:p>
            <a:pPr lvl="1"/>
            <a:r>
              <a:rPr lang="en-US" altLang="en-US" dirty="0">
                <a:latin typeface="Lucida Console" panose="020B0609040504020204" pitchFamily="49" charset="0"/>
              </a:rPr>
              <a:t>f = (g + h) - (</a:t>
            </a:r>
            <a:r>
              <a:rPr lang="en-US" altLang="en-US" dirty="0" err="1">
                <a:latin typeface="Lucida Console" panose="020B0609040504020204" pitchFamily="49" charset="0"/>
              </a:rPr>
              <a:t>i</a:t>
            </a:r>
            <a:r>
              <a:rPr lang="en-US" altLang="en-US" dirty="0">
                <a:latin typeface="Lucida Console" panose="020B0609040504020204" pitchFamily="49" charset="0"/>
              </a:rPr>
              <a:t> + j);</a:t>
            </a:r>
          </a:p>
          <a:p>
            <a:pPr lvl="1"/>
            <a:r>
              <a:rPr lang="en-US" altLang="en-US" b="1" dirty="0">
                <a:solidFill>
                  <a:srgbClr val="00B050"/>
                </a:solidFill>
                <a:latin typeface="Lucida Console" charset="0"/>
              </a:rPr>
              <a:t>A[12]</a:t>
            </a:r>
            <a:r>
              <a:rPr lang="en-US" altLang="en-US" dirty="0">
                <a:latin typeface="Lucida Console" charset="0"/>
              </a:rPr>
              <a:t> = h + </a:t>
            </a:r>
            <a:r>
              <a:rPr lang="en-US" altLang="en-US" b="1" dirty="0">
                <a:solidFill>
                  <a:srgbClr val="0432FF"/>
                </a:solidFill>
                <a:latin typeface="Lucida Console" charset="0"/>
              </a:rPr>
              <a:t>A[8]</a:t>
            </a:r>
            <a:r>
              <a:rPr lang="en-US" altLang="en-US" dirty="0">
                <a:latin typeface="Lucida Console" charset="0"/>
              </a:rPr>
              <a:t>;</a:t>
            </a:r>
          </a:p>
          <a:p>
            <a:pPr lvl="1"/>
            <a:r>
              <a:rPr lang="en-US" dirty="0"/>
              <a:t>For L/S: </a:t>
            </a:r>
            <a:r>
              <a:rPr lang="en-US" b="1" dirty="0">
                <a:solidFill>
                  <a:srgbClr val="00B050"/>
                </a:solidFill>
              </a:rPr>
              <a:t>Left-value (of =) to Store</a:t>
            </a:r>
            <a:r>
              <a:rPr lang="en-US" dirty="0"/>
              <a:t>, </a:t>
            </a:r>
            <a:r>
              <a:rPr lang="en-US" b="1" dirty="0"/>
              <a:t>Right-value of (=) to Load</a:t>
            </a:r>
          </a:p>
          <a:p>
            <a:pPr lvl="2"/>
            <a:endParaRPr lang="en-US" dirty="0"/>
          </a:p>
        </p:txBody>
      </p:sp>
      <p:sp>
        <p:nvSpPr>
          <p:cNvPr id="4" name="Slide Number Placeholder 3">
            <a:extLst>
              <a:ext uri="{FF2B5EF4-FFF2-40B4-BE49-F238E27FC236}">
                <a16:creationId xmlns:a16="http://schemas.microsoft.com/office/drawing/2014/main" id="{95FBCBFF-3FC6-404E-8ADF-76A40FF6B4EB}"/>
              </a:ext>
            </a:extLst>
          </p:cNvPr>
          <p:cNvSpPr>
            <a:spLocks noGrp="1"/>
          </p:cNvSpPr>
          <p:nvPr>
            <p:ph type="sldNum" sz="quarter" idx="12"/>
          </p:nvPr>
        </p:nvSpPr>
        <p:spPr/>
        <p:txBody>
          <a:bodyPr/>
          <a:lstStyle/>
          <a:p>
            <a:fld id="{7B14E791-165F-344E-BF0E-59CD826800BF}" type="slidenum">
              <a:rPr lang="en-US" smtClean="0"/>
              <a:pPr/>
              <a:t>7</a:t>
            </a:fld>
            <a:endParaRPr lang="en-US" dirty="0"/>
          </a:p>
        </p:txBody>
      </p:sp>
    </p:spTree>
    <p:extLst>
      <p:ext uri="{BB962C8B-B14F-4D97-AF65-F5344CB8AC3E}">
        <p14:creationId xmlns:p14="http://schemas.microsoft.com/office/powerpoint/2010/main" val="209997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altLang="en-US" dirty="0"/>
              <a:t>RISC-V Pipeline</a:t>
            </a:r>
            <a:endParaRPr lang="en-AU" altLang="en-US" dirty="0"/>
          </a:p>
        </p:txBody>
      </p:sp>
      <p:sp>
        <p:nvSpPr>
          <p:cNvPr id="34820" name="Rectangle 3"/>
          <p:cNvSpPr>
            <a:spLocks noGrp="1" noChangeArrowheads="1"/>
          </p:cNvSpPr>
          <p:nvPr>
            <p:ph type="body" idx="1"/>
          </p:nvPr>
        </p:nvSpPr>
        <p:spPr/>
        <p:txBody>
          <a:bodyPr/>
          <a:lstStyle/>
          <a:p>
            <a:pPr marL="0" indent="0" eaLnBrk="1" hangingPunct="1">
              <a:buNone/>
            </a:pPr>
            <a:r>
              <a:rPr lang="en-US" altLang="en-US" sz="2800" b="1" dirty="0"/>
              <a:t>Five stages, one step per stage</a:t>
            </a:r>
          </a:p>
          <a:p>
            <a:pPr marL="990600" lvl="1" indent="-533400" eaLnBrk="1" hangingPunct="1">
              <a:buSzTx/>
              <a:buFont typeface="Wingdings" charset="2"/>
              <a:buAutoNum type="arabicPeriod"/>
            </a:pPr>
            <a:r>
              <a:rPr lang="en-US" altLang="en-US" b="1" dirty="0"/>
              <a:t>IF: Instruction Fetch from memory</a:t>
            </a:r>
          </a:p>
          <a:p>
            <a:pPr marL="990600" lvl="1" indent="-533400" eaLnBrk="1" hangingPunct="1">
              <a:buSzTx/>
              <a:buFont typeface="Wingdings" charset="2"/>
              <a:buAutoNum type="arabicPeriod"/>
            </a:pPr>
            <a:r>
              <a:rPr lang="en-US" altLang="en-US" b="1" dirty="0"/>
              <a:t>ID: Instruction Decode &amp; register read</a:t>
            </a:r>
          </a:p>
          <a:p>
            <a:pPr marL="990600" lvl="1" indent="-533400" eaLnBrk="1" hangingPunct="1">
              <a:buSzTx/>
              <a:buFont typeface="Wingdings" charset="2"/>
              <a:buAutoNum type="arabicPeriod"/>
            </a:pPr>
            <a:r>
              <a:rPr lang="en-US" altLang="en-US" b="1" dirty="0"/>
              <a:t>EX: Execute operation or calculate address</a:t>
            </a:r>
          </a:p>
          <a:p>
            <a:pPr marL="990600" lvl="1" indent="-533400" eaLnBrk="1" hangingPunct="1">
              <a:buSzTx/>
              <a:buFont typeface="Wingdings" charset="2"/>
              <a:buAutoNum type="arabicPeriod"/>
            </a:pPr>
            <a:r>
              <a:rPr lang="en-US" altLang="en-US" b="1" dirty="0"/>
              <a:t>MEM: Access memory operand</a:t>
            </a:r>
          </a:p>
          <a:p>
            <a:pPr marL="990600" lvl="1" indent="-533400" eaLnBrk="1" hangingPunct="1">
              <a:buSzTx/>
              <a:buFont typeface="Wingdings" charset="2"/>
              <a:buAutoNum type="arabicPeriod"/>
            </a:pPr>
            <a:r>
              <a:rPr lang="en-US" altLang="en-US" b="1" dirty="0"/>
              <a:t>WB: Write result Back to register</a:t>
            </a:r>
            <a:endParaRPr lang="en-AU" altLang="en-US" b="1"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70</a:t>
            </a:fld>
            <a:endParaRPr lang="en-US" dirty="0"/>
          </a:p>
        </p:txBody>
      </p:sp>
      <p:pic>
        <p:nvPicPr>
          <p:cNvPr id="6" name="Picture 4" descr="f04-01-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87460"/>
            <a:ext cx="4572000" cy="247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544443-3953-0B43-BC9A-84DDC13C6A1D}"/>
              </a:ext>
            </a:extLst>
          </p:cNvPr>
          <p:cNvPicPr>
            <a:picLocks noChangeAspect="1"/>
          </p:cNvPicPr>
          <p:nvPr/>
        </p:nvPicPr>
        <p:blipFill>
          <a:blip r:embed="rId4"/>
          <a:stretch>
            <a:fillRect/>
          </a:stretch>
        </p:blipFill>
        <p:spPr>
          <a:xfrm>
            <a:off x="4724400" y="3590276"/>
            <a:ext cx="4191000" cy="3271188"/>
          </a:xfrm>
          <a:prstGeom prst="rect">
            <a:avLst/>
          </a:prstGeom>
        </p:spPr>
      </p:pic>
    </p:spTree>
    <p:extLst>
      <p:ext uri="{BB962C8B-B14F-4D97-AF65-F5344CB8AC3E}">
        <p14:creationId xmlns:p14="http://schemas.microsoft.com/office/powerpoint/2010/main" val="52377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2D61B-248A-8342-9FB3-BAD6818CB0FF}"/>
              </a:ext>
            </a:extLst>
          </p:cNvPr>
          <p:cNvSpPr>
            <a:spLocks noGrp="1"/>
          </p:cNvSpPr>
          <p:nvPr>
            <p:ph idx="1"/>
          </p:nvPr>
        </p:nvSpPr>
        <p:spPr/>
        <p:txBody>
          <a:bodyPr>
            <a:normAutofit fontScale="77500" lnSpcReduction="20000"/>
          </a:bodyPr>
          <a:lstStyle/>
          <a:p>
            <a:endParaRPr lang="en-US" dirty="0"/>
          </a:p>
          <a:p>
            <a:endParaRPr lang="en-US" dirty="0"/>
          </a:p>
          <a:p>
            <a:endParaRPr lang="en-US" dirty="0"/>
          </a:p>
          <a:p>
            <a:r>
              <a:rPr lang="en-US" dirty="0"/>
              <a:t>IF: Instruction Fetch from memory</a:t>
            </a:r>
          </a:p>
          <a:p>
            <a:pPr lvl="1"/>
            <a:r>
              <a:rPr lang="en-US" dirty="0"/>
              <a:t>Box representing instruction memory</a:t>
            </a:r>
          </a:p>
          <a:p>
            <a:pPr lvl="1"/>
            <a:r>
              <a:rPr lang="en-US" dirty="0"/>
              <a:t>Right-half shade representing usage of IM at the second half of the cycle</a:t>
            </a:r>
          </a:p>
          <a:p>
            <a:r>
              <a:rPr lang="en-US" dirty="0"/>
              <a:t>ID: Instruction Decode &amp; register read</a:t>
            </a:r>
          </a:p>
          <a:p>
            <a:pPr lvl="1"/>
            <a:r>
              <a:rPr lang="en-US" dirty="0"/>
              <a:t>Box representing register</a:t>
            </a:r>
          </a:p>
          <a:p>
            <a:pPr lvl="1"/>
            <a:r>
              <a:rPr lang="en-US" dirty="0"/>
              <a:t>Right-half shade representing usage (read) of Register at the second half of the cycle</a:t>
            </a:r>
          </a:p>
          <a:p>
            <a:r>
              <a:rPr lang="en-US" dirty="0"/>
              <a:t>EX: Execute operation or calculate address</a:t>
            </a:r>
          </a:p>
          <a:p>
            <a:pPr lvl="1"/>
            <a:r>
              <a:rPr lang="en-US" dirty="0"/>
              <a:t>Shade representing usage</a:t>
            </a:r>
          </a:p>
          <a:p>
            <a:r>
              <a:rPr lang="en-US" dirty="0"/>
              <a:t>MEM: Access memory operand (only for load/store)</a:t>
            </a:r>
          </a:p>
          <a:p>
            <a:pPr lvl="1"/>
            <a:r>
              <a:rPr lang="en-US" dirty="0"/>
              <a:t>White background representing NOT used by add instruction in this example</a:t>
            </a:r>
          </a:p>
          <a:p>
            <a:r>
              <a:rPr lang="en-US" dirty="0"/>
              <a:t>WB: Write result Back to register (only for load and AL instructions)</a:t>
            </a:r>
          </a:p>
          <a:p>
            <a:pPr lvl="1"/>
            <a:r>
              <a:rPr lang="en-US" dirty="0"/>
              <a:t>Box representing register</a:t>
            </a:r>
          </a:p>
          <a:p>
            <a:pPr lvl="1"/>
            <a:r>
              <a:rPr lang="en-US" dirty="0"/>
              <a:t>Left-half shade representing write to register at the first half of the cycle</a:t>
            </a:r>
          </a:p>
          <a:p>
            <a:endParaRPr lang="en-US" dirty="0"/>
          </a:p>
          <a:p>
            <a:endParaRPr lang="en-US" dirty="0"/>
          </a:p>
        </p:txBody>
      </p:sp>
      <p:sp>
        <p:nvSpPr>
          <p:cNvPr id="18434" name="標題 1"/>
          <p:cNvSpPr>
            <a:spLocks noGrp="1"/>
          </p:cNvSpPr>
          <p:nvPr>
            <p:ph type="title"/>
          </p:nvPr>
        </p:nvSpPr>
        <p:spPr/>
        <p:txBody>
          <a:bodyPr>
            <a:normAutofit fontScale="90000"/>
          </a:bodyPr>
          <a:lstStyle/>
          <a:p>
            <a:r>
              <a:rPr lang="en-US" dirty="0"/>
              <a:t>Graphical Representation of Instruction Pipeline</a:t>
            </a:r>
          </a:p>
        </p:txBody>
      </p:sp>
      <p:sp>
        <p:nvSpPr>
          <p:cNvPr id="5" name="Slide Number Placeholder 4"/>
          <p:cNvSpPr>
            <a:spLocks noGrp="1"/>
          </p:cNvSpPr>
          <p:nvPr>
            <p:ph type="sldNum" sz="quarter" idx="12"/>
          </p:nvPr>
        </p:nvSpPr>
        <p:spPr/>
        <p:txBody>
          <a:bodyPr/>
          <a:lstStyle/>
          <a:p>
            <a:fld id="{7B14E791-165F-344E-BF0E-59CD826800BF}" type="slidenum">
              <a:rPr lang="en-US" smtClean="0"/>
              <a:pPr/>
              <a:t>71</a:t>
            </a:fld>
            <a:endParaRPr lang="en-US" dirty="0"/>
          </a:p>
        </p:txBody>
      </p:sp>
      <p:pic>
        <p:nvPicPr>
          <p:cNvPr id="7" name="Picture 6">
            <a:extLst>
              <a:ext uri="{FF2B5EF4-FFF2-40B4-BE49-F238E27FC236}">
                <a16:creationId xmlns:a16="http://schemas.microsoft.com/office/drawing/2014/main" id="{352E781C-3CE1-3A41-89E8-23766DF7B7A0}"/>
              </a:ext>
            </a:extLst>
          </p:cNvPr>
          <p:cNvPicPr>
            <a:picLocks noChangeAspect="1"/>
          </p:cNvPicPr>
          <p:nvPr/>
        </p:nvPicPr>
        <p:blipFill>
          <a:blip r:embed="rId3"/>
          <a:stretch>
            <a:fillRect/>
          </a:stretch>
        </p:blipFill>
        <p:spPr>
          <a:xfrm>
            <a:off x="533400" y="1091045"/>
            <a:ext cx="6073392" cy="1083804"/>
          </a:xfrm>
          <a:prstGeom prst="rect">
            <a:avLst/>
          </a:prstGeom>
        </p:spPr>
      </p:pic>
      <p:pic>
        <p:nvPicPr>
          <p:cNvPr id="8" name="Picture 4" descr="f04-01-P374493">
            <a:extLst>
              <a:ext uri="{FF2B5EF4-FFF2-40B4-BE49-F238E27FC236}">
                <a16:creationId xmlns:a16="http://schemas.microsoft.com/office/drawing/2014/main" id="{09277CA3-51E0-8840-9FFA-C6960395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571" y="990600"/>
            <a:ext cx="2859829" cy="154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358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r>
              <a:rPr lang="en-US" altLang="zh-TW" dirty="0">
                <a:latin typeface="+mj-lt"/>
                <a:ea typeface="新細明體" charset="0"/>
              </a:rPr>
              <a:t>Classic 5-Stage Pipeline for a RISC</a:t>
            </a:r>
            <a:endParaRPr lang="zh-TW" altLang="en-US" dirty="0">
              <a:latin typeface="+mj-lt"/>
              <a:ea typeface="新細明體" charset="0"/>
            </a:endParaRPr>
          </a:p>
        </p:txBody>
      </p:sp>
      <p:sp>
        <p:nvSpPr>
          <p:cNvPr id="18435" name="內容版面配置區 2"/>
          <p:cNvSpPr>
            <a:spLocks noGrp="1"/>
          </p:cNvSpPr>
          <p:nvPr>
            <p:ph idx="1"/>
          </p:nvPr>
        </p:nvSpPr>
        <p:spPr>
          <a:xfrm>
            <a:off x="228600" y="1143000"/>
            <a:ext cx="4495800" cy="5213350"/>
          </a:xfrm>
        </p:spPr>
        <p:txBody>
          <a:bodyPr/>
          <a:lstStyle/>
          <a:p>
            <a:r>
              <a:rPr lang="en-US" altLang="zh-TW" dirty="0">
                <a:latin typeface="+mn-lt"/>
                <a:ea typeface="標楷體" charset="0"/>
                <a:cs typeface="Times New Roman" charset="0"/>
              </a:rPr>
              <a:t>In each cycle, hardware initiates a new instruction and executes some part of five different instructions:</a:t>
            </a:r>
          </a:p>
          <a:p>
            <a:pPr lvl="1"/>
            <a:r>
              <a:rPr lang="en-US" altLang="zh-TW" dirty="0">
                <a:latin typeface="+mn-lt"/>
                <a:ea typeface="標楷體" charset="0"/>
                <a:cs typeface="Times New Roman" charset="0"/>
              </a:rPr>
              <a:t>Simple</a:t>
            </a:r>
          </a:p>
        </p:txBody>
      </p:sp>
      <p:graphicFrame>
        <p:nvGraphicFramePr>
          <p:cNvPr id="4" name="Group 90"/>
          <p:cNvGraphicFramePr>
            <a:graphicFrameLocks noGrp="1"/>
          </p:cNvGraphicFramePr>
          <p:nvPr>
            <p:extLst>
              <p:ext uri="{D42A27DB-BD31-4B8C-83A1-F6EECF244321}">
                <p14:modId xmlns:p14="http://schemas.microsoft.com/office/powerpoint/2010/main" val="1392009190"/>
              </p:ext>
            </p:extLst>
          </p:nvPr>
        </p:nvGraphicFramePr>
        <p:xfrm>
          <a:off x="241300" y="4584578"/>
          <a:ext cx="8386763" cy="2133600"/>
        </p:xfrm>
        <a:graphic>
          <a:graphicData uri="http://schemas.openxmlformats.org/drawingml/2006/table">
            <a:tbl>
              <a:tblPr/>
              <a:tblGrid>
                <a:gridCol w="2209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757238">
                  <a:extLst>
                    <a:ext uri="{9D8B030D-6E8A-4147-A177-3AD203B41FA5}">
                      <a16:colId xmlns:a16="http://schemas.microsoft.com/office/drawing/2014/main" val="20003"/>
                    </a:ext>
                  </a:extLst>
                </a:gridCol>
                <a:gridCol w="693737">
                  <a:extLst>
                    <a:ext uri="{9D8B030D-6E8A-4147-A177-3AD203B41FA5}">
                      <a16:colId xmlns:a16="http://schemas.microsoft.com/office/drawing/2014/main" val="20004"/>
                    </a:ext>
                  </a:extLst>
                </a:gridCol>
                <a:gridCol w="703263">
                  <a:extLst>
                    <a:ext uri="{9D8B030D-6E8A-4147-A177-3AD203B41FA5}">
                      <a16:colId xmlns:a16="http://schemas.microsoft.com/office/drawing/2014/main" val="20005"/>
                    </a:ext>
                  </a:extLst>
                </a:gridCol>
                <a:gridCol w="668337">
                  <a:extLst>
                    <a:ext uri="{9D8B030D-6E8A-4147-A177-3AD203B41FA5}">
                      <a16:colId xmlns:a16="http://schemas.microsoft.com/office/drawing/2014/main" val="20006"/>
                    </a:ext>
                  </a:extLst>
                </a:gridCol>
                <a:gridCol w="658813">
                  <a:extLst>
                    <a:ext uri="{9D8B030D-6E8A-4147-A177-3AD203B41FA5}">
                      <a16:colId xmlns:a16="http://schemas.microsoft.com/office/drawing/2014/main" val="20007"/>
                    </a:ext>
                  </a:extLst>
                </a:gridCol>
                <a:gridCol w="661987">
                  <a:extLst>
                    <a:ext uri="{9D8B030D-6E8A-4147-A177-3AD203B41FA5}">
                      <a16:colId xmlns:a16="http://schemas.microsoft.com/office/drawing/2014/main" val="20008"/>
                    </a:ext>
                  </a:extLst>
                </a:gridCol>
                <a:gridCol w="661988">
                  <a:extLst>
                    <a:ext uri="{9D8B030D-6E8A-4147-A177-3AD203B41FA5}">
                      <a16:colId xmlns:a16="http://schemas.microsoft.com/office/drawing/2014/main" val="20009"/>
                    </a:ext>
                  </a:extLst>
                </a:gridCol>
              </a:tblGrid>
              <a:tr h="284630">
                <a:tc gridSpan="10">
                  <a:txBody>
                    <a:bodyPr/>
                    <a:lstStyle/>
                    <a:p>
                      <a:pPr marL="0" marR="0" lvl="0" indent="0" algn="ctr"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chemeClr val="tx1"/>
                          </a:solidFill>
                          <a:effectLst/>
                          <a:latin typeface="Times New Roman" charset="0"/>
                          <a:ea typeface="新細明體" charset="0"/>
                          <a:cs typeface="新細明體" charset="0"/>
                        </a:rPr>
                        <a:t>                               Clock number</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5738">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chemeClr val="tx1"/>
                          </a:solidFill>
                          <a:effectLst/>
                          <a:latin typeface="Times New Roman" charset="0"/>
                          <a:ea typeface="新細明體" charset="0"/>
                          <a:cs typeface="新細明體" charset="0"/>
                        </a:rPr>
                        <a:t>Instruction number</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1</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3</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Arial" charset="0"/>
                        </a:rPr>
                        <a:t>4</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Arial" charset="0"/>
                        </a:rPr>
                        <a:t>5</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Arial" charset="0"/>
                        </a:rPr>
                        <a:t>6</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Arial" charset="0"/>
                        </a:rPr>
                        <a:t>7</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Arial" charset="0"/>
                        </a:rPr>
                        <a:t>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Arial" charset="0"/>
                        </a:rPr>
                        <a:t>9</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5738">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Instruction </a:t>
                      </a:r>
                      <a:r>
                        <a:rPr kumimoji="1" lang="en-US" altLang="zh-TW" sz="1400" b="1" i="1" u="none" strike="noStrike" cap="none" normalizeH="0" baseline="0">
                          <a:ln>
                            <a:noFill/>
                          </a:ln>
                          <a:solidFill>
                            <a:schemeClr val="tx1"/>
                          </a:solidFill>
                          <a:effectLst/>
                          <a:latin typeface="Times New Roman" charset="0"/>
                          <a:ea typeface="新細明體" charset="0"/>
                          <a:cs typeface="新細明體" charset="0"/>
                        </a:rPr>
                        <a:t>i</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rgbClr val="0000FF"/>
                          </a:solidFill>
                          <a:effectLst/>
                          <a:latin typeface="Times New Roman" charset="0"/>
                          <a:ea typeface="新細明體" charset="0"/>
                          <a:cs typeface="新細明體" charset="0"/>
                        </a:rPr>
                        <a:t>IF</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rgbClr val="0000FF"/>
                          </a:solidFill>
                          <a:effectLst/>
                          <a:latin typeface="Times New Roman" charset="0"/>
                          <a:ea typeface="新細明體" charset="0"/>
                          <a:cs typeface="新細明體" charset="0"/>
                        </a:rPr>
                        <a:t>ID</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rgbClr val="0000FF"/>
                          </a:solidFill>
                          <a:effectLst/>
                          <a:latin typeface="Times New Roman" charset="0"/>
                          <a:ea typeface="新細明體" charset="0"/>
                          <a:cs typeface="新細明體" charset="0"/>
                        </a:rPr>
                        <a:t>EX</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MEM</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WB</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5738">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Instruction </a:t>
                      </a:r>
                      <a:r>
                        <a:rPr kumimoji="1" lang="en-US" altLang="zh-TW" sz="1400" b="1" i="1" u="none" strike="noStrike" cap="none" normalizeH="0" baseline="0">
                          <a:ln>
                            <a:noFill/>
                          </a:ln>
                          <a:solidFill>
                            <a:schemeClr val="tx1"/>
                          </a:solidFill>
                          <a:effectLst/>
                          <a:latin typeface="Times New Roman" charset="0"/>
                          <a:ea typeface="新細明體" charset="0"/>
                          <a:cs typeface="新細明體" charset="0"/>
                        </a:rPr>
                        <a:t>i+1</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IF</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ID</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rgbClr val="0000FF"/>
                          </a:solidFill>
                          <a:effectLst/>
                          <a:latin typeface="Times New Roman" charset="0"/>
                          <a:ea typeface="新細明體" charset="0"/>
                          <a:cs typeface="新細明體" charset="0"/>
                        </a:rPr>
                        <a:t>EX</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MEM</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WB</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5738">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chemeClr val="tx1"/>
                          </a:solidFill>
                          <a:effectLst/>
                          <a:latin typeface="Times New Roman" charset="0"/>
                          <a:ea typeface="新細明體" charset="0"/>
                          <a:cs typeface="新細明體" charset="0"/>
                        </a:rPr>
                        <a:t>Instruction </a:t>
                      </a:r>
                      <a:r>
                        <a:rPr kumimoji="1" lang="en-US" altLang="zh-TW" sz="1400" b="1" i="1" u="none" strike="noStrike" cap="none" normalizeH="0" baseline="0" dirty="0">
                          <a:ln>
                            <a:noFill/>
                          </a:ln>
                          <a:solidFill>
                            <a:schemeClr val="tx1"/>
                          </a:solidFill>
                          <a:effectLst/>
                          <a:latin typeface="Times New Roman" charset="0"/>
                          <a:ea typeface="新細明體" charset="0"/>
                          <a:cs typeface="新細明體" charset="0"/>
                        </a:rPr>
                        <a:t>i+2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IF</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ID</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EX</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MEM</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WB</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5738">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Instruction </a:t>
                      </a:r>
                      <a:r>
                        <a:rPr kumimoji="1" lang="en-US" altLang="zh-TW" sz="1400" b="1" i="1" u="none" strike="noStrike" cap="none" normalizeH="0" baseline="0">
                          <a:ln>
                            <a:noFill/>
                          </a:ln>
                          <a:solidFill>
                            <a:schemeClr val="tx1"/>
                          </a:solidFill>
                          <a:effectLst/>
                          <a:latin typeface="Times New Roman" charset="0"/>
                          <a:ea typeface="新細明體" charset="0"/>
                          <a:cs typeface="新細明體" charset="0"/>
                        </a:rPr>
                        <a:t>i+3</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IF</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ID</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EX</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MEM</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WB</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chemeClr val="tx1"/>
                          </a:solidFill>
                          <a:effectLst/>
                          <a:latin typeface="Times New Roman" charset="0"/>
                          <a:ea typeface="新細明體" charset="0"/>
                          <a:cs typeface="新細明體" charset="0"/>
                        </a:rPr>
                        <a:t>Instruction </a:t>
                      </a:r>
                      <a:r>
                        <a:rPr kumimoji="1" lang="en-US" altLang="zh-TW" sz="1400" b="1" i="1" u="none" strike="noStrike" cap="none" normalizeH="0" baseline="0">
                          <a:ln>
                            <a:noFill/>
                          </a:ln>
                          <a:solidFill>
                            <a:schemeClr val="tx1"/>
                          </a:solidFill>
                          <a:effectLst/>
                          <a:latin typeface="Times New Roman" charset="0"/>
                          <a:ea typeface="新細明體" charset="0"/>
                          <a:cs typeface="新細明體" charset="0"/>
                        </a:rPr>
                        <a:t>i+4</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新細明體" charset="0"/>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endParaRPr kumimoji="1" lang="zh-TW" altLang="en-US" sz="1400" b="1" i="0" u="none" strike="noStrike" cap="none" normalizeH="0" baseline="0">
                        <a:ln>
                          <a:noFill/>
                        </a:ln>
                        <a:solidFill>
                          <a:srgbClr val="0000FF"/>
                        </a:solidFill>
                        <a:effectLst/>
                        <a:latin typeface="Times New Roman" charset="0"/>
                        <a:ea typeface="新細明體"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rgbClr val="0000FF"/>
                          </a:solidFill>
                          <a:effectLst/>
                          <a:latin typeface="Times New Roman" charset="0"/>
                          <a:ea typeface="新細明體" charset="0"/>
                          <a:cs typeface="新細明體" charset="0"/>
                        </a:rPr>
                        <a:t>IF</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ID</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新細明體" charset="0"/>
                        </a:rPr>
                        <a:t>EX</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a:ln>
                            <a:noFill/>
                          </a:ln>
                          <a:solidFill>
                            <a:srgbClr val="0000FF"/>
                          </a:solidFill>
                          <a:effectLst/>
                          <a:latin typeface="Times New Roman" charset="0"/>
                          <a:ea typeface="新細明體" charset="0"/>
                          <a:cs typeface="Arial" charset="0"/>
                        </a:rPr>
                        <a:t>MEM</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3300"/>
                        </a:buClr>
                        <a:buSzPct val="90000"/>
                        <a:buFont typeface="Wingdings" charset="0"/>
                        <a:buNone/>
                        <a:tabLst/>
                      </a:pPr>
                      <a:r>
                        <a:rPr kumimoji="1" lang="en-US" altLang="zh-TW" sz="1400" b="1" i="0" u="none" strike="noStrike" cap="none" normalizeH="0" baseline="0" dirty="0">
                          <a:ln>
                            <a:noFill/>
                          </a:ln>
                          <a:solidFill>
                            <a:srgbClr val="0000FF"/>
                          </a:solidFill>
                          <a:effectLst/>
                          <a:latin typeface="Times New Roman" charset="0"/>
                          <a:ea typeface="新細明體" charset="0"/>
                          <a:cs typeface="Arial" charset="0"/>
                        </a:rPr>
                        <a:t>WB</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2"/>
          </p:nvPr>
        </p:nvSpPr>
        <p:spPr/>
        <p:txBody>
          <a:bodyPr/>
          <a:lstStyle/>
          <a:p>
            <a:fld id="{7B14E791-165F-344E-BF0E-59CD826800BF}" type="slidenum">
              <a:rPr lang="en-US" smtClean="0"/>
              <a:pPr/>
              <a:t>72</a:t>
            </a:fld>
            <a:endParaRPr lang="en-US" dirty="0"/>
          </a:p>
        </p:txBody>
      </p:sp>
      <p:pic>
        <p:nvPicPr>
          <p:cNvPr id="6" name="Picture 5"/>
          <p:cNvPicPr>
            <a:picLocks noChangeAspect="1"/>
          </p:cNvPicPr>
          <p:nvPr/>
        </p:nvPicPr>
        <p:blipFill>
          <a:blip r:embed="rId3"/>
          <a:stretch>
            <a:fillRect/>
          </a:stretch>
        </p:blipFill>
        <p:spPr>
          <a:xfrm>
            <a:off x="4334608" y="1205653"/>
            <a:ext cx="4656992" cy="1596002"/>
          </a:xfrm>
          <a:prstGeom prst="rect">
            <a:avLst/>
          </a:prstGeom>
        </p:spPr>
      </p:pic>
      <p:pic>
        <p:nvPicPr>
          <p:cNvPr id="7" name="Picture 6">
            <a:extLst>
              <a:ext uri="{FF2B5EF4-FFF2-40B4-BE49-F238E27FC236}">
                <a16:creationId xmlns:a16="http://schemas.microsoft.com/office/drawing/2014/main" id="{352E781C-3CE1-3A41-89E8-23766DF7B7A0}"/>
              </a:ext>
            </a:extLst>
          </p:cNvPr>
          <p:cNvPicPr>
            <a:picLocks noChangeAspect="1"/>
          </p:cNvPicPr>
          <p:nvPr/>
        </p:nvPicPr>
        <p:blipFill>
          <a:blip r:embed="rId4"/>
          <a:stretch>
            <a:fillRect/>
          </a:stretch>
        </p:blipFill>
        <p:spPr>
          <a:xfrm>
            <a:off x="1535304" y="3339253"/>
            <a:ext cx="6073392" cy="1083804"/>
          </a:xfrm>
          <a:prstGeom prst="rect">
            <a:avLst/>
          </a:prstGeom>
        </p:spPr>
      </p:pic>
      <p:pic>
        <p:nvPicPr>
          <p:cNvPr id="8" name="Picture 7">
            <a:extLst>
              <a:ext uri="{FF2B5EF4-FFF2-40B4-BE49-F238E27FC236}">
                <a16:creationId xmlns:a16="http://schemas.microsoft.com/office/drawing/2014/main" id="{EF6E30DB-199C-2C4E-B669-F8066ACF81CF}"/>
              </a:ext>
            </a:extLst>
          </p:cNvPr>
          <p:cNvPicPr>
            <a:picLocks noChangeAspect="1"/>
          </p:cNvPicPr>
          <p:nvPr/>
        </p:nvPicPr>
        <p:blipFill rotWithShape="1">
          <a:blip r:embed="rId5"/>
          <a:srcRect b="23293"/>
          <a:stretch/>
        </p:blipFill>
        <p:spPr>
          <a:xfrm>
            <a:off x="2286000" y="2702299"/>
            <a:ext cx="5867400" cy="560541"/>
          </a:xfrm>
          <a:prstGeom prst="rect">
            <a:avLst/>
          </a:prstGeom>
        </p:spPr>
      </p:pic>
    </p:spTree>
    <p:extLst>
      <p:ext uri="{BB962C8B-B14F-4D97-AF65-F5344CB8AC3E}">
        <p14:creationId xmlns:p14="http://schemas.microsoft.com/office/powerpoint/2010/main" val="565819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en-US"/>
              <a:t>Pipeline Performance</a:t>
            </a:r>
            <a:endParaRPr lang="en-AU" altLang="en-US"/>
          </a:p>
        </p:txBody>
      </p:sp>
      <p:sp>
        <p:nvSpPr>
          <p:cNvPr id="35844" name="Rectangle 3"/>
          <p:cNvSpPr>
            <a:spLocks noGrp="1" noChangeArrowheads="1"/>
          </p:cNvSpPr>
          <p:nvPr>
            <p:ph idx="1"/>
          </p:nvPr>
        </p:nvSpPr>
        <p:spPr/>
        <p:txBody>
          <a:bodyPr/>
          <a:lstStyle/>
          <a:p>
            <a:pPr eaLnBrk="1" hangingPunct="1"/>
            <a:r>
              <a:rPr lang="en-US" altLang="en-US" sz="2800"/>
              <a:t>Assume time for stages is</a:t>
            </a:r>
          </a:p>
          <a:p>
            <a:pPr lvl="1" eaLnBrk="1" hangingPunct="1"/>
            <a:r>
              <a:rPr lang="en-US" altLang="en-US" sz="2400"/>
              <a:t>100ps for register read or write</a:t>
            </a:r>
          </a:p>
          <a:p>
            <a:pPr lvl="1" eaLnBrk="1" hangingPunct="1"/>
            <a:r>
              <a:rPr lang="en-US" altLang="en-US" sz="2400"/>
              <a:t>200ps for other stages</a:t>
            </a:r>
          </a:p>
          <a:p>
            <a:pPr eaLnBrk="1" hangingPunct="1"/>
            <a:r>
              <a:rPr lang="en-US" altLang="en-US" sz="2800"/>
              <a:t>Compare pipelined datapath with single-cycle datapath</a:t>
            </a:r>
          </a:p>
        </p:txBody>
      </p:sp>
      <p:sp>
        <p:nvSpPr>
          <p:cNvPr id="2" name="Slide Number Placeholder 1"/>
          <p:cNvSpPr>
            <a:spLocks noGrp="1"/>
          </p:cNvSpPr>
          <p:nvPr>
            <p:ph type="sldNum" sz="quarter" idx="12"/>
          </p:nvPr>
        </p:nvSpPr>
        <p:spPr/>
        <p:txBody>
          <a:bodyPr/>
          <a:lstStyle/>
          <a:p>
            <a:fld id="{7B14E791-165F-344E-BF0E-59CD826800BF}" type="slidenum">
              <a:rPr lang="en-US" smtClean="0"/>
              <a:pPr/>
              <a:t>73</a:t>
            </a:fld>
            <a:endParaRPr lang="en-US" dirty="0"/>
          </a:p>
        </p:txBody>
      </p:sp>
      <p:pic>
        <p:nvPicPr>
          <p:cNvPr id="4" name="Picture 3">
            <a:extLst>
              <a:ext uri="{FF2B5EF4-FFF2-40B4-BE49-F238E27FC236}">
                <a16:creationId xmlns:a16="http://schemas.microsoft.com/office/drawing/2014/main" id="{5034F3A7-CA68-2749-AC62-F5B1B80FA1FB}"/>
              </a:ext>
            </a:extLst>
          </p:cNvPr>
          <p:cNvPicPr>
            <a:picLocks noChangeAspect="1"/>
          </p:cNvPicPr>
          <p:nvPr/>
        </p:nvPicPr>
        <p:blipFill>
          <a:blip r:embed="rId3"/>
          <a:stretch>
            <a:fillRect/>
          </a:stretch>
        </p:blipFill>
        <p:spPr>
          <a:xfrm>
            <a:off x="215348" y="3428999"/>
            <a:ext cx="8623852" cy="1935967"/>
          </a:xfrm>
          <a:prstGeom prst="rect">
            <a:avLst/>
          </a:prstGeom>
        </p:spPr>
      </p:pic>
    </p:spTree>
    <p:extLst>
      <p:ext uri="{BB962C8B-B14F-4D97-AF65-F5344CB8AC3E}">
        <p14:creationId xmlns:p14="http://schemas.microsoft.com/office/powerpoint/2010/main" val="1261502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AF886-290C-724B-98A6-4881C28AA5F3}"/>
              </a:ext>
            </a:extLst>
          </p:cNvPr>
          <p:cNvPicPr>
            <a:picLocks noChangeAspect="1"/>
          </p:cNvPicPr>
          <p:nvPr/>
        </p:nvPicPr>
        <p:blipFill>
          <a:blip r:embed="rId3"/>
          <a:stretch>
            <a:fillRect/>
          </a:stretch>
        </p:blipFill>
        <p:spPr>
          <a:xfrm>
            <a:off x="152400" y="1452289"/>
            <a:ext cx="6108408" cy="4222242"/>
          </a:xfrm>
          <a:prstGeom prst="rect">
            <a:avLst/>
          </a:prstGeom>
        </p:spPr>
      </p:pic>
      <p:sp>
        <p:nvSpPr>
          <p:cNvPr id="36868" name="Rectangle 2"/>
          <p:cNvSpPr>
            <a:spLocks noGrp="1" noChangeArrowheads="1"/>
          </p:cNvSpPr>
          <p:nvPr>
            <p:ph type="title"/>
          </p:nvPr>
        </p:nvSpPr>
        <p:spPr/>
        <p:txBody>
          <a:bodyPr/>
          <a:lstStyle/>
          <a:p>
            <a:pPr eaLnBrk="1" hangingPunct="1"/>
            <a:r>
              <a:rPr lang="en-US" altLang="en-US"/>
              <a:t>Pipeline Performance</a:t>
            </a:r>
            <a:endParaRPr lang="en-AU" altLang="en-US"/>
          </a:p>
        </p:txBody>
      </p:sp>
      <p:sp>
        <p:nvSpPr>
          <p:cNvPr id="6" name="Content Placeholder 5">
            <a:extLst>
              <a:ext uri="{FF2B5EF4-FFF2-40B4-BE49-F238E27FC236}">
                <a16:creationId xmlns:a16="http://schemas.microsoft.com/office/drawing/2014/main" id="{FE8E99B7-2759-5840-8DAA-03937630D26D}"/>
              </a:ext>
            </a:extLst>
          </p:cNvPr>
          <p:cNvSpPr>
            <a:spLocks noGrp="1"/>
          </p:cNvSpPr>
          <p:nvPr>
            <p:ph idx="1"/>
          </p:nvPr>
        </p:nvSpPr>
        <p:spPr>
          <a:xfrm>
            <a:off x="228600" y="1143000"/>
            <a:ext cx="8763000" cy="57912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For large number of instructions, say 1M, the speedup will be</a:t>
            </a:r>
          </a:p>
          <a:p>
            <a:pPr lvl="1"/>
            <a:r>
              <a:rPr lang="en-US" dirty="0"/>
              <a:t>~= 800ps/200ps = 4</a:t>
            </a:r>
          </a:p>
        </p:txBody>
      </p:sp>
      <p:sp>
        <p:nvSpPr>
          <p:cNvPr id="2" name="Slide Number Placeholder 1"/>
          <p:cNvSpPr>
            <a:spLocks noGrp="1"/>
          </p:cNvSpPr>
          <p:nvPr>
            <p:ph type="sldNum" sz="quarter" idx="12"/>
          </p:nvPr>
        </p:nvSpPr>
        <p:spPr/>
        <p:txBody>
          <a:bodyPr/>
          <a:lstStyle/>
          <a:p>
            <a:fld id="{7B14E791-165F-344E-BF0E-59CD826800BF}" type="slidenum">
              <a:rPr lang="en-US" smtClean="0"/>
              <a:pPr/>
              <a:t>74</a:t>
            </a:fld>
            <a:endParaRPr lang="en-US" dirty="0"/>
          </a:p>
        </p:txBody>
      </p:sp>
      <p:sp>
        <p:nvSpPr>
          <p:cNvPr id="36869" name="Text Box 4"/>
          <p:cNvSpPr txBox="1">
            <a:spLocks noChangeArrowheads="1"/>
          </p:cNvSpPr>
          <p:nvPr/>
        </p:nvSpPr>
        <p:spPr bwMode="auto">
          <a:xfrm>
            <a:off x="1752600" y="1076051"/>
            <a:ext cx="2676525" cy="376238"/>
          </a:xfrm>
          <a:prstGeom prst="rect">
            <a:avLst/>
          </a:prstGeom>
          <a:solidFill>
            <a:srgbClr val="FFFF00"/>
          </a:solidFill>
          <a:ln w="9525">
            <a:solidFill>
              <a:schemeClr val="tx1"/>
            </a:solidFill>
            <a:miter lim="800000"/>
            <a:headEnd/>
            <a:tailEnd/>
          </a:ln>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dirty="0"/>
              <a:t>Single-cycle (T</a:t>
            </a:r>
            <a:r>
              <a:rPr lang="en-US" altLang="en-US" sz="1800" baseline="-25000" dirty="0"/>
              <a:t>c</a:t>
            </a:r>
            <a:r>
              <a:rPr lang="en-US" altLang="en-US" sz="1800" dirty="0"/>
              <a:t>= 800ps)</a:t>
            </a:r>
            <a:endParaRPr lang="en-AU" altLang="en-US" sz="1800" dirty="0"/>
          </a:p>
        </p:txBody>
      </p:sp>
      <p:sp>
        <p:nvSpPr>
          <p:cNvPr id="36870" name="Text Box 5"/>
          <p:cNvSpPr txBox="1">
            <a:spLocks noChangeArrowheads="1"/>
          </p:cNvSpPr>
          <p:nvPr/>
        </p:nvSpPr>
        <p:spPr bwMode="auto">
          <a:xfrm>
            <a:off x="1752600" y="3240881"/>
            <a:ext cx="2384425" cy="376238"/>
          </a:xfrm>
          <a:prstGeom prst="rect">
            <a:avLst/>
          </a:prstGeom>
          <a:solidFill>
            <a:srgbClr val="FFFF00"/>
          </a:solidFill>
          <a:ln w="9525">
            <a:solidFill>
              <a:schemeClr val="tx1"/>
            </a:solidFill>
            <a:miter lim="800000"/>
            <a:headEnd/>
            <a:tailEnd/>
          </a:ln>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dirty="0"/>
              <a:t>Pipelined (T</a:t>
            </a:r>
            <a:r>
              <a:rPr lang="en-US" altLang="en-US" sz="1800" baseline="-25000" dirty="0"/>
              <a:t>c</a:t>
            </a:r>
            <a:r>
              <a:rPr lang="en-US" altLang="en-US" sz="1800" dirty="0"/>
              <a:t>= 200ps)</a:t>
            </a:r>
            <a:endParaRPr lang="en-AU" altLang="en-US" sz="1800" dirty="0"/>
          </a:p>
        </p:txBody>
      </p:sp>
      <p:sp>
        <p:nvSpPr>
          <p:cNvPr id="3" name="Rectangle 2"/>
          <p:cNvSpPr/>
          <p:nvPr/>
        </p:nvSpPr>
        <p:spPr>
          <a:xfrm>
            <a:off x="7911599" y="1501943"/>
            <a:ext cx="1003801" cy="3477875"/>
          </a:xfrm>
          <a:prstGeom prst="rect">
            <a:avLst/>
          </a:prstGeom>
        </p:spPr>
        <p:txBody>
          <a:bodyPr wrap="none">
            <a:spAutoFit/>
          </a:bodyPr>
          <a:lstStyle/>
          <a:p>
            <a:r>
              <a:rPr lang="en-US" altLang="en-US" sz="2000" b="1" dirty="0">
                <a:latin typeface="Times New Roman" charset="0"/>
              </a:rPr>
              <a:t>2400ps </a:t>
            </a:r>
          </a:p>
          <a:p>
            <a:endParaRPr lang="en-US" altLang="en-US" sz="2000" b="1" dirty="0">
              <a:latin typeface="Times New Roman" charset="0"/>
            </a:endParaRPr>
          </a:p>
          <a:p>
            <a:endParaRPr lang="en-US" altLang="en-US" sz="2000" b="1" dirty="0">
              <a:latin typeface="Times New Roman" charset="0"/>
            </a:endParaRPr>
          </a:p>
          <a:p>
            <a:endParaRPr lang="en-US" altLang="en-US" sz="2000" b="1" dirty="0">
              <a:latin typeface="Times New Roman" charset="0"/>
            </a:endParaRPr>
          </a:p>
          <a:p>
            <a:endParaRPr lang="en-US" altLang="en-US" sz="2000" b="1" dirty="0">
              <a:latin typeface="Times New Roman" charset="0"/>
            </a:endParaRPr>
          </a:p>
          <a:p>
            <a:r>
              <a:rPr lang="en-US" altLang="en-US" sz="2000" b="1" dirty="0">
                <a:latin typeface="Times New Roman" charset="0"/>
              </a:rPr>
              <a:t>vs</a:t>
            </a:r>
          </a:p>
          <a:p>
            <a:endParaRPr lang="en-US" altLang="en-US" sz="2000" b="1" dirty="0">
              <a:latin typeface="Times New Roman" charset="0"/>
            </a:endParaRPr>
          </a:p>
          <a:p>
            <a:endParaRPr lang="en-US" altLang="en-US" sz="2000" b="1" dirty="0">
              <a:latin typeface="Times New Roman" charset="0"/>
            </a:endParaRPr>
          </a:p>
          <a:p>
            <a:endParaRPr lang="en-US" altLang="en-US" sz="2000" b="1" dirty="0">
              <a:latin typeface="Times New Roman" charset="0"/>
            </a:endParaRPr>
          </a:p>
          <a:p>
            <a:endParaRPr lang="en-US" altLang="en-US" sz="2000" b="1" dirty="0">
              <a:latin typeface="Times New Roman" charset="0"/>
            </a:endParaRPr>
          </a:p>
          <a:p>
            <a:r>
              <a:rPr lang="en-US" altLang="en-US" sz="2000" b="1" dirty="0">
                <a:latin typeface="Times New Roman" charset="0"/>
              </a:rPr>
              <a:t>1400ps</a:t>
            </a:r>
          </a:p>
        </p:txBody>
      </p:sp>
      <p:pic>
        <p:nvPicPr>
          <p:cNvPr id="9" name="Picture 8">
            <a:extLst>
              <a:ext uri="{FF2B5EF4-FFF2-40B4-BE49-F238E27FC236}">
                <a16:creationId xmlns:a16="http://schemas.microsoft.com/office/drawing/2014/main" id="{CC4D5993-070B-A646-AC32-7486D679D760}"/>
              </a:ext>
            </a:extLst>
          </p:cNvPr>
          <p:cNvPicPr>
            <a:picLocks noChangeAspect="1"/>
          </p:cNvPicPr>
          <p:nvPr/>
        </p:nvPicPr>
        <p:blipFill rotWithShape="1">
          <a:blip r:embed="rId4"/>
          <a:srcRect l="4392" t="45424" b="23293"/>
          <a:stretch/>
        </p:blipFill>
        <p:spPr>
          <a:xfrm>
            <a:off x="1219200" y="4114800"/>
            <a:ext cx="3317559" cy="228600"/>
          </a:xfrm>
          <a:prstGeom prst="rect">
            <a:avLst/>
          </a:prstGeom>
        </p:spPr>
      </p:pic>
      <p:pic>
        <p:nvPicPr>
          <p:cNvPr id="10" name="Picture 9">
            <a:extLst>
              <a:ext uri="{FF2B5EF4-FFF2-40B4-BE49-F238E27FC236}">
                <a16:creationId xmlns:a16="http://schemas.microsoft.com/office/drawing/2014/main" id="{C3B0C9FA-E7AF-3849-91E3-DFD63042181C}"/>
              </a:ext>
            </a:extLst>
          </p:cNvPr>
          <p:cNvPicPr>
            <a:picLocks noChangeAspect="1"/>
          </p:cNvPicPr>
          <p:nvPr/>
        </p:nvPicPr>
        <p:blipFill rotWithShape="1">
          <a:blip r:embed="rId4"/>
          <a:srcRect l="5893" t="46066" r="46806" b="20257"/>
          <a:stretch/>
        </p:blipFill>
        <p:spPr>
          <a:xfrm>
            <a:off x="1219200" y="1886405"/>
            <a:ext cx="6414001" cy="320599"/>
          </a:xfrm>
          <a:prstGeom prst="rect">
            <a:avLst/>
          </a:prstGeom>
        </p:spPr>
      </p:pic>
    </p:spTree>
    <p:extLst>
      <p:ext uri="{BB962C8B-B14F-4D97-AF65-F5344CB8AC3E}">
        <p14:creationId xmlns:p14="http://schemas.microsoft.com/office/powerpoint/2010/main" val="19547957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noFill/>
        </p:spPr>
        <p:txBody>
          <a:bodyPr/>
          <a:lstStyle/>
          <a:p>
            <a:r>
              <a:rPr lang="en-US" altLang="zh-TW" dirty="0">
                <a:latin typeface="+mj-lt"/>
                <a:ea typeface="新細明體" charset="0"/>
              </a:rPr>
              <a:t>Pipeline Speedup</a:t>
            </a:r>
          </a:p>
        </p:txBody>
      </p:sp>
      <p:sp>
        <p:nvSpPr>
          <p:cNvPr id="9219" name="Rectangle 3"/>
          <p:cNvSpPr>
            <a:spLocks noGrp="1" noChangeArrowheads="1"/>
          </p:cNvSpPr>
          <p:nvPr>
            <p:ph idx="1"/>
          </p:nvPr>
        </p:nvSpPr>
        <p:spPr>
          <a:xfrm>
            <a:off x="228600" y="1143000"/>
            <a:ext cx="8763000" cy="5410200"/>
          </a:xfrm>
        </p:spPr>
        <p:txBody>
          <a:bodyPr>
            <a:normAutofit/>
          </a:bodyPr>
          <a:lstStyle/>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r>
              <a:rPr lang="en-US" altLang="zh-TW" b="1" dirty="0">
                <a:ea typeface="新細明體" charset="0"/>
                <a:cs typeface="新細明體" charset="0"/>
              </a:rPr>
              <a:t>Execute billions instructions, so </a:t>
            </a:r>
            <a:r>
              <a:rPr lang="en-US" altLang="zh-TW" b="1" dirty="0">
                <a:solidFill>
                  <a:srgbClr val="1B1BFF"/>
                </a:solidFill>
                <a:ea typeface="新細明體" charset="0"/>
                <a:cs typeface="新細明體" charset="0"/>
              </a:rPr>
              <a:t>throughput</a:t>
            </a:r>
            <a:r>
              <a:rPr lang="en-US" altLang="zh-TW" b="1" dirty="0">
                <a:ea typeface="新細明體" charset="0"/>
                <a:cs typeface="新細明體" charset="0"/>
              </a:rPr>
              <a:t> is what matters.</a:t>
            </a:r>
          </a:p>
          <a:p>
            <a:pPr>
              <a:spcBef>
                <a:spcPct val="0"/>
              </a:spcBef>
            </a:pPr>
            <a:r>
              <a:rPr lang="en-US" altLang="zh-TW" b="1" dirty="0">
                <a:ea typeface="新細明體" charset="0"/>
                <a:cs typeface="新細明體" charset="0"/>
              </a:rPr>
              <a:t>Pipelining </a:t>
            </a:r>
            <a:r>
              <a:rPr lang="en-US" altLang="zh-TW" b="1" dirty="0">
                <a:solidFill>
                  <a:srgbClr val="FF0000"/>
                </a:solidFill>
                <a:ea typeface="新細明體" charset="0"/>
                <a:cs typeface="新細明體" charset="0"/>
              </a:rPr>
              <a:t>doesn’t help latency of single instruction</a:t>
            </a:r>
          </a:p>
          <a:p>
            <a:pPr>
              <a:spcBef>
                <a:spcPct val="0"/>
              </a:spcBef>
            </a:pPr>
            <a:r>
              <a:rPr lang="en-US" altLang="zh-TW" b="1" dirty="0">
                <a:ea typeface="新細明體" charset="0"/>
                <a:cs typeface="新細明體" charset="0"/>
              </a:rPr>
              <a:t>Potential speedup = number pipeline stages;</a:t>
            </a:r>
          </a:p>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endParaRPr lang="en-US" altLang="zh-TW" dirty="0">
              <a:ea typeface="新細明體" charset="0"/>
              <a:cs typeface="新細明體" charset="0"/>
            </a:endParaRPr>
          </a:p>
          <a:p>
            <a:pPr>
              <a:spcBef>
                <a:spcPct val="0"/>
              </a:spcBef>
            </a:pPr>
            <a:r>
              <a:rPr lang="en-US" altLang="zh-TW" dirty="0">
                <a:ea typeface="新細明體" charset="0"/>
                <a:cs typeface="新細明體" charset="0"/>
              </a:rPr>
              <a:t>Unbalanced lengths of pipeline stages reduces speedup;</a:t>
            </a:r>
          </a:p>
        </p:txBody>
      </p:sp>
      <p:sp>
        <p:nvSpPr>
          <p:cNvPr id="2" name="Slide Number Placeholder 1"/>
          <p:cNvSpPr>
            <a:spLocks noGrp="1"/>
          </p:cNvSpPr>
          <p:nvPr>
            <p:ph type="sldNum" sz="quarter" idx="4294967295"/>
          </p:nvPr>
        </p:nvSpPr>
        <p:spPr>
          <a:xfrm>
            <a:off x="6653176" y="6485584"/>
            <a:ext cx="2133600" cy="365125"/>
          </a:xfrm>
          <a:prstGeom prst="rect">
            <a:avLst/>
          </a:prstGeom>
        </p:spPr>
        <p:txBody>
          <a:bodyPr/>
          <a:lstStyle/>
          <a:p>
            <a:fld id="{7B14E791-165F-344E-BF0E-59CD826800BF}" type="slidenum">
              <a:rPr lang="en-US" smtClean="0"/>
              <a:pPr/>
              <a:t>75</a:t>
            </a:fld>
            <a:endParaRPr lang="en-US" dirty="0"/>
          </a:p>
        </p:txBody>
      </p:sp>
      <p:pic>
        <p:nvPicPr>
          <p:cNvPr id="7" name="Picture 6"/>
          <p:cNvPicPr>
            <a:picLocks noChangeAspect="1"/>
          </p:cNvPicPr>
          <p:nvPr/>
        </p:nvPicPr>
        <p:blipFill>
          <a:blip r:embed="rId2"/>
          <a:stretch>
            <a:fillRect/>
          </a:stretch>
        </p:blipFill>
        <p:spPr>
          <a:xfrm>
            <a:off x="228600" y="4648200"/>
            <a:ext cx="8153400" cy="990600"/>
          </a:xfrm>
          <a:prstGeom prst="rect">
            <a:avLst/>
          </a:prstGeom>
        </p:spPr>
      </p:pic>
      <p:pic>
        <p:nvPicPr>
          <p:cNvPr id="3" name="Picture 2"/>
          <p:cNvPicPr>
            <a:picLocks noChangeAspect="1"/>
          </p:cNvPicPr>
          <p:nvPr/>
        </p:nvPicPr>
        <p:blipFill>
          <a:blip r:embed="rId3"/>
          <a:stretch>
            <a:fillRect/>
          </a:stretch>
        </p:blipFill>
        <p:spPr>
          <a:xfrm>
            <a:off x="970495" y="1158520"/>
            <a:ext cx="6669609" cy="1770515"/>
          </a:xfrm>
          <a:prstGeom prst="rect">
            <a:avLst/>
          </a:prstGeom>
        </p:spPr>
      </p:pic>
    </p:spTree>
    <p:extLst>
      <p:ext uri="{BB962C8B-B14F-4D97-AF65-F5344CB8AC3E}">
        <p14:creationId xmlns:p14="http://schemas.microsoft.com/office/powerpoint/2010/main" val="7434455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altLang="en-US"/>
              <a:t>Pipelining and ISA Design</a:t>
            </a:r>
            <a:endParaRPr lang="en-AU" altLang="en-US"/>
          </a:p>
        </p:txBody>
      </p:sp>
      <p:sp>
        <p:nvSpPr>
          <p:cNvPr id="38916" name="Rectangle 3"/>
          <p:cNvSpPr>
            <a:spLocks noGrp="1" noChangeArrowheads="1"/>
          </p:cNvSpPr>
          <p:nvPr>
            <p:ph type="body" idx="1"/>
          </p:nvPr>
        </p:nvSpPr>
        <p:spPr/>
        <p:txBody>
          <a:bodyPr/>
          <a:lstStyle/>
          <a:p>
            <a:pPr eaLnBrk="1" hangingPunct="1">
              <a:lnSpc>
                <a:spcPct val="90000"/>
              </a:lnSpc>
            </a:pPr>
            <a:r>
              <a:rPr lang="en-US" altLang="en-US" dirty="0"/>
              <a:t>RISC ISA designed for pipelining</a:t>
            </a:r>
          </a:p>
          <a:p>
            <a:pPr lvl="1" eaLnBrk="1" hangingPunct="1">
              <a:lnSpc>
                <a:spcPct val="90000"/>
              </a:lnSpc>
            </a:pPr>
            <a:r>
              <a:rPr lang="en-US" altLang="en-US" dirty="0"/>
              <a:t>All instructions are 32-bits</a:t>
            </a:r>
          </a:p>
          <a:p>
            <a:pPr lvl="2" eaLnBrk="1" hangingPunct="1">
              <a:lnSpc>
                <a:spcPct val="90000"/>
              </a:lnSpc>
            </a:pPr>
            <a:r>
              <a:rPr lang="en-US" altLang="en-US" dirty="0"/>
              <a:t>Easier to fetch and decode in one cycle</a:t>
            </a:r>
          </a:p>
          <a:p>
            <a:pPr lvl="2" eaLnBrk="1" hangingPunct="1">
              <a:lnSpc>
                <a:spcPct val="90000"/>
              </a:lnSpc>
            </a:pPr>
            <a:r>
              <a:rPr lang="en-US" altLang="en-US" dirty="0"/>
              <a:t>c.f. x86: 1- to 17-byte instructions</a:t>
            </a:r>
          </a:p>
          <a:p>
            <a:pPr lvl="2" eaLnBrk="1" hangingPunct="1">
              <a:lnSpc>
                <a:spcPct val="90000"/>
              </a:lnSpc>
            </a:pPr>
            <a:endParaRPr lang="en-US" altLang="en-US" dirty="0"/>
          </a:p>
          <a:p>
            <a:pPr lvl="1" eaLnBrk="1" hangingPunct="1">
              <a:lnSpc>
                <a:spcPct val="90000"/>
              </a:lnSpc>
            </a:pPr>
            <a:r>
              <a:rPr lang="en-US" altLang="en-US" dirty="0"/>
              <a:t>Few and regular instruction formats</a:t>
            </a:r>
          </a:p>
          <a:p>
            <a:pPr lvl="2" eaLnBrk="1" hangingPunct="1">
              <a:lnSpc>
                <a:spcPct val="90000"/>
              </a:lnSpc>
            </a:pPr>
            <a:r>
              <a:rPr lang="en-US" altLang="en-US" dirty="0"/>
              <a:t>Can decode and read registers in one step</a:t>
            </a:r>
          </a:p>
          <a:p>
            <a:pPr lvl="2" eaLnBrk="1" hangingPunct="1">
              <a:lnSpc>
                <a:spcPct val="90000"/>
              </a:lnSpc>
            </a:pPr>
            <a:endParaRPr lang="en-US" altLang="en-US" dirty="0"/>
          </a:p>
          <a:p>
            <a:pPr lvl="1" eaLnBrk="1" hangingPunct="1">
              <a:lnSpc>
                <a:spcPct val="90000"/>
              </a:lnSpc>
            </a:pPr>
            <a:r>
              <a:rPr lang="en-US" altLang="en-US" dirty="0"/>
              <a:t>Load/store addressing</a:t>
            </a:r>
          </a:p>
          <a:p>
            <a:pPr lvl="2" eaLnBrk="1" hangingPunct="1">
              <a:lnSpc>
                <a:spcPct val="90000"/>
              </a:lnSpc>
            </a:pPr>
            <a:r>
              <a:rPr lang="en-US" altLang="en-US" dirty="0"/>
              <a:t>Can calculate address in 3</a:t>
            </a:r>
            <a:r>
              <a:rPr lang="en-US" altLang="en-US" baseline="30000" dirty="0"/>
              <a:t>rd</a:t>
            </a:r>
            <a:r>
              <a:rPr lang="en-US" altLang="en-US" dirty="0"/>
              <a:t> stage, access memory in 4</a:t>
            </a:r>
            <a:r>
              <a:rPr lang="en-US" altLang="en-US" baseline="30000" dirty="0"/>
              <a:t>th</a:t>
            </a:r>
            <a:r>
              <a:rPr lang="en-US" altLang="en-US" dirty="0"/>
              <a:t> stage</a:t>
            </a:r>
          </a:p>
          <a:p>
            <a:pPr lvl="2" eaLnBrk="1" hangingPunct="1">
              <a:lnSpc>
                <a:spcPct val="90000"/>
              </a:lnSpc>
            </a:pPr>
            <a:endParaRPr lang="en-US" altLang="en-US" dirty="0"/>
          </a:p>
          <a:p>
            <a:pPr lvl="1" eaLnBrk="1" hangingPunct="1">
              <a:lnSpc>
                <a:spcPct val="90000"/>
              </a:lnSpc>
            </a:pPr>
            <a:r>
              <a:rPr lang="en-US" altLang="en-US" dirty="0"/>
              <a:t>Alignment of memory operands</a:t>
            </a:r>
          </a:p>
          <a:p>
            <a:pPr lvl="2" eaLnBrk="1" hangingPunct="1">
              <a:lnSpc>
                <a:spcPct val="90000"/>
              </a:lnSpc>
            </a:pPr>
            <a:r>
              <a:rPr lang="en-US" altLang="en-US" dirty="0"/>
              <a:t>Memory access takes only one cycle</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76</a:t>
            </a:fld>
            <a:endParaRPr lang="en-US" dirty="0"/>
          </a:p>
        </p:txBody>
      </p:sp>
    </p:spTree>
    <p:extLst>
      <p:ext uri="{BB962C8B-B14F-4D97-AF65-F5344CB8AC3E}">
        <p14:creationId xmlns:p14="http://schemas.microsoft.com/office/powerpoint/2010/main" val="1155771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altLang="en-US"/>
              <a:t>Hazards</a:t>
            </a:r>
            <a:endParaRPr lang="en-AU" altLang="en-US"/>
          </a:p>
        </p:txBody>
      </p:sp>
      <p:sp>
        <p:nvSpPr>
          <p:cNvPr id="39940" name="Rectangle 3"/>
          <p:cNvSpPr>
            <a:spLocks noGrp="1" noChangeArrowheads="1"/>
          </p:cNvSpPr>
          <p:nvPr>
            <p:ph type="body" idx="1"/>
          </p:nvPr>
        </p:nvSpPr>
        <p:spPr/>
        <p:txBody>
          <a:bodyPr>
            <a:normAutofit lnSpcReduction="10000"/>
          </a:bodyPr>
          <a:lstStyle/>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r>
              <a:rPr lang="en-US" altLang="en-US" dirty="0"/>
              <a:t>Situations that prevent starting the next instruction in the next cycle</a:t>
            </a:r>
          </a:p>
          <a:p>
            <a:pPr eaLnBrk="1" hangingPunct="1">
              <a:lnSpc>
                <a:spcPct val="90000"/>
              </a:lnSpc>
            </a:pPr>
            <a:endParaRPr lang="en-US" altLang="en-US" dirty="0"/>
          </a:p>
          <a:p>
            <a:pPr eaLnBrk="1" hangingPunct="1">
              <a:lnSpc>
                <a:spcPct val="90000"/>
              </a:lnSpc>
            </a:pPr>
            <a:r>
              <a:rPr lang="en-US" altLang="en-US" b="1" dirty="0"/>
              <a:t>Structure hazards</a:t>
            </a:r>
          </a:p>
          <a:p>
            <a:pPr lvl="1" eaLnBrk="1" hangingPunct="1">
              <a:lnSpc>
                <a:spcPct val="90000"/>
              </a:lnSpc>
            </a:pPr>
            <a:r>
              <a:rPr lang="en-US" altLang="en-US" b="1" dirty="0"/>
              <a:t>A required resource is busy</a:t>
            </a:r>
          </a:p>
          <a:p>
            <a:pPr eaLnBrk="1" hangingPunct="1">
              <a:lnSpc>
                <a:spcPct val="90000"/>
              </a:lnSpc>
            </a:pPr>
            <a:r>
              <a:rPr lang="en-US" altLang="en-US" b="1" dirty="0"/>
              <a:t>Data hazard</a:t>
            </a:r>
          </a:p>
          <a:p>
            <a:pPr lvl="1" eaLnBrk="1" hangingPunct="1">
              <a:lnSpc>
                <a:spcPct val="90000"/>
              </a:lnSpc>
            </a:pPr>
            <a:r>
              <a:rPr lang="en-US" altLang="en-US" b="1" dirty="0"/>
              <a:t>Need to wait for previous instruction to complete its data read/write</a:t>
            </a:r>
          </a:p>
          <a:p>
            <a:pPr eaLnBrk="1" hangingPunct="1">
              <a:lnSpc>
                <a:spcPct val="90000"/>
              </a:lnSpc>
            </a:pPr>
            <a:r>
              <a:rPr lang="en-US" altLang="en-US" b="1" dirty="0"/>
              <a:t>Control hazard because of branch or jump</a:t>
            </a:r>
          </a:p>
          <a:p>
            <a:pPr lvl="1" eaLnBrk="1" hangingPunct="1">
              <a:lnSpc>
                <a:spcPct val="90000"/>
              </a:lnSpc>
            </a:pPr>
            <a:r>
              <a:rPr lang="en-US" altLang="en-US" b="1" dirty="0"/>
              <a:t>Deciding on control action depends on previous instruction</a:t>
            </a:r>
            <a:endParaRPr lang="en-AU" altLang="en-US" b="1"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77</a:t>
            </a:fld>
            <a:endParaRPr lang="en-US" dirty="0"/>
          </a:p>
        </p:txBody>
      </p:sp>
      <p:pic>
        <p:nvPicPr>
          <p:cNvPr id="5" name="Picture 4"/>
          <p:cNvPicPr>
            <a:picLocks noChangeAspect="1"/>
          </p:cNvPicPr>
          <p:nvPr/>
        </p:nvPicPr>
        <p:blipFill>
          <a:blip r:embed="rId3"/>
          <a:stretch>
            <a:fillRect/>
          </a:stretch>
        </p:blipFill>
        <p:spPr>
          <a:xfrm>
            <a:off x="1066800" y="956584"/>
            <a:ext cx="6669609" cy="1770515"/>
          </a:xfrm>
          <a:prstGeom prst="rect">
            <a:avLst/>
          </a:prstGeom>
        </p:spPr>
      </p:pic>
    </p:spTree>
    <p:extLst>
      <p:ext uri="{BB962C8B-B14F-4D97-AF65-F5344CB8AC3E}">
        <p14:creationId xmlns:p14="http://schemas.microsoft.com/office/powerpoint/2010/main" val="9551599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a:t>Structure Hazards</a:t>
            </a:r>
            <a:endParaRPr lang="en-AU" altLang="en-US"/>
          </a:p>
        </p:txBody>
      </p:sp>
      <p:sp>
        <p:nvSpPr>
          <p:cNvPr id="40964" name="Rectangle 3"/>
          <p:cNvSpPr>
            <a:spLocks noGrp="1" noChangeArrowheads="1"/>
          </p:cNvSpPr>
          <p:nvPr>
            <p:ph type="body" idx="1"/>
          </p:nvPr>
        </p:nvSpPr>
        <p:spPr>
          <a:xfrm>
            <a:off x="228600" y="1143000"/>
            <a:ext cx="5715000" cy="4099899"/>
          </a:xfrm>
        </p:spPr>
        <p:txBody>
          <a:bodyPr>
            <a:normAutofit fontScale="92500" lnSpcReduction="10000"/>
          </a:bodyPr>
          <a:lstStyle/>
          <a:p>
            <a:pPr eaLnBrk="1" hangingPunct="1"/>
            <a:r>
              <a:rPr lang="en-US" altLang="en-US" dirty="0"/>
              <a:t>Conflict for use of a resource</a:t>
            </a:r>
          </a:p>
          <a:p>
            <a:pPr lvl="1"/>
            <a:r>
              <a:rPr lang="en-US" altLang="en-US" dirty="0"/>
              <a:t>Find a situation in laundry example?</a:t>
            </a:r>
          </a:p>
          <a:p>
            <a:pPr eaLnBrk="1" hangingPunct="1"/>
            <a:r>
              <a:rPr lang="en-US" altLang="en-US" dirty="0"/>
              <a:t>In RISC-V pipeline if with a single memory </a:t>
            </a:r>
            <a:r>
              <a:rPr lang="en-US" altLang="en-US" dirty="0">
                <a:sym typeface="Wingdings" pitchFamily="2" charset="2"/>
              </a:rPr>
              <a:t> IF and MEM conflict</a:t>
            </a:r>
            <a:endParaRPr lang="en-US" altLang="en-US" dirty="0"/>
          </a:p>
          <a:p>
            <a:pPr lvl="1" eaLnBrk="1" hangingPunct="1"/>
            <a:r>
              <a:rPr lang="en-US" altLang="en-US" dirty="0"/>
              <a:t>Load/store requires mem access</a:t>
            </a:r>
          </a:p>
          <a:p>
            <a:pPr lvl="1" eaLnBrk="1" hangingPunct="1"/>
            <a:r>
              <a:rPr lang="en-US" altLang="en-US" dirty="0"/>
              <a:t>Instruction fetch would have to </a:t>
            </a:r>
            <a:r>
              <a:rPr lang="en-US" altLang="en-US" i="1" dirty="0"/>
              <a:t>stall</a:t>
            </a:r>
            <a:r>
              <a:rPr lang="en-US" altLang="en-US" dirty="0"/>
              <a:t> for that cycle</a:t>
            </a:r>
          </a:p>
          <a:p>
            <a:pPr lvl="2" eaLnBrk="1" hangingPunct="1"/>
            <a:r>
              <a:rPr lang="en-US" altLang="en-US" dirty="0"/>
              <a:t>Would cause a pipeline “bubble”</a:t>
            </a:r>
          </a:p>
          <a:p>
            <a:pPr eaLnBrk="1" hangingPunct="1"/>
            <a:r>
              <a:rPr lang="en-US" altLang="en-US" dirty="0"/>
              <a:t>Hence, pipelined </a:t>
            </a:r>
            <a:r>
              <a:rPr lang="en-US" altLang="en-US" dirty="0" err="1"/>
              <a:t>datapaths</a:t>
            </a:r>
            <a:r>
              <a:rPr lang="en-US" altLang="en-US" dirty="0"/>
              <a:t> require separate instruction/data memories</a:t>
            </a:r>
          </a:p>
          <a:p>
            <a:pPr lvl="1" eaLnBrk="1" hangingPunct="1"/>
            <a:r>
              <a:rPr lang="en-US" altLang="en-US" dirty="0"/>
              <a:t>Or separate instruction/data caches</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78</a:t>
            </a:fld>
            <a:endParaRPr lang="en-US" dirty="0"/>
          </a:p>
        </p:txBody>
      </p:sp>
      <p:pic>
        <p:nvPicPr>
          <p:cNvPr id="3" name="Picture 2"/>
          <p:cNvPicPr>
            <a:picLocks noChangeAspect="1"/>
          </p:cNvPicPr>
          <p:nvPr/>
        </p:nvPicPr>
        <p:blipFill>
          <a:blip r:embed="rId3"/>
          <a:stretch>
            <a:fillRect/>
          </a:stretch>
        </p:blipFill>
        <p:spPr>
          <a:xfrm>
            <a:off x="5791200" y="762000"/>
            <a:ext cx="3021917" cy="2371725"/>
          </a:xfrm>
          <a:prstGeom prst="rect">
            <a:avLst/>
          </a:prstGeom>
        </p:spPr>
      </p:pic>
      <p:pic>
        <p:nvPicPr>
          <p:cNvPr id="6" name="Picture 4" descr="f04-01-P374493">
            <a:extLst>
              <a:ext uri="{FF2B5EF4-FFF2-40B4-BE49-F238E27FC236}">
                <a16:creationId xmlns:a16="http://schemas.microsoft.com/office/drawing/2014/main" id="{8A478DB8-AB5F-5242-B6C7-C3AE87B3E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577" y="3148913"/>
            <a:ext cx="351642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3F80916-479A-BD4F-B239-487CB47AF834}"/>
              </a:ext>
            </a:extLst>
          </p:cNvPr>
          <p:cNvPicPr>
            <a:picLocks noChangeAspect="1"/>
          </p:cNvPicPr>
          <p:nvPr/>
        </p:nvPicPr>
        <p:blipFill rotWithShape="1">
          <a:blip r:embed="rId5"/>
          <a:srcRect b="14374"/>
          <a:stretch/>
        </p:blipFill>
        <p:spPr>
          <a:xfrm>
            <a:off x="1828800" y="5107657"/>
            <a:ext cx="5899175" cy="1381844"/>
          </a:xfrm>
          <a:prstGeom prst="rect">
            <a:avLst/>
          </a:prstGeom>
        </p:spPr>
      </p:pic>
      <p:sp>
        <p:nvSpPr>
          <p:cNvPr id="8" name="Rounded Rectangle 7">
            <a:extLst>
              <a:ext uri="{FF2B5EF4-FFF2-40B4-BE49-F238E27FC236}">
                <a16:creationId xmlns:a16="http://schemas.microsoft.com/office/drawing/2014/main" id="{C94F1881-2BE9-0441-8C40-B0D84E28D974}"/>
              </a:ext>
            </a:extLst>
          </p:cNvPr>
          <p:cNvSpPr/>
          <p:nvPr/>
        </p:nvSpPr>
        <p:spPr>
          <a:xfrm>
            <a:off x="4942684" y="5482325"/>
            <a:ext cx="381000" cy="317300"/>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2330D00-28CC-A043-8751-8E22016C8CFB}"/>
              </a:ext>
            </a:extLst>
          </p:cNvPr>
          <p:cNvSpPr/>
          <p:nvPr/>
        </p:nvSpPr>
        <p:spPr>
          <a:xfrm>
            <a:off x="1733549" y="6174293"/>
            <a:ext cx="6089675" cy="317300"/>
          </a:xfrm>
          <a:prstGeom prst="roundRect">
            <a:avLst/>
          </a:prstGeom>
          <a:solidFill>
            <a:srgbClr val="FF00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F2902394-B6BF-2545-8BE4-157BB544C1E8}"/>
              </a:ext>
            </a:extLst>
          </p:cNvPr>
          <p:cNvSpPr/>
          <p:nvPr/>
        </p:nvSpPr>
        <p:spPr>
          <a:xfrm>
            <a:off x="4800600" y="6172200"/>
            <a:ext cx="381000" cy="317300"/>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15FD9D-FC95-7A4A-B7AA-FB3CF86C9509}"/>
              </a:ext>
            </a:extLst>
          </p:cNvPr>
          <p:cNvSpPr/>
          <p:nvPr/>
        </p:nvSpPr>
        <p:spPr>
          <a:xfrm>
            <a:off x="317777" y="5410200"/>
            <a:ext cx="1415772" cy="369332"/>
          </a:xfrm>
          <a:prstGeom prst="rect">
            <a:avLst/>
          </a:prstGeom>
        </p:spPr>
        <p:txBody>
          <a:bodyPr wrap="none">
            <a:spAutoFit/>
          </a:bodyPr>
          <a:lstStyle/>
          <a:p>
            <a:r>
              <a:rPr lang="en-US" altLang="en-US" dirty="0">
                <a:latin typeface="Times New Roman" charset="0"/>
              </a:rPr>
              <a:t>Load or store</a:t>
            </a:r>
          </a:p>
        </p:txBody>
      </p:sp>
      <p:grpSp>
        <p:nvGrpSpPr>
          <p:cNvPr id="12" name="Group 11">
            <a:extLst>
              <a:ext uri="{FF2B5EF4-FFF2-40B4-BE49-F238E27FC236}">
                <a16:creationId xmlns:a16="http://schemas.microsoft.com/office/drawing/2014/main" id="{CB355814-550D-AC4F-9A75-F2A908C44B3B}"/>
              </a:ext>
            </a:extLst>
          </p:cNvPr>
          <p:cNvGrpSpPr/>
          <p:nvPr/>
        </p:nvGrpSpPr>
        <p:grpSpPr>
          <a:xfrm>
            <a:off x="2286000" y="6489500"/>
            <a:ext cx="5899175" cy="292300"/>
            <a:chOff x="2286000" y="6489500"/>
            <a:chExt cx="5899175" cy="292300"/>
          </a:xfrm>
        </p:grpSpPr>
        <p:pic>
          <p:nvPicPr>
            <p:cNvPr id="13" name="Picture 12">
              <a:extLst>
                <a:ext uri="{FF2B5EF4-FFF2-40B4-BE49-F238E27FC236}">
                  <a16:creationId xmlns:a16="http://schemas.microsoft.com/office/drawing/2014/main" id="{F8DDAB94-A439-FE4A-B9AB-576303DCE8FA}"/>
                </a:ext>
              </a:extLst>
            </p:cNvPr>
            <p:cNvPicPr>
              <a:picLocks noChangeAspect="1"/>
            </p:cNvPicPr>
            <p:nvPr/>
          </p:nvPicPr>
          <p:blipFill rotWithShape="1">
            <a:blip r:embed="rId5"/>
            <a:srcRect t="68295" b="14374"/>
            <a:stretch/>
          </p:blipFill>
          <p:spPr>
            <a:xfrm>
              <a:off x="2286000" y="6489500"/>
              <a:ext cx="5899175" cy="279688"/>
            </a:xfrm>
            <a:prstGeom prst="rect">
              <a:avLst/>
            </a:prstGeom>
          </p:spPr>
        </p:pic>
        <p:sp>
          <p:nvSpPr>
            <p:cNvPr id="5" name="Cloud 4">
              <a:extLst>
                <a:ext uri="{FF2B5EF4-FFF2-40B4-BE49-F238E27FC236}">
                  <a16:creationId xmlns:a16="http://schemas.microsoft.com/office/drawing/2014/main" id="{CE8BFB4D-E07F-7140-84E9-D0017DFB2B12}"/>
                </a:ext>
              </a:extLst>
            </p:cNvPr>
            <p:cNvSpPr/>
            <p:nvPr/>
          </p:nvSpPr>
          <p:spPr>
            <a:xfrm>
              <a:off x="4876800" y="6549825"/>
              <a:ext cx="381000" cy="23197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94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r>
              <a:rPr lang="en-US" altLang="zh-TW" dirty="0">
                <a:latin typeface="+mj-lt"/>
                <a:ea typeface="新細明體" charset="0"/>
              </a:rPr>
              <a:t>One Memory </a:t>
            </a:r>
            <a:r>
              <a:rPr lang="en-US" altLang="zh-TW" dirty="0" err="1">
                <a:latin typeface="+mj-lt"/>
                <a:ea typeface="新細明體" charset="0"/>
              </a:rPr>
              <a:t>Port</a:t>
            </a:r>
            <a:r>
              <a:rPr lang="en-US" altLang="zh-TW" dirty="0" err="1">
                <a:latin typeface="+mj-lt"/>
                <a:ea typeface="新細明體" charset="0"/>
                <a:sym typeface="Wingdings"/>
              </a:rPr>
              <a:t></a:t>
            </a:r>
            <a:r>
              <a:rPr lang="en-US" altLang="zh-TW" dirty="0" err="1">
                <a:latin typeface="+mj-lt"/>
                <a:ea typeface="新細明體" charset="0"/>
              </a:rPr>
              <a:t>Structural</a:t>
            </a:r>
            <a:r>
              <a:rPr lang="en-US" altLang="zh-TW" dirty="0">
                <a:latin typeface="+mj-lt"/>
                <a:ea typeface="新細明體" charset="0"/>
              </a:rPr>
              <a:t> Hazards</a:t>
            </a:r>
            <a:endParaRPr lang="zh-TW" altLang="en-US" dirty="0">
              <a:latin typeface="+mj-lt"/>
              <a:ea typeface="新細明體" charset="0"/>
            </a:endParaRPr>
          </a:p>
        </p:txBody>
      </p:sp>
      <p:sp>
        <p:nvSpPr>
          <p:cNvPr id="27651" name="Rectangle 3"/>
          <p:cNvSpPr>
            <a:spLocks noChangeArrowheads="1"/>
          </p:cNvSpPr>
          <p:nvPr/>
        </p:nvSpPr>
        <p:spPr bwMode="auto">
          <a:xfrm>
            <a:off x="165778" y="2128468"/>
            <a:ext cx="415925"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altLang="zh-TW" sz="2000" b="1" i="0" u="none">
                <a:solidFill>
                  <a:srgbClr val="000000"/>
                </a:solidFill>
                <a:latin typeface="Comic Sans MS" charset="0"/>
              </a:rPr>
              <a:t>I</a:t>
            </a:r>
          </a:p>
          <a:p>
            <a:pPr algn="ctr" eaLnBrk="0" hangingPunct="0"/>
            <a:r>
              <a:rPr lang="en-US" altLang="zh-TW" sz="2000" b="1" i="0" u="none">
                <a:solidFill>
                  <a:srgbClr val="000000"/>
                </a:solidFill>
                <a:latin typeface="Comic Sans MS" charset="0"/>
              </a:rPr>
              <a:t>n</a:t>
            </a:r>
          </a:p>
          <a:p>
            <a:pPr algn="ctr" eaLnBrk="0" hangingPunct="0"/>
            <a:r>
              <a:rPr lang="en-US" altLang="zh-TW" sz="2000" b="1" i="0" u="none">
                <a:solidFill>
                  <a:srgbClr val="000000"/>
                </a:solidFill>
                <a:latin typeface="Comic Sans MS" charset="0"/>
              </a:rPr>
              <a:t>s</a:t>
            </a:r>
          </a:p>
          <a:p>
            <a:pPr algn="ctr" eaLnBrk="0" hangingPunct="0"/>
            <a:r>
              <a:rPr lang="en-US" altLang="zh-TW" sz="2000" b="1" i="0" u="none">
                <a:solidFill>
                  <a:srgbClr val="000000"/>
                </a:solidFill>
                <a:latin typeface="Comic Sans MS" charset="0"/>
              </a:rPr>
              <a:t>t</a:t>
            </a:r>
          </a:p>
          <a:p>
            <a:pPr algn="ctr" eaLnBrk="0" hangingPunct="0"/>
            <a:r>
              <a:rPr lang="en-US" altLang="zh-TW" sz="2000" b="1" i="0" u="none">
                <a:solidFill>
                  <a:srgbClr val="000000"/>
                </a:solidFill>
                <a:latin typeface="Comic Sans MS" charset="0"/>
              </a:rPr>
              <a:t>r.</a:t>
            </a:r>
          </a:p>
          <a:p>
            <a:pPr algn="ctr" eaLnBrk="0" hangingPunct="0"/>
            <a:endParaRPr lang="en-US" altLang="zh-TW" sz="2000" b="1" i="0" u="none">
              <a:solidFill>
                <a:srgbClr val="000000"/>
              </a:solidFill>
              <a:latin typeface="Comic Sans MS" charset="0"/>
            </a:endParaRPr>
          </a:p>
          <a:p>
            <a:pPr algn="ctr" eaLnBrk="0" hangingPunct="0"/>
            <a:r>
              <a:rPr lang="en-US" altLang="zh-TW" sz="2000" b="1" i="0" u="none">
                <a:solidFill>
                  <a:srgbClr val="000000"/>
                </a:solidFill>
                <a:latin typeface="Comic Sans MS" charset="0"/>
              </a:rPr>
              <a:t>O</a:t>
            </a:r>
          </a:p>
          <a:p>
            <a:pPr algn="ctr" eaLnBrk="0" hangingPunct="0"/>
            <a:r>
              <a:rPr lang="en-US" altLang="zh-TW" sz="2000" b="1" i="0" u="none">
                <a:solidFill>
                  <a:srgbClr val="000000"/>
                </a:solidFill>
                <a:latin typeface="Comic Sans MS" charset="0"/>
              </a:rPr>
              <a:t>r</a:t>
            </a:r>
          </a:p>
          <a:p>
            <a:pPr algn="ctr" eaLnBrk="0" hangingPunct="0"/>
            <a:r>
              <a:rPr lang="en-US" altLang="zh-TW" sz="2000" b="1" i="0" u="none">
                <a:solidFill>
                  <a:srgbClr val="000000"/>
                </a:solidFill>
                <a:latin typeface="Comic Sans MS" charset="0"/>
              </a:rPr>
              <a:t>d</a:t>
            </a:r>
          </a:p>
          <a:p>
            <a:pPr algn="ctr" eaLnBrk="0" hangingPunct="0"/>
            <a:r>
              <a:rPr lang="en-US" altLang="zh-TW" sz="2000" b="1" i="0" u="none">
                <a:solidFill>
                  <a:srgbClr val="000000"/>
                </a:solidFill>
                <a:latin typeface="Comic Sans MS" charset="0"/>
              </a:rPr>
              <a:t>e</a:t>
            </a:r>
          </a:p>
          <a:p>
            <a:pPr algn="ctr" eaLnBrk="0" hangingPunct="0"/>
            <a:r>
              <a:rPr lang="en-US" altLang="zh-TW" sz="2000" b="1" i="0" u="none">
                <a:solidFill>
                  <a:srgbClr val="000000"/>
                </a:solidFill>
                <a:latin typeface="Comic Sans MS" charset="0"/>
              </a:rPr>
              <a:t>r</a:t>
            </a:r>
          </a:p>
        </p:txBody>
      </p:sp>
      <p:sp>
        <p:nvSpPr>
          <p:cNvPr id="27652" name="Line 4"/>
          <p:cNvSpPr>
            <a:spLocks noChangeShapeType="1"/>
          </p:cNvSpPr>
          <p:nvPr/>
        </p:nvSpPr>
        <p:spPr bwMode="auto">
          <a:xfrm flipH="1">
            <a:off x="622978" y="1747468"/>
            <a:ext cx="0" cy="396240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7653" name="Rectangle 5"/>
          <p:cNvSpPr>
            <a:spLocks noChangeArrowheads="1"/>
          </p:cNvSpPr>
          <p:nvPr/>
        </p:nvSpPr>
        <p:spPr bwMode="auto">
          <a:xfrm>
            <a:off x="1003978" y="1061668"/>
            <a:ext cx="2532062" cy="398462"/>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zh-TW" sz="2000" b="1" i="0" u="none" dirty="0">
                <a:solidFill>
                  <a:srgbClr val="000000"/>
                </a:solidFill>
                <a:latin typeface="Comic Sans MS" charset="0"/>
              </a:rPr>
              <a:t>Time (clock cycles)</a:t>
            </a:r>
          </a:p>
        </p:txBody>
      </p:sp>
      <p:sp>
        <p:nvSpPr>
          <p:cNvPr id="196" name="Rectangle 6"/>
          <p:cNvSpPr>
            <a:spLocks noChangeArrowheads="1"/>
          </p:cNvSpPr>
          <p:nvPr/>
        </p:nvSpPr>
        <p:spPr bwMode="auto">
          <a:xfrm>
            <a:off x="657903" y="2128468"/>
            <a:ext cx="92075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a:solidFill>
                  <a:schemeClr val="accent2">
                    <a:lumMod val="60000"/>
                    <a:lumOff val="40000"/>
                  </a:schemeClr>
                </a:solidFill>
                <a:latin typeface="Courier New" pitchFamily="49" charset="0"/>
                <a:ea typeface="新細明體" pitchFamily="18" charset="-120"/>
                <a:cs typeface="+mn-cs"/>
              </a:rPr>
              <a:t>Load</a:t>
            </a:r>
          </a:p>
        </p:txBody>
      </p:sp>
      <p:sp>
        <p:nvSpPr>
          <p:cNvPr id="197" name="Rectangle 7"/>
          <p:cNvSpPr>
            <a:spLocks noChangeArrowheads="1"/>
          </p:cNvSpPr>
          <p:nvPr/>
        </p:nvSpPr>
        <p:spPr bwMode="auto">
          <a:xfrm>
            <a:off x="657903" y="2874593"/>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err="1">
                <a:solidFill>
                  <a:schemeClr val="accent2">
                    <a:lumMod val="60000"/>
                    <a:lumOff val="40000"/>
                  </a:schemeClr>
                </a:solidFill>
                <a:latin typeface="Courier New" pitchFamily="49" charset="0"/>
                <a:ea typeface="新細明體" pitchFamily="18" charset="-120"/>
                <a:cs typeface="+mn-cs"/>
              </a:rPr>
              <a:t>Instr</a:t>
            </a:r>
            <a:r>
              <a:rPr lang="en-US" altLang="zh-TW" sz="2400" b="1" i="0" u="none" dirty="0">
                <a:solidFill>
                  <a:schemeClr val="accent2">
                    <a:lumMod val="60000"/>
                    <a:lumOff val="40000"/>
                  </a:schemeClr>
                </a:solidFill>
                <a:latin typeface="Courier New" pitchFamily="49" charset="0"/>
                <a:ea typeface="新細明體" pitchFamily="18" charset="-120"/>
                <a:cs typeface="+mn-cs"/>
              </a:rPr>
              <a:t> 1</a:t>
            </a:r>
          </a:p>
        </p:txBody>
      </p:sp>
      <p:sp>
        <p:nvSpPr>
          <p:cNvPr id="198" name="Rectangle 8"/>
          <p:cNvSpPr>
            <a:spLocks noChangeArrowheads="1"/>
          </p:cNvSpPr>
          <p:nvPr/>
        </p:nvSpPr>
        <p:spPr bwMode="auto">
          <a:xfrm>
            <a:off x="656315" y="3668343"/>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err="1">
                <a:solidFill>
                  <a:schemeClr val="accent2">
                    <a:lumMod val="60000"/>
                    <a:lumOff val="40000"/>
                  </a:schemeClr>
                </a:solidFill>
                <a:latin typeface="Courier New" pitchFamily="49" charset="0"/>
                <a:ea typeface="新細明體" pitchFamily="18" charset="-120"/>
                <a:cs typeface="+mn-cs"/>
              </a:rPr>
              <a:t>Instr</a:t>
            </a:r>
            <a:r>
              <a:rPr lang="en-US" altLang="zh-TW" sz="2400" b="1" i="0" u="none" dirty="0">
                <a:solidFill>
                  <a:schemeClr val="accent2">
                    <a:lumMod val="60000"/>
                    <a:lumOff val="40000"/>
                  </a:schemeClr>
                </a:solidFill>
                <a:latin typeface="Courier New" pitchFamily="49" charset="0"/>
                <a:ea typeface="新細明體" pitchFamily="18" charset="-120"/>
                <a:cs typeface="+mn-cs"/>
              </a:rPr>
              <a:t> 2</a:t>
            </a:r>
          </a:p>
        </p:txBody>
      </p:sp>
      <p:sp>
        <p:nvSpPr>
          <p:cNvPr id="199" name="Rectangle 9"/>
          <p:cNvSpPr>
            <a:spLocks noChangeArrowheads="1"/>
          </p:cNvSpPr>
          <p:nvPr/>
        </p:nvSpPr>
        <p:spPr bwMode="auto">
          <a:xfrm>
            <a:off x="656315" y="4419230"/>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err="1">
                <a:solidFill>
                  <a:schemeClr val="accent2">
                    <a:lumMod val="60000"/>
                    <a:lumOff val="40000"/>
                  </a:schemeClr>
                </a:solidFill>
                <a:latin typeface="Courier New" pitchFamily="49" charset="0"/>
                <a:ea typeface="新細明體" pitchFamily="18" charset="-120"/>
                <a:cs typeface="+mn-cs"/>
              </a:rPr>
              <a:t>Instr</a:t>
            </a:r>
            <a:r>
              <a:rPr lang="en-US" altLang="zh-TW" sz="2400" b="1" i="0" u="none" dirty="0">
                <a:solidFill>
                  <a:schemeClr val="accent2">
                    <a:lumMod val="60000"/>
                    <a:lumOff val="40000"/>
                  </a:schemeClr>
                </a:solidFill>
                <a:latin typeface="Courier New" pitchFamily="49" charset="0"/>
                <a:ea typeface="新細明體" pitchFamily="18" charset="-120"/>
                <a:cs typeface="+mn-cs"/>
              </a:rPr>
              <a:t> 3</a:t>
            </a:r>
          </a:p>
        </p:txBody>
      </p:sp>
      <p:sp>
        <p:nvSpPr>
          <p:cNvPr id="200" name="Rectangle 10"/>
          <p:cNvSpPr>
            <a:spLocks noChangeArrowheads="1"/>
          </p:cNvSpPr>
          <p:nvPr/>
        </p:nvSpPr>
        <p:spPr bwMode="auto">
          <a:xfrm>
            <a:off x="676953" y="5200280"/>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err="1">
                <a:solidFill>
                  <a:schemeClr val="accent2">
                    <a:lumMod val="60000"/>
                    <a:lumOff val="40000"/>
                  </a:schemeClr>
                </a:solidFill>
                <a:latin typeface="Courier New" pitchFamily="49" charset="0"/>
                <a:ea typeface="新細明體" pitchFamily="18" charset="-120"/>
                <a:cs typeface="+mn-cs"/>
              </a:rPr>
              <a:t>Instr</a:t>
            </a:r>
            <a:r>
              <a:rPr lang="en-US" altLang="zh-TW" sz="2400" b="1" i="0" u="none" dirty="0">
                <a:solidFill>
                  <a:schemeClr val="accent2">
                    <a:lumMod val="60000"/>
                    <a:lumOff val="40000"/>
                  </a:schemeClr>
                </a:solidFill>
                <a:latin typeface="Courier New" pitchFamily="49" charset="0"/>
                <a:ea typeface="新細明體" pitchFamily="18" charset="-120"/>
                <a:cs typeface="+mn-cs"/>
              </a:rPr>
              <a:t> 4</a:t>
            </a:r>
          </a:p>
        </p:txBody>
      </p:sp>
      <p:sp>
        <p:nvSpPr>
          <p:cNvPr id="27659" name="Line 11"/>
          <p:cNvSpPr>
            <a:spLocks noChangeShapeType="1"/>
          </p:cNvSpPr>
          <p:nvPr/>
        </p:nvSpPr>
        <p:spPr bwMode="auto">
          <a:xfrm>
            <a:off x="1156378" y="1518868"/>
            <a:ext cx="6553200" cy="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60" name="Group 12"/>
          <p:cNvGrpSpPr>
            <a:grpSpLocks noChangeAspect="1"/>
          </p:cNvGrpSpPr>
          <p:nvPr/>
        </p:nvGrpSpPr>
        <p:grpSpPr bwMode="auto">
          <a:xfrm>
            <a:off x="2547028" y="2141168"/>
            <a:ext cx="447675" cy="369887"/>
            <a:chOff x="1374" y="528"/>
            <a:chExt cx="480" cy="432"/>
          </a:xfrm>
        </p:grpSpPr>
        <p:grpSp>
          <p:nvGrpSpPr>
            <p:cNvPr id="27836" name="Group 13"/>
            <p:cNvGrpSpPr>
              <a:grpSpLocks noChangeAspect="1"/>
            </p:cNvGrpSpPr>
            <p:nvPr/>
          </p:nvGrpSpPr>
          <p:grpSpPr bwMode="auto">
            <a:xfrm>
              <a:off x="1374" y="528"/>
              <a:ext cx="480" cy="432"/>
              <a:chOff x="1392" y="528"/>
              <a:chExt cx="480" cy="432"/>
            </a:xfrm>
          </p:grpSpPr>
          <p:sp>
            <p:nvSpPr>
              <p:cNvPr id="27838" name="Rectangle 1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39" name="Rectangle 1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837" name="Text Box 16"/>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7661" name="Line 17"/>
          <p:cNvSpPr>
            <a:spLocks noChangeAspect="1" noChangeShapeType="1"/>
          </p:cNvSpPr>
          <p:nvPr/>
        </p:nvSpPr>
        <p:spPr bwMode="auto">
          <a:xfrm>
            <a:off x="2997878" y="2215780"/>
            <a:ext cx="495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62" name="Line 18"/>
          <p:cNvSpPr>
            <a:spLocks noChangeAspect="1" noChangeShapeType="1"/>
          </p:cNvSpPr>
          <p:nvPr/>
        </p:nvSpPr>
        <p:spPr bwMode="auto">
          <a:xfrm>
            <a:off x="2997878" y="2436443"/>
            <a:ext cx="495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63" name="Group 19"/>
          <p:cNvGrpSpPr>
            <a:grpSpLocks noChangeAspect="1"/>
          </p:cNvGrpSpPr>
          <p:nvPr/>
        </p:nvGrpSpPr>
        <p:grpSpPr bwMode="auto">
          <a:xfrm>
            <a:off x="3404278" y="2031630"/>
            <a:ext cx="403225" cy="588963"/>
            <a:chOff x="2991" y="411"/>
            <a:chExt cx="359" cy="768"/>
          </a:xfrm>
        </p:grpSpPr>
        <p:sp>
          <p:nvSpPr>
            <p:cNvPr id="27832" name="AutoShape 20"/>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27833" name="AutoShape 21"/>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34" name="Freeform 22"/>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35" name="Text Box 23"/>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7664" name="Line 24"/>
          <p:cNvSpPr>
            <a:spLocks noChangeAspect="1" noChangeShapeType="1"/>
          </p:cNvSpPr>
          <p:nvPr/>
        </p:nvSpPr>
        <p:spPr bwMode="auto">
          <a:xfrm>
            <a:off x="3812265" y="2326905"/>
            <a:ext cx="496888"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65" name="Line 25"/>
          <p:cNvSpPr>
            <a:spLocks noChangeAspect="1" noChangeShapeType="1"/>
          </p:cNvSpPr>
          <p:nvPr/>
        </p:nvSpPr>
        <p:spPr bwMode="auto">
          <a:xfrm>
            <a:off x="4671103" y="2326905"/>
            <a:ext cx="49847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66" name="Rectangle 26"/>
          <p:cNvSpPr>
            <a:spLocks noChangeAspect="1" noChangeArrowheads="1"/>
          </p:cNvSpPr>
          <p:nvPr/>
        </p:nvSpPr>
        <p:spPr bwMode="auto">
          <a:xfrm>
            <a:off x="4190090" y="2142755"/>
            <a:ext cx="450850" cy="368300"/>
          </a:xfrm>
          <a:prstGeom prst="rect">
            <a:avLst/>
          </a:prstGeom>
          <a:solidFill>
            <a:srgbClr val="FC0128"/>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667" name="Text Box 27"/>
          <p:cNvSpPr txBox="1">
            <a:spLocks noChangeAspect="1" noChangeArrowheads="1"/>
          </p:cNvSpPr>
          <p:nvPr/>
        </p:nvSpPr>
        <p:spPr bwMode="auto">
          <a:xfrm>
            <a:off x="4131353" y="2182443"/>
            <a:ext cx="558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sp>
        <p:nvSpPr>
          <p:cNvPr id="27668" name="Freeform 28"/>
          <p:cNvSpPr>
            <a:spLocks noChangeAspect="1"/>
          </p:cNvSpPr>
          <p:nvPr/>
        </p:nvSpPr>
        <p:spPr bwMode="auto">
          <a:xfrm>
            <a:off x="4128178" y="2326905"/>
            <a:ext cx="674687" cy="293688"/>
          </a:xfrm>
          <a:custGeom>
            <a:avLst/>
            <a:gdLst>
              <a:gd name="T0" fmla="*/ 0 w 816"/>
              <a:gd name="T1" fmla="*/ 0 h 384"/>
              <a:gd name="T2" fmla="*/ 0 w 816"/>
              <a:gd name="T3" fmla="*/ 224616278 h 384"/>
              <a:gd name="T4" fmla="*/ 492217299 w 816"/>
              <a:gd name="T5" fmla="*/ 224616278 h 384"/>
              <a:gd name="T6" fmla="*/ 492217299 w 816"/>
              <a:gd name="T7" fmla="*/ 84231092 h 384"/>
              <a:gd name="T8" fmla="*/ 557846300 w 816"/>
              <a:gd name="T9" fmla="*/ 84231092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669" name="Line 29"/>
          <p:cNvSpPr>
            <a:spLocks noChangeAspect="1" noChangeShapeType="1"/>
          </p:cNvSpPr>
          <p:nvPr/>
        </p:nvSpPr>
        <p:spPr bwMode="auto">
          <a:xfrm>
            <a:off x="2078715" y="2438030"/>
            <a:ext cx="468313"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70" name="Line 30"/>
          <p:cNvSpPr>
            <a:spLocks noChangeAspect="1" noChangeShapeType="1"/>
          </p:cNvSpPr>
          <p:nvPr/>
        </p:nvSpPr>
        <p:spPr bwMode="auto">
          <a:xfrm>
            <a:off x="2018390" y="2215780"/>
            <a:ext cx="525463"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71" name="Group 31"/>
          <p:cNvGrpSpPr>
            <a:grpSpLocks noChangeAspect="1"/>
          </p:cNvGrpSpPr>
          <p:nvPr/>
        </p:nvGrpSpPr>
        <p:grpSpPr bwMode="auto">
          <a:xfrm>
            <a:off x="1597703" y="2142755"/>
            <a:ext cx="588962" cy="368300"/>
            <a:chOff x="1123" y="576"/>
            <a:chExt cx="626" cy="480"/>
          </a:xfrm>
        </p:grpSpPr>
        <p:sp>
          <p:nvSpPr>
            <p:cNvPr id="27830" name="Rectangle 32"/>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831" name="Text Box 33"/>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7672" name="Group 34"/>
          <p:cNvGrpSpPr>
            <a:grpSpLocks/>
          </p:cNvGrpSpPr>
          <p:nvPr/>
        </p:nvGrpSpPr>
        <p:grpSpPr bwMode="auto">
          <a:xfrm>
            <a:off x="2259690" y="1976068"/>
            <a:ext cx="2635250" cy="700087"/>
            <a:chOff x="2112" y="528"/>
            <a:chExt cx="2088" cy="681"/>
          </a:xfrm>
        </p:grpSpPr>
        <p:sp>
          <p:nvSpPr>
            <p:cNvPr id="27826" name="Rectangle 35"/>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27" name="Rectangle 36"/>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28" name="Rectangle 37"/>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29" name="Rectangle 38"/>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7673" name="Group 39"/>
          <p:cNvGrpSpPr>
            <a:grpSpLocks noChangeAspect="1"/>
          </p:cNvGrpSpPr>
          <p:nvPr/>
        </p:nvGrpSpPr>
        <p:grpSpPr bwMode="auto">
          <a:xfrm flipH="1">
            <a:off x="5025115" y="2128468"/>
            <a:ext cx="452438" cy="369887"/>
            <a:chOff x="1374" y="528"/>
            <a:chExt cx="480" cy="432"/>
          </a:xfrm>
        </p:grpSpPr>
        <p:grpSp>
          <p:nvGrpSpPr>
            <p:cNvPr id="27822" name="Group 40"/>
            <p:cNvGrpSpPr>
              <a:grpSpLocks noChangeAspect="1"/>
            </p:cNvGrpSpPr>
            <p:nvPr/>
          </p:nvGrpSpPr>
          <p:grpSpPr bwMode="auto">
            <a:xfrm>
              <a:off x="1374" y="528"/>
              <a:ext cx="480" cy="432"/>
              <a:chOff x="1392" y="528"/>
              <a:chExt cx="480" cy="432"/>
            </a:xfrm>
          </p:grpSpPr>
          <p:sp>
            <p:nvSpPr>
              <p:cNvPr id="27824" name="Rectangle 41"/>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25" name="Rectangle 42"/>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823" name="Text Box 43"/>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nvGrpSpPr>
          <p:cNvPr id="27674" name="Group 44"/>
          <p:cNvGrpSpPr>
            <a:grpSpLocks/>
          </p:cNvGrpSpPr>
          <p:nvPr/>
        </p:nvGrpSpPr>
        <p:grpSpPr bwMode="auto">
          <a:xfrm>
            <a:off x="2451778" y="2738068"/>
            <a:ext cx="3879850" cy="700087"/>
            <a:chOff x="1962" y="1200"/>
            <a:chExt cx="1910" cy="441"/>
          </a:xfrm>
        </p:grpSpPr>
        <p:grpSp>
          <p:nvGrpSpPr>
            <p:cNvPr id="27789" name="Group 45"/>
            <p:cNvGrpSpPr>
              <a:grpSpLocks noChangeAspect="1"/>
            </p:cNvGrpSpPr>
            <p:nvPr/>
          </p:nvGrpSpPr>
          <p:grpSpPr bwMode="auto">
            <a:xfrm>
              <a:off x="2429" y="1304"/>
              <a:ext cx="221" cy="233"/>
              <a:chOff x="1374" y="528"/>
              <a:chExt cx="480" cy="432"/>
            </a:xfrm>
          </p:grpSpPr>
          <p:grpSp>
            <p:nvGrpSpPr>
              <p:cNvPr id="27818" name="Group 46"/>
              <p:cNvGrpSpPr>
                <a:grpSpLocks noChangeAspect="1"/>
              </p:cNvGrpSpPr>
              <p:nvPr/>
            </p:nvGrpSpPr>
            <p:grpSpPr bwMode="auto">
              <a:xfrm>
                <a:off x="1374" y="528"/>
                <a:ext cx="480" cy="432"/>
                <a:chOff x="1392" y="528"/>
                <a:chExt cx="480" cy="432"/>
              </a:xfrm>
            </p:grpSpPr>
            <p:sp>
              <p:nvSpPr>
                <p:cNvPr id="27820" name="Rectangle 47"/>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21" name="Rectangle 48"/>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819" name="Text Box 49"/>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7790" name="Line 50"/>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91" name="Line 51"/>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92" name="Group 52"/>
            <p:cNvGrpSpPr>
              <a:grpSpLocks noChangeAspect="1"/>
            </p:cNvGrpSpPr>
            <p:nvPr/>
          </p:nvGrpSpPr>
          <p:grpSpPr bwMode="auto">
            <a:xfrm>
              <a:off x="2851" y="1235"/>
              <a:ext cx="199" cy="371"/>
              <a:chOff x="2991" y="411"/>
              <a:chExt cx="359" cy="768"/>
            </a:xfrm>
          </p:grpSpPr>
          <p:sp>
            <p:nvSpPr>
              <p:cNvPr id="27814" name="AutoShape 53"/>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27815" name="AutoShape 54"/>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16" name="Freeform 55"/>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17" name="Text Box 56"/>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7793" name="Line 57"/>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94" name="Line 58"/>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95" name="Group 59"/>
            <p:cNvGrpSpPr>
              <a:grpSpLocks noChangeAspect="1"/>
            </p:cNvGrpSpPr>
            <p:nvPr/>
          </p:nvGrpSpPr>
          <p:grpSpPr bwMode="auto">
            <a:xfrm>
              <a:off x="3209" y="1305"/>
              <a:ext cx="275" cy="232"/>
              <a:chOff x="3853" y="576"/>
              <a:chExt cx="594" cy="480"/>
            </a:xfrm>
          </p:grpSpPr>
          <p:sp>
            <p:nvSpPr>
              <p:cNvPr id="27812" name="Rectangle 60"/>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813" name="Text Box 61"/>
              <p:cNvSpPr txBox="1">
                <a:spLocks noChangeAspect="1" noChangeArrowheads="1"/>
              </p:cNvSpPr>
              <p:nvPr/>
            </p:nvSpPr>
            <p:spPr bwMode="auto">
              <a:xfrm>
                <a:off x="3853" y="628"/>
                <a:ext cx="594"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27796" name="Freeform 62"/>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97" name="Line 63"/>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98" name="Line 64"/>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99" name="Group 65"/>
            <p:cNvGrpSpPr>
              <a:grpSpLocks noChangeAspect="1"/>
            </p:cNvGrpSpPr>
            <p:nvPr/>
          </p:nvGrpSpPr>
          <p:grpSpPr bwMode="auto">
            <a:xfrm>
              <a:off x="1962" y="1305"/>
              <a:ext cx="290" cy="232"/>
              <a:chOff x="1123" y="576"/>
              <a:chExt cx="626" cy="480"/>
            </a:xfrm>
          </p:grpSpPr>
          <p:sp>
            <p:nvSpPr>
              <p:cNvPr id="27810" name="Rectangle 66"/>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811" name="Text Box 67"/>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7800" name="Group 68"/>
            <p:cNvGrpSpPr>
              <a:grpSpLocks/>
            </p:cNvGrpSpPr>
            <p:nvPr/>
          </p:nvGrpSpPr>
          <p:grpSpPr bwMode="auto">
            <a:xfrm>
              <a:off x="2296" y="1200"/>
              <a:ext cx="1305" cy="441"/>
              <a:chOff x="2112" y="528"/>
              <a:chExt cx="2088" cy="681"/>
            </a:xfrm>
          </p:grpSpPr>
          <p:sp>
            <p:nvSpPr>
              <p:cNvPr id="27806" name="Rectangle 69"/>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07" name="Rectangle 70"/>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08" name="Rectangle 71"/>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09" name="Rectangle 72"/>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7801" name="Group 73"/>
            <p:cNvGrpSpPr>
              <a:grpSpLocks noChangeAspect="1"/>
            </p:cNvGrpSpPr>
            <p:nvPr/>
          </p:nvGrpSpPr>
          <p:grpSpPr bwMode="auto">
            <a:xfrm flipH="1">
              <a:off x="3649" y="1296"/>
              <a:ext cx="223" cy="233"/>
              <a:chOff x="1374" y="528"/>
              <a:chExt cx="480" cy="432"/>
            </a:xfrm>
          </p:grpSpPr>
          <p:grpSp>
            <p:nvGrpSpPr>
              <p:cNvPr id="27802" name="Group 74"/>
              <p:cNvGrpSpPr>
                <a:grpSpLocks noChangeAspect="1"/>
              </p:cNvGrpSpPr>
              <p:nvPr/>
            </p:nvGrpSpPr>
            <p:grpSpPr bwMode="auto">
              <a:xfrm>
                <a:off x="1374" y="528"/>
                <a:ext cx="480" cy="432"/>
                <a:chOff x="1392" y="528"/>
                <a:chExt cx="480" cy="432"/>
              </a:xfrm>
            </p:grpSpPr>
            <p:sp>
              <p:nvSpPr>
                <p:cNvPr id="27804" name="Rectangle 75"/>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805" name="Rectangle 76"/>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803" name="Text Box 77"/>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27675" name="Group 78"/>
          <p:cNvGrpSpPr>
            <a:grpSpLocks/>
          </p:cNvGrpSpPr>
          <p:nvPr/>
        </p:nvGrpSpPr>
        <p:grpSpPr bwMode="auto">
          <a:xfrm>
            <a:off x="3289978" y="3500068"/>
            <a:ext cx="3879850" cy="700087"/>
            <a:chOff x="1962" y="1200"/>
            <a:chExt cx="1910" cy="441"/>
          </a:xfrm>
        </p:grpSpPr>
        <p:grpSp>
          <p:nvGrpSpPr>
            <p:cNvPr id="27756" name="Group 79"/>
            <p:cNvGrpSpPr>
              <a:grpSpLocks noChangeAspect="1"/>
            </p:cNvGrpSpPr>
            <p:nvPr/>
          </p:nvGrpSpPr>
          <p:grpSpPr bwMode="auto">
            <a:xfrm>
              <a:off x="2429" y="1304"/>
              <a:ext cx="221" cy="233"/>
              <a:chOff x="1374" y="528"/>
              <a:chExt cx="480" cy="432"/>
            </a:xfrm>
          </p:grpSpPr>
          <p:grpSp>
            <p:nvGrpSpPr>
              <p:cNvPr id="27785" name="Group 80"/>
              <p:cNvGrpSpPr>
                <a:grpSpLocks noChangeAspect="1"/>
              </p:cNvGrpSpPr>
              <p:nvPr/>
            </p:nvGrpSpPr>
            <p:grpSpPr bwMode="auto">
              <a:xfrm>
                <a:off x="1374" y="528"/>
                <a:ext cx="480" cy="432"/>
                <a:chOff x="1392" y="528"/>
                <a:chExt cx="480" cy="432"/>
              </a:xfrm>
            </p:grpSpPr>
            <p:sp>
              <p:nvSpPr>
                <p:cNvPr id="27787" name="Rectangle 81"/>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88" name="Rectangle 82"/>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786" name="Text Box 83"/>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7757" name="Line 84"/>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58" name="Line 85"/>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59" name="Group 86"/>
            <p:cNvGrpSpPr>
              <a:grpSpLocks noChangeAspect="1"/>
            </p:cNvGrpSpPr>
            <p:nvPr/>
          </p:nvGrpSpPr>
          <p:grpSpPr bwMode="auto">
            <a:xfrm>
              <a:off x="2851" y="1235"/>
              <a:ext cx="199" cy="371"/>
              <a:chOff x="2991" y="411"/>
              <a:chExt cx="359" cy="768"/>
            </a:xfrm>
          </p:grpSpPr>
          <p:sp>
            <p:nvSpPr>
              <p:cNvPr id="27781" name="AutoShape 87"/>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27782" name="AutoShape 88"/>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83" name="Freeform 89"/>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84" name="Text Box 90"/>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7760" name="Line 91"/>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61" name="Line 92"/>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62" name="Group 93"/>
            <p:cNvGrpSpPr>
              <a:grpSpLocks noChangeAspect="1"/>
            </p:cNvGrpSpPr>
            <p:nvPr/>
          </p:nvGrpSpPr>
          <p:grpSpPr bwMode="auto">
            <a:xfrm>
              <a:off x="3209" y="1305"/>
              <a:ext cx="275" cy="232"/>
              <a:chOff x="3853" y="576"/>
              <a:chExt cx="594" cy="480"/>
            </a:xfrm>
          </p:grpSpPr>
          <p:sp>
            <p:nvSpPr>
              <p:cNvPr id="27779" name="Rectangle 94"/>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780" name="Text Box 95"/>
              <p:cNvSpPr txBox="1">
                <a:spLocks noChangeAspect="1" noChangeArrowheads="1"/>
              </p:cNvSpPr>
              <p:nvPr/>
            </p:nvSpPr>
            <p:spPr bwMode="auto">
              <a:xfrm>
                <a:off x="3853" y="628"/>
                <a:ext cx="594"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27763" name="Freeform 96"/>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64" name="Line 97"/>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65" name="Line 98"/>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66" name="Group 99"/>
            <p:cNvGrpSpPr>
              <a:grpSpLocks noChangeAspect="1"/>
            </p:cNvGrpSpPr>
            <p:nvPr/>
          </p:nvGrpSpPr>
          <p:grpSpPr bwMode="auto">
            <a:xfrm>
              <a:off x="1962" y="1305"/>
              <a:ext cx="290" cy="232"/>
              <a:chOff x="1123" y="576"/>
              <a:chExt cx="626" cy="480"/>
            </a:xfrm>
          </p:grpSpPr>
          <p:sp>
            <p:nvSpPr>
              <p:cNvPr id="27777" name="Rectangle 100"/>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778" name="Text Box 101"/>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7767" name="Group 102"/>
            <p:cNvGrpSpPr>
              <a:grpSpLocks/>
            </p:cNvGrpSpPr>
            <p:nvPr/>
          </p:nvGrpSpPr>
          <p:grpSpPr bwMode="auto">
            <a:xfrm>
              <a:off x="2296" y="1200"/>
              <a:ext cx="1305" cy="441"/>
              <a:chOff x="2112" y="528"/>
              <a:chExt cx="2088" cy="681"/>
            </a:xfrm>
          </p:grpSpPr>
          <p:sp>
            <p:nvSpPr>
              <p:cNvPr id="27773" name="Rectangle 103"/>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74" name="Rectangle 104"/>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75" name="Rectangle 105"/>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76" name="Rectangle 106"/>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7768" name="Group 107"/>
            <p:cNvGrpSpPr>
              <a:grpSpLocks noChangeAspect="1"/>
            </p:cNvGrpSpPr>
            <p:nvPr/>
          </p:nvGrpSpPr>
          <p:grpSpPr bwMode="auto">
            <a:xfrm flipH="1">
              <a:off x="3649" y="1296"/>
              <a:ext cx="223" cy="233"/>
              <a:chOff x="1374" y="528"/>
              <a:chExt cx="480" cy="432"/>
            </a:xfrm>
          </p:grpSpPr>
          <p:grpSp>
            <p:nvGrpSpPr>
              <p:cNvPr id="27769" name="Group 108"/>
              <p:cNvGrpSpPr>
                <a:grpSpLocks noChangeAspect="1"/>
              </p:cNvGrpSpPr>
              <p:nvPr/>
            </p:nvGrpSpPr>
            <p:grpSpPr bwMode="auto">
              <a:xfrm>
                <a:off x="1374" y="528"/>
                <a:ext cx="480" cy="432"/>
                <a:chOff x="1392" y="528"/>
                <a:chExt cx="480" cy="432"/>
              </a:xfrm>
            </p:grpSpPr>
            <p:sp>
              <p:nvSpPr>
                <p:cNvPr id="27771" name="Rectangle 109"/>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72" name="Rectangle 110"/>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770" name="Text Box 111"/>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27676" name="Group 112"/>
          <p:cNvGrpSpPr>
            <a:grpSpLocks noChangeAspect="1"/>
          </p:cNvGrpSpPr>
          <p:nvPr/>
        </p:nvGrpSpPr>
        <p:grpSpPr bwMode="auto">
          <a:xfrm>
            <a:off x="5077503" y="4427168"/>
            <a:ext cx="447675" cy="369887"/>
            <a:chOff x="1374" y="528"/>
            <a:chExt cx="480" cy="432"/>
          </a:xfrm>
        </p:grpSpPr>
        <p:grpSp>
          <p:nvGrpSpPr>
            <p:cNvPr id="27752" name="Group 113"/>
            <p:cNvGrpSpPr>
              <a:grpSpLocks noChangeAspect="1"/>
            </p:cNvGrpSpPr>
            <p:nvPr/>
          </p:nvGrpSpPr>
          <p:grpSpPr bwMode="auto">
            <a:xfrm>
              <a:off x="1374" y="528"/>
              <a:ext cx="480" cy="432"/>
              <a:chOff x="1392" y="528"/>
              <a:chExt cx="480" cy="432"/>
            </a:xfrm>
          </p:grpSpPr>
          <p:sp>
            <p:nvSpPr>
              <p:cNvPr id="27754" name="Rectangle 11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55" name="Rectangle 11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753" name="Text Box 116"/>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7677" name="Line 117"/>
          <p:cNvSpPr>
            <a:spLocks noChangeAspect="1" noChangeShapeType="1"/>
          </p:cNvSpPr>
          <p:nvPr/>
        </p:nvSpPr>
        <p:spPr bwMode="auto">
          <a:xfrm>
            <a:off x="5528353" y="4501780"/>
            <a:ext cx="495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78" name="Line 118"/>
          <p:cNvSpPr>
            <a:spLocks noChangeAspect="1" noChangeShapeType="1"/>
          </p:cNvSpPr>
          <p:nvPr/>
        </p:nvSpPr>
        <p:spPr bwMode="auto">
          <a:xfrm>
            <a:off x="5528353" y="4722443"/>
            <a:ext cx="495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79" name="Group 119"/>
          <p:cNvGrpSpPr>
            <a:grpSpLocks noChangeAspect="1"/>
          </p:cNvGrpSpPr>
          <p:nvPr/>
        </p:nvGrpSpPr>
        <p:grpSpPr bwMode="auto">
          <a:xfrm>
            <a:off x="5934753" y="4317630"/>
            <a:ext cx="403225" cy="588963"/>
            <a:chOff x="2991" y="411"/>
            <a:chExt cx="359" cy="768"/>
          </a:xfrm>
        </p:grpSpPr>
        <p:sp>
          <p:nvSpPr>
            <p:cNvPr id="27748" name="AutoShape 120"/>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27749" name="AutoShape 121"/>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50" name="Freeform 122"/>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51" name="Text Box 123"/>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7680" name="Line 124"/>
          <p:cNvSpPr>
            <a:spLocks noChangeAspect="1" noChangeShapeType="1"/>
          </p:cNvSpPr>
          <p:nvPr/>
        </p:nvSpPr>
        <p:spPr bwMode="auto">
          <a:xfrm>
            <a:off x="6342740" y="4612905"/>
            <a:ext cx="496888"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81" name="Line 125"/>
          <p:cNvSpPr>
            <a:spLocks noChangeAspect="1" noChangeShapeType="1"/>
          </p:cNvSpPr>
          <p:nvPr/>
        </p:nvSpPr>
        <p:spPr bwMode="auto">
          <a:xfrm>
            <a:off x="7201578" y="4612905"/>
            <a:ext cx="49847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682" name="Group 126"/>
          <p:cNvGrpSpPr>
            <a:grpSpLocks noChangeAspect="1"/>
          </p:cNvGrpSpPr>
          <p:nvPr/>
        </p:nvGrpSpPr>
        <p:grpSpPr bwMode="auto">
          <a:xfrm>
            <a:off x="6661828" y="4428755"/>
            <a:ext cx="558800" cy="368300"/>
            <a:chOff x="3853" y="576"/>
            <a:chExt cx="594" cy="480"/>
          </a:xfrm>
        </p:grpSpPr>
        <p:sp>
          <p:nvSpPr>
            <p:cNvPr id="27746" name="Rectangle 127"/>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747" name="Text Box 128"/>
            <p:cNvSpPr txBox="1">
              <a:spLocks noChangeAspect="1" noChangeArrowheads="1"/>
            </p:cNvSpPr>
            <p:nvPr/>
          </p:nvSpPr>
          <p:spPr bwMode="auto">
            <a:xfrm>
              <a:off x="3853" y="628"/>
              <a:ext cx="594"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27683" name="Freeform 129"/>
          <p:cNvSpPr>
            <a:spLocks noChangeAspect="1"/>
          </p:cNvSpPr>
          <p:nvPr/>
        </p:nvSpPr>
        <p:spPr bwMode="auto">
          <a:xfrm>
            <a:off x="6658653" y="4612905"/>
            <a:ext cx="674687" cy="293688"/>
          </a:xfrm>
          <a:custGeom>
            <a:avLst/>
            <a:gdLst>
              <a:gd name="T0" fmla="*/ 0 w 816"/>
              <a:gd name="T1" fmla="*/ 0 h 384"/>
              <a:gd name="T2" fmla="*/ 0 w 816"/>
              <a:gd name="T3" fmla="*/ 224616278 h 384"/>
              <a:gd name="T4" fmla="*/ 492217299 w 816"/>
              <a:gd name="T5" fmla="*/ 224616278 h 384"/>
              <a:gd name="T6" fmla="*/ 492217299 w 816"/>
              <a:gd name="T7" fmla="*/ 84231092 h 384"/>
              <a:gd name="T8" fmla="*/ 557846300 w 816"/>
              <a:gd name="T9" fmla="*/ 84231092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684" name="Line 130"/>
          <p:cNvSpPr>
            <a:spLocks noChangeAspect="1" noChangeShapeType="1"/>
          </p:cNvSpPr>
          <p:nvPr/>
        </p:nvSpPr>
        <p:spPr bwMode="auto">
          <a:xfrm>
            <a:off x="4609190" y="4724030"/>
            <a:ext cx="468313"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85" name="Line 131"/>
          <p:cNvSpPr>
            <a:spLocks noChangeAspect="1" noChangeShapeType="1"/>
          </p:cNvSpPr>
          <p:nvPr/>
        </p:nvSpPr>
        <p:spPr bwMode="auto">
          <a:xfrm>
            <a:off x="4548865" y="4501780"/>
            <a:ext cx="525463"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86" name="Rectangle 132"/>
          <p:cNvSpPr>
            <a:spLocks noChangeAspect="1" noChangeArrowheads="1"/>
          </p:cNvSpPr>
          <p:nvPr/>
        </p:nvSpPr>
        <p:spPr bwMode="auto">
          <a:xfrm>
            <a:off x="4198028" y="4428755"/>
            <a:ext cx="450850" cy="368300"/>
          </a:xfrm>
          <a:prstGeom prst="rect">
            <a:avLst/>
          </a:prstGeom>
          <a:solidFill>
            <a:srgbClr val="FC0128"/>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687" name="Text Box 133"/>
          <p:cNvSpPr txBox="1">
            <a:spLocks noChangeAspect="1" noChangeArrowheads="1"/>
          </p:cNvSpPr>
          <p:nvPr/>
        </p:nvSpPr>
        <p:spPr bwMode="auto">
          <a:xfrm>
            <a:off x="4128178" y="4468443"/>
            <a:ext cx="5889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nvGrpSpPr>
          <p:cNvPr id="27688" name="Group 134"/>
          <p:cNvGrpSpPr>
            <a:grpSpLocks/>
          </p:cNvGrpSpPr>
          <p:nvPr/>
        </p:nvGrpSpPr>
        <p:grpSpPr bwMode="auto">
          <a:xfrm>
            <a:off x="4790165" y="4262068"/>
            <a:ext cx="2635250" cy="700087"/>
            <a:chOff x="2112" y="528"/>
            <a:chExt cx="2088" cy="681"/>
          </a:xfrm>
        </p:grpSpPr>
        <p:sp>
          <p:nvSpPr>
            <p:cNvPr id="27742" name="Rectangle 135"/>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43" name="Rectangle 136"/>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44" name="Rectangle 137"/>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45" name="Rectangle 138"/>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7689" name="Group 139"/>
          <p:cNvGrpSpPr>
            <a:grpSpLocks noChangeAspect="1"/>
          </p:cNvGrpSpPr>
          <p:nvPr/>
        </p:nvGrpSpPr>
        <p:grpSpPr bwMode="auto">
          <a:xfrm flipH="1">
            <a:off x="7555590" y="4414468"/>
            <a:ext cx="452438" cy="369887"/>
            <a:chOff x="1374" y="528"/>
            <a:chExt cx="480" cy="432"/>
          </a:xfrm>
        </p:grpSpPr>
        <p:grpSp>
          <p:nvGrpSpPr>
            <p:cNvPr id="27738" name="Group 140"/>
            <p:cNvGrpSpPr>
              <a:grpSpLocks noChangeAspect="1"/>
            </p:cNvGrpSpPr>
            <p:nvPr/>
          </p:nvGrpSpPr>
          <p:grpSpPr bwMode="auto">
            <a:xfrm>
              <a:off x="1374" y="528"/>
              <a:ext cx="480" cy="432"/>
              <a:chOff x="1392" y="528"/>
              <a:chExt cx="480" cy="432"/>
            </a:xfrm>
          </p:grpSpPr>
          <p:sp>
            <p:nvSpPr>
              <p:cNvPr id="27740" name="Rectangle 141"/>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41" name="Rectangle 142"/>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739" name="Text Box 143"/>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7690" name="Text Box 144"/>
          <p:cNvSpPr txBox="1">
            <a:spLocks noChangeArrowheads="1"/>
          </p:cNvSpPr>
          <p:nvPr/>
        </p:nvSpPr>
        <p:spPr bwMode="auto">
          <a:xfrm>
            <a:off x="1427840" y="154426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1</a:t>
            </a:r>
            <a:endParaRPr lang="en-US" altLang="zh-TW" sz="1600" i="0" u="none">
              <a:solidFill>
                <a:srgbClr val="000000"/>
              </a:solidFill>
              <a:latin typeface="Comic Sans MS" charset="0"/>
            </a:endParaRPr>
          </a:p>
        </p:txBody>
      </p:sp>
      <p:sp>
        <p:nvSpPr>
          <p:cNvPr id="27691" name="Text Box 145"/>
          <p:cNvSpPr txBox="1">
            <a:spLocks noChangeArrowheads="1"/>
          </p:cNvSpPr>
          <p:nvPr/>
        </p:nvSpPr>
        <p:spPr bwMode="auto">
          <a:xfrm>
            <a:off x="2243815" y="154426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2</a:t>
            </a:r>
            <a:endParaRPr lang="en-US" altLang="zh-TW" sz="1600" i="0" u="none">
              <a:solidFill>
                <a:srgbClr val="000000"/>
              </a:solidFill>
              <a:latin typeface="Comic Sans MS" charset="0"/>
            </a:endParaRPr>
          </a:p>
        </p:txBody>
      </p:sp>
      <p:sp>
        <p:nvSpPr>
          <p:cNvPr id="27692" name="Text Box 146"/>
          <p:cNvSpPr txBox="1">
            <a:spLocks noChangeArrowheads="1"/>
          </p:cNvSpPr>
          <p:nvPr/>
        </p:nvSpPr>
        <p:spPr bwMode="auto">
          <a:xfrm>
            <a:off x="3109003" y="1544268"/>
            <a:ext cx="9096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3</a:t>
            </a:r>
            <a:endParaRPr lang="en-US" altLang="zh-TW" sz="1600" i="0" u="none">
              <a:solidFill>
                <a:srgbClr val="000000"/>
              </a:solidFill>
              <a:latin typeface="Comic Sans MS" charset="0"/>
            </a:endParaRPr>
          </a:p>
        </p:txBody>
      </p:sp>
      <p:sp>
        <p:nvSpPr>
          <p:cNvPr id="27693" name="Text Box 147"/>
          <p:cNvSpPr txBox="1">
            <a:spLocks noChangeArrowheads="1"/>
          </p:cNvSpPr>
          <p:nvPr/>
        </p:nvSpPr>
        <p:spPr bwMode="auto">
          <a:xfrm>
            <a:off x="3958315" y="154426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4</a:t>
            </a:r>
            <a:endParaRPr lang="en-US" altLang="zh-TW" sz="1600" i="0" u="none">
              <a:solidFill>
                <a:srgbClr val="000000"/>
              </a:solidFill>
              <a:latin typeface="Comic Sans MS" charset="0"/>
            </a:endParaRPr>
          </a:p>
        </p:txBody>
      </p:sp>
      <p:sp>
        <p:nvSpPr>
          <p:cNvPr id="27694" name="Text Box 148"/>
          <p:cNvSpPr txBox="1">
            <a:spLocks noChangeArrowheads="1"/>
          </p:cNvSpPr>
          <p:nvPr/>
        </p:nvSpPr>
        <p:spPr bwMode="auto">
          <a:xfrm>
            <a:off x="5691865" y="154426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6</a:t>
            </a:r>
            <a:endParaRPr lang="en-US" altLang="zh-TW" sz="1600" i="0" u="none">
              <a:solidFill>
                <a:srgbClr val="000000"/>
              </a:solidFill>
              <a:latin typeface="Comic Sans MS" charset="0"/>
            </a:endParaRPr>
          </a:p>
        </p:txBody>
      </p:sp>
      <p:sp>
        <p:nvSpPr>
          <p:cNvPr id="27695" name="Text Box 149"/>
          <p:cNvSpPr txBox="1">
            <a:spLocks noChangeArrowheads="1"/>
          </p:cNvSpPr>
          <p:nvPr/>
        </p:nvSpPr>
        <p:spPr bwMode="auto">
          <a:xfrm>
            <a:off x="6530065" y="154426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7</a:t>
            </a:r>
            <a:endParaRPr lang="en-US" altLang="zh-TW" sz="1600" i="0" u="none">
              <a:solidFill>
                <a:srgbClr val="000000"/>
              </a:solidFill>
              <a:latin typeface="Comic Sans MS" charset="0"/>
            </a:endParaRPr>
          </a:p>
        </p:txBody>
      </p:sp>
      <p:sp>
        <p:nvSpPr>
          <p:cNvPr id="27696" name="Text Box 150"/>
          <p:cNvSpPr txBox="1">
            <a:spLocks noChangeArrowheads="1"/>
          </p:cNvSpPr>
          <p:nvPr/>
        </p:nvSpPr>
        <p:spPr bwMode="auto">
          <a:xfrm>
            <a:off x="4777465" y="154426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5</a:t>
            </a:r>
            <a:endParaRPr lang="en-US" altLang="zh-TW" sz="1600" i="0" u="none">
              <a:solidFill>
                <a:srgbClr val="000000"/>
              </a:solidFill>
              <a:latin typeface="Comic Sans MS" charset="0"/>
            </a:endParaRPr>
          </a:p>
        </p:txBody>
      </p:sp>
      <p:grpSp>
        <p:nvGrpSpPr>
          <p:cNvPr id="27697" name="Group 151"/>
          <p:cNvGrpSpPr>
            <a:grpSpLocks/>
          </p:cNvGrpSpPr>
          <p:nvPr/>
        </p:nvGrpSpPr>
        <p:grpSpPr bwMode="auto">
          <a:xfrm>
            <a:off x="4977490" y="5041530"/>
            <a:ext cx="3879850" cy="700088"/>
            <a:chOff x="1962" y="1200"/>
            <a:chExt cx="1910" cy="441"/>
          </a:xfrm>
        </p:grpSpPr>
        <p:grpSp>
          <p:nvGrpSpPr>
            <p:cNvPr id="27705" name="Group 152"/>
            <p:cNvGrpSpPr>
              <a:grpSpLocks noChangeAspect="1"/>
            </p:cNvGrpSpPr>
            <p:nvPr/>
          </p:nvGrpSpPr>
          <p:grpSpPr bwMode="auto">
            <a:xfrm>
              <a:off x="2429" y="1304"/>
              <a:ext cx="221" cy="233"/>
              <a:chOff x="1374" y="528"/>
              <a:chExt cx="480" cy="432"/>
            </a:xfrm>
          </p:grpSpPr>
          <p:grpSp>
            <p:nvGrpSpPr>
              <p:cNvPr id="27734" name="Group 153"/>
              <p:cNvGrpSpPr>
                <a:grpSpLocks noChangeAspect="1"/>
              </p:cNvGrpSpPr>
              <p:nvPr/>
            </p:nvGrpSpPr>
            <p:grpSpPr bwMode="auto">
              <a:xfrm>
                <a:off x="1374" y="528"/>
                <a:ext cx="480" cy="432"/>
                <a:chOff x="1392" y="528"/>
                <a:chExt cx="480" cy="432"/>
              </a:xfrm>
            </p:grpSpPr>
            <p:sp>
              <p:nvSpPr>
                <p:cNvPr id="27736" name="Rectangle 154"/>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37" name="Rectangle 155"/>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735" name="Text Box 156"/>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7706" name="Line 157"/>
            <p:cNvSpPr>
              <a:spLocks noChangeAspect="1" noChangeShapeType="1"/>
            </p:cNvSpPr>
            <p:nvPr/>
          </p:nvSpPr>
          <p:spPr bwMode="auto">
            <a:xfrm>
              <a:off x="2651" y="1351"/>
              <a:ext cx="244"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07" name="Line 158"/>
            <p:cNvSpPr>
              <a:spLocks noChangeAspect="1" noChangeShapeType="1"/>
            </p:cNvSpPr>
            <p:nvPr/>
          </p:nvSpPr>
          <p:spPr bwMode="auto">
            <a:xfrm>
              <a:off x="2651" y="1490"/>
              <a:ext cx="244"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08" name="Group 159"/>
            <p:cNvGrpSpPr>
              <a:grpSpLocks noChangeAspect="1"/>
            </p:cNvGrpSpPr>
            <p:nvPr/>
          </p:nvGrpSpPr>
          <p:grpSpPr bwMode="auto">
            <a:xfrm>
              <a:off x="2851" y="1235"/>
              <a:ext cx="199" cy="371"/>
              <a:chOff x="2991" y="411"/>
              <a:chExt cx="359" cy="768"/>
            </a:xfrm>
          </p:grpSpPr>
          <p:sp>
            <p:nvSpPr>
              <p:cNvPr id="27730" name="AutoShape 160"/>
              <p:cNvSpPr>
                <a:spLocks noChangeAspect="1" noChangeArrowheads="1"/>
              </p:cNvSpPr>
              <p:nvPr/>
            </p:nvSpPr>
            <p:spPr bwMode="auto">
              <a:xfrm rot="-5400000">
                <a:off x="2798" y="626"/>
                <a:ext cx="768" cy="337"/>
              </a:xfrm>
              <a:custGeom>
                <a:avLst/>
                <a:gdLst>
                  <a:gd name="T0" fmla="*/ 1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87 h 21600"/>
                  <a:gd name="T14" fmla="*/ 17100 w 21600"/>
                  <a:gd name="T15" fmla="*/ 1711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p:spPr>
            <p:txBody>
              <a:bodyPr vert="eaVert" wrap="none" anchor="ctr"/>
              <a:lstStyle/>
              <a:p>
                <a:pPr algn="ctr" eaLnBrk="0" hangingPunct="0"/>
                <a:endParaRPr lang="zh-TW" sz="1000" b="1" i="0" u="none">
                  <a:solidFill>
                    <a:srgbClr val="000000"/>
                  </a:solidFill>
                  <a:latin typeface="Comic Sans MS" charset="0"/>
                </a:endParaRPr>
              </a:p>
            </p:txBody>
          </p:sp>
          <p:sp>
            <p:nvSpPr>
              <p:cNvPr id="27731" name="AutoShape 161"/>
              <p:cNvSpPr>
                <a:spLocks noChangeAspect="1" noChangeArrowheads="1"/>
              </p:cNvSpPr>
              <p:nvPr/>
            </p:nvSpPr>
            <p:spPr bwMode="auto">
              <a:xfrm rot="5400000">
                <a:off x="2957" y="705"/>
                <a:ext cx="248" cy="180"/>
              </a:xfrm>
              <a:prstGeom prst="triangle">
                <a:avLst>
                  <a:gd name="adj" fmla="val 50000"/>
                </a:avLst>
              </a:prstGeom>
              <a:solidFill>
                <a:srgbClr val="FFFFFF"/>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32" name="Freeform 162"/>
              <p:cNvSpPr>
                <a:spLocks noChangeAspect="1"/>
              </p:cNvSpPr>
              <p:nvPr/>
            </p:nvSpPr>
            <p:spPr bwMode="auto">
              <a:xfrm rot="5400000">
                <a:off x="2974" y="725"/>
                <a:ext cx="218" cy="139"/>
              </a:xfrm>
              <a:custGeom>
                <a:avLst/>
                <a:gdLst>
                  <a:gd name="T0" fmla="*/ 0 w 384"/>
                  <a:gd name="T1" fmla="*/ 67 h 288"/>
                  <a:gd name="T2" fmla="*/ 62 w 384"/>
                  <a:gd name="T3" fmla="*/ 0 h 288"/>
                  <a:gd name="T4" fmla="*/ 124 w 384"/>
                  <a:gd name="T5" fmla="*/ 6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0" y="288"/>
                    </a:moveTo>
                    <a:lnTo>
                      <a:pt x="192" y="0"/>
                    </a:lnTo>
                    <a:lnTo>
                      <a:pt x="384" y="288"/>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33" name="Text Box 163"/>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7709" name="Line 164"/>
            <p:cNvSpPr>
              <a:spLocks noChangeAspect="1" noChangeShapeType="1"/>
            </p:cNvSpPr>
            <p:nvPr/>
          </p:nvSpPr>
          <p:spPr bwMode="auto">
            <a:xfrm>
              <a:off x="3052" y="1421"/>
              <a:ext cx="24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10" name="Line 165"/>
            <p:cNvSpPr>
              <a:spLocks noChangeAspect="1" noChangeShapeType="1"/>
            </p:cNvSpPr>
            <p:nvPr/>
          </p:nvSpPr>
          <p:spPr bwMode="auto">
            <a:xfrm>
              <a:off x="3475" y="1421"/>
              <a:ext cx="24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11" name="Group 166"/>
            <p:cNvGrpSpPr>
              <a:grpSpLocks noChangeAspect="1"/>
            </p:cNvGrpSpPr>
            <p:nvPr/>
          </p:nvGrpSpPr>
          <p:grpSpPr bwMode="auto">
            <a:xfrm>
              <a:off x="3209" y="1305"/>
              <a:ext cx="275" cy="232"/>
              <a:chOff x="3853" y="576"/>
              <a:chExt cx="594" cy="480"/>
            </a:xfrm>
          </p:grpSpPr>
          <p:sp>
            <p:nvSpPr>
              <p:cNvPr id="27728" name="Rectangle 167"/>
              <p:cNvSpPr>
                <a:spLocks noChangeAspect="1" noChangeArrowheads="1"/>
              </p:cNvSpPr>
              <p:nvPr/>
            </p:nvSpPr>
            <p:spPr bwMode="auto">
              <a:xfrm>
                <a:off x="3915"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729" name="Text Box 168"/>
              <p:cNvSpPr txBox="1">
                <a:spLocks noChangeAspect="1" noChangeArrowheads="1"/>
              </p:cNvSpPr>
              <p:nvPr/>
            </p:nvSpPr>
            <p:spPr bwMode="auto">
              <a:xfrm>
                <a:off x="3853" y="628"/>
                <a:ext cx="594"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27712" name="Freeform 169"/>
            <p:cNvSpPr>
              <a:spLocks noChangeAspect="1"/>
            </p:cNvSpPr>
            <p:nvPr/>
          </p:nvSpPr>
          <p:spPr bwMode="auto">
            <a:xfrm>
              <a:off x="3208" y="1421"/>
              <a:ext cx="332" cy="185"/>
            </a:xfrm>
            <a:custGeom>
              <a:avLst/>
              <a:gdLst>
                <a:gd name="T0" fmla="*/ 0 w 816"/>
                <a:gd name="T1" fmla="*/ 0 h 384"/>
                <a:gd name="T2" fmla="*/ 0 w 816"/>
                <a:gd name="T3" fmla="*/ 89 h 384"/>
                <a:gd name="T4" fmla="*/ 119 w 816"/>
                <a:gd name="T5" fmla="*/ 89 h 384"/>
                <a:gd name="T6" fmla="*/ 119 w 816"/>
                <a:gd name="T7" fmla="*/ 33 h 384"/>
                <a:gd name="T8" fmla="*/ 135 w 816"/>
                <a:gd name="T9" fmla="*/ 33 h 384"/>
                <a:gd name="T10" fmla="*/ 0 60000 65536"/>
                <a:gd name="T11" fmla="*/ 0 60000 65536"/>
                <a:gd name="T12" fmla="*/ 0 60000 65536"/>
                <a:gd name="T13" fmla="*/ 0 60000 65536"/>
                <a:gd name="T14" fmla="*/ 0 60000 65536"/>
                <a:gd name="T15" fmla="*/ 0 w 816"/>
                <a:gd name="T16" fmla="*/ 0 h 384"/>
                <a:gd name="T17" fmla="*/ 816 w 816"/>
                <a:gd name="T18" fmla="*/ 384 h 384"/>
              </a:gdLst>
              <a:ahLst/>
              <a:cxnLst>
                <a:cxn ang="T10">
                  <a:pos x="T0" y="T1"/>
                </a:cxn>
                <a:cxn ang="T11">
                  <a:pos x="T2" y="T3"/>
                </a:cxn>
                <a:cxn ang="T12">
                  <a:pos x="T4" y="T5"/>
                </a:cxn>
                <a:cxn ang="T13">
                  <a:pos x="T6" y="T7"/>
                </a:cxn>
                <a:cxn ang="T14">
                  <a:pos x="T8" y="T9"/>
                </a:cxn>
              </a:cxnLst>
              <a:rect l="T15" t="T16" r="T17" b="T18"/>
              <a:pathLst>
                <a:path w="816" h="384">
                  <a:moveTo>
                    <a:pt x="0" y="0"/>
                  </a:moveTo>
                  <a:lnTo>
                    <a:pt x="0" y="384"/>
                  </a:lnTo>
                  <a:lnTo>
                    <a:pt x="720" y="384"/>
                  </a:lnTo>
                  <a:lnTo>
                    <a:pt x="720" y="144"/>
                  </a:lnTo>
                  <a:lnTo>
                    <a:pt x="816" y="144"/>
                  </a:lnTo>
                </a:path>
              </a:pathLst>
            </a:custGeom>
            <a:noFill/>
            <a:ln w="2857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13" name="Line 170"/>
            <p:cNvSpPr>
              <a:spLocks noChangeAspect="1" noChangeShapeType="1"/>
            </p:cNvSpPr>
            <p:nvPr/>
          </p:nvSpPr>
          <p:spPr bwMode="auto">
            <a:xfrm>
              <a:off x="2199" y="1491"/>
              <a:ext cx="23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14" name="Line 171"/>
            <p:cNvSpPr>
              <a:spLocks noChangeAspect="1" noChangeShapeType="1"/>
            </p:cNvSpPr>
            <p:nvPr/>
          </p:nvSpPr>
          <p:spPr bwMode="auto">
            <a:xfrm>
              <a:off x="2169" y="1351"/>
              <a:ext cx="259"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7715" name="Group 172"/>
            <p:cNvGrpSpPr>
              <a:grpSpLocks noChangeAspect="1"/>
            </p:cNvGrpSpPr>
            <p:nvPr/>
          </p:nvGrpSpPr>
          <p:grpSpPr bwMode="auto">
            <a:xfrm>
              <a:off x="1962" y="1305"/>
              <a:ext cx="290" cy="232"/>
              <a:chOff x="1123" y="576"/>
              <a:chExt cx="626" cy="480"/>
            </a:xfrm>
          </p:grpSpPr>
          <p:sp>
            <p:nvSpPr>
              <p:cNvPr id="27726" name="Rectangle 173"/>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p:spPr>
            <p:txBody>
              <a:bodyPr wrap="none" anchor="ctr"/>
              <a:lstStyle/>
              <a:p>
                <a:pPr algn="r" eaLnBrk="0" hangingPunct="0"/>
                <a:endParaRPr lang="zh-TW" sz="1000" b="1" i="0" u="none">
                  <a:solidFill>
                    <a:srgbClr val="000000"/>
                  </a:solidFill>
                  <a:latin typeface="Comic Sans MS" charset="0"/>
                </a:endParaRPr>
              </a:p>
            </p:txBody>
          </p:sp>
          <p:sp>
            <p:nvSpPr>
              <p:cNvPr id="27727" name="Text Box 174"/>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7716" name="Group 175"/>
            <p:cNvGrpSpPr>
              <a:grpSpLocks/>
            </p:cNvGrpSpPr>
            <p:nvPr/>
          </p:nvGrpSpPr>
          <p:grpSpPr bwMode="auto">
            <a:xfrm>
              <a:off x="2296" y="1200"/>
              <a:ext cx="1305" cy="441"/>
              <a:chOff x="2112" y="528"/>
              <a:chExt cx="2088" cy="681"/>
            </a:xfrm>
          </p:grpSpPr>
          <p:sp>
            <p:nvSpPr>
              <p:cNvPr id="27722" name="Rectangle 176"/>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23" name="Rectangle 177"/>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24" name="Rectangle 178"/>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25" name="Rectangle 179"/>
              <p:cNvSpPr>
                <a:spLocks noChangeAspect="1" noChangeArrowheads="1"/>
              </p:cNvSpPr>
              <p:nvPr/>
            </p:nvSpPr>
            <p:spPr bwMode="auto">
              <a:xfrm>
                <a:off x="3456" y="532"/>
                <a:ext cx="71" cy="672"/>
              </a:xfrm>
              <a:prstGeom prst="rect">
                <a:avLst/>
              </a:prstGeom>
              <a:solidFill>
                <a:srgbClr val="00AE00"/>
              </a:solidFill>
              <a:ln w="28575">
                <a:solidFill>
                  <a:srgbClr val="000000"/>
                </a:solidFill>
                <a:miter lim="800000"/>
                <a:headEnd/>
                <a:tailEnd/>
              </a:ln>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7717" name="Group 180"/>
            <p:cNvGrpSpPr>
              <a:grpSpLocks noChangeAspect="1"/>
            </p:cNvGrpSpPr>
            <p:nvPr/>
          </p:nvGrpSpPr>
          <p:grpSpPr bwMode="auto">
            <a:xfrm flipH="1">
              <a:off x="3649" y="1296"/>
              <a:ext cx="223" cy="233"/>
              <a:chOff x="1374" y="528"/>
              <a:chExt cx="480" cy="432"/>
            </a:xfrm>
          </p:grpSpPr>
          <p:grpSp>
            <p:nvGrpSpPr>
              <p:cNvPr id="27718" name="Group 181"/>
              <p:cNvGrpSpPr>
                <a:grpSpLocks noChangeAspect="1"/>
              </p:cNvGrpSpPr>
              <p:nvPr/>
            </p:nvGrpSpPr>
            <p:grpSpPr bwMode="auto">
              <a:xfrm>
                <a:off x="1374" y="528"/>
                <a:ext cx="480" cy="432"/>
                <a:chOff x="1392" y="528"/>
                <a:chExt cx="480" cy="432"/>
              </a:xfrm>
            </p:grpSpPr>
            <p:sp>
              <p:nvSpPr>
                <p:cNvPr id="27720" name="Rectangle 182"/>
                <p:cNvSpPr>
                  <a:spLocks noChangeAspect="1" noChangeArrowheads="1"/>
                </p:cNvSpPr>
                <p:nvPr/>
              </p:nvSpPr>
              <p:spPr bwMode="auto">
                <a:xfrm>
                  <a:off x="1632" y="528"/>
                  <a:ext cx="240" cy="427"/>
                </a:xfrm>
                <a:prstGeom prst="rect">
                  <a:avLst/>
                </a:prstGeom>
                <a:solidFill>
                  <a:srgbClr val="618FFD"/>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721" name="Rectangle 183"/>
                <p:cNvSpPr>
                  <a:spLocks noChangeAspect="1" noChangeArrowheads="1"/>
                </p:cNvSpPr>
                <p:nvPr/>
              </p:nvSpPr>
              <p:spPr bwMode="auto">
                <a:xfrm>
                  <a:off x="1392" y="528"/>
                  <a:ext cx="480" cy="432"/>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zh-TW" sz="1000" b="1" i="0" u="none">
                    <a:solidFill>
                      <a:srgbClr val="000000"/>
                    </a:solidFill>
                    <a:latin typeface="Comic Sans MS" charset="0"/>
                  </a:endParaRPr>
                </a:p>
              </p:txBody>
            </p:sp>
          </p:grpSp>
          <p:sp>
            <p:nvSpPr>
              <p:cNvPr id="27719" name="Text Box 184"/>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sp>
        <p:nvSpPr>
          <p:cNvPr id="27698" name="Line 185"/>
          <p:cNvSpPr>
            <a:spLocks noChangeShapeType="1"/>
          </p:cNvSpPr>
          <p:nvPr/>
        </p:nvSpPr>
        <p:spPr bwMode="auto">
          <a:xfrm>
            <a:off x="2299378"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699" name="Line 186"/>
          <p:cNvSpPr>
            <a:spLocks noChangeShapeType="1"/>
          </p:cNvSpPr>
          <p:nvPr/>
        </p:nvSpPr>
        <p:spPr bwMode="auto">
          <a:xfrm>
            <a:off x="4813978"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00" name="Line 187"/>
          <p:cNvSpPr>
            <a:spLocks noChangeShapeType="1"/>
          </p:cNvSpPr>
          <p:nvPr/>
        </p:nvSpPr>
        <p:spPr bwMode="auto">
          <a:xfrm>
            <a:off x="3975778"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01" name="Line 188"/>
          <p:cNvSpPr>
            <a:spLocks noChangeShapeType="1"/>
          </p:cNvSpPr>
          <p:nvPr/>
        </p:nvSpPr>
        <p:spPr bwMode="auto">
          <a:xfrm>
            <a:off x="3137578"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02" name="Line 189"/>
          <p:cNvSpPr>
            <a:spLocks noChangeShapeType="1"/>
          </p:cNvSpPr>
          <p:nvPr/>
        </p:nvSpPr>
        <p:spPr bwMode="auto">
          <a:xfrm>
            <a:off x="6566578"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03" name="Line 190"/>
          <p:cNvSpPr>
            <a:spLocks noChangeShapeType="1"/>
          </p:cNvSpPr>
          <p:nvPr/>
        </p:nvSpPr>
        <p:spPr bwMode="auto">
          <a:xfrm>
            <a:off x="5668053"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704" name="Line 191"/>
          <p:cNvSpPr>
            <a:spLocks noChangeShapeType="1"/>
          </p:cNvSpPr>
          <p:nvPr/>
        </p:nvSpPr>
        <p:spPr bwMode="auto">
          <a:xfrm>
            <a:off x="7404778" y="1518868"/>
            <a:ext cx="0" cy="4648200"/>
          </a:xfrm>
          <a:prstGeom prst="line">
            <a:avLst/>
          </a:prstGeom>
          <a:noFill/>
          <a:ln w="28575">
            <a:solidFill>
              <a:srgbClr val="000000"/>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 name="Slide Number Placeholder 1"/>
          <p:cNvSpPr>
            <a:spLocks noGrp="1"/>
          </p:cNvSpPr>
          <p:nvPr>
            <p:ph type="sldNum" sz="quarter" idx="4294967295"/>
          </p:nvPr>
        </p:nvSpPr>
        <p:spPr>
          <a:xfrm>
            <a:off x="6653176" y="6485584"/>
            <a:ext cx="2133600" cy="365125"/>
          </a:xfrm>
          <a:prstGeom prst="rect">
            <a:avLst/>
          </a:prstGeom>
        </p:spPr>
        <p:txBody>
          <a:bodyPr/>
          <a:lstStyle/>
          <a:p>
            <a:fld id="{7B14E791-165F-344E-BF0E-59CD826800BF}" type="slidenum">
              <a:rPr lang="en-US" smtClean="0"/>
              <a:pPr/>
              <a:t>79</a:t>
            </a:fld>
            <a:endParaRPr lang="en-US" dirty="0"/>
          </a:p>
        </p:txBody>
      </p:sp>
    </p:spTree>
    <p:extLst>
      <p:ext uri="{BB962C8B-B14F-4D97-AF65-F5344CB8AC3E}">
        <p14:creationId xmlns:p14="http://schemas.microsoft.com/office/powerpoint/2010/main" val="969491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BD25-F542-2440-864B-8D8E3A842B30}"/>
              </a:ext>
            </a:extLst>
          </p:cNvPr>
          <p:cNvSpPr>
            <a:spLocks noGrp="1"/>
          </p:cNvSpPr>
          <p:nvPr>
            <p:ph type="title"/>
          </p:nvPr>
        </p:nvSpPr>
        <p:spPr/>
        <p:txBody>
          <a:bodyPr/>
          <a:lstStyle/>
          <a:p>
            <a:r>
              <a:rPr lang="en-US" dirty="0"/>
              <a:t>Load and Store Operations</a:t>
            </a:r>
          </a:p>
        </p:txBody>
      </p:sp>
      <p:sp>
        <p:nvSpPr>
          <p:cNvPr id="3" name="Content Placeholder 2">
            <a:extLst>
              <a:ext uri="{FF2B5EF4-FFF2-40B4-BE49-F238E27FC236}">
                <a16:creationId xmlns:a16="http://schemas.microsoft.com/office/drawing/2014/main" id="{E1022FBB-6497-5C4F-A615-C3F6205A7E64}"/>
              </a:ext>
            </a:extLst>
          </p:cNvPr>
          <p:cNvSpPr>
            <a:spLocks noGrp="1"/>
          </p:cNvSpPr>
          <p:nvPr>
            <p:ph idx="1"/>
          </p:nvPr>
        </p:nvSpPr>
        <p:spPr/>
        <p:txBody>
          <a:bodyPr>
            <a:normAutofit fontScale="85000" lnSpcReduction="20000"/>
          </a:bodyPr>
          <a:lstStyle/>
          <a:p>
            <a:pPr marL="0" indent="0">
              <a:buNone/>
            </a:pPr>
            <a:r>
              <a:rPr lang="en-US" altLang="en-US" b="1" dirty="0">
                <a:solidFill>
                  <a:srgbClr val="0432FF"/>
                </a:solidFill>
                <a:latin typeface="Lucida Console" charset="0"/>
              </a:rPr>
              <a:t>Format:  </a:t>
            </a:r>
            <a:r>
              <a:rPr lang="en-US" altLang="en-US" b="1" dirty="0" err="1">
                <a:solidFill>
                  <a:srgbClr val="0432FF"/>
                </a:solidFill>
                <a:latin typeface="Lucida Console" charset="0"/>
              </a:rPr>
              <a:t>ld</a:t>
            </a:r>
            <a:r>
              <a:rPr lang="en-US" altLang="en-US" b="1" dirty="0">
                <a:solidFill>
                  <a:srgbClr val="0432FF"/>
                </a:solidFill>
                <a:latin typeface="Lucida Console" charset="0"/>
              </a:rPr>
              <a:t>  </a:t>
            </a:r>
            <a:r>
              <a:rPr lang="en-US" altLang="en-US" b="1" dirty="0" err="1">
                <a:solidFill>
                  <a:srgbClr val="0432FF"/>
                </a:solidFill>
                <a:latin typeface="Lucida Console" charset="0"/>
              </a:rPr>
              <a:t>rd</a:t>
            </a:r>
            <a:r>
              <a:rPr lang="en-US" altLang="en-US" b="1" dirty="0">
                <a:solidFill>
                  <a:srgbClr val="0432FF"/>
                </a:solidFill>
                <a:latin typeface="Lucida Console" charset="0"/>
              </a:rPr>
              <a:t>, offset(rs1)</a:t>
            </a:r>
          </a:p>
          <a:p>
            <a:pPr marL="0" indent="0">
              <a:buNone/>
            </a:pPr>
            <a:r>
              <a:rPr lang="en-US" altLang="en-US" b="1" dirty="0">
                <a:solidFill>
                  <a:srgbClr val="0432FF"/>
                </a:solidFill>
                <a:latin typeface="Lucida Console" charset="0"/>
              </a:rPr>
              <a:t>Example: </a:t>
            </a:r>
            <a:r>
              <a:rPr lang="en-US" altLang="en-US" b="1" dirty="0" err="1">
                <a:solidFill>
                  <a:srgbClr val="0432FF"/>
                </a:solidFill>
                <a:latin typeface="Lucida Console" charset="0"/>
              </a:rPr>
              <a:t>ld</a:t>
            </a:r>
            <a:r>
              <a:rPr lang="en-US" altLang="en-US" b="1" dirty="0">
                <a:solidFill>
                  <a:srgbClr val="0432FF"/>
                </a:solidFill>
                <a:latin typeface="Lucida Console" charset="0"/>
              </a:rPr>
              <a:t>  x9, 64(x22)  // load doubleword to x9</a:t>
            </a:r>
            <a:endParaRPr lang="en-US" dirty="0"/>
          </a:p>
          <a:p>
            <a:r>
              <a:rPr lang="en-US" dirty="0" err="1"/>
              <a:t>ld</a:t>
            </a:r>
            <a:r>
              <a:rPr lang="en-US" dirty="0"/>
              <a:t>: load a doubleword from a memory location whose address is specified as rs1+offset (</a:t>
            </a:r>
            <a:r>
              <a:rPr lang="en-US" dirty="0" err="1"/>
              <a:t>base+offset</a:t>
            </a:r>
            <a:r>
              <a:rPr lang="en-US" dirty="0"/>
              <a:t>, x22+64) into register </a:t>
            </a:r>
            <a:r>
              <a:rPr lang="en-US" dirty="0" err="1"/>
              <a:t>rd</a:t>
            </a:r>
            <a:r>
              <a:rPr lang="en-US" dirty="0"/>
              <a:t> (x9)</a:t>
            </a:r>
          </a:p>
          <a:p>
            <a:pPr lvl="1"/>
            <a:r>
              <a:rPr lang="en-US" dirty="0"/>
              <a:t>Base should be stored in an register, </a:t>
            </a:r>
            <a:r>
              <a:rPr lang="en-US" b="1" dirty="0"/>
              <a:t>offset MUST be a constant number</a:t>
            </a:r>
          </a:p>
          <a:p>
            <a:pPr lvl="1"/>
            <a:r>
              <a:rPr lang="en-US" dirty="0"/>
              <a:t>Address is specified similar to array element, e.g. A[8], for </a:t>
            </a:r>
            <a:r>
              <a:rPr lang="en-US" dirty="0" err="1"/>
              <a:t>ld</a:t>
            </a:r>
            <a:r>
              <a:rPr lang="en-US" dirty="0"/>
              <a:t>, the address is offset(base), e.g. 64(x22)</a:t>
            </a:r>
          </a:p>
          <a:p>
            <a:pPr marL="0" indent="0">
              <a:buNone/>
            </a:pPr>
            <a:r>
              <a:rPr lang="en-US" altLang="en-US" sz="2400" b="1" dirty="0">
                <a:solidFill>
                  <a:srgbClr val="00B050"/>
                </a:solidFill>
                <a:latin typeface="Lucida Console" charset="0"/>
              </a:rPr>
              <a:t>Format:  </a:t>
            </a:r>
            <a:r>
              <a:rPr lang="en-US" altLang="en-US" sz="2400" b="1" dirty="0" err="1">
                <a:solidFill>
                  <a:srgbClr val="00B050"/>
                </a:solidFill>
                <a:latin typeface="Lucida Console" charset="0"/>
              </a:rPr>
              <a:t>sd</a:t>
            </a:r>
            <a:r>
              <a:rPr lang="en-US" altLang="en-US" sz="2400" b="1" dirty="0">
                <a:solidFill>
                  <a:srgbClr val="00B050"/>
                </a:solidFill>
                <a:latin typeface="Lucida Console" charset="0"/>
              </a:rPr>
              <a:t>  rs2, offset(rs1)</a:t>
            </a:r>
          </a:p>
          <a:p>
            <a:pPr marL="0" indent="0">
              <a:buNone/>
            </a:pPr>
            <a:r>
              <a:rPr lang="en-US" altLang="en-US" sz="2400" b="1" dirty="0">
                <a:solidFill>
                  <a:srgbClr val="00B050"/>
                </a:solidFill>
                <a:latin typeface="Lucida Console" charset="0"/>
              </a:rPr>
              <a:t>Example: </a:t>
            </a:r>
            <a:r>
              <a:rPr lang="en-US" altLang="en-US" sz="2400" b="1" dirty="0" err="1">
                <a:solidFill>
                  <a:srgbClr val="00B050"/>
                </a:solidFill>
                <a:latin typeface="Lucida Console" charset="0"/>
              </a:rPr>
              <a:t>sd</a:t>
            </a:r>
            <a:r>
              <a:rPr lang="en-US" altLang="en-US" sz="2400" b="1" dirty="0">
                <a:solidFill>
                  <a:srgbClr val="00B050"/>
                </a:solidFill>
                <a:latin typeface="Lucida Console" charset="0"/>
              </a:rPr>
              <a:t>  x9, 96(x22)    // store a doubleword</a:t>
            </a:r>
          </a:p>
          <a:p>
            <a:r>
              <a:rPr lang="en-US" dirty="0" err="1"/>
              <a:t>sd</a:t>
            </a:r>
            <a:r>
              <a:rPr lang="en-US" dirty="0"/>
              <a:t>: store a doubleword from register rs2 (x9 in the example) to a memory location whose address is specified as rs1+offset(</a:t>
            </a:r>
            <a:r>
              <a:rPr lang="en-US" dirty="0" err="1"/>
              <a:t>base+offset</a:t>
            </a:r>
            <a:r>
              <a:rPr lang="en-US" dirty="0"/>
              <a:t>, x22+96). </a:t>
            </a:r>
            <a:r>
              <a:rPr lang="en-US" b="1" dirty="0"/>
              <a:t>Offset MUST be a constant number. </a:t>
            </a:r>
          </a:p>
          <a:p>
            <a:pPr marL="0" indent="0">
              <a:buNone/>
            </a:pPr>
            <a:endParaRPr lang="en-US" dirty="0"/>
          </a:p>
          <a:p>
            <a:r>
              <a:rPr lang="en-US" b="1" dirty="0"/>
              <a:t>Load and store are the ONLY two instructions that access memory</a:t>
            </a:r>
          </a:p>
          <a:p>
            <a:r>
              <a:rPr lang="en-US" dirty="0" err="1"/>
              <a:t>lw</a:t>
            </a:r>
            <a:r>
              <a:rPr lang="en-US" dirty="0"/>
              <a:t>: load a word from memory location to a register</a:t>
            </a:r>
          </a:p>
          <a:p>
            <a:r>
              <a:rPr lang="en-US" dirty="0" err="1"/>
              <a:t>sw</a:t>
            </a:r>
            <a:r>
              <a:rPr lang="en-US" dirty="0"/>
              <a:t>: store a word from a register to a memory location</a:t>
            </a:r>
          </a:p>
        </p:txBody>
      </p:sp>
      <p:sp>
        <p:nvSpPr>
          <p:cNvPr id="4" name="Slide Number Placeholder 3">
            <a:extLst>
              <a:ext uri="{FF2B5EF4-FFF2-40B4-BE49-F238E27FC236}">
                <a16:creationId xmlns:a16="http://schemas.microsoft.com/office/drawing/2014/main" id="{0F8345BE-65D3-6A4C-80FC-05CFE22B80FC}"/>
              </a:ext>
            </a:extLst>
          </p:cNvPr>
          <p:cNvSpPr>
            <a:spLocks noGrp="1"/>
          </p:cNvSpPr>
          <p:nvPr>
            <p:ph type="sldNum" sz="quarter" idx="12"/>
          </p:nvPr>
        </p:nvSpPr>
        <p:spPr/>
        <p:txBody>
          <a:bodyPr/>
          <a:lstStyle/>
          <a:p>
            <a:fld id="{7B14E791-165F-344E-BF0E-59CD826800BF}" type="slidenum">
              <a:rPr lang="en-US" smtClean="0"/>
              <a:pPr/>
              <a:t>8</a:t>
            </a:fld>
            <a:endParaRPr lang="en-US" dirty="0"/>
          </a:p>
        </p:txBody>
      </p:sp>
    </p:spTree>
    <p:extLst>
      <p:ext uri="{BB962C8B-B14F-4D97-AF65-F5344CB8AC3E}">
        <p14:creationId xmlns:p14="http://schemas.microsoft.com/office/powerpoint/2010/main" val="35663021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en-US" altLang="zh-TW">
                <a:latin typeface="+mj-lt"/>
                <a:ea typeface="新細明體" charset="0"/>
              </a:rPr>
              <a:t>One Memory Port/Structural Hazards</a:t>
            </a:r>
            <a:endParaRPr lang="zh-TW" altLang="en-US" dirty="0">
              <a:latin typeface="+mj-lt"/>
              <a:ea typeface="新細明體" charset="0"/>
            </a:endParaRPr>
          </a:p>
        </p:txBody>
      </p:sp>
      <p:sp>
        <p:nvSpPr>
          <p:cNvPr id="28675" name="Rectangle 3"/>
          <p:cNvSpPr>
            <a:spLocks noChangeArrowheads="1"/>
          </p:cNvSpPr>
          <p:nvPr/>
        </p:nvSpPr>
        <p:spPr bwMode="auto">
          <a:xfrm>
            <a:off x="176213" y="2123488"/>
            <a:ext cx="415925"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en-US" altLang="zh-TW" sz="2000" b="1" i="0" u="none">
                <a:solidFill>
                  <a:srgbClr val="000000"/>
                </a:solidFill>
                <a:latin typeface="Comic Sans MS" charset="0"/>
              </a:rPr>
              <a:t>I</a:t>
            </a:r>
          </a:p>
          <a:p>
            <a:pPr algn="ctr" eaLnBrk="0" hangingPunct="0"/>
            <a:r>
              <a:rPr lang="en-US" altLang="zh-TW" sz="2000" b="1" i="0" u="none">
                <a:solidFill>
                  <a:srgbClr val="000000"/>
                </a:solidFill>
                <a:latin typeface="Comic Sans MS" charset="0"/>
              </a:rPr>
              <a:t>n</a:t>
            </a:r>
          </a:p>
          <a:p>
            <a:pPr algn="ctr" eaLnBrk="0" hangingPunct="0"/>
            <a:r>
              <a:rPr lang="en-US" altLang="zh-TW" sz="2000" b="1" i="0" u="none">
                <a:solidFill>
                  <a:srgbClr val="000000"/>
                </a:solidFill>
                <a:latin typeface="Comic Sans MS" charset="0"/>
              </a:rPr>
              <a:t>s</a:t>
            </a:r>
          </a:p>
          <a:p>
            <a:pPr algn="ctr" eaLnBrk="0" hangingPunct="0"/>
            <a:r>
              <a:rPr lang="en-US" altLang="zh-TW" sz="2000" b="1" i="0" u="none">
                <a:solidFill>
                  <a:srgbClr val="000000"/>
                </a:solidFill>
                <a:latin typeface="Comic Sans MS" charset="0"/>
              </a:rPr>
              <a:t>t</a:t>
            </a:r>
          </a:p>
          <a:p>
            <a:pPr algn="ctr" eaLnBrk="0" hangingPunct="0"/>
            <a:r>
              <a:rPr lang="en-US" altLang="zh-TW" sz="2000" b="1" i="0" u="none">
                <a:solidFill>
                  <a:srgbClr val="000000"/>
                </a:solidFill>
                <a:latin typeface="Comic Sans MS" charset="0"/>
              </a:rPr>
              <a:t>r.</a:t>
            </a:r>
          </a:p>
          <a:p>
            <a:pPr algn="ctr" eaLnBrk="0" hangingPunct="0"/>
            <a:endParaRPr lang="en-US" altLang="zh-TW" sz="2000" b="1" i="0" u="none">
              <a:solidFill>
                <a:srgbClr val="000000"/>
              </a:solidFill>
              <a:latin typeface="Comic Sans MS" charset="0"/>
            </a:endParaRPr>
          </a:p>
          <a:p>
            <a:pPr algn="ctr" eaLnBrk="0" hangingPunct="0"/>
            <a:r>
              <a:rPr lang="en-US" altLang="zh-TW" sz="2000" b="1" i="0" u="none">
                <a:solidFill>
                  <a:srgbClr val="000000"/>
                </a:solidFill>
                <a:latin typeface="Comic Sans MS" charset="0"/>
              </a:rPr>
              <a:t>O</a:t>
            </a:r>
          </a:p>
          <a:p>
            <a:pPr algn="ctr" eaLnBrk="0" hangingPunct="0"/>
            <a:r>
              <a:rPr lang="en-US" altLang="zh-TW" sz="2000" b="1" i="0" u="none">
                <a:solidFill>
                  <a:srgbClr val="000000"/>
                </a:solidFill>
                <a:latin typeface="Comic Sans MS" charset="0"/>
              </a:rPr>
              <a:t>r</a:t>
            </a:r>
          </a:p>
          <a:p>
            <a:pPr algn="ctr" eaLnBrk="0" hangingPunct="0"/>
            <a:r>
              <a:rPr lang="en-US" altLang="zh-TW" sz="2000" b="1" i="0" u="none">
                <a:solidFill>
                  <a:srgbClr val="000000"/>
                </a:solidFill>
                <a:latin typeface="Comic Sans MS" charset="0"/>
              </a:rPr>
              <a:t>d</a:t>
            </a:r>
          </a:p>
          <a:p>
            <a:pPr algn="ctr" eaLnBrk="0" hangingPunct="0"/>
            <a:r>
              <a:rPr lang="en-US" altLang="zh-TW" sz="2000" b="1" i="0" u="none">
                <a:solidFill>
                  <a:srgbClr val="000000"/>
                </a:solidFill>
                <a:latin typeface="Comic Sans MS" charset="0"/>
              </a:rPr>
              <a:t>e</a:t>
            </a:r>
          </a:p>
          <a:p>
            <a:pPr algn="ctr" eaLnBrk="0" hangingPunct="0"/>
            <a:r>
              <a:rPr lang="en-US" altLang="zh-TW" sz="2000" b="1" i="0" u="none">
                <a:solidFill>
                  <a:srgbClr val="000000"/>
                </a:solidFill>
                <a:latin typeface="Comic Sans MS" charset="0"/>
              </a:rPr>
              <a:t>r</a:t>
            </a:r>
          </a:p>
        </p:txBody>
      </p:sp>
      <p:sp>
        <p:nvSpPr>
          <p:cNvPr id="180" name="Line 4"/>
          <p:cNvSpPr>
            <a:spLocks noChangeShapeType="1"/>
          </p:cNvSpPr>
          <p:nvPr/>
        </p:nvSpPr>
        <p:spPr bwMode="auto">
          <a:xfrm flipH="1">
            <a:off x="633413" y="1742488"/>
            <a:ext cx="0" cy="3962400"/>
          </a:xfrm>
          <a:prstGeom prst="line">
            <a:avLst/>
          </a:prstGeom>
          <a:noFill/>
          <a:ln w="25400">
            <a:solidFill>
              <a:srgbClr val="000000"/>
            </a:solidFill>
            <a:round/>
            <a:headEnd/>
            <a:tailEnd type="triangle" w="med" len="me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8677" name="Rectangle 5"/>
          <p:cNvSpPr>
            <a:spLocks noChangeArrowheads="1"/>
          </p:cNvSpPr>
          <p:nvPr/>
        </p:nvSpPr>
        <p:spPr bwMode="auto">
          <a:xfrm>
            <a:off x="1014413" y="1056688"/>
            <a:ext cx="2532062" cy="398462"/>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zh-TW" sz="2000" b="1" i="0" u="none">
                <a:solidFill>
                  <a:srgbClr val="000000"/>
                </a:solidFill>
                <a:latin typeface="Comic Sans MS" charset="0"/>
              </a:rPr>
              <a:t>Time (clock cycles)</a:t>
            </a:r>
          </a:p>
        </p:txBody>
      </p:sp>
      <p:sp>
        <p:nvSpPr>
          <p:cNvPr id="182" name="Rectangle 6"/>
          <p:cNvSpPr>
            <a:spLocks noChangeArrowheads="1"/>
          </p:cNvSpPr>
          <p:nvPr/>
        </p:nvSpPr>
        <p:spPr bwMode="auto">
          <a:xfrm>
            <a:off x="668338" y="2123488"/>
            <a:ext cx="92075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a:solidFill>
                  <a:schemeClr val="accent2">
                    <a:lumMod val="60000"/>
                    <a:lumOff val="40000"/>
                  </a:schemeClr>
                </a:solidFill>
                <a:latin typeface="Courier New" pitchFamily="49" charset="0"/>
                <a:ea typeface="新細明體" pitchFamily="18" charset="-120"/>
                <a:cs typeface="+mn-cs"/>
              </a:rPr>
              <a:t>Load</a:t>
            </a:r>
          </a:p>
        </p:txBody>
      </p:sp>
      <p:sp>
        <p:nvSpPr>
          <p:cNvPr id="183" name="Rectangle 7"/>
          <p:cNvSpPr>
            <a:spLocks noChangeArrowheads="1"/>
          </p:cNvSpPr>
          <p:nvPr/>
        </p:nvSpPr>
        <p:spPr bwMode="auto">
          <a:xfrm>
            <a:off x="668338" y="2869613"/>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err="1">
                <a:solidFill>
                  <a:schemeClr val="accent2">
                    <a:lumMod val="60000"/>
                    <a:lumOff val="40000"/>
                  </a:schemeClr>
                </a:solidFill>
                <a:latin typeface="Courier New" pitchFamily="49" charset="0"/>
                <a:ea typeface="新細明體" pitchFamily="18" charset="-120"/>
                <a:cs typeface="+mn-cs"/>
              </a:rPr>
              <a:t>Instr</a:t>
            </a:r>
            <a:r>
              <a:rPr lang="en-US" altLang="zh-TW" sz="2400" b="1" i="0" u="none" dirty="0">
                <a:solidFill>
                  <a:schemeClr val="accent2">
                    <a:lumMod val="60000"/>
                    <a:lumOff val="40000"/>
                  </a:schemeClr>
                </a:solidFill>
                <a:latin typeface="Courier New" pitchFamily="49" charset="0"/>
                <a:ea typeface="新細明體" pitchFamily="18" charset="-120"/>
                <a:cs typeface="+mn-cs"/>
              </a:rPr>
              <a:t> 1</a:t>
            </a:r>
          </a:p>
        </p:txBody>
      </p:sp>
      <p:sp>
        <p:nvSpPr>
          <p:cNvPr id="184" name="Rectangle 8"/>
          <p:cNvSpPr>
            <a:spLocks noChangeArrowheads="1"/>
          </p:cNvSpPr>
          <p:nvPr/>
        </p:nvSpPr>
        <p:spPr bwMode="auto">
          <a:xfrm>
            <a:off x="657225" y="3663363"/>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a:solidFill>
                  <a:schemeClr val="accent2">
                    <a:lumMod val="60000"/>
                    <a:lumOff val="40000"/>
                  </a:schemeClr>
                </a:solidFill>
                <a:latin typeface="Courier New" pitchFamily="49" charset="0"/>
                <a:ea typeface="新細明體" pitchFamily="18" charset="-120"/>
                <a:cs typeface="+mn-cs"/>
              </a:rPr>
              <a:t>Instr 2</a:t>
            </a:r>
          </a:p>
        </p:txBody>
      </p:sp>
      <p:sp>
        <p:nvSpPr>
          <p:cNvPr id="185" name="Rectangle 9"/>
          <p:cNvSpPr>
            <a:spLocks noChangeArrowheads="1"/>
          </p:cNvSpPr>
          <p:nvPr/>
        </p:nvSpPr>
        <p:spPr bwMode="auto">
          <a:xfrm>
            <a:off x="676275" y="4414250"/>
            <a:ext cx="1103313"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a:solidFill>
                  <a:schemeClr val="accent2">
                    <a:lumMod val="60000"/>
                    <a:lumOff val="40000"/>
                  </a:schemeClr>
                </a:solidFill>
                <a:latin typeface="Courier New" pitchFamily="49" charset="0"/>
                <a:ea typeface="新細明體" pitchFamily="18" charset="-120"/>
                <a:cs typeface="+mn-cs"/>
              </a:rPr>
              <a:t>Stall</a:t>
            </a:r>
          </a:p>
        </p:txBody>
      </p:sp>
      <p:sp>
        <p:nvSpPr>
          <p:cNvPr id="186" name="Rectangle 10"/>
          <p:cNvSpPr>
            <a:spLocks noChangeArrowheads="1"/>
          </p:cNvSpPr>
          <p:nvPr/>
        </p:nvSpPr>
        <p:spPr bwMode="auto">
          <a:xfrm>
            <a:off x="669925" y="5195300"/>
            <a:ext cx="1473200" cy="460375"/>
          </a:xfrm>
          <a:prstGeom prst="rect">
            <a:avLst/>
          </a:prstGeom>
          <a:solidFill>
            <a:srgbClr val="FFFFFF"/>
          </a:solidFill>
          <a:ln w="12700">
            <a:noFill/>
            <a:miter lim="800000"/>
            <a:headEnd/>
            <a:tailEnd/>
          </a:ln>
          <a:effectLst/>
        </p:spPr>
        <p:txBody>
          <a:bodyPr wrap="none" lIns="90488" tIns="44450" rIns="90488" bIns="44450">
            <a:spAutoFit/>
          </a:bodyPr>
          <a:lstStyle/>
          <a:p>
            <a:pPr eaLnBrk="0" hangingPunct="0">
              <a:defRPr/>
            </a:pPr>
            <a:r>
              <a:rPr lang="en-US" altLang="zh-TW" sz="2400" b="1" i="0" u="none" dirty="0" err="1">
                <a:solidFill>
                  <a:schemeClr val="accent2">
                    <a:lumMod val="60000"/>
                    <a:lumOff val="40000"/>
                  </a:schemeClr>
                </a:solidFill>
                <a:latin typeface="Courier New" pitchFamily="49" charset="0"/>
                <a:ea typeface="新細明體" pitchFamily="18" charset="-120"/>
                <a:cs typeface="+mn-cs"/>
              </a:rPr>
              <a:t>Instr</a:t>
            </a:r>
            <a:r>
              <a:rPr lang="en-US" altLang="zh-TW" sz="2400" b="1" i="0" u="none" dirty="0">
                <a:solidFill>
                  <a:schemeClr val="accent2">
                    <a:lumMod val="60000"/>
                    <a:lumOff val="40000"/>
                  </a:schemeClr>
                </a:solidFill>
                <a:latin typeface="Courier New" pitchFamily="49" charset="0"/>
                <a:ea typeface="新細明體" pitchFamily="18" charset="-120"/>
                <a:cs typeface="+mn-cs"/>
              </a:rPr>
              <a:t> 3</a:t>
            </a:r>
          </a:p>
        </p:txBody>
      </p:sp>
      <p:sp>
        <p:nvSpPr>
          <p:cNvPr id="187" name="Line 11"/>
          <p:cNvSpPr>
            <a:spLocks noChangeShapeType="1"/>
          </p:cNvSpPr>
          <p:nvPr/>
        </p:nvSpPr>
        <p:spPr bwMode="auto">
          <a:xfrm>
            <a:off x="1166813" y="1513888"/>
            <a:ext cx="6553200" cy="0"/>
          </a:xfrm>
          <a:prstGeom prst="line">
            <a:avLst/>
          </a:prstGeom>
          <a:noFill/>
          <a:ln w="25400">
            <a:solidFill>
              <a:srgbClr val="000000"/>
            </a:solidFill>
            <a:round/>
            <a:headEnd/>
            <a:tailEnd type="triangle" w="med" len="me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684" name="Group 12"/>
          <p:cNvGrpSpPr>
            <a:grpSpLocks noChangeAspect="1"/>
          </p:cNvGrpSpPr>
          <p:nvPr/>
        </p:nvGrpSpPr>
        <p:grpSpPr bwMode="auto">
          <a:xfrm>
            <a:off x="2557463" y="2136188"/>
            <a:ext cx="447675" cy="369887"/>
            <a:chOff x="1374" y="528"/>
            <a:chExt cx="480" cy="432"/>
          </a:xfrm>
        </p:grpSpPr>
        <p:grpSp>
          <p:nvGrpSpPr>
            <p:cNvPr id="28840" name="Group 13"/>
            <p:cNvGrpSpPr>
              <a:grpSpLocks noChangeAspect="1"/>
            </p:cNvGrpSpPr>
            <p:nvPr/>
          </p:nvGrpSpPr>
          <p:grpSpPr bwMode="auto">
            <a:xfrm>
              <a:off x="1374" y="528"/>
              <a:ext cx="480" cy="432"/>
              <a:chOff x="1392" y="528"/>
              <a:chExt cx="480" cy="432"/>
            </a:xfrm>
          </p:grpSpPr>
          <p:sp>
            <p:nvSpPr>
              <p:cNvPr id="191" name="Rectangle 14"/>
              <p:cNvSpPr>
                <a:spLocks noChangeAspect="1" noChangeArrowheads="1"/>
              </p:cNvSpPr>
              <p:nvPr/>
            </p:nvSpPr>
            <p:spPr bwMode="auto">
              <a:xfrm>
                <a:off x="1632" y="528"/>
                <a:ext cx="240"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192" name="Rectangle 15"/>
              <p:cNvSpPr>
                <a:spLocks noChangeAspect="1" noChangeArrowheads="1"/>
              </p:cNvSpPr>
              <p:nvPr/>
            </p:nvSpPr>
            <p:spPr bwMode="auto">
              <a:xfrm>
                <a:off x="1392" y="528"/>
                <a:ext cx="480"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841" name="Text Box 16"/>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193" name="Line 17"/>
          <p:cNvSpPr>
            <a:spLocks noChangeAspect="1" noChangeShapeType="1"/>
          </p:cNvSpPr>
          <p:nvPr/>
        </p:nvSpPr>
        <p:spPr bwMode="auto">
          <a:xfrm>
            <a:off x="3008313" y="2210800"/>
            <a:ext cx="495300"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194" name="Line 18"/>
          <p:cNvSpPr>
            <a:spLocks noChangeAspect="1" noChangeShapeType="1"/>
          </p:cNvSpPr>
          <p:nvPr/>
        </p:nvSpPr>
        <p:spPr bwMode="auto">
          <a:xfrm>
            <a:off x="3008313" y="2431463"/>
            <a:ext cx="495300"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687" name="Group 19"/>
          <p:cNvGrpSpPr>
            <a:grpSpLocks noChangeAspect="1"/>
          </p:cNvGrpSpPr>
          <p:nvPr/>
        </p:nvGrpSpPr>
        <p:grpSpPr bwMode="auto">
          <a:xfrm>
            <a:off x="3414713" y="2026650"/>
            <a:ext cx="403225" cy="588963"/>
            <a:chOff x="2991" y="411"/>
            <a:chExt cx="359" cy="768"/>
          </a:xfrm>
        </p:grpSpPr>
        <p:sp>
          <p:nvSpPr>
            <p:cNvPr id="196" name="AutoShape 20"/>
            <p:cNvSpPr>
              <a:spLocks noChangeAspect="1" noChangeArrowheads="1"/>
            </p:cNvSpPr>
            <p:nvPr/>
          </p:nvSpPr>
          <p:spPr bwMode="auto">
            <a:xfrm rot="-5400000">
              <a:off x="2798" y="627"/>
              <a:ext cx="768"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a:effectLst/>
          </p:spPr>
          <p:txBody>
            <a:bodyPr vert="eaVert" wrap="none" anchor="ctr"/>
            <a:lstStyle/>
            <a:p>
              <a:pPr algn="ctr" eaLnBrk="0" hangingPunct="0"/>
              <a:endParaRPr lang="zh-TW" sz="1000" b="1" i="0" u="none">
                <a:solidFill>
                  <a:srgbClr val="000000"/>
                </a:solidFill>
                <a:latin typeface="Comic Sans MS" charset="0"/>
              </a:endParaRPr>
            </a:p>
          </p:txBody>
        </p:sp>
        <p:sp>
          <p:nvSpPr>
            <p:cNvPr id="197" name="AutoShape 21"/>
            <p:cNvSpPr>
              <a:spLocks noChangeAspect="1" noChangeArrowheads="1"/>
            </p:cNvSpPr>
            <p:nvPr/>
          </p:nvSpPr>
          <p:spPr bwMode="auto">
            <a:xfrm rot="5400000">
              <a:off x="2958" y="705"/>
              <a:ext cx="246" cy="179"/>
            </a:xfrm>
            <a:prstGeom prst="triangle">
              <a:avLst>
                <a:gd name="adj" fmla="val 50000"/>
              </a:avLst>
            </a:prstGeom>
            <a:solidFill>
              <a:srgbClr val="FFFFFF"/>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198" name="Freeform 22"/>
            <p:cNvSpPr>
              <a:spLocks noChangeAspect="1"/>
            </p:cNvSpPr>
            <p:nvPr/>
          </p:nvSpPr>
          <p:spPr bwMode="auto">
            <a:xfrm rot="5400000">
              <a:off x="2974" y="726"/>
              <a:ext cx="217" cy="139"/>
            </a:xfrm>
            <a:custGeom>
              <a:avLst/>
              <a:gdLst/>
              <a:ahLst/>
              <a:cxnLst>
                <a:cxn ang="0">
                  <a:pos x="0" y="288"/>
                </a:cxn>
                <a:cxn ang="0">
                  <a:pos x="192" y="0"/>
                </a:cxn>
                <a:cxn ang="0">
                  <a:pos x="384" y="288"/>
                </a:cxn>
              </a:cxnLst>
              <a:rect l="0" t="0" r="r" b="b"/>
              <a:pathLst>
                <a:path w="384" h="288">
                  <a:moveTo>
                    <a:pt x="0" y="288"/>
                  </a:moveTo>
                  <a:lnTo>
                    <a:pt x="192" y="0"/>
                  </a:lnTo>
                  <a:lnTo>
                    <a:pt x="384" y="288"/>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8839" name="Text Box 23"/>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00" name="Line 24"/>
          <p:cNvSpPr>
            <a:spLocks noChangeAspect="1" noChangeShapeType="1"/>
          </p:cNvSpPr>
          <p:nvPr/>
        </p:nvSpPr>
        <p:spPr bwMode="auto">
          <a:xfrm>
            <a:off x="3822700" y="2321925"/>
            <a:ext cx="496888"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01" name="Line 25"/>
          <p:cNvSpPr>
            <a:spLocks noChangeAspect="1" noChangeShapeType="1"/>
          </p:cNvSpPr>
          <p:nvPr/>
        </p:nvSpPr>
        <p:spPr bwMode="auto">
          <a:xfrm>
            <a:off x="4681538" y="2321925"/>
            <a:ext cx="498475"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02" name="Rectangle 26"/>
          <p:cNvSpPr>
            <a:spLocks noChangeAspect="1" noChangeArrowheads="1"/>
          </p:cNvSpPr>
          <p:nvPr/>
        </p:nvSpPr>
        <p:spPr bwMode="auto">
          <a:xfrm>
            <a:off x="4200525" y="2137775"/>
            <a:ext cx="450850" cy="368300"/>
          </a:xfrm>
          <a:prstGeom prst="rect">
            <a:avLst/>
          </a:prstGeom>
          <a:solidFill>
            <a:srgbClr val="FF0000">
              <a:alpha val="82000"/>
            </a:srgbClr>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691" name="Text Box 27"/>
          <p:cNvSpPr txBox="1">
            <a:spLocks noChangeAspect="1" noChangeArrowheads="1"/>
          </p:cNvSpPr>
          <p:nvPr/>
        </p:nvSpPr>
        <p:spPr bwMode="auto">
          <a:xfrm>
            <a:off x="4141788" y="2177463"/>
            <a:ext cx="558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dirty="0" err="1">
                <a:solidFill>
                  <a:srgbClr val="000000"/>
                </a:solidFill>
                <a:latin typeface="Comic Sans MS" charset="0"/>
              </a:rPr>
              <a:t>DMem</a:t>
            </a:r>
            <a:endParaRPr lang="en-US" altLang="zh-TW" sz="1000" b="1" i="0" u="none" dirty="0">
              <a:solidFill>
                <a:srgbClr val="000000"/>
              </a:solidFill>
              <a:latin typeface="Comic Sans MS" charset="0"/>
            </a:endParaRPr>
          </a:p>
        </p:txBody>
      </p:sp>
      <p:sp>
        <p:nvSpPr>
          <p:cNvPr id="204" name="Freeform 28"/>
          <p:cNvSpPr>
            <a:spLocks noChangeAspect="1"/>
          </p:cNvSpPr>
          <p:nvPr/>
        </p:nvSpPr>
        <p:spPr bwMode="auto">
          <a:xfrm>
            <a:off x="4138613" y="2321925"/>
            <a:ext cx="674687" cy="293688"/>
          </a:xfrm>
          <a:custGeom>
            <a:avLst/>
            <a:gdLst/>
            <a:ahLst/>
            <a:cxnLst>
              <a:cxn ang="0">
                <a:pos x="0" y="0"/>
              </a:cxn>
              <a:cxn ang="0">
                <a:pos x="0" y="384"/>
              </a:cxn>
              <a:cxn ang="0">
                <a:pos x="720" y="384"/>
              </a:cxn>
              <a:cxn ang="0">
                <a:pos x="720" y="144"/>
              </a:cxn>
              <a:cxn ang="0">
                <a:pos x="816" y="144"/>
              </a:cxn>
            </a:cxnLst>
            <a:rect l="0" t="0" r="r" b="b"/>
            <a:pathLst>
              <a:path w="816" h="384">
                <a:moveTo>
                  <a:pt x="0" y="0"/>
                </a:moveTo>
                <a:lnTo>
                  <a:pt x="0" y="384"/>
                </a:lnTo>
                <a:lnTo>
                  <a:pt x="720" y="384"/>
                </a:lnTo>
                <a:lnTo>
                  <a:pt x="720" y="144"/>
                </a:lnTo>
                <a:lnTo>
                  <a:pt x="816" y="144"/>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05" name="Line 29"/>
          <p:cNvSpPr>
            <a:spLocks noChangeAspect="1" noChangeShapeType="1"/>
          </p:cNvSpPr>
          <p:nvPr/>
        </p:nvSpPr>
        <p:spPr bwMode="auto">
          <a:xfrm>
            <a:off x="2089150" y="2433050"/>
            <a:ext cx="468313"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06" name="Line 30"/>
          <p:cNvSpPr>
            <a:spLocks noChangeAspect="1" noChangeShapeType="1"/>
          </p:cNvSpPr>
          <p:nvPr/>
        </p:nvSpPr>
        <p:spPr bwMode="auto">
          <a:xfrm>
            <a:off x="2028825" y="2210800"/>
            <a:ext cx="525463"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695" name="Group 31"/>
          <p:cNvGrpSpPr>
            <a:grpSpLocks noChangeAspect="1"/>
          </p:cNvGrpSpPr>
          <p:nvPr/>
        </p:nvGrpSpPr>
        <p:grpSpPr bwMode="auto">
          <a:xfrm>
            <a:off x="1608138" y="2137775"/>
            <a:ext cx="588962" cy="368300"/>
            <a:chOff x="1123" y="576"/>
            <a:chExt cx="626" cy="480"/>
          </a:xfrm>
        </p:grpSpPr>
        <p:sp>
          <p:nvSpPr>
            <p:cNvPr id="208" name="Rectangle 32"/>
            <p:cNvSpPr>
              <a:spLocks noChangeAspect="1" noChangeArrowheads="1"/>
            </p:cNvSpPr>
            <p:nvPr/>
          </p:nvSpPr>
          <p:spPr bwMode="auto">
            <a:xfrm>
              <a:off x="1197" y="576"/>
              <a:ext cx="479" cy="480"/>
            </a:xfrm>
            <a:prstGeom prst="rect">
              <a:avLst/>
            </a:prstGeom>
            <a:solidFill>
              <a:srgbClr val="FFFFFF"/>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835" name="Text Box 33"/>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8696" name="Group 34"/>
          <p:cNvGrpSpPr>
            <a:grpSpLocks/>
          </p:cNvGrpSpPr>
          <p:nvPr/>
        </p:nvGrpSpPr>
        <p:grpSpPr bwMode="auto">
          <a:xfrm>
            <a:off x="2270125" y="1971088"/>
            <a:ext cx="2635250" cy="700087"/>
            <a:chOff x="2112" y="528"/>
            <a:chExt cx="2088" cy="681"/>
          </a:xfrm>
        </p:grpSpPr>
        <p:sp>
          <p:nvSpPr>
            <p:cNvPr id="211" name="Rectangle 35"/>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12" name="Rectangle 36"/>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13" name="Rectangle 37"/>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14" name="Rectangle 38"/>
            <p:cNvSpPr>
              <a:spLocks noChangeAspect="1" noChangeArrowheads="1"/>
            </p:cNvSpPr>
            <p:nvPr/>
          </p:nvSpPr>
          <p:spPr bwMode="auto">
            <a:xfrm>
              <a:off x="3457" y="533"/>
              <a:ext cx="70"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8697" name="Group 39"/>
          <p:cNvGrpSpPr>
            <a:grpSpLocks noChangeAspect="1"/>
          </p:cNvGrpSpPr>
          <p:nvPr/>
        </p:nvGrpSpPr>
        <p:grpSpPr bwMode="auto">
          <a:xfrm flipH="1">
            <a:off x="5035550" y="2123488"/>
            <a:ext cx="452438" cy="369887"/>
            <a:chOff x="1374" y="528"/>
            <a:chExt cx="480" cy="432"/>
          </a:xfrm>
        </p:grpSpPr>
        <p:grpSp>
          <p:nvGrpSpPr>
            <p:cNvPr id="28826" name="Group 40"/>
            <p:cNvGrpSpPr>
              <a:grpSpLocks noChangeAspect="1"/>
            </p:cNvGrpSpPr>
            <p:nvPr/>
          </p:nvGrpSpPr>
          <p:grpSpPr bwMode="auto">
            <a:xfrm>
              <a:off x="1374" y="528"/>
              <a:ext cx="480" cy="432"/>
              <a:chOff x="1392" y="528"/>
              <a:chExt cx="480" cy="432"/>
            </a:xfrm>
          </p:grpSpPr>
          <p:sp>
            <p:nvSpPr>
              <p:cNvPr id="218" name="Rectangle 41"/>
              <p:cNvSpPr>
                <a:spLocks noChangeAspect="1" noChangeArrowheads="1"/>
              </p:cNvSpPr>
              <p:nvPr/>
            </p:nvSpPr>
            <p:spPr bwMode="auto">
              <a:xfrm>
                <a:off x="1631" y="528"/>
                <a:ext cx="241"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19" name="Rectangle 42"/>
              <p:cNvSpPr>
                <a:spLocks noChangeAspect="1" noChangeArrowheads="1"/>
              </p:cNvSpPr>
              <p:nvPr/>
            </p:nvSpPr>
            <p:spPr bwMode="auto">
              <a:xfrm>
                <a:off x="1392" y="528"/>
                <a:ext cx="480"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827" name="Text Box 43"/>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nvGrpSpPr>
          <p:cNvPr id="28698" name="Group 44"/>
          <p:cNvGrpSpPr>
            <a:grpSpLocks/>
          </p:cNvGrpSpPr>
          <p:nvPr/>
        </p:nvGrpSpPr>
        <p:grpSpPr bwMode="auto">
          <a:xfrm>
            <a:off x="2462213" y="2733088"/>
            <a:ext cx="3879850" cy="700087"/>
            <a:chOff x="1962" y="1200"/>
            <a:chExt cx="1910" cy="441"/>
          </a:xfrm>
        </p:grpSpPr>
        <p:grpSp>
          <p:nvGrpSpPr>
            <p:cNvPr id="28793" name="Group 45"/>
            <p:cNvGrpSpPr>
              <a:grpSpLocks noChangeAspect="1"/>
            </p:cNvGrpSpPr>
            <p:nvPr/>
          </p:nvGrpSpPr>
          <p:grpSpPr bwMode="auto">
            <a:xfrm>
              <a:off x="2429" y="1304"/>
              <a:ext cx="221" cy="233"/>
              <a:chOff x="1374" y="528"/>
              <a:chExt cx="480" cy="432"/>
            </a:xfrm>
          </p:grpSpPr>
          <p:grpSp>
            <p:nvGrpSpPr>
              <p:cNvPr id="28822" name="Group 46"/>
              <p:cNvGrpSpPr>
                <a:grpSpLocks noChangeAspect="1"/>
              </p:cNvGrpSpPr>
              <p:nvPr/>
            </p:nvGrpSpPr>
            <p:grpSpPr bwMode="auto">
              <a:xfrm>
                <a:off x="1374" y="528"/>
                <a:ext cx="480" cy="432"/>
                <a:chOff x="1392" y="528"/>
                <a:chExt cx="480" cy="432"/>
              </a:xfrm>
            </p:grpSpPr>
            <p:sp>
              <p:nvSpPr>
                <p:cNvPr id="252" name="Rectangle 47"/>
                <p:cNvSpPr>
                  <a:spLocks noChangeAspect="1" noChangeArrowheads="1"/>
                </p:cNvSpPr>
                <p:nvPr/>
              </p:nvSpPr>
              <p:spPr bwMode="auto">
                <a:xfrm>
                  <a:off x="1632" y="528"/>
                  <a:ext cx="238"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53" name="Rectangle 48"/>
                <p:cNvSpPr>
                  <a:spLocks noChangeAspect="1" noChangeArrowheads="1"/>
                </p:cNvSpPr>
                <p:nvPr/>
              </p:nvSpPr>
              <p:spPr bwMode="auto">
                <a:xfrm>
                  <a:off x="1394" y="528"/>
                  <a:ext cx="475"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823" name="Text Box 49"/>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22" name="Line 50"/>
            <p:cNvSpPr>
              <a:spLocks noChangeAspect="1" noChangeShapeType="1"/>
            </p:cNvSpPr>
            <p:nvPr/>
          </p:nvSpPr>
          <p:spPr bwMode="auto">
            <a:xfrm>
              <a:off x="2651" y="1351"/>
              <a:ext cx="244"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23" name="Line 51"/>
            <p:cNvSpPr>
              <a:spLocks noChangeAspect="1" noChangeShapeType="1"/>
            </p:cNvSpPr>
            <p:nvPr/>
          </p:nvSpPr>
          <p:spPr bwMode="auto">
            <a:xfrm>
              <a:off x="2651" y="1490"/>
              <a:ext cx="244"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96" name="Group 52"/>
            <p:cNvGrpSpPr>
              <a:grpSpLocks noChangeAspect="1"/>
            </p:cNvGrpSpPr>
            <p:nvPr/>
          </p:nvGrpSpPr>
          <p:grpSpPr bwMode="auto">
            <a:xfrm>
              <a:off x="2851" y="1235"/>
              <a:ext cx="199" cy="371"/>
              <a:chOff x="2991" y="411"/>
              <a:chExt cx="359" cy="768"/>
            </a:xfrm>
          </p:grpSpPr>
          <p:sp>
            <p:nvSpPr>
              <p:cNvPr id="246" name="AutoShape 53"/>
              <p:cNvSpPr>
                <a:spLocks noChangeAspect="1" noChangeArrowheads="1"/>
              </p:cNvSpPr>
              <p:nvPr/>
            </p:nvSpPr>
            <p:spPr bwMode="auto">
              <a:xfrm rot="-5400000">
                <a:off x="2798" y="627"/>
                <a:ext cx="768"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a:effectLst/>
            </p:spPr>
            <p:txBody>
              <a:bodyPr vert="eaVert" wrap="none" anchor="ctr"/>
              <a:lstStyle/>
              <a:p>
                <a:pPr algn="ctr" eaLnBrk="0" hangingPunct="0"/>
                <a:endParaRPr lang="zh-TW" sz="1000" b="1" i="0" u="none">
                  <a:solidFill>
                    <a:srgbClr val="000000"/>
                  </a:solidFill>
                  <a:latin typeface="Comic Sans MS" charset="0"/>
                </a:endParaRPr>
              </a:p>
            </p:txBody>
          </p:sp>
          <p:sp>
            <p:nvSpPr>
              <p:cNvPr id="247" name="AutoShape 54"/>
              <p:cNvSpPr>
                <a:spLocks noChangeAspect="1" noChangeArrowheads="1"/>
              </p:cNvSpPr>
              <p:nvPr/>
            </p:nvSpPr>
            <p:spPr bwMode="auto">
              <a:xfrm rot="5400000">
                <a:off x="2958" y="705"/>
                <a:ext cx="246" cy="179"/>
              </a:xfrm>
              <a:prstGeom prst="triangle">
                <a:avLst>
                  <a:gd name="adj" fmla="val 50000"/>
                </a:avLst>
              </a:prstGeom>
              <a:solidFill>
                <a:srgbClr val="FFFFFF"/>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48" name="Freeform 55"/>
              <p:cNvSpPr>
                <a:spLocks noChangeAspect="1"/>
              </p:cNvSpPr>
              <p:nvPr/>
            </p:nvSpPr>
            <p:spPr bwMode="auto">
              <a:xfrm rot="5400000">
                <a:off x="2977" y="727"/>
                <a:ext cx="217" cy="137"/>
              </a:xfrm>
              <a:custGeom>
                <a:avLst/>
                <a:gdLst/>
                <a:ahLst/>
                <a:cxnLst>
                  <a:cxn ang="0">
                    <a:pos x="0" y="288"/>
                  </a:cxn>
                  <a:cxn ang="0">
                    <a:pos x="192" y="0"/>
                  </a:cxn>
                  <a:cxn ang="0">
                    <a:pos x="384" y="288"/>
                  </a:cxn>
                </a:cxnLst>
                <a:rect l="0" t="0" r="r" b="b"/>
                <a:pathLst>
                  <a:path w="384" h="288">
                    <a:moveTo>
                      <a:pt x="0" y="288"/>
                    </a:moveTo>
                    <a:lnTo>
                      <a:pt x="192" y="0"/>
                    </a:lnTo>
                    <a:lnTo>
                      <a:pt x="384" y="288"/>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8821" name="Text Box 56"/>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25" name="Line 57"/>
            <p:cNvSpPr>
              <a:spLocks noChangeAspect="1" noChangeShapeType="1"/>
            </p:cNvSpPr>
            <p:nvPr/>
          </p:nvSpPr>
          <p:spPr bwMode="auto">
            <a:xfrm>
              <a:off x="3052" y="1421"/>
              <a:ext cx="245"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26" name="Line 58"/>
            <p:cNvSpPr>
              <a:spLocks noChangeAspect="1" noChangeShapeType="1"/>
            </p:cNvSpPr>
            <p:nvPr/>
          </p:nvSpPr>
          <p:spPr bwMode="auto">
            <a:xfrm>
              <a:off x="3475" y="1421"/>
              <a:ext cx="245"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99" name="Group 59"/>
            <p:cNvGrpSpPr>
              <a:grpSpLocks noChangeAspect="1"/>
            </p:cNvGrpSpPr>
            <p:nvPr/>
          </p:nvGrpSpPr>
          <p:grpSpPr bwMode="auto">
            <a:xfrm>
              <a:off x="3209" y="1305"/>
              <a:ext cx="275" cy="232"/>
              <a:chOff x="3853" y="576"/>
              <a:chExt cx="594" cy="480"/>
            </a:xfrm>
          </p:grpSpPr>
          <p:sp>
            <p:nvSpPr>
              <p:cNvPr id="244" name="Rectangle 60"/>
              <p:cNvSpPr>
                <a:spLocks noChangeAspect="1" noChangeArrowheads="1"/>
              </p:cNvSpPr>
              <p:nvPr/>
            </p:nvSpPr>
            <p:spPr bwMode="auto">
              <a:xfrm>
                <a:off x="3916" y="576"/>
                <a:ext cx="479" cy="480"/>
              </a:xfrm>
              <a:prstGeom prst="rect">
                <a:avLst/>
              </a:prstGeom>
              <a:solidFill>
                <a:srgbClr val="FFFFFF"/>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817" name="Text Box 61"/>
              <p:cNvSpPr txBox="1">
                <a:spLocks noChangeAspect="1" noChangeArrowheads="1"/>
              </p:cNvSpPr>
              <p:nvPr/>
            </p:nvSpPr>
            <p:spPr bwMode="auto">
              <a:xfrm>
                <a:off x="3853" y="628"/>
                <a:ext cx="594"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228" name="Freeform 62"/>
            <p:cNvSpPr>
              <a:spLocks noChangeAspect="1"/>
            </p:cNvSpPr>
            <p:nvPr/>
          </p:nvSpPr>
          <p:spPr bwMode="auto">
            <a:xfrm>
              <a:off x="3208" y="1421"/>
              <a:ext cx="332" cy="185"/>
            </a:xfrm>
            <a:custGeom>
              <a:avLst/>
              <a:gdLst/>
              <a:ahLst/>
              <a:cxnLst>
                <a:cxn ang="0">
                  <a:pos x="0" y="0"/>
                </a:cxn>
                <a:cxn ang="0">
                  <a:pos x="0" y="384"/>
                </a:cxn>
                <a:cxn ang="0">
                  <a:pos x="720" y="384"/>
                </a:cxn>
                <a:cxn ang="0">
                  <a:pos x="720" y="144"/>
                </a:cxn>
                <a:cxn ang="0">
                  <a:pos x="816" y="144"/>
                </a:cxn>
              </a:cxnLst>
              <a:rect l="0" t="0" r="r" b="b"/>
              <a:pathLst>
                <a:path w="816" h="384">
                  <a:moveTo>
                    <a:pt x="0" y="0"/>
                  </a:moveTo>
                  <a:lnTo>
                    <a:pt x="0" y="384"/>
                  </a:lnTo>
                  <a:lnTo>
                    <a:pt x="720" y="384"/>
                  </a:lnTo>
                  <a:lnTo>
                    <a:pt x="720" y="144"/>
                  </a:lnTo>
                  <a:lnTo>
                    <a:pt x="816" y="144"/>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29" name="Line 63"/>
            <p:cNvSpPr>
              <a:spLocks noChangeAspect="1" noChangeShapeType="1"/>
            </p:cNvSpPr>
            <p:nvPr/>
          </p:nvSpPr>
          <p:spPr bwMode="auto">
            <a:xfrm>
              <a:off x="2199" y="1491"/>
              <a:ext cx="231"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30" name="Line 64"/>
            <p:cNvSpPr>
              <a:spLocks noChangeAspect="1" noChangeShapeType="1"/>
            </p:cNvSpPr>
            <p:nvPr/>
          </p:nvSpPr>
          <p:spPr bwMode="auto">
            <a:xfrm>
              <a:off x="2169" y="1351"/>
              <a:ext cx="259"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803" name="Group 65"/>
            <p:cNvGrpSpPr>
              <a:grpSpLocks noChangeAspect="1"/>
            </p:cNvGrpSpPr>
            <p:nvPr/>
          </p:nvGrpSpPr>
          <p:grpSpPr bwMode="auto">
            <a:xfrm>
              <a:off x="1962" y="1305"/>
              <a:ext cx="290" cy="232"/>
              <a:chOff x="1123" y="576"/>
              <a:chExt cx="626" cy="480"/>
            </a:xfrm>
          </p:grpSpPr>
          <p:sp>
            <p:nvSpPr>
              <p:cNvPr id="242" name="Rectangle 66"/>
              <p:cNvSpPr>
                <a:spLocks noChangeAspect="1" noChangeArrowheads="1"/>
              </p:cNvSpPr>
              <p:nvPr/>
            </p:nvSpPr>
            <p:spPr bwMode="auto">
              <a:xfrm>
                <a:off x="1197" y="576"/>
                <a:ext cx="479" cy="480"/>
              </a:xfrm>
              <a:prstGeom prst="rect">
                <a:avLst/>
              </a:prstGeom>
              <a:solidFill>
                <a:srgbClr val="FFFFFF"/>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815" name="Text Box 67"/>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8804" name="Group 68"/>
            <p:cNvGrpSpPr>
              <a:grpSpLocks/>
            </p:cNvGrpSpPr>
            <p:nvPr/>
          </p:nvGrpSpPr>
          <p:grpSpPr bwMode="auto">
            <a:xfrm>
              <a:off x="2296" y="1200"/>
              <a:ext cx="1305" cy="441"/>
              <a:chOff x="2112" y="528"/>
              <a:chExt cx="2088" cy="681"/>
            </a:xfrm>
          </p:grpSpPr>
          <p:sp>
            <p:nvSpPr>
              <p:cNvPr id="238" name="Rectangle 69"/>
              <p:cNvSpPr>
                <a:spLocks noChangeAspect="1" noChangeArrowheads="1"/>
              </p:cNvSpPr>
              <p:nvPr/>
            </p:nvSpPr>
            <p:spPr bwMode="auto">
              <a:xfrm>
                <a:off x="2783" y="528"/>
                <a:ext cx="73"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39" name="Rectangle 70"/>
              <p:cNvSpPr>
                <a:spLocks noChangeAspect="1" noChangeArrowheads="1"/>
              </p:cNvSpPr>
              <p:nvPr/>
            </p:nvSpPr>
            <p:spPr bwMode="auto">
              <a:xfrm>
                <a:off x="4127" y="528"/>
                <a:ext cx="73"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40" name="Rectangle 71"/>
              <p:cNvSpPr>
                <a:spLocks noChangeAspect="1" noChangeArrowheads="1"/>
              </p:cNvSpPr>
              <p:nvPr/>
            </p:nvSpPr>
            <p:spPr bwMode="auto">
              <a:xfrm>
                <a:off x="2112" y="528"/>
                <a:ext cx="73"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41" name="Rectangle 72"/>
              <p:cNvSpPr>
                <a:spLocks noChangeAspect="1" noChangeArrowheads="1"/>
              </p:cNvSpPr>
              <p:nvPr/>
            </p:nvSpPr>
            <p:spPr bwMode="auto">
              <a:xfrm>
                <a:off x="3456" y="533"/>
                <a:ext cx="71"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8805" name="Group 73"/>
            <p:cNvGrpSpPr>
              <a:grpSpLocks noChangeAspect="1"/>
            </p:cNvGrpSpPr>
            <p:nvPr/>
          </p:nvGrpSpPr>
          <p:grpSpPr bwMode="auto">
            <a:xfrm flipH="1">
              <a:off x="3649" y="1296"/>
              <a:ext cx="223" cy="233"/>
              <a:chOff x="1374" y="528"/>
              <a:chExt cx="480" cy="432"/>
            </a:xfrm>
          </p:grpSpPr>
          <p:grpSp>
            <p:nvGrpSpPr>
              <p:cNvPr id="28806" name="Group 74"/>
              <p:cNvGrpSpPr>
                <a:grpSpLocks noChangeAspect="1"/>
              </p:cNvGrpSpPr>
              <p:nvPr/>
            </p:nvGrpSpPr>
            <p:grpSpPr bwMode="auto">
              <a:xfrm>
                <a:off x="1374" y="528"/>
                <a:ext cx="480" cy="432"/>
                <a:chOff x="1392" y="528"/>
                <a:chExt cx="480" cy="432"/>
              </a:xfrm>
            </p:grpSpPr>
            <p:sp>
              <p:nvSpPr>
                <p:cNvPr id="236" name="Rectangle 75"/>
                <p:cNvSpPr>
                  <a:spLocks noChangeAspect="1" noChangeArrowheads="1"/>
                </p:cNvSpPr>
                <p:nvPr/>
              </p:nvSpPr>
              <p:spPr bwMode="auto">
                <a:xfrm>
                  <a:off x="1631" y="528"/>
                  <a:ext cx="241"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37" name="Rectangle 76"/>
                <p:cNvSpPr>
                  <a:spLocks noChangeAspect="1" noChangeArrowheads="1"/>
                </p:cNvSpPr>
                <p:nvPr/>
              </p:nvSpPr>
              <p:spPr bwMode="auto">
                <a:xfrm>
                  <a:off x="1392" y="528"/>
                  <a:ext cx="478"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807" name="Text Box 77"/>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grpSp>
        <p:nvGrpSpPr>
          <p:cNvPr id="28699" name="Group 78"/>
          <p:cNvGrpSpPr>
            <a:grpSpLocks/>
          </p:cNvGrpSpPr>
          <p:nvPr/>
        </p:nvGrpSpPr>
        <p:grpSpPr bwMode="auto">
          <a:xfrm>
            <a:off x="3300413" y="3495088"/>
            <a:ext cx="3879850" cy="700087"/>
            <a:chOff x="2112" y="2496"/>
            <a:chExt cx="2444" cy="441"/>
          </a:xfrm>
        </p:grpSpPr>
        <p:grpSp>
          <p:nvGrpSpPr>
            <p:cNvPr id="28760" name="Group 79"/>
            <p:cNvGrpSpPr>
              <a:grpSpLocks noChangeAspect="1"/>
            </p:cNvGrpSpPr>
            <p:nvPr/>
          </p:nvGrpSpPr>
          <p:grpSpPr bwMode="auto">
            <a:xfrm>
              <a:off x="2710" y="2600"/>
              <a:ext cx="282" cy="233"/>
              <a:chOff x="1374" y="528"/>
              <a:chExt cx="480" cy="432"/>
            </a:xfrm>
          </p:grpSpPr>
          <p:grpSp>
            <p:nvGrpSpPr>
              <p:cNvPr id="28789" name="Group 80"/>
              <p:cNvGrpSpPr>
                <a:grpSpLocks noChangeAspect="1"/>
              </p:cNvGrpSpPr>
              <p:nvPr/>
            </p:nvGrpSpPr>
            <p:grpSpPr bwMode="auto">
              <a:xfrm>
                <a:off x="1374" y="528"/>
                <a:ext cx="480" cy="432"/>
                <a:chOff x="1392" y="528"/>
                <a:chExt cx="480" cy="432"/>
              </a:xfrm>
            </p:grpSpPr>
            <p:sp>
              <p:nvSpPr>
                <p:cNvPr id="286" name="Rectangle 81"/>
                <p:cNvSpPr>
                  <a:spLocks noChangeAspect="1" noChangeArrowheads="1"/>
                </p:cNvSpPr>
                <p:nvPr/>
              </p:nvSpPr>
              <p:spPr bwMode="auto">
                <a:xfrm>
                  <a:off x="1632" y="528"/>
                  <a:ext cx="240"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87" name="Rectangle 82"/>
                <p:cNvSpPr>
                  <a:spLocks noChangeAspect="1" noChangeArrowheads="1"/>
                </p:cNvSpPr>
                <p:nvPr/>
              </p:nvSpPr>
              <p:spPr bwMode="auto">
                <a:xfrm>
                  <a:off x="1392" y="528"/>
                  <a:ext cx="480"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790" name="Text Box 83"/>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56" name="Line 84"/>
            <p:cNvSpPr>
              <a:spLocks noChangeAspect="1" noChangeShapeType="1"/>
            </p:cNvSpPr>
            <p:nvPr/>
          </p:nvSpPr>
          <p:spPr bwMode="auto">
            <a:xfrm>
              <a:off x="2994" y="2647"/>
              <a:ext cx="312"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57" name="Line 85"/>
            <p:cNvSpPr>
              <a:spLocks noChangeAspect="1" noChangeShapeType="1"/>
            </p:cNvSpPr>
            <p:nvPr/>
          </p:nvSpPr>
          <p:spPr bwMode="auto">
            <a:xfrm>
              <a:off x="2994" y="2786"/>
              <a:ext cx="312"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63" name="Group 86"/>
            <p:cNvGrpSpPr>
              <a:grpSpLocks noChangeAspect="1"/>
            </p:cNvGrpSpPr>
            <p:nvPr/>
          </p:nvGrpSpPr>
          <p:grpSpPr bwMode="auto">
            <a:xfrm>
              <a:off x="3250" y="2531"/>
              <a:ext cx="254" cy="371"/>
              <a:chOff x="2991" y="411"/>
              <a:chExt cx="359" cy="768"/>
            </a:xfrm>
          </p:grpSpPr>
          <p:sp>
            <p:nvSpPr>
              <p:cNvPr id="280" name="AutoShape 87"/>
              <p:cNvSpPr>
                <a:spLocks noChangeAspect="1" noChangeArrowheads="1"/>
              </p:cNvSpPr>
              <p:nvPr/>
            </p:nvSpPr>
            <p:spPr bwMode="auto">
              <a:xfrm rot="-5400000">
                <a:off x="2798" y="627"/>
                <a:ext cx="768"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a:effectLst/>
            </p:spPr>
            <p:txBody>
              <a:bodyPr vert="eaVert" wrap="none" anchor="ctr"/>
              <a:lstStyle/>
              <a:p>
                <a:pPr algn="ctr" eaLnBrk="0" hangingPunct="0"/>
                <a:endParaRPr lang="zh-TW" sz="1000" b="1" i="0" u="none">
                  <a:solidFill>
                    <a:srgbClr val="000000"/>
                  </a:solidFill>
                  <a:latin typeface="Comic Sans MS" charset="0"/>
                </a:endParaRPr>
              </a:p>
            </p:txBody>
          </p:sp>
          <p:sp>
            <p:nvSpPr>
              <p:cNvPr id="281" name="AutoShape 88"/>
              <p:cNvSpPr>
                <a:spLocks noChangeAspect="1" noChangeArrowheads="1"/>
              </p:cNvSpPr>
              <p:nvPr/>
            </p:nvSpPr>
            <p:spPr bwMode="auto">
              <a:xfrm rot="5400000">
                <a:off x="2958" y="705"/>
                <a:ext cx="246" cy="179"/>
              </a:xfrm>
              <a:prstGeom prst="triangle">
                <a:avLst>
                  <a:gd name="adj" fmla="val 50000"/>
                </a:avLst>
              </a:prstGeom>
              <a:solidFill>
                <a:srgbClr val="FFFFFF"/>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82" name="Freeform 89"/>
              <p:cNvSpPr>
                <a:spLocks noChangeAspect="1"/>
              </p:cNvSpPr>
              <p:nvPr/>
            </p:nvSpPr>
            <p:spPr bwMode="auto">
              <a:xfrm rot="5400000">
                <a:off x="2974" y="726"/>
                <a:ext cx="217" cy="139"/>
              </a:xfrm>
              <a:custGeom>
                <a:avLst/>
                <a:gdLst/>
                <a:ahLst/>
                <a:cxnLst>
                  <a:cxn ang="0">
                    <a:pos x="0" y="288"/>
                  </a:cxn>
                  <a:cxn ang="0">
                    <a:pos x="192" y="0"/>
                  </a:cxn>
                  <a:cxn ang="0">
                    <a:pos x="384" y="288"/>
                  </a:cxn>
                </a:cxnLst>
                <a:rect l="0" t="0" r="r" b="b"/>
                <a:pathLst>
                  <a:path w="384" h="288">
                    <a:moveTo>
                      <a:pt x="0" y="288"/>
                    </a:moveTo>
                    <a:lnTo>
                      <a:pt x="192" y="0"/>
                    </a:lnTo>
                    <a:lnTo>
                      <a:pt x="384" y="288"/>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8788" name="Text Box 90"/>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259" name="Line 91"/>
            <p:cNvSpPr>
              <a:spLocks noChangeAspect="1" noChangeShapeType="1"/>
            </p:cNvSpPr>
            <p:nvPr/>
          </p:nvSpPr>
          <p:spPr bwMode="auto">
            <a:xfrm>
              <a:off x="3507" y="2717"/>
              <a:ext cx="313"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60" name="Line 92"/>
            <p:cNvSpPr>
              <a:spLocks noChangeAspect="1" noChangeShapeType="1"/>
            </p:cNvSpPr>
            <p:nvPr/>
          </p:nvSpPr>
          <p:spPr bwMode="auto">
            <a:xfrm>
              <a:off x="4048" y="2717"/>
              <a:ext cx="314"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66" name="Group 93"/>
            <p:cNvGrpSpPr>
              <a:grpSpLocks noChangeAspect="1"/>
            </p:cNvGrpSpPr>
            <p:nvPr/>
          </p:nvGrpSpPr>
          <p:grpSpPr bwMode="auto">
            <a:xfrm>
              <a:off x="3704" y="2601"/>
              <a:ext cx="355" cy="232"/>
              <a:chOff x="3853" y="576"/>
              <a:chExt cx="600" cy="480"/>
            </a:xfrm>
          </p:grpSpPr>
          <p:sp>
            <p:nvSpPr>
              <p:cNvPr id="278" name="Rectangle 94"/>
              <p:cNvSpPr>
                <a:spLocks noChangeAspect="1" noChangeArrowheads="1"/>
              </p:cNvSpPr>
              <p:nvPr/>
            </p:nvSpPr>
            <p:spPr bwMode="auto">
              <a:xfrm>
                <a:off x="3916" y="576"/>
                <a:ext cx="480" cy="480"/>
              </a:xfrm>
              <a:prstGeom prst="rect">
                <a:avLst/>
              </a:prstGeom>
              <a:solidFill>
                <a:srgbClr val="FFFFFF"/>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784" name="Text Box 95"/>
              <p:cNvSpPr txBox="1">
                <a:spLocks noChangeAspect="1" noChangeArrowheads="1"/>
              </p:cNvSpPr>
              <p:nvPr/>
            </p:nvSpPr>
            <p:spPr bwMode="auto">
              <a:xfrm>
                <a:off x="3853" y="628"/>
                <a:ext cx="600" cy="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262" name="Freeform 96"/>
            <p:cNvSpPr>
              <a:spLocks noChangeAspect="1"/>
            </p:cNvSpPr>
            <p:nvPr/>
          </p:nvSpPr>
          <p:spPr bwMode="auto">
            <a:xfrm>
              <a:off x="3706" y="2717"/>
              <a:ext cx="425" cy="185"/>
            </a:xfrm>
            <a:custGeom>
              <a:avLst/>
              <a:gdLst/>
              <a:ahLst/>
              <a:cxnLst>
                <a:cxn ang="0">
                  <a:pos x="0" y="0"/>
                </a:cxn>
                <a:cxn ang="0">
                  <a:pos x="0" y="384"/>
                </a:cxn>
                <a:cxn ang="0">
                  <a:pos x="720" y="384"/>
                </a:cxn>
                <a:cxn ang="0">
                  <a:pos x="720" y="144"/>
                </a:cxn>
                <a:cxn ang="0">
                  <a:pos x="816" y="144"/>
                </a:cxn>
              </a:cxnLst>
              <a:rect l="0" t="0" r="r" b="b"/>
              <a:pathLst>
                <a:path w="816" h="384">
                  <a:moveTo>
                    <a:pt x="0" y="0"/>
                  </a:moveTo>
                  <a:lnTo>
                    <a:pt x="0" y="384"/>
                  </a:lnTo>
                  <a:lnTo>
                    <a:pt x="720" y="384"/>
                  </a:lnTo>
                  <a:lnTo>
                    <a:pt x="720" y="144"/>
                  </a:lnTo>
                  <a:lnTo>
                    <a:pt x="816" y="144"/>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63" name="Line 97"/>
            <p:cNvSpPr>
              <a:spLocks noChangeAspect="1" noChangeShapeType="1"/>
            </p:cNvSpPr>
            <p:nvPr/>
          </p:nvSpPr>
          <p:spPr bwMode="auto">
            <a:xfrm>
              <a:off x="2415" y="2787"/>
              <a:ext cx="295"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64" name="Line 98"/>
            <p:cNvSpPr>
              <a:spLocks noChangeAspect="1" noChangeShapeType="1"/>
            </p:cNvSpPr>
            <p:nvPr/>
          </p:nvSpPr>
          <p:spPr bwMode="auto">
            <a:xfrm>
              <a:off x="2377" y="2647"/>
              <a:ext cx="331"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70" name="Group 99"/>
            <p:cNvGrpSpPr>
              <a:grpSpLocks noChangeAspect="1"/>
            </p:cNvGrpSpPr>
            <p:nvPr/>
          </p:nvGrpSpPr>
          <p:grpSpPr bwMode="auto">
            <a:xfrm>
              <a:off x="2112" y="2601"/>
              <a:ext cx="374" cy="232"/>
              <a:chOff x="1123" y="576"/>
              <a:chExt cx="632" cy="480"/>
            </a:xfrm>
          </p:grpSpPr>
          <p:sp>
            <p:nvSpPr>
              <p:cNvPr id="276" name="Rectangle 100"/>
              <p:cNvSpPr>
                <a:spLocks noChangeAspect="1" noChangeArrowheads="1"/>
              </p:cNvSpPr>
              <p:nvPr/>
            </p:nvSpPr>
            <p:spPr bwMode="auto">
              <a:xfrm>
                <a:off x="1197" y="576"/>
                <a:ext cx="480" cy="480"/>
              </a:xfrm>
              <a:prstGeom prst="rect">
                <a:avLst/>
              </a:prstGeom>
              <a:solidFill>
                <a:srgbClr val="FFFFFF"/>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782" name="Text Box 101"/>
              <p:cNvSpPr txBox="1">
                <a:spLocks noChangeAspect="1" noChangeArrowheads="1"/>
              </p:cNvSpPr>
              <p:nvPr/>
            </p:nvSpPr>
            <p:spPr bwMode="auto">
              <a:xfrm>
                <a:off x="1123" y="628"/>
                <a:ext cx="632" cy="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8771" name="Group 102"/>
            <p:cNvGrpSpPr>
              <a:grpSpLocks/>
            </p:cNvGrpSpPr>
            <p:nvPr/>
          </p:nvGrpSpPr>
          <p:grpSpPr bwMode="auto">
            <a:xfrm>
              <a:off x="2522" y="2496"/>
              <a:ext cx="1653" cy="441"/>
              <a:chOff x="2112" y="528"/>
              <a:chExt cx="2088" cy="681"/>
            </a:xfrm>
          </p:grpSpPr>
          <p:sp>
            <p:nvSpPr>
              <p:cNvPr id="272" name="Rectangle 103"/>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3" name="Rectangle 104"/>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4" name="Rectangle 105"/>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5" name="Rectangle 106"/>
              <p:cNvSpPr>
                <a:spLocks noChangeAspect="1" noChangeArrowheads="1"/>
              </p:cNvSpPr>
              <p:nvPr/>
            </p:nvSpPr>
            <p:spPr bwMode="auto">
              <a:xfrm>
                <a:off x="3456" y="533"/>
                <a:ext cx="71"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8772" name="Group 107"/>
            <p:cNvGrpSpPr>
              <a:grpSpLocks noChangeAspect="1"/>
            </p:cNvGrpSpPr>
            <p:nvPr/>
          </p:nvGrpSpPr>
          <p:grpSpPr bwMode="auto">
            <a:xfrm flipH="1">
              <a:off x="4271" y="2592"/>
              <a:ext cx="285" cy="233"/>
              <a:chOff x="1374" y="528"/>
              <a:chExt cx="480" cy="432"/>
            </a:xfrm>
          </p:grpSpPr>
          <p:grpSp>
            <p:nvGrpSpPr>
              <p:cNvPr id="28773" name="Group 108"/>
              <p:cNvGrpSpPr>
                <a:grpSpLocks noChangeAspect="1"/>
              </p:cNvGrpSpPr>
              <p:nvPr/>
            </p:nvGrpSpPr>
            <p:grpSpPr bwMode="auto">
              <a:xfrm>
                <a:off x="1374" y="528"/>
                <a:ext cx="480" cy="432"/>
                <a:chOff x="1392" y="528"/>
                <a:chExt cx="480" cy="432"/>
              </a:xfrm>
            </p:grpSpPr>
            <p:sp>
              <p:nvSpPr>
                <p:cNvPr id="270" name="Rectangle 109"/>
                <p:cNvSpPr>
                  <a:spLocks noChangeAspect="1" noChangeArrowheads="1"/>
                </p:cNvSpPr>
                <p:nvPr/>
              </p:nvSpPr>
              <p:spPr bwMode="auto">
                <a:xfrm>
                  <a:off x="1631" y="528"/>
                  <a:ext cx="241"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71" name="Rectangle 110"/>
                <p:cNvSpPr>
                  <a:spLocks noChangeAspect="1" noChangeArrowheads="1"/>
                </p:cNvSpPr>
                <p:nvPr/>
              </p:nvSpPr>
              <p:spPr bwMode="auto">
                <a:xfrm>
                  <a:off x="1392" y="528"/>
                  <a:ext cx="480"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774" name="Text Box 111"/>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sp>
        <p:nvSpPr>
          <p:cNvPr id="28700" name="Text Box 112"/>
          <p:cNvSpPr txBox="1">
            <a:spLocks noChangeArrowheads="1"/>
          </p:cNvSpPr>
          <p:nvPr/>
        </p:nvSpPr>
        <p:spPr bwMode="auto">
          <a:xfrm>
            <a:off x="1438275" y="153928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1</a:t>
            </a:r>
            <a:endParaRPr lang="en-US" altLang="zh-TW" sz="1600" i="0" u="none">
              <a:solidFill>
                <a:srgbClr val="000000"/>
              </a:solidFill>
              <a:latin typeface="Comic Sans MS" charset="0"/>
            </a:endParaRPr>
          </a:p>
        </p:txBody>
      </p:sp>
      <p:sp>
        <p:nvSpPr>
          <p:cNvPr id="28701" name="Text Box 113"/>
          <p:cNvSpPr txBox="1">
            <a:spLocks noChangeArrowheads="1"/>
          </p:cNvSpPr>
          <p:nvPr/>
        </p:nvSpPr>
        <p:spPr bwMode="auto">
          <a:xfrm>
            <a:off x="2254250" y="153928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2</a:t>
            </a:r>
            <a:endParaRPr lang="en-US" altLang="zh-TW" sz="1600" i="0" u="none">
              <a:solidFill>
                <a:srgbClr val="000000"/>
              </a:solidFill>
              <a:latin typeface="Comic Sans MS" charset="0"/>
            </a:endParaRPr>
          </a:p>
        </p:txBody>
      </p:sp>
      <p:sp>
        <p:nvSpPr>
          <p:cNvPr id="28702" name="Text Box 114"/>
          <p:cNvSpPr txBox="1">
            <a:spLocks noChangeArrowheads="1"/>
          </p:cNvSpPr>
          <p:nvPr/>
        </p:nvSpPr>
        <p:spPr bwMode="auto">
          <a:xfrm>
            <a:off x="3119438" y="1539288"/>
            <a:ext cx="9096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3</a:t>
            </a:r>
            <a:endParaRPr lang="en-US" altLang="zh-TW" sz="1600" i="0" u="none">
              <a:solidFill>
                <a:srgbClr val="000000"/>
              </a:solidFill>
              <a:latin typeface="Comic Sans MS" charset="0"/>
            </a:endParaRPr>
          </a:p>
        </p:txBody>
      </p:sp>
      <p:sp>
        <p:nvSpPr>
          <p:cNvPr id="28703" name="Text Box 115"/>
          <p:cNvSpPr txBox="1">
            <a:spLocks noChangeArrowheads="1"/>
          </p:cNvSpPr>
          <p:nvPr/>
        </p:nvSpPr>
        <p:spPr bwMode="auto">
          <a:xfrm>
            <a:off x="3968750" y="153928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4</a:t>
            </a:r>
            <a:endParaRPr lang="en-US" altLang="zh-TW" sz="1600" i="0" u="none">
              <a:solidFill>
                <a:srgbClr val="000000"/>
              </a:solidFill>
              <a:latin typeface="Comic Sans MS" charset="0"/>
            </a:endParaRPr>
          </a:p>
        </p:txBody>
      </p:sp>
      <p:sp>
        <p:nvSpPr>
          <p:cNvPr id="28704" name="Text Box 116"/>
          <p:cNvSpPr txBox="1">
            <a:spLocks noChangeArrowheads="1"/>
          </p:cNvSpPr>
          <p:nvPr/>
        </p:nvSpPr>
        <p:spPr bwMode="auto">
          <a:xfrm>
            <a:off x="5702300" y="153928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6</a:t>
            </a:r>
            <a:endParaRPr lang="en-US" altLang="zh-TW" sz="1600" i="0" u="none">
              <a:solidFill>
                <a:srgbClr val="000000"/>
              </a:solidFill>
              <a:latin typeface="Comic Sans MS" charset="0"/>
            </a:endParaRPr>
          </a:p>
        </p:txBody>
      </p:sp>
      <p:sp>
        <p:nvSpPr>
          <p:cNvPr id="28705" name="Text Box 117"/>
          <p:cNvSpPr txBox="1">
            <a:spLocks noChangeArrowheads="1"/>
          </p:cNvSpPr>
          <p:nvPr/>
        </p:nvSpPr>
        <p:spPr bwMode="auto">
          <a:xfrm>
            <a:off x="6540500" y="153928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7</a:t>
            </a:r>
            <a:endParaRPr lang="en-US" altLang="zh-TW" sz="1600" i="0" u="none">
              <a:solidFill>
                <a:srgbClr val="000000"/>
              </a:solidFill>
              <a:latin typeface="Comic Sans MS" charset="0"/>
            </a:endParaRPr>
          </a:p>
        </p:txBody>
      </p:sp>
      <p:sp>
        <p:nvSpPr>
          <p:cNvPr id="28706" name="Text Box 118"/>
          <p:cNvSpPr txBox="1">
            <a:spLocks noChangeArrowheads="1"/>
          </p:cNvSpPr>
          <p:nvPr/>
        </p:nvSpPr>
        <p:spPr bwMode="auto">
          <a:xfrm>
            <a:off x="4787900" y="1539288"/>
            <a:ext cx="9096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600" b="1" i="0" u="none">
                <a:solidFill>
                  <a:srgbClr val="000000"/>
                </a:solidFill>
                <a:latin typeface="Comic Sans MS" charset="0"/>
              </a:rPr>
              <a:t>Cycle 5</a:t>
            </a:r>
            <a:endParaRPr lang="en-US" altLang="zh-TW" sz="1600" i="0" u="none">
              <a:solidFill>
                <a:srgbClr val="000000"/>
              </a:solidFill>
              <a:latin typeface="Comic Sans MS" charset="0"/>
            </a:endParaRPr>
          </a:p>
        </p:txBody>
      </p:sp>
      <p:grpSp>
        <p:nvGrpSpPr>
          <p:cNvPr id="28707" name="Group 119"/>
          <p:cNvGrpSpPr>
            <a:grpSpLocks/>
          </p:cNvGrpSpPr>
          <p:nvPr/>
        </p:nvGrpSpPr>
        <p:grpSpPr bwMode="auto">
          <a:xfrm>
            <a:off x="4987925" y="5036550"/>
            <a:ext cx="3879850" cy="700088"/>
            <a:chOff x="1962" y="1200"/>
            <a:chExt cx="1910" cy="441"/>
          </a:xfrm>
        </p:grpSpPr>
        <p:grpSp>
          <p:nvGrpSpPr>
            <p:cNvPr id="28727" name="Group 120"/>
            <p:cNvGrpSpPr>
              <a:grpSpLocks noChangeAspect="1"/>
            </p:cNvGrpSpPr>
            <p:nvPr/>
          </p:nvGrpSpPr>
          <p:grpSpPr bwMode="auto">
            <a:xfrm>
              <a:off x="2429" y="1304"/>
              <a:ext cx="221" cy="233"/>
              <a:chOff x="1374" y="528"/>
              <a:chExt cx="480" cy="432"/>
            </a:xfrm>
          </p:grpSpPr>
          <p:grpSp>
            <p:nvGrpSpPr>
              <p:cNvPr id="28756" name="Group 121"/>
              <p:cNvGrpSpPr>
                <a:grpSpLocks noChangeAspect="1"/>
              </p:cNvGrpSpPr>
              <p:nvPr/>
            </p:nvGrpSpPr>
            <p:grpSpPr bwMode="auto">
              <a:xfrm>
                <a:off x="1374" y="528"/>
                <a:ext cx="480" cy="432"/>
                <a:chOff x="1392" y="528"/>
                <a:chExt cx="480" cy="432"/>
              </a:xfrm>
            </p:grpSpPr>
            <p:sp>
              <p:nvSpPr>
                <p:cNvPr id="327" name="Rectangle 122"/>
                <p:cNvSpPr>
                  <a:spLocks noChangeAspect="1" noChangeArrowheads="1"/>
                </p:cNvSpPr>
                <p:nvPr/>
              </p:nvSpPr>
              <p:spPr bwMode="auto">
                <a:xfrm>
                  <a:off x="1632" y="528"/>
                  <a:ext cx="238"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28" name="Rectangle 123"/>
                <p:cNvSpPr>
                  <a:spLocks noChangeAspect="1" noChangeArrowheads="1"/>
                </p:cNvSpPr>
                <p:nvPr/>
              </p:nvSpPr>
              <p:spPr bwMode="auto">
                <a:xfrm>
                  <a:off x="1394" y="528"/>
                  <a:ext cx="475"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757" name="Text Box 124"/>
              <p:cNvSpPr txBox="1">
                <a:spLocks noChangeAspect="1" noChangeArrowheads="1"/>
              </p:cNvSpPr>
              <p:nvPr/>
            </p:nvSpPr>
            <p:spPr bwMode="auto">
              <a:xfrm>
                <a:off x="1400" y="574"/>
                <a:ext cx="432"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sp>
          <p:nvSpPr>
            <p:cNvPr id="297" name="Line 125"/>
            <p:cNvSpPr>
              <a:spLocks noChangeAspect="1" noChangeShapeType="1"/>
            </p:cNvSpPr>
            <p:nvPr/>
          </p:nvSpPr>
          <p:spPr bwMode="auto">
            <a:xfrm>
              <a:off x="2651" y="1351"/>
              <a:ext cx="244"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298" name="Line 126"/>
            <p:cNvSpPr>
              <a:spLocks noChangeAspect="1" noChangeShapeType="1"/>
            </p:cNvSpPr>
            <p:nvPr/>
          </p:nvSpPr>
          <p:spPr bwMode="auto">
            <a:xfrm>
              <a:off x="2651" y="1490"/>
              <a:ext cx="244"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30" name="Group 127"/>
            <p:cNvGrpSpPr>
              <a:grpSpLocks noChangeAspect="1"/>
            </p:cNvGrpSpPr>
            <p:nvPr/>
          </p:nvGrpSpPr>
          <p:grpSpPr bwMode="auto">
            <a:xfrm>
              <a:off x="2851" y="1235"/>
              <a:ext cx="199" cy="371"/>
              <a:chOff x="2991" y="411"/>
              <a:chExt cx="359" cy="768"/>
            </a:xfrm>
          </p:grpSpPr>
          <p:sp>
            <p:nvSpPr>
              <p:cNvPr id="321" name="AutoShape 128"/>
              <p:cNvSpPr>
                <a:spLocks noChangeAspect="1" noChangeArrowheads="1"/>
              </p:cNvSpPr>
              <p:nvPr/>
            </p:nvSpPr>
            <p:spPr bwMode="auto">
              <a:xfrm rot="-5400000">
                <a:off x="2798" y="627"/>
                <a:ext cx="768"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28575">
                <a:solidFill>
                  <a:srgbClr val="000000"/>
                </a:solidFill>
                <a:miter lim="800000"/>
                <a:headEnd/>
                <a:tailEnd/>
              </a:ln>
              <a:effectLst/>
            </p:spPr>
            <p:txBody>
              <a:bodyPr vert="eaVert" wrap="none" anchor="ctr"/>
              <a:lstStyle/>
              <a:p>
                <a:pPr algn="ctr" eaLnBrk="0" hangingPunct="0"/>
                <a:endParaRPr lang="zh-TW" sz="1000" b="1" i="0" u="none">
                  <a:solidFill>
                    <a:srgbClr val="000000"/>
                  </a:solidFill>
                  <a:latin typeface="Comic Sans MS" charset="0"/>
                </a:endParaRPr>
              </a:p>
            </p:txBody>
          </p:sp>
          <p:sp>
            <p:nvSpPr>
              <p:cNvPr id="322" name="AutoShape 129"/>
              <p:cNvSpPr>
                <a:spLocks noChangeAspect="1" noChangeArrowheads="1"/>
              </p:cNvSpPr>
              <p:nvPr/>
            </p:nvSpPr>
            <p:spPr bwMode="auto">
              <a:xfrm rot="5400000">
                <a:off x="2958" y="705"/>
                <a:ext cx="246" cy="179"/>
              </a:xfrm>
              <a:prstGeom prst="triangle">
                <a:avLst>
                  <a:gd name="adj" fmla="val 50000"/>
                </a:avLst>
              </a:prstGeom>
              <a:solidFill>
                <a:srgbClr val="FFFFFF"/>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23" name="Freeform 130"/>
              <p:cNvSpPr>
                <a:spLocks noChangeAspect="1"/>
              </p:cNvSpPr>
              <p:nvPr/>
            </p:nvSpPr>
            <p:spPr bwMode="auto">
              <a:xfrm rot="5400000">
                <a:off x="2977" y="727"/>
                <a:ext cx="217" cy="137"/>
              </a:xfrm>
              <a:custGeom>
                <a:avLst/>
                <a:gdLst/>
                <a:ahLst/>
                <a:cxnLst>
                  <a:cxn ang="0">
                    <a:pos x="0" y="288"/>
                  </a:cxn>
                  <a:cxn ang="0">
                    <a:pos x="192" y="0"/>
                  </a:cxn>
                  <a:cxn ang="0">
                    <a:pos x="384" y="288"/>
                  </a:cxn>
                </a:cxnLst>
                <a:rect l="0" t="0" r="r" b="b"/>
                <a:pathLst>
                  <a:path w="384" h="288">
                    <a:moveTo>
                      <a:pt x="0" y="288"/>
                    </a:moveTo>
                    <a:lnTo>
                      <a:pt x="192" y="0"/>
                    </a:lnTo>
                    <a:lnTo>
                      <a:pt x="384" y="288"/>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28755" name="Text Box 131"/>
              <p:cNvSpPr txBox="1">
                <a:spLocks noChangeAspect="1" noChangeArrowheads="1"/>
              </p:cNvSpPr>
              <p:nvPr/>
            </p:nvSpPr>
            <p:spPr bwMode="auto">
              <a:xfrm rot="-5400000">
                <a:off x="2942" y="642"/>
                <a:ext cx="575" cy="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ALU</a:t>
                </a:r>
              </a:p>
            </p:txBody>
          </p:sp>
        </p:grpSp>
        <p:sp>
          <p:nvSpPr>
            <p:cNvPr id="300" name="Line 132"/>
            <p:cNvSpPr>
              <a:spLocks noChangeAspect="1" noChangeShapeType="1"/>
            </p:cNvSpPr>
            <p:nvPr/>
          </p:nvSpPr>
          <p:spPr bwMode="auto">
            <a:xfrm>
              <a:off x="3052" y="1421"/>
              <a:ext cx="245"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01" name="Line 133"/>
            <p:cNvSpPr>
              <a:spLocks noChangeAspect="1" noChangeShapeType="1"/>
            </p:cNvSpPr>
            <p:nvPr/>
          </p:nvSpPr>
          <p:spPr bwMode="auto">
            <a:xfrm>
              <a:off x="3475" y="1421"/>
              <a:ext cx="245"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33" name="Group 134"/>
            <p:cNvGrpSpPr>
              <a:grpSpLocks noChangeAspect="1"/>
            </p:cNvGrpSpPr>
            <p:nvPr/>
          </p:nvGrpSpPr>
          <p:grpSpPr bwMode="auto">
            <a:xfrm>
              <a:off x="3209" y="1305"/>
              <a:ext cx="275" cy="232"/>
              <a:chOff x="3853" y="576"/>
              <a:chExt cx="594" cy="480"/>
            </a:xfrm>
          </p:grpSpPr>
          <p:sp>
            <p:nvSpPr>
              <p:cNvPr id="319" name="Rectangle 135"/>
              <p:cNvSpPr>
                <a:spLocks noChangeAspect="1" noChangeArrowheads="1"/>
              </p:cNvSpPr>
              <p:nvPr/>
            </p:nvSpPr>
            <p:spPr bwMode="auto">
              <a:xfrm>
                <a:off x="3916" y="576"/>
                <a:ext cx="479" cy="480"/>
              </a:xfrm>
              <a:prstGeom prst="rect">
                <a:avLst/>
              </a:prstGeom>
              <a:solidFill>
                <a:srgbClr val="FFFFFF"/>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751" name="Text Box 136"/>
              <p:cNvSpPr txBox="1">
                <a:spLocks noChangeAspect="1" noChangeArrowheads="1"/>
              </p:cNvSpPr>
              <p:nvPr/>
            </p:nvSpPr>
            <p:spPr bwMode="auto">
              <a:xfrm>
                <a:off x="3853" y="628"/>
                <a:ext cx="594"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DMem</a:t>
                </a:r>
              </a:p>
            </p:txBody>
          </p:sp>
        </p:grpSp>
        <p:sp>
          <p:nvSpPr>
            <p:cNvPr id="303" name="Freeform 137"/>
            <p:cNvSpPr>
              <a:spLocks noChangeAspect="1"/>
            </p:cNvSpPr>
            <p:nvPr/>
          </p:nvSpPr>
          <p:spPr bwMode="auto">
            <a:xfrm>
              <a:off x="3208" y="1421"/>
              <a:ext cx="332" cy="185"/>
            </a:xfrm>
            <a:custGeom>
              <a:avLst/>
              <a:gdLst/>
              <a:ahLst/>
              <a:cxnLst>
                <a:cxn ang="0">
                  <a:pos x="0" y="0"/>
                </a:cxn>
                <a:cxn ang="0">
                  <a:pos x="0" y="384"/>
                </a:cxn>
                <a:cxn ang="0">
                  <a:pos x="720" y="384"/>
                </a:cxn>
                <a:cxn ang="0">
                  <a:pos x="720" y="144"/>
                </a:cxn>
                <a:cxn ang="0">
                  <a:pos x="816" y="144"/>
                </a:cxn>
              </a:cxnLst>
              <a:rect l="0" t="0" r="r" b="b"/>
              <a:pathLst>
                <a:path w="816" h="384">
                  <a:moveTo>
                    <a:pt x="0" y="0"/>
                  </a:moveTo>
                  <a:lnTo>
                    <a:pt x="0" y="384"/>
                  </a:lnTo>
                  <a:lnTo>
                    <a:pt x="720" y="384"/>
                  </a:lnTo>
                  <a:lnTo>
                    <a:pt x="720" y="144"/>
                  </a:lnTo>
                  <a:lnTo>
                    <a:pt x="816" y="144"/>
                  </a:lnTo>
                </a:path>
              </a:pathLst>
            </a:custGeom>
            <a:noFill/>
            <a:ln w="28575" cap="flat" cmpd="sng">
              <a:solidFill>
                <a:srgbClr val="000000"/>
              </a:solidFill>
              <a:prstDash val="solid"/>
              <a:round/>
              <a:headEnd type="none" w="med" len="med"/>
              <a:tailEnd type="none" w="med" len="me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04" name="Line 138"/>
            <p:cNvSpPr>
              <a:spLocks noChangeAspect="1" noChangeShapeType="1"/>
            </p:cNvSpPr>
            <p:nvPr/>
          </p:nvSpPr>
          <p:spPr bwMode="auto">
            <a:xfrm>
              <a:off x="2199" y="1491"/>
              <a:ext cx="231"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05" name="Line 139"/>
            <p:cNvSpPr>
              <a:spLocks noChangeAspect="1" noChangeShapeType="1"/>
            </p:cNvSpPr>
            <p:nvPr/>
          </p:nvSpPr>
          <p:spPr bwMode="auto">
            <a:xfrm>
              <a:off x="2169" y="1351"/>
              <a:ext cx="259" cy="0"/>
            </a:xfrm>
            <a:prstGeom prst="line">
              <a:avLst/>
            </a:prstGeom>
            <a:noFill/>
            <a:ln w="28575">
              <a:solidFill>
                <a:srgbClr val="000000"/>
              </a:solidFill>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37" name="Group 140"/>
            <p:cNvGrpSpPr>
              <a:grpSpLocks noChangeAspect="1"/>
            </p:cNvGrpSpPr>
            <p:nvPr/>
          </p:nvGrpSpPr>
          <p:grpSpPr bwMode="auto">
            <a:xfrm>
              <a:off x="1962" y="1305"/>
              <a:ext cx="290" cy="232"/>
              <a:chOff x="1123" y="576"/>
              <a:chExt cx="626" cy="480"/>
            </a:xfrm>
          </p:grpSpPr>
          <p:sp>
            <p:nvSpPr>
              <p:cNvPr id="317" name="Rectangle 141"/>
              <p:cNvSpPr>
                <a:spLocks noChangeAspect="1" noChangeArrowheads="1"/>
              </p:cNvSpPr>
              <p:nvPr/>
            </p:nvSpPr>
            <p:spPr bwMode="auto">
              <a:xfrm>
                <a:off x="1197" y="576"/>
                <a:ext cx="479" cy="480"/>
              </a:xfrm>
              <a:prstGeom prst="rect">
                <a:avLst/>
              </a:prstGeom>
              <a:solidFill>
                <a:srgbClr val="FF0000">
                  <a:alpha val="75000"/>
                </a:srgbClr>
              </a:solidFill>
              <a:ln w="28575">
                <a:solidFill>
                  <a:srgbClr val="000000"/>
                </a:solidFill>
                <a:miter lim="800000"/>
                <a:headEnd/>
                <a:tailEnd/>
              </a:ln>
              <a:effectLst/>
            </p:spPr>
            <p:txBody>
              <a:bodyPr wrap="none" anchor="ctr"/>
              <a:lstStyle/>
              <a:p>
                <a:pPr algn="r" eaLnBrk="0" hangingPunct="0"/>
                <a:endParaRPr lang="zh-TW" sz="1000" b="1" i="0" u="none">
                  <a:solidFill>
                    <a:srgbClr val="000000"/>
                  </a:solidFill>
                  <a:latin typeface="Comic Sans MS" charset="0"/>
                </a:endParaRPr>
              </a:p>
            </p:txBody>
          </p:sp>
          <p:sp>
            <p:nvSpPr>
              <p:cNvPr id="28749" name="Text Box 142"/>
              <p:cNvSpPr txBox="1">
                <a:spLocks noChangeAspect="1" noChangeArrowheads="1"/>
              </p:cNvSpPr>
              <p:nvPr/>
            </p:nvSpPr>
            <p:spPr bwMode="auto">
              <a:xfrm>
                <a:off x="1123" y="628"/>
                <a:ext cx="626" cy="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Ifetch</a:t>
                </a:r>
              </a:p>
            </p:txBody>
          </p:sp>
        </p:grpSp>
        <p:grpSp>
          <p:nvGrpSpPr>
            <p:cNvPr id="28738" name="Group 143"/>
            <p:cNvGrpSpPr>
              <a:grpSpLocks/>
            </p:cNvGrpSpPr>
            <p:nvPr/>
          </p:nvGrpSpPr>
          <p:grpSpPr bwMode="auto">
            <a:xfrm>
              <a:off x="2296" y="1200"/>
              <a:ext cx="1305" cy="441"/>
              <a:chOff x="2112" y="528"/>
              <a:chExt cx="2088" cy="681"/>
            </a:xfrm>
          </p:grpSpPr>
          <p:sp>
            <p:nvSpPr>
              <p:cNvPr id="313" name="Rectangle 144"/>
              <p:cNvSpPr>
                <a:spLocks noChangeAspect="1" noChangeArrowheads="1"/>
              </p:cNvSpPr>
              <p:nvPr/>
            </p:nvSpPr>
            <p:spPr bwMode="auto">
              <a:xfrm>
                <a:off x="2783" y="528"/>
                <a:ext cx="73"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4" name="Rectangle 145"/>
              <p:cNvSpPr>
                <a:spLocks noChangeAspect="1" noChangeArrowheads="1"/>
              </p:cNvSpPr>
              <p:nvPr/>
            </p:nvSpPr>
            <p:spPr bwMode="auto">
              <a:xfrm>
                <a:off x="4127" y="528"/>
                <a:ext cx="73"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5" name="Rectangle 146"/>
              <p:cNvSpPr>
                <a:spLocks noChangeAspect="1" noChangeArrowheads="1"/>
              </p:cNvSpPr>
              <p:nvPr/>
            </p:nvSpPr>
            <p:spPr bwMode="auto">
              <a:xfrm>
                <a:off x="2112" y="528"/>
                <a:ext cx="73"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6" name="Rectangle 147"/>
              <p:cNvSpPr>
                <a:spLocks noChangeAspect="1" noChangeArrowheads="1"/>
              </p:cNvSpPr>
              <p:nvPr/>
            </p:nvSpPr>
            <p:spPr bwMode="auto">
              <a:xfrm>
                <a:off x="3456" y="533"/>
                <a:ext cx="71"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nvGrpSpPr>
            <p:cNvPr id="28739" name="Group 148"/>
            <p:cNvGrpSpPr>
              <a:grpSpLocks noChangeAspect="1"/>
            </p:cNvGrpSpPr>
            <p:nvPr/>
          </p:nvGrpSpPr>
          <p:grpSpPr bwMode="auto">
            <a:xfrm flipH="1">
              <a:off x="3649" y="1296"/>
              <a:ext cx="223" cy="233"/>
              <a:chOff x="1374" y="528"/>
              <a:chExt cx="480" cy="432"/>
            </a:xfrm>
          </p:grpSpPr>
          <p:grpSp>
            <p:nvGrpSpPr>
              <p:cNvPr id="28740" name="Group 149"/>
              <p:cNvGrpSpPr>
                <a:grpSpLocks noChangeAspect="1"/>
              </p:cNvGrpSpPr>
              <p:nvPr/>
            </p:nvGrpSpPr>
            <p:grpSpPr bwMode="auto">
              <a:xfrm>
                <a:off x="1374" y="528"/>
                <a:ext cx="480" cy="432"/>
                <a:chOff x="1392" y="528"/>
                <a:chExt cx="480" cy="432"/>
              </a:xfrm>
            </p:grpSpPr>
            <p:sp>
              <p:nvSpPr>
                <p:cNvPr id="311" name="Rectangle 150"/>
                <p:cNvSpPr>
                  <a:spLocks noChangeAspect="1" noChangeArrowheads="1"/>
                </p:cNvSpPr>
                <p:nvPr/>
              </p:nvSpPr>
              <p:spPr bwMode="auto">
                <a:xfrm>
                  <a:off x="1631" y="528"/>
                  <a:ext cx="241" cy="426"/>
                </a:xfrm>
                <a:prstGeom prst="rect">
                  <a:avLst/>
                </a:prstGeom>
                <a:solidFill>
                  <a:srgbClr val="618FFD"/>
                </a:solidFill>
                <a:ln w="28575">
                  <a:no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12" name="Rectangle 151"/>
                <p:cNvSpPr>
                  <a:spLocks noChangeAspect="1" noChangeArrowheads="1"/>
                </p:cNvSpPr>
                <p:nvPr/>
              </p:nvSpPr>
              <p:spPr bwMode="auto">
                <a:xfrm>
                  <a:off x="1392" y="528"/>
                  <a:ext cx="478" cy="432"/>
                </a:xfrm>
                <a:prstGeom prst="rect">
                  <a:avLst/>
                </a:prstGeom>
                <a:noFill/>
                <a:ln w="28575">
                  <a:solidFill>
                    <a:srgbClr val="000000"/>
                  </a:solidFill>
                  <a:miter lim="800000"/>
                  <a:headEnd/>
                  <a:tailEnd/>
                </a:ln>
                <a:effectLst/>
              </p:spPr>
              <p:txBody>
                <a:bodyPr wrap="none" anchor="ctr"/>
                <a:lstStyle/>
                <a:p>
                  <a:pPr algn="ctr" eaLnBrk="0" hangingPunct="0"/>
                  <a:endParaRPr lang="zh-TW" sz="1000" b="1" i="0" u="none">
                    <a:solidFill>
                      <a:srgbClr val="000000"/>
                    </a:solidFill>
                    <a:latin typeface="Comic Sans MS" charset="0"/>
                  </a:endParaRPr>
                </a:p>
              </p:txBody>
            </p:sp>
          </p:grpSp>
          <p:sp>
            <p:nvSpPr>
              <p:cNvPr id="28741" name="Text Box 152"/>
              <p:cNvSpPr txBox="1">
                <a:spLocks noChangeAspect="1" noChangeArrowheads="1"/>
              </p:cNvSpPr>
              <p:nvPr/>
            </p:nvSpPr>
            <p:spPr bwMode="auto">
              <a:xfrm>
                <a:off x="1396" y="574"/>
                <a:ext cx="428"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nchor="ctr">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lgn="ctr"/>
                <a:r>
                  <a:rPr lang="en-US" altLang="zh-TW" sz="1000" b="1" i="0" u="none">
                    <a:solidFill>
                      <a:srgbClr val="000000"/>
                    </a:solidFill>
                    <a:latin typeface="Comic Sans MS" charset="0"/>
                  </a:rPr>
                  <a:t>Reg</a:t>
                </a:r>
              </a:p>
            </p:txBody>
          </p:sp>
        </p:grpSp>
      </p:grpSp>
      <p:sp>
        <p:nvSpPr>
          <p:cNvPr id="329" name="Line 153"/>
          <p:cNvSpPr>
            <a:spLocks noChangeShapeType="1"/>
          </p:cNvSpPr>
          <p:nvPr/>
        </p:nvSpPr>
        <p:spPr bwMode="auto">
          <a:xfrm>
            <a:off x="2309813"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30" name="Line 154"/>
          <p:cNvSpPr>
            <a:spLocks noChangeShapeType="1"/>
          </p:cNvSpPr>
          <p:nvPr/>
        </p:nvSpPr>
        <p:spPr bwMode="auto">
          <a:xfrm>
            <a:off x="4824413"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31" name="Line 155"/>
          <p:cNvSpPr>
            <a:spLocks noChangeShapeType="1"/>
          </p:cNvSpPr>
          <p:nvPr/>
        </p:nvSpPr>
        <p:spPr bwMode="auto">
          <a:xfrm>
            <a:off x="3986213"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32" name="Line 156"/>
          <p:cNvSpPr>
            <a:spLocks noChangeShapeType="1"/>
          </p:cNvSpPr>
          <p:nvPr/>
        </p:nvSpPr>
        <p:spPr bwMode="auto">
          <a:xfrm>
            <a:off x="3148013"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33" name="Line 157"/>
          <p:cNvSpPr>
            <a:spLocks noChangeShapeType="1"/>
          </p:cNvSpPr>
          <p:nvPr/>
        </p:nvSpPr>
        <p:spPr bwMode="auto">
          <a:xfrm>
            <a:off x="6577013"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34" name="Line 158"/>
          <p:cNvSpPr>
            <a:spLocks noChangeShapeType="1"/>
          </p:cNvSpPr>
          <p:nvPr/>
        </p:nvSpPr>
        <p:spPr bwMode="auto">
          <a:xfrm>
            <a:off x="5678488"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sp>
        <p:nvSpPr>
          <p:cNvPr id="335" name="Line 159"/>
          <p:cNvSpPr>
            <a:spLocks noChangeShapeType="1"/>
          </p:cNvSpPr>
          <p:nvPr/>
        </p:nvSpPr>
        <p:spPr bwMode="auto">
          <a:xfrm>
            <a:off x="7415213" y="1513888"/>
            <a:ext cx="0" cy="4648200"/>
          </a:xfrm>
          <a:prstGeom prst="line">
            <a:avLst/>
          </a:prstGeom>
          <a:noFill/>
          <a:ln w="28575">
            <a:solidFill>
              <a:srgbClr val="000000"/>
            </a:solidFill>
            <a:prstDash val="sysDot"/>
            <a:round/>
            <a:headEnd/>
            <a:tailEnd/>
          </a:ln>
          <a:effectLst/>
        </p:spPr>
        <p:txBody>
          <a:bodyPr wrap="none" anchor="ctr"/>
          <a:lstStyle/>
          <a:p>
            <a:pPr eaLnBrk="0" hangingPunct="0">
              <a:spcBef>
                <a:spcPct val="50000"/>
              </a:spcBef>
              <a:defRPr/>
            </a:pPr>
            <a:endParaRPr lang="zh-TW" altLang="en-US" sz="1600" b="1" i="0" u="none">
              <a:solidFill>
                <a:srgbClr val="FC0128"/>
              </a:solidFill>
              <a:latin typeface="Arial" charset="0"/>
              <a:ea typeface="+mn-ea"/>
              <a:cs typeface="+mn-cs"/>
            </a:endParaRPr>
          </a:p>
        </p:txBody>
      </p:sp>
      <p:grpSp>
        <p:nvGrpSpPr>
          <p:cNvPr id="28715" name="Group 160"/>
          <p:cNvGrpSpPr>
            <a:grpSpLocks/>
          </p:cNvGrpSpPr>
          <p:nvPr/>
        </p:nvGrpSpPr>
        <p:grpSpPr bwMode="auto">
          <a:xfrm>
            <a:off x="3986213" y="4257088"/>
            <a:ext cx="4343400" cy="700087"/>
            <a:chOff x="2544" y="2976"/>
            <a:chExt cx="2736" cy="441"/>
          </a:xfrm>
        </p:grpSpPr>
        <p:sp>
          <p:nvSpPr>
            <p:cNvPr id="28717" name="AutoShape 161"/>
            <p:cNvSpPr>
              <a:spLocks noChangeArrowheads="1"/>
            </p:cNvSpPr>
            <p:nvPr/>
          </p:nvSpPr>
          <p:spPr bwMode="auto">
            <a:xfrm>
              <a:off x="2544" y="3024"/>
              <a:ext cx="480" cy="384"/>
            </a:xfrm>
            <a:prstGeom prst="cloudCallout">
              <a:avLst>
                <a:gd name="adj1" fmla="val 21875"/>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600" b="1" i="0" u="none">
                  <a:solidFill>
                    <a:srgbClr val="000000"/>
                  </a:solidFill>
                  <a:latin typeface="Comic Sans MS" charset="0"/>
                </a:rPr>
                <a:t>Bubble</a:t>
              </a:r>
            </a:p>
          </p:txBody>
        </p:sp>
        <p:sp>
          <p:nvSpPr>
            <p:cNvPr id="28718" name="AutoShape 162"/>
            <p:cNvSpPr>
              <a:spLocks noChangeArrowheads="1"/>
            </p:cNvSpPr>
            <p:nvPr/>
          </p:nvSpPr>
          <p:spPr bwMode="auto">
            <a:xfrm>
              <a:off x="3600" y="3024"/>
              <a:ext cx="528" cy="384"/>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600" b="1" i="0" u="none">
                  <a:solidFill>
                    <a:srgbClr val="000000"/>
                  </a:solidFill>
                  <a:latin typeface="Comic Sans MS" charset="0"/>
                </a:rPr>
                <a:t>Bubble</a:t>
              </a:r>
            </a:p>
          </p:txBody>
        </p:sp>
        <p:sp>
          <p:nvSpPr>
            <p:cNvPr id="28719" name="AutoShape 163"/>
            <p:cNvSpPr>
              <a:spLocks noChangeArrowheads="1"/>
            </p:cNvSpPr>
            <p:nvPr/>
          </p:nvSpPr>
          <p:spPr bwMode="auto">
            <a:xfrm>
              <a:off x="4176" y="3024"/>
              <a:ext cx="528" cy="384"/>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600" b="1" i="0" u="none">
                  <a:solidFill>
                    <a:srgbClr val="000000"/>
                  </a:solidFill>
                  <a:latin typeface="Comic Sans MS" charset="0"/>
                </a:rPr>
                <a:t>Bubble</a:t>
              </a:r>
            </a:p>
          </p:txBody>
        </p:sp>
        <p:sp>
          <p:nvSpPr>
            <p:cNvPr id="28720" name="AutoShape 164"/>
            <p:cNvSpPr>
              <a:spLocks noChangeArrowheads="1"/>
            </p:cNvSpPr>
            <p:nvPr/>
          </p:nvSpPr>
          <p:spPr bwMode="auto">
            <a:xfrm>
              <a:off x="4752" y="3024"/>
              <a:ext cx="528" cy="384"/>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600" b="1" i="0" u="none">
                  <a:solidFill>
                    <a:srgbClr val="000000"/>
                  </a:solidFill>
                  <a:latin typeface="Comic Sans MS" charset="0"/>
                </a:rPr>
                <a:t>Bubble</a:t>
              </a:r>
            </a:p>
          </p:txBody>
        </p:sp>
        <p:sp>
          <p:nvSpPr>
            <p:cNvPr id="28721" name="AutoShape 165"/>
            <p:cNvSpPr>
              <a:spLocks noChangeArrowheads="1"/>
            </p:cNvSpPr>
            <p:nvPr/>
          </p:nvSpPr>
          <p:spPr bwMode="auto">
            <a:xfrm>
              <a:off x="3072" y="3024"/>
              <a:ext cx="528" cy="384"/>
            </a:xfrm>
            <a:prstGeom prst="cloudCallout">
              <a:avLst>
                <a:gd name="adj1" fmla="val 15343"/>
                <a:gd name="adj2" fmla="val 36981"/>
              </a:avLst>
            </a:prstGeom>
            <a:solidFill>
              <a:srgbClr val="0FEFEA"/>
            </a:solidFill>
            <a:ln w="28575">
              <a:solidFill>
                <a:srgbClr val="000000"/>
              </a:solidFill>
              <a:round/>
              <a:headEnd/>
              <a:tailEnd/>
            </a:ln>
          </p:spPr>
          <p:txBody>
            <a:bodyPr wrap="none" anchor="ctr"/>
            <a:lstStyle/>
            <a:p>
              <a:pPr algn="ctr" eaLnBrk="0" hangingPunct="0"/>
              <a:r>
                <a:rPr lang="en-US" altLang="zh-TW" sz="1600" b="1" i="0" u="none" dirty="0">
                  <a:solidFill>
                    <a:srgbClr val="000000"/>
                  </a:solidFill>
                  <a:latin typeface="Comic Sans MS" charset="0"/>
                </a:rPr>
                <a:t>Bubble</a:t>
              </a:r>
            </a:p>
          </p:txBody>
        </p:sp>
        <p:grpSp>
          <p:nvGrpSpPr>
            <p:cNvPr id="28722" name="Group 166"/>
            <p:cNvGrpSpPr>
              <a:grpSpLocks/>
            </p:cNvGrpSpPr>
            <p:nvPr/>
          </p:nvGrpSpPr>
          <p:grpSpPr bwMode="auto">
            <a:xfrm>
              <a:off x="3044" y="2976"/>
              <a:ext cx="1653" cy="441"/>
              <a:chOff x="2112" y="528"/>
              <a:chExt cx="2088" cy="681"/>
            </a:xfrm>
          </p:grpSpPr>
          <p:sp>
            <p:nvSpPr>
              <p:cNvPr id="343" name="Rectangle 167"/>
              <p:cNvSpPr>
                <a:spLocks noChangeAspect="1" noChangeArrowheads="1"/>
              </p:cNvSpPr>
              <p:nvPr/>
            </p:nvSpPr>
            <p:spPr bwMode="auto">
              <a:xfrm>
                <a:off x="2784"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44" name="Rectangle 168"/>
              <p:cNvSpPr>
                <a:spLocks noChangeAspect="1" noChangeArrowheads="1"/>
              </p:cNvSpPr>
              <p:nvPr/>
            </p:nvSpPr>
            <p:spPr bwMode="auto">
              <a:xfrm>
                <a:off x="4128"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45" name="Rectangle 169"/>
              <p:cNvSpPr>
                <a:spLocks noChangeAspect="1" noChangeArrowheads="1"/>
              </p:cNvSpPr>
              <p:nvPr/>
            </p:nvSpPr>
            <p:spPr bwMode="auto">
              <a:xfrm>
                <a:off x="2112" y="528"/>
                <a:ext cx="72" cy="681"/>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sp>
            <p:nvSpPr>
              <p:cNvPr id="346" name="Rectangle 170"/>
              <p:cNvSpPr>
                <a:spLocks noChangeAspect="1" noChangeArrowheads="1"/>
              </p:cNvSpPr>
              <p:nvPr/>
            </p:nvSpPr>
            <p:spPr bwMode="auto">
              <a:xfrm>
                <a:off x="3456" y="533"/>
                <a:ext cx="71" cy="672"/>
              </a:xfrm>
              <a:prstGeom prst="rect">
                <a:avLst/>
              </a:prstGeom>
              <a:solidFill>
                <a:srgbClr val="00AE00"/>
              </a:solidFill>
              <a:ln w="28575">
                <a:solidFill>
                  <a:srgbClr val="000000"/>
                </a:solidFill>
                <a:miter lim="800000"/>
                <a:headEnd/>
                <a:tailEnd/>
              </a:ln>
              <a:effectLst/>
            </p:spPr>
            <p:txBody>
              <a:bodyPr wrap="none" anchor="ctr"/>
              <a:lstStyle/>
              <a:p>
                <a:pPr eaLnBrk="0" hangingPunct="0">
                  <a:spcBef>
                    <a:spcPct val="50000"/>
                  </a:spcBef>
                </a:pPr>
                <a:endParaRPr lang="zh-TW" altLang="en-US" sz="1600" b="1" i="0" u="none">
                  <a:solidFill>
                    <a:srgbClr val="FC0128"/>
                  </a:solidFill>
                  <a:latin typeface="Arial" charset="0"/>
                </a:endParaRPr>
              </a:p>
            </p:txBody>
          </p:sp>
        </p:grpSp>
      </p:grpSp>
      <p:sp>
        <p:nvSpPr>
          <p:cNvPr id="28716" name="Text Box 171"/>
          <p:cNvSpPr txBox="1">
            <a:spLocks noChangeArrowheads="1"/>
          </p:cNvSpPr>
          <p:nvPr/>
        </p:nvSpPr>
        <p:spPr bwMode="auto">
          <a:xfrm>
            <a:off x="489744" y="6032691"/>
            <a:ext cx="51940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r>
              <a:rPr lang="en-US" altLang="zh-TW" sz="2000" b="1" i="0" u="none" dirty="0">
                <a:solidFill>
                  <a:srgbClr val="FC0128"/>
                </a:solidFill>
                <a:latin typeface="Arial" charset="0"/>
              </a:rPr>
              <a:t>How do you “bubble” the pipe? </a:t>
            </a:r>
            <a:r>
              <a:rPr lang="en-US" altLang="zh-TW" sz="2000" b="1" i="0" u="none" dirty="0">
                <a:solidFill>
                  <a:srgbClr val="FC0128"/>
                </a:solidFill>
                <a:latin typeface="Arial" charset="0"/>
                <a:sym typeface="Wingdings"/>
              </a:rPr>
              <a:t> No-Op</a:t>
            </a:r>
            <a:endParaRPr lang="en-US" altLang="zh-TW" sz="2000" b="1" i="0" u="none" dirty="0">
              <a:solidFill>
                <a:srgbClr val="FC0128"/>
              </a:solidFill>
              <a:latin typeface="Arial" charset="0"/>
            </a:endParaRPr>
          </a:p>
        </p:txBody>
      </p:sp>
      <p:sp>
        <p:nvSpPr>
          <p:cNvPr id="2" name="Slide Number Placeholder 1"/>
          <p:cNvSpPr>
            <a:spLocks noGrp="1"/>
          </p:cNvSpPr>
          <p:nvPr>
            <p:ph type="sldNum" sz="quarter" idx="4294967295"/>
          </p:nvPr>
        </p:nvSpPr>
        <p:spPr>
          <a:xfrm>
            <a:off x="6653176" y="6485584"/>
            <a:ext cx="2133600" cy="365125"/>
          </a:xfrm>
          <a:prstGeom prst="rect">
            <a:avLst/>
          </a:prstGeom>
        </p:spPr>
        <p:txBody>
          <a:bodyPr/>
          <a:lstStyle/>
          <a:p>
            <a:fld id="{7B14E791-165F-344E-BF0E-59CD826800BF}" type="slidenum">
              <a:rPr lang="en-US" smtClean="0"/>
              <a:pPr/>
              <a:t>80</a:t>
            </a:fld>
            <a:endParaRPr lang="en-US" dirty="0"/>
          </a:p>
        </p:txBody>
      </p:sp>
      <p:sp>
        <p:nvSpPr>
          <p:cNvPr id="173" name="Text Box 171"/>
          <p:cNvSpPr txBox="1">
            <a:spLocks noChangeArrowheads="1"/>
          </p:cNvSpPr>
          <p:nvPr/>
        </p:nvSpPr>
        <p:spPr bwMode="auto">
          <a:xfrm rot="19341783">
            <a:off x="6702449" y="3267397"/>
            <a:ext cx="26132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r>
              <a:rPr lang="en-US" altLang="zh-TW" sz="2400" b="1" i="0" u="none">
                <a:solidFill>
                  <a:srgbClr val="FC0128"/>
                </a:solidFill>
                <a:latin typeface="Arial" charset="0"/>
              </a:rPr>
              <a:t>One cycle delay!</a:t>
            </a:r>
            <a:endParaRPr lang="en-US" altLang="zh-TW" sz="2400" b="1" i="0" u="none" dirty="0">
              <a:solidFill>
                <a:srgbClr val="FC0128"/>
              </a:solidFill>
              <a:latin typeface="Arial" charset="0"/>
            </a:endParaRPr>
          </a:p>
        </p:txBody>
      </p:sp>
    </p:spTree>
    <p:extLst>
      <p:ext uri="{BB962C8B-B14F-4D97-AF65-F5344CB8AC3E}">
        <p14:creationId xmlns:p14="http://schemas.microsoft.com/office/powerpoint/2010/main" val="128581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16" grpId="0"/>
      <p:bldP spid="17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r>
              <a:rPr lang="en-US" altLang="zh-TW">
                <a:latin typeface="+mj-lt"/>
                <a:ea typeface="新細明體" charset="0"/>
              </a:rPr>
              <a:t>Summary of Structure Hazard</a:t>
            </a:r>
            <a:endParaRPr lang="zh-TW" altLang="en-US" dirty="0">
              <a:latin typeface="+mj-lt"/>
              <a:ea typeface="新細明體" charset="0"/>
            </a:endParaRPr>
          </a:p>
        </p:txBody>
      </p:sp>
      <p:sp>
        <p:nvSpPr>
          <p:cNvPr id="3" name="內容版面配置區 2"/>
          <p:cNvSpPr>
            <a:spLocks noGrp="1"/>
          </p:cNvSpPr>
          <p:nvPr>
            <p:ph idx="1"/>
          </p:nvPr>
        </p:nvSpPr>
        <p:spPr/>
        <p:txBody>
          <a:bodyPr/>
          <a:lstStyle/>
          <a:p>
            <a:r>
              <a:rPr lang="en-US" altLang="zh-TW" dirty="0">
                <a:ea typeface="標楷體" charset="0"/>
                <a:cs typeface="Times New Roman" charset="0"/>
              </a:rPr>
              <a:t>To address structure hazard, have separate memories for instructions and data</a:t>
            </a:r>
          </a:p>
          <a:p>
            <a:r>
              <a:rPr lang="en-US" altLang="zh-TW" dirty="0">
                <a:ea typeface="標楷體" charset="0"/>
                <a:cs typeface="Times New Roman" charset="0"/>
              </a:rPr>
              <a:t>However, it will increase cost</a:t>
            </a:r>
          </a:p>
          <a:p>
            <a:pPr lvl="1"/>
            <a:r>
              <a:rPr lang="en-US" altLang="zh-TW" dirty="0">
                <a:ea typeface="標楷體" charset="0"/>
                <a:cs typeface="Times New Roman" charset="0"/>
              </a:rPr>
              <a:t>E.g.: pipelining function units or duplicated resources is a high cost;</a:t>
            </a:r>
          </a:p>
          <a:p>
            <a:pPr lvl="1"/>
            <a:endParaRPr lang="en-US" altLang="zh-TW" dirty="0">
              <a:ea typeface="標楷體" charset="0"/>
              <a:cs typeface="Times New Roman" charset="0"/>
            </a:endParaRPr>
          </a:p>
        </p:txBody>
      </p:sp>
      <p:sp>
        <p:nvSpPr>
          <p:cNvPr id="5" name="Rectangle 57"/>
          <p:cNvSpPr txBox="1">
            <a:spLocks noChangeArrowheads="1"/>
          </p:cNvSpPr>
          <p:nvPr/>
        </p:nvSpPr>
        <p:spPr bwMode="auto">
          <a:xfrm>
            <a:off x="914400" y="4038600"/>
            <a:ext cx="7110413" cy="1094361"/>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1">
                  <a:lumMod val="50000"/>
                  <a:lumOff val="50000"/>
                </a:schemeClr>
              </a:buClr>
              <a:buSzPct val="100000"/>
              <a:buFont typeface="Times New Roman" pitchFamily="18" charset="0"/>
              <a:buChar char="†"/>
              <a:defRPr/>
            </a:pPr>
            <a:r>
              <a:rPr lang="en-US" altLang="zh-TW" sz="2800" i="0" u="none" dirty="0">
                <a:solidFill>
                  <a:srgbClr val="FF0000"/>
                </a:solidFill>
                <a:latin typeface="+mn-lt"/>
                <a:ea typeface="新細明體" pitchFamily="18" charset="-120"/>
                <a:cs typeface="+mn-cs"/>
              </a:rPr>
              <a:t>If the structure hazard is rare, it may not be worth the cost to avoid it.</a:t>
            </a:r>
          </a:p>
        </p:txBody>
      </p:sp>
      <p:sp>
        <p:nvSpPr>
          <p:cNvPr id="2" name="Slide Number Placeholder 1"/>
          <p:cNvSpPr>
            <a:spLocks noGrp="1"/>
          </p:cNvSpPr>
          <p:nvPr>
            <p:ph type="sldNum" sz="quarter" idx="4294967295"/>
          </p:nvPr>
        </p:nvSpPr>
        <p:spPr>
          <a:xfrm>
            <a:off x="6653176" y="6485584"/>
            <a:ext cx="2133600" cy="365125"/>
          </a:xfrm>
          <a:prstGeom prst="rect">
            <a:avLst/>
          </a:prstGeom>
        </p:spPr>
        <p:txBody>
          <a:bodyPr/>
          <a:lstStyle/>
          <a:p>
            <a:fld id="{7B14E791-165F-344E-BF0E-59CD826800BF}" type="slidenum">
              <a:rPr lang="en-US" smtClean="0"/>
              <a:pPr/>
              <a:t>81</a:t>
            </a:fld>
            <a:endParaRPr lang="en-US" dirty="0"/>
          </a:p>
        </p:txBody>
      </p:sp>
    </p:spTree>
    <p:extLst>
      <p:ext uri="{BB962C8B-B14F-4D97-AF65-F5344CB8AC3E}">
        <p14:creationId xmlns:p14="http://schemas.microsoft.com/office/powerpoint/2010/main" val="5775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4322E14-D6C8-D241-909A-4451161E769B}"/>
              </a:ext>
            </a:extLst>
          </p:cNvPr>
          <p:cNvGrpSpPr/>
          <p:nvPr/>
        </p:nvGrpSpPr>
        <p:grpSpPr>
          <a:xfrm>
            <a:off x="3048000" y="3049159"/>
            <a:ext cx="7429500" cy="2283258"/>
            <a:chOff x="3276600" y="2850356"/>
            <a:chExt cx="7429500" cy="2283258"/>
          </a:xfrm>
        </p:grpSpPr>
        <p:pic>
          <p:nvPicPr>
            <p:cNvPr id="5" name="Picture 4">
              <a:extLst>
                <a:ext uri="{FF2B5EF4-FFF2-40B4-BE49-F238E27FC236}">
                  <a16:creationId xmlns:a16="http://schemas.microsoft.com/office/drawing/2014/main" id="{C581D852-B6F7-FE4C-B6DF-ED04A14BFCD8}"/>
                </a:ext>
              </a:extLst>
            </p:cNvPr>
            <p:cNvPicPr>
              <a:picLocks noChangeAspect="1"/>
            </p:cNvPicPr>
            <p:nvPr/>
          </p:nvPicPr>
          <p:blipFill>
            <a:blip r:embed="rId3"/>
            <a:stretch>
              <a:fillRect/>
            </a:stretch>
          </p:blipFill>
          <p:spPr>
            <a:xfrm>
              <a:off x="3416247" y="3411415"/>
              <a:ext cx="5475707" cy="1722199"/>
            </a:xfrm>
            <a:prstGeom prst="rect">
              <a:avLst/>
            </a:prstGeom>
          </p:spPr>
        </p:pic>
        <p:pic>
          <p:nvPicPr>
            <p:cNvPr id="9" name="Picture 8">
              <a:extLst>
                <a:ext uri="{FF2B5EF4-FFF2-40B4-BE49-F238E27FC236}">
                  <a16:creationId xmlns:a16="http://schemas.microsoft.com/office/drawing/2014/main" id="{66F8502D-A9BE-014C-88AF-958C236A95ED}"/>
                </a:ext>
              </a:extLst>
            </p:cNvPr>
            <p:cNvPicPr>
              <a:picLocks noChangeAspect="1"/>
            </p:cNvPicPr>
            <p:nvPr/>
          </p:nvPicPr>
          <p:blipFill>
            <a:blip r:embed="rId4"/>
            <a:stretch>
              <a:fillRect/>
            </a:stretch>
          </p:blipFill>
          <p:spPr>
            <a:xfrm>
              <a:off x="3276600" y="2850356"/>
              <a:ext cx="7429500" cy="508000"/>
            </a:xfrm>
            <a:prstGeom prst="rect">
              <a:avLst/>
            </a:prstGeom>
          </p:spPr>
        </p:pic>
      </p:grpSp>
      <p:sp>
        <p:nvSpPr>
          <p:cNvPr id="41988" name="Rectangle 2"/>
          <p:cNvSpPr>
            <a:spLocks noGrp="1" noChangeArrowheads="1"/>
          </p:cNvSpPr>
          <p:nvPr>
            <p:ph type="title"/>
          </p:nvPr>
        </p:nvSpPr>
        <p:spPr/>
        <p:txBody>
          <a:bodyPr/>
          <a:lstStyle/>
          <a:p>
            <a:pPr eaLnBrk="1" hangingPunct="1"/>
            <a:r>
              <a:rPr lang="en-US" altLang="en-US" dirty="0"/>
              <a:t>Data Hazards</a:t>
            </a:r>
            <a:endParaRPr lang="en-AU" altLang="en-US" dirty="0"/>
          </a:p>
        </p:txBody>
      </p:sp>
      <p:sp>
        <p:nvSpPr>
          <p:cNvPr id="41989" name="Rectangle 3"/>
          <p:cNvSpPr>
            <a:spLocks noGrp="1" noChangeArrowheads="1"/>
          </p:cNvSpPr>
          <p:nvPr>
            <p:ph idx="1"/>
          </p:nvPr>
        </p:nvSpPr>
        <p:spPr/>
        <p:txBody>
          <a:bodyPr>
            <a:normAutofit lnSpcReduction="10000"/>
          </a:bodyPr>
          <a:lstStyle/>
          <a:p>
            <a:pPr eaLnBrk="1" hangingPunct="1"/>
            <a:r>
              <a:rPr lang="en-US" altLang="en-US" dirty="0"/>
              <a:t>An instruction needs data produced </a:t>
            </a:r>
          </a:p>
          <a:p>
            <a:pPr marL="0" indent="0" eaLnBrk="1" hangingPunct="1">
              <a:buNone/>
            </a:pPr>
            <a:r>
              <a:rPr lang="en-US" altLang="en-US" dirty="0"/>
              <a:t>   by a previous instruction</a:t>
            </a:r>
          </a:p>
          <a:p>
            <a:pPr lvl="1"/>
            <a:r>
              <a:rPr lang="en-US" altLang="en-US" b="1" dirty="0"/>
              <a:t>Read-After-Write (RAW) data dependency</a:t>
            </a:r>
          </a:p>
          <a:p>
            <a:pPr marL="251460" lvl="1" indent="0">
              <a:buNone/>
            </a:pPr>
            <a:r>
              <a:rPr lang="en-US" altLang="en-US" b="1" dirty="0">
                <a:latin typeface="Lucida Console" charset="0"/>
              </a:rPr>
              <a:t>		add	</a:t>
            </a:r>
            <a:r>
              <a:rPr lang="en-US" altLang="en-US" b="1" dirty="0">
                <a:solidFill>
                  <a:srgbClr val="FF0000"/>
                </a:solidFill>
                <a:latin typeface="Lucida Console" charset="0"/>
              </a:rPr>
              <a:t>x1</a:t>
            </a:r>
            <a:r>
              <a:rPr lang="en-US" altLang="en-US" b="1" dirty="0">
                <a:latin typeface="Lucida Console" charset="0"/>
              </a:rPr>
              <a:t>, x2, x3</a:t>
            </a:r>
            <a:br>
              <a:rPr lang="en-US" altLang="en-US" b="1" dirty="0">
                <a:latin typeface="Lucida Console" charset="0"/>
              </a:rPr>
            </a:br>
            <a:r>
              <a:rPr lang="en-US" altLang="en-US" b="1" dirty="0">
                <a:latin typeface="Lucida Console" charset="0"/>
              </a:rPr>
              <a:t>		sub	x4, </a:t>
            </a:r>
            <a:r>
              <a:rPr lang="en-US" altLang="en-US" b="1" dirty="0">
                <a:solidFill>
                  <a:srgbClr val="FF0000"/>
                </a:solidFill>
                <a:latin typeface="Lucida Console" charset="0"/>
              </a:rPr>
              <a:t>x1</a:t>
            </a:r>
            <a:r>
              <a:rPr lang="en-US" altLang="en-US" b="1" dirty="0">
                <a:latin typeface="Lucida Console" charset="0"/>
              </a:rPr>
              <a:t>, x5</a:t>
            </a:r>
          </a:p>
          <a:p>
            <a:pPr lvl="1"/>
            <a:endParaRPr lang="en-US" altLang="en-US" dirty="0"/>
          </a:p>
          <a:p>
            <a:pPr lvl="1"/>
            <a:endParaRPr lang="en-US" altLang="en-US" dirty="0"/>
          </a:p>
          <a:p>
            <a:pPr marL="251460" lvl="1" indent="0">
              <a:buNone/>
            </a:pPr>
            <a:r>
              <a:rPr lang="en-US" altLang="en-US" b="1" dirty="0">
                <a:latin typeface="Lucida Console" charset="0"/>
              </a:rPr>
              <a:t>add	</a:t>
            </a:r>
            <a:r>
              <a:rPr lang="en-US" altLang="en-US" b="1" dirty="0">
                <a:solidFill>
                  <a:srgbClr val="FF0000"/>
                </a:solidFill>
                <a:latin typeface="Lucida Console" charset="0"/>
              </a:rPr>
              <a:t>x1</a:t>
            </a:r>
            <a:r>
              <a:rPr lang="en-US" altLang="en-US" b="1" dirty="0">
                <a:latin typeface="Lucida Console" charset="0"/>
              </a:rPr>
              <a:t>, x2, x3</a:t>
            </a:r>
            <a:br>
              <a:rPr lang="en-US" altLang="en-US" b="1" dirty="0">
                <a:latin typeface="Lucida Console" charset="0"/>
              </a:rPr>
            </a:br>
            <a:endParaRPr lang="en-US" altLang="en-US" b="1" dirty="0">
              <a:latin typeface="Lucida Console" charset="0"/>
            </a:endParaRPr>
          </a:p>
          <a:p>
            <a:pPr marL="251460" lvl="1" indent="0">
              <a:buNone/>
            </a:pPr>
            <a:r>
              <a:rPr lang="en-US" altLang="en-US" b="1" dirty="0">
                <a:latin typeface="Lucida Console" charset="0"/>
              </a:rPr>
              <a:t>sub	x4, </a:t>
            </a:r>
            <a:r>
              <a:rPr lang="en-US" altLang="en-US" b="1" dirty="0">
                <a:solidFill>
                  <a:srgbClr val="FF0000"/>
                </a:solidFill>
                <a:latin typeface="Lucida Console" charset="0"/>
              </a:rPr>
              <a:t>x1</a:t>
            </a:r>
            <a:r>
              <a:rPr lang="en-US" altLang="en-US" b="1" dirty="0">
                <a:latin typeface="Lucida Console" charset="0"/>
              </a:rPr>
              <a:t>, x5</a:t>
            </a:r>
          </a:p>
          <a:p>
            <a:pPr marL="251460" lvl="1" indent="0">
              <a:buNone/>
            </a:pPr>
            <a:endParaRPr lang="en-US" altLang="en-US" b="1" dirty="0">
              <a:latin typeface="Lucida Console" charset="0"/>
            </a:endParaRPr>
          </a:p>
          <a:p>
            <a:pPr marL="251460" lvl="1" indent="0">
              <a:buNone/>
            </a:pPr>
            <a:endParaRPr lang="en-US" altLang="en-US" b="1" dirty="0">
              <a:latin typeface="Lucida Console" charset="0"/>
            </a:endParaRPr>
          </a:p>
          <a:p>
            <a:pPr lvl="1"/>
            <a:r>
              <a:rPr lang="en-US" altLang="en-US" b="1" dirty="0">
                <a:latin typeface="Lucida Console" charset="0"/>
              </a:rPr>
              <a:t>Sub </a:t>
            </a:r>
            <a:r>
              <a:rPr lang="en-US" altLang="en-US" b="1" dirty="0"/>
              <a:t>would read old value of x1 at cycle 3</a:t>
            </a:r>
          </a:p>
          <a:p>
            <a:pPr lvl="1"/>
            <a:endParaRPr lang="en-US"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82</a:t>
            </a:fld>
            <a:endParaRPr lang="en-US" dirty="0"/>
          </a:p>
        </p:txBody>
      </p:sp>
      <p:sp>
        <p:nvSpPr>
          <p:cNvPr id="13" name="Rounded Rectangle 12">
            <a:extLst>
              <a:ext uri="{FF2B5EF4-FFF2-40B4-BE49-F238E27FC236}">
                <a16:creationId xmlns:a16="http://schemas.microsoft.com/office/drawing/2014/main" id="{615F27D7-3227-D644-8FC6-76B4554B6BB0}"/>
              </a:ext>
            </a:extLst>
          </p:cNvPr>
          <p:cNvSpPr/>
          <p:nvPr/>
        </p:nvSpPr>
        <p:spPr>
          <a:xfrm>
            <a:off x="7011929" y="3541429"/>
            <a:ext cx="914400" cy="862036"/>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EFB64F0-320B-8540-889C-1F65522BB557}"/>
              </a:ext>
            </a:extLst>
          </p:cNvPr>
          <p:cNvSpPr/>
          <p:nvPr/>
        </p:nvSpPr>
        <p:spPr>
          <a:xfrm>
            <a:off x="5011100" y="4470381"/>
            <a:ext cx="914400" cy="862036"/>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5" descr="f04-45-P374493">
            <a:extLst>
              <a:ext uri="{FF2B5EF4-FFF2-40B4-BE49-F238E27FC236}">
                <a16:creationId xmlns:a16="http://schemas.microsoft.com/office/drawing/2014/main" id="{96F3E3A1-8B31-AD4C-B678-A717B9F60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839" y="648247"/>
            <a:ext cx="3566161" cy="193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8409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6" descr="data-hazard-bubble-no-forwar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056" y="4398831"/>
            <a:ext cx="7050088" cy="245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p:cNvSpPr>
            <a:spLocks noGrp="1" noChangeArrowheads="1"/>
          </p:cNvSpPr>
          <p:nvPr>
            <p:ph type="title"/>
          </p:nvPr>
        </p:nvSpPr>
        <p:spPr/>
        <p:txBody>
          <a:bodyPr/>
          <a:lstStyle/>
          <a:p>
            <a:pPr eaLnBrk="1" hangingPunct="1"/>
            <a:r>
              <a:rPr lang="en-US" altLang="en-US" dirty="0"/>
              <a:t>Data Hazards and Solution #1: Interlocking</a:t>
            </a:r>
            <a:endParaRPr lang="en-AU" altLang="en-US" dirty="0"/>
          </a:p>
        </p:txBody>
      </p:sp>
      <p:sp>
        <p:nvSpPr>
          <p:cNvPr id="41989" name="Rectangle 3"/>
          <p:cNvSpPr>
            <a:spLocks noGrp="1" noChangeArrowheads="1"/>
          </p:cNvSpPr>
          <p:nvPr>
            <p:ph idx="1"/>
          </p:nvPr>
        </p:nvSpPr>
        <p:spPr/>
        <p:txBody>
          <a:bodyPr/>
          <a:lstStyle/>
          <a:p>
            <a:pPr eaLnBrk="1" hangingPunct="1"/>
            <a:r>
              <a:rPr lang="en-US" altLang="en-US" dirty="0"/>
              <a:t>An instruction needs data produced by a previous instruction</a:t>
            </a:r>
          </a:p>
          <a:p>
            <a:pPr lvl="1"/>
            <a:r>
              <a:rPr lang="en-US" altLang="en-US" b="1" dirty="0"/>
              <a:t>Read-After-Write (RAW) data dependency</a:t>
            </a:r>
          </a:p>
          <a:p>
            <a:pPr marL="251460" lvl="1" indent="0" eaLnBrk="1" hangingPunct="1">
              <a:buNone/>
            </a:pPr>
            <a:r>
              <a:rPr lang="en-US" altLang="en-US" b="1" dirty="0">
                <a:latin typeface="Lucida Console" charset="0"/>
              </a:rPr>
              <a:t>		add	</a:t>
            </a:r>
            <a:r>
              <a:rPr lang="en-US" altLang="en-US" b="1" dirty="0">
                <a:solidFill>
                  <a:srgbClr val="FF0000"/>
                </a:solidFill>
                <a:latin typeface="Lucida Console" charset="0"/>
              </a:rPr>
              <a:t>x1</a:t>
            </a:r>
            <a:r>
              <a:rPr lang="en-US" altLang="en-US" b="1" dirty="0">
                <a:latin typeface="Lucida Console" charset="0"/>
              </a:rPr>
              <a:t>, x2, x3</a:t>
            </a:r>
            <a:br>
              <a:rPr lang="en-US" altLang="en-US" b="1" dirty="0">
                <a:latin typeface="Lucida Console" charset="0"/>
              </a:rPr>
            </a:br>
            <a:r>
              <a:rPr lang="en-US" altLang="en-US" b="1" dirty="0">
                <a:latin typeface="Lucida Console" charset="0"/>
              </a:rPr>
              <a:t>		sub	x4, </a:t>
            </a:r>
            <a:r>
              <a:rPr lang="en-US" altLang="en-US" b="1" dirty="0">
                <a:solidFill>
                  <a:srgbClr val="FF0000"/>
                </a:solidFill>
                <a:latin typeface="Lucida Console" charset="0"/>
              </a:rPr>
              <a:t>x1</a:t>
            </a:r>
            <a:r>
              <a:rPr lang="en-US" altLang="en-US" b="1" dirty="0">
                <a:latin typeface="Lucida Console" charset="0"/>
              </a:rPr>
              <a:t>, x5</a:t>
            </a:r>
          </a:p>
          <a:p>
            <a:r>
              <a:rPr lang="en-US" altLang="en-US" dirty="0"/>
              <a:t>Interlock: Hardware detect their dependency, and </a:t>
            </a:r>
          </a:p>
          <a:p>
            <a:pPr lvl="1"/>
            <a:r>
              <a:rPr lang="en-US" altLang="en-US" dirty="0"/>
              <a:t>Insert no-op instructions, e.g. “add $0,$0,$0”, as bubble</a:t>
            </a:r>
          </a:p>
          <a:p>
            <a:pPr lvl="1"/>
            <a:r>
              <a:rPr lang="en-US" altLang="en-US" b="1" dirty="0">
                <a:solidFill>
                  <a:srgbClr val="FF0000"/>
                </a:solidFill>
              </a:rPr>
              <a:t>Waste 400: two instructions in between since sub needs to wait for two stages for add to write the result x1 to register </a:t>
            </a:r>
          </a:p>
          <a:p>
            <a:pPr lvl="1"/>
            <a:endParaRPr lang="en-US"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83</a:t>
            </a:fld>
            <a:endParaRPr lang="en-US" dirty="0"/>
          </a:p>
        </p:txBody>
      </p:sp>
      <p:cxnSp>
        <p:nvCxnSpPr>
          <p:cNvPr id="4" name="Straight Arrow Connector 3"/>
          <p:cNvCxnSpPr/>
          <p:nvPr/>
        </p:nvCxnSpPr>
        <p:spPr>
          <a:xfrm>
            <a:off x="5410200" y="5105400"/>
            <a:ext cx="0" cy="1250950"/>
          </a:xfrm>
          <a:prstGeom prst="straightConnector1">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397500" y="5546209"/>
            <a:ext cx="415498" cy="369332"/>
          </a:xfrm>
          <a:prstGeom prst="rect">
            <a:avLst/>
          </a:prstGeom>
        </p:spPr>
        <p:txBody>
          <a:bodyPr wrap="none">
            <a:spAutoFit/>
          </a:bodyPr>
          <a:lstStyle/>
          <a:p>
            <a:r>
              <a:rPr lang="en-US" altLang="en-US" b="1" dirty="0">
                <a:solidFill>
                  <a:srgbClr val="00B050"/>
                </a:solidFill>
                <a:latin typeface="Times New Roman" charset="0"/>
              </a:rPr>
              <a:t>x1</a:t>
            </a:r>
          </a:p>
        </p:txBody>
      </p:sp>
      <p:sp>
        <p:nvSpPr>
          <p:cNvPr id="8" name="Rectangle 7"/>
          <p:cNvSpPr/>
          <p:nvPr/>
        </p:nvSpPr>
        <p:spPr>
          <a:xfrm>
            <a:off x="2819400" y="5257800"/>
            <a:ext cx="1447800" cy="990600"/>
          </a:xfrm>
          <a:prstGeom prst="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AF06061-B1F2-2B49-AC57-F7B918269557}"/>
              </a:ext>
            </a:extLst>
          </p:cNvPr>
          <p:cNvSpPr/>
          <p:nvPr/>
        </p:nvSpPr>
        <p:spPr>
          <a:xfrm>
            <a:off x="194566" y="4737437"/>
            <a:ext cx="1981196" cy="2031325"/>
          </a:xfrm>
          <a:prstGeom prst="rect">
            <a:avLst/>
          </a:prstGeom>
          <a:solidFill>
            <a:schemeClr val="bg1"/>
          </a:solidFill>
        </p:spPr>
        <p:txBody>
          <a:bodyPr wrap="square">
            <a:spAutoFit/>
          </a:bodyPr>
          <a:lstStyle/>
          <a:p>
            <a:r>
              <a:rPr lang="en-US" altLang="en-US" sz="1400" b="1" dirty="0">
                <a:latin typeface="Lucida Console" charset="0"/>
              </a:rPr>
              <a:t>add	</a:t>
            </a:r>
            <a:r>
              <a:rPr lang="en-US" altLang="en-US" sz="1400" b="1" dirty="0">
                <a:solidFill>
                  <a:srgbClr val="FF0000"/>
                </a:solidFill>
                <a:latin typeface="Lucida Console" charset="0"/>
              </a:rPr>
              <a:t>x1</a:t>
            </a:r>
            <a:r>
              <a:rPr lang="en-US" altLang="en-US" sz="1400" b="1" dirty="0">
                <a:latin typeface="Lucida Console" charset="0"/>
              </a:rPr>
              <a:t>, x2, x3</a:t>
            </a:r>
          </a:p>
          <a:p>
            <a:endParaRPr lang="en-US" altLang="en-US" sz="1400" b="1" dirty="0">
              <a:latin typeface="Lucida Console" charset="0"/>
            </a:endParaRPr>
          </a:p>
          <a:p>
            <a:endParaRPr lang="en-US" altLang="en-US" sz="1400" b="1" dirty="0">
              <a:latin typeface="Lucida Console" charset="0"/>
            </a:endParaRPr>
          </a:p>
          <a:p>
            <a:endParaRPr lang="en-US" altLang="en-US" sz="1400" b="1" dirty="0">
              <a:latin typeface="Lucida Console" charset="0"/>
            </a:endParaRPr>
          </a:p>
          <a:p>
            <a:endParaRPr lang="en-US" altLang="en-US" sz="1400" b="1" dirty="0">
              <a:latin typeface="Lucida Console" charset="0"/>
            </a:endParaRPr>
          </a:p>
          <a:p>
            <a:endParaRPr lang="en-US" altLang="en-US" sz="1400" b="1" dirty="0">
              <a:latin typeface="Lucida Console" charset="0"/>
            </a:endParaRPr>
          </a:p>
          <a:p>
            <a:endParaRPr lang="en-US" altLang="en-US" sz="1400" b="1" dirty="0">
              <a:latin typeface="Lucida Console" charset="0"/>
            </a:endParaRPr>
          </a:p>
          <a:p>
            <a:br>
              <a:rPr lang="en-US" altLang="en-US" sz="1400" b="1" dirty="0">
                <a:latin typeface="Lucida Console" charset="0"/>
              </a:rPr>
            </a:br>
            <a:r>
              <a:rPr lang="en-US" altLang="en-US" sz="1400" b="1" dirty="0">
                <a:latin typeface="Lucida Console" charset="0"/>
              </a:rPr>
              <a:t>sub	x4, </a:t>
            </a:r>
            <a:r>
              <a:rPr lang="en-US" altLang="en-US" sz="1400" b="1" dirty="0">
                <a:solidFill>
                  <a:srgbClr val="FF0000"/>
                </a:solidFill>
                <a:latin typeface="Lucida Console" charset="0"/>
              </a:rPr>
              <a:t>x1</a:t>
            </a:r>
            <a:r>
              <a:rPr lang="en-US" altLang="en-US" sz="1400" b="1" dirty="0">
                <a:latin typeface="Lucida Console" charset="0"/>
              </a:rPr>
              <a:t>, x5</a:t>
            </a:r>
            <a:endParaRPr lang="en-US" sz="1400" dirty="0"/>
          </a:p>
        </p:txBody>
      </p:sp>
      <p:sp>
        <p:nvSpPr>
          <p:cNvPr id="10" name="Text Box 171">
            <a:extLst>
              <a:ext uri="{FF2B5EF4-FFF2-40B4-BE49-F238E27FC236}">
                <a16:creationId xmlns:a16="http://schemas.microsoft.com/office/drawing/2014/main" id="{5E973FED-848D-2A4C-AAAB-A50C14158135}"/>
              </a:ext>
            </a:extLst>
          </p:cNvPr>
          <p:cNvSpPr txBox="1">
            <a:spLocks noChangeArrowheads="1"/>
          </p:cNvSpPr>
          <p:nvPr/>
        </p:nvSpPr>
        <p:spPr bwMode="auto">
          <a:xfrm>
            <a:off x="6162374" y="4704025"/>
            <a:ext cx="27779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r>
              <a:rPr lang="en-US" altLang="zh-TW" sz="2400" b="1" i="0" u="none" dirty="0">
                <a:solidFill>
                  <a:srgbClr val="FC0128"/>
                </a:solidFill>
                <a:latin typeface="Arial" charset="0"/>
              </a:rPr>
              <a:t>Two cycles delay!</a:t>
            </a:r>
          </a:p>
        </p:txBody>
      </p:sp>
      <p:pic>
        <p:nvPicPr>
          <p:cNvPr id="5" name="Picture 4">
            <a:extLst>
              <a:ext uri="{FF2B5EF4-FFF2-40B4-BE49-F238E27FC236}">
                <a16:creationId xmlns:a16="http://schemas.microsoft.com/office/drawing/2014/main" id="{C581D852-B6F7-FE4C-B6DF-ED04A14BFCD8}"/>
              </a:ext>
            </a:extLst>
          </p:cNvPr>
          <p:cNvPicPr>
            <a:picLocks noChangeAspect="1"/>
          </p:cNvPicPr>
          <p:nvPr/>
        </p:nvPicPr>
        <p:blipFill>
          <a:blip r:embed="rId4"/>
          <a:stretch>
            <a:fillRect/>
          </a:stretch>
        </p:blipFill>
        <p:spPr>
          <a:xfrm>
            <a:off x="4621823" y="1982049"/>
            <a:ext cx="2877743" cy="905097"/>
          </a:xfrm>
          <a:prstGeom prst="rect">
            <a:avLst/>
          </a:prstGeom>
        </p:spPr>
      </p:pic>
      <p:sp>
        <p:nvSpPr>
          <p:cNvPr id="12" name="Rounded Rectangle 11">
            <a:extLst>
              <a:ext uri="{FF2B5EF4-FFF2-40B4-BE49-F238E27FC236}">
                <a16:creationId xmlns:a16="http://schemas.microsoft.com/office/drawing/2014/main" id="{36C08A64-F194-C14D-9248-3360B51657C8}"/>
              </a:ext>
            </a:extLst>
          </p:cNvPr>
          <p:cNvSpPr/>
          <p:nvPr/>
        </p:nvSpPr>
        <p:spPr>
          <a:xfrm>
            <a:off x="6591792" y="1982049"/>
            <a:ext cx="418608" cy="397998"/>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5A39FEE-7A31-4C44-81FC-02717E8DA1C3}"/>
              </a:ext>
            </a:extLst>
          </p:cNvPr>
          <p:cNvSpPr/>
          <p:nvPr/>
        </p:nvSpPr>
        <p:spPr>
          <a:xfrm>
            <a:off x="5605249" y="2434597"/>
            <a:ext cx="418608" cy="397998"/>
          </a:xfrm>
          <a:prstGeom prst="roundRect">
            <a:avLst/>
          </a:prstGeom>
          <a:solidFill>
            <a:srgbClr val="FFFF00">
              <a:alpha val="4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4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pPr eaLnBrk="1" hangingPunct="1"/>
            <a:r>
              <a:rPr lang="en-US" altLang="en-US" dirty="0"/>
              <a:t>Solution #2: Forwarding (aka Bypassing)</a:t>
            </a:r>
            <a:endParaRPr lang="en-AU" altLang="en-US" dirty="0"/>
          </a:p>
        </p:txBody>
      </p:sp>
      <p:sp>
        <p:nvSpPr>
          <p:cNvPr id="43013" name="Rectangle 3"/>
          <p:cNvSpPr>
            <a:spLocks noGrp="1" noChangeArrowheads="1"/>
          </p:cNvSpPr>
          <p:nvPr>
            <p:ph idx="1"/>
          </p:nvPr>
        </p:nvSpPr>
        <p:spPr>
          <a:xfrm>
            <a:off x="228600" y="1143000"/>
            <a:ext cx="8763000" cy="1676400"/>
          </a:xfrm>
        </p:spPr>
        <p:txBody>
          <a:bodyPr>
            <a:normAutofit fontScale="77500" lnSpcReduction="20000"/>
          </a:bodyPr>
          <a:lstStyle/>
          <a:p>
            <a:pPr eaLnBrk="1" hangingPunct="1"/>
            <a:r>
              <a:rPr lang="en-US" altLang="en-US" b="1" dirty="0"/>
              <a:t>Use result right after when it is computed instead of waiting for it to be stored in a register</a:t>
            </a:r>
          </a:p>
          <a:p>
            <a:pPr lvl="1"/>
            <a:r>
              <a:rPr lang="en-US" altLang="en-US" b="1" dirty="0"/>
              <a:t>add produces the result at the end of its EXE stage</a:t>
            </a:r>
          </a:p>
          <a:p>
            <a:pPr lvl="1"/>
            <a:r>
              <a:rPr lang="en-US" altLang="en-US" b="1" dirty="0"/>
              <a:t>sub uses the result at the beginning of its EXE stage, which is right after the cycle for </a:t>
            </a:r>
            <a:r>
              <a:rPr lang="en-US" altLang="en-US" b="1" dirty="0" err="1"/>
              <a:t>add’s</a:t>
            </a:r>
            <a:r>
              <a:rPr lang="en-US" altLang="en-US" b="1" dirty="0"/>
              <a:t> EXE</a:t>
            </a:r>
          </a:p>
          <a:p>
            <a:pPr lvl="1" eaLnBrk="1" hangingPunct="1"/>
            <a:r>
              <a:rPr lang="en-US" altLang="en-US" dirty="0"/>
              <a:t>Requires extra connections in the </a:t>
            </a:r>
            <a:r>
              <a:rPr lang="en-US" altLang="en-US" dirty="0" err="1"/>
              <a:t>datapath</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84</a:t>
            </a:fld>
            <a:endParaRPr lang="en-US" dirty="0"/>
          </a:p>
        </p:txBody>
      </p:sp>
      <p:pic>
        <p:nvPicPr>
          <p:cNvPr id="4" name="Picture 3">
            <a:extLst>
              <a:ext uri="{FF2B5EF4-FFF2-40B4-BE49-F238E27FC236}">
                <a16:creationId xmlns:a16="http://schemas.microsoft.com/office/drawing/2014/main" id="{2DEAA0E8-7293-3B4B-9FF0-6399EEBC5224}"/>
              </a:ext>
            </a:extLst>
          </p:cNvPr>
          <p:cNvPicPr>
            <a:picLocks noChangeAspect="1"/>
          </p:cNvPicPr>
          <p:nvPr/>
        </p:nvPicPr>
        <p:blipFill>
          <a:blip r:embed="rId3"/>
          <a:stretch>
            <a:fillRect/>
          </a:stretch>
        </p:blipFill>
        <p:spPr>
          <a:xfrm>
            <a:off x="1382675" y="2936131"/>
            <a:ext cx="5486400" cy="1889030"/>
          </a:xfrm>
          <a:prstGeom prst="rect">
            <a:avLst/>
          </a:prstGeom>
        </p:spPr>
      </p:pic>
      <p:pic>
        <p:nvPicPr>
          <p:cNvPr id="8" name="Picture 4" descr="f04-01-P374493">
            <a:extLst>
              <a:ext uri="{FF2B5EF4-FFF2-40B4-BE49-F238E27FC236}">
                <a16:creationId xmlns:a16="http://schemas.microsoft.com/office/drawing/2014/main" id="{73A141CA-626E-8B46-9C4E-E42C9C1D1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944587"/>
            <a:ext cx="3211623" cy="173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E39D02DB-1053-6E48-9717-C0D53B9E35A0}"/>
              </a:ext>
            </a:extLst>
          </p:cNvPr>
          <p:cNvGrpSpPr/>
          <p:nvPr/>
        </p:nvGrpSpPr>
        <p:grpSpPr>
          <a:xfrm>
            <a:off x="4952999" y="5562600"/>
            <a:ext cx="381001" cy="533400"/>
            <a:chOff x="4952999" y="5562600"/>
            <a:chExt cx="381001" cy="533400"/>
          </a:xfrm>
        </p:grpSpPr>
        <p:cxnSp>
          <p:nvCxnSpPr>
            <p:cNvPr id="10" name="Straight Arrow Connector 9">
              <a:extLst>
                <a:ext uri="{FF2B5EF4-FFF2-40B4-BE49-F238E27FC236}">
                  <a16:creationId xmlns:a16="http://schemas.microsoft.com/office/drawing/2014/main" id="{7A827D69-4C44-A24B-AC20-893E08F9BA5F}"/>
                </a:ext>
              </a:extLst>
            </p:cNvPr>
            <p:cNvCxnSpPr/>
            <p:nvPr/>
          </p:nvCxnSpPr>
          <p:spPr>
            <a:xfrm flipV="1">
              <a:off x="5334000" y="5562600"/>
              <a:ext cx="0" cy="533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FEEAC66-56BE-AD44-B51F-87536F480668}"/>
                </a:ext>
              </a:extLst>
            </p:cNvPr>
            <p:cNvCxnSpPr/>
            <p:nvPr/>
          </p:nvCxnSpPr>
          <p:spPr>
            <a:xfrm flipH="1">
              <a:off x="4953000" y="5562600"/>
              <a:ext cx="381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FEE4D3F-7553-DF49-A01A-3C08EF5CC9B6}"/>
                </a:ext>
              </a:extLst>
            </p:cNvPr>
            <p:cNvCxnSpPr>
              <a:cxnSpLocks/>
            </p:cNvCxnSpPr>
            <p:nvPr/>
          </p:nvCxnSpPr>
          <p:spPr>
            <a:xfrm flipH="1">
              <a:off x="4952999" y="5562600"/>
              <a:ext cx="1" cy="381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942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lstStyle/>
          <a:p>
            <a:pPr eaLnBrk="1" hangingPunct="1"/>
            <a:r>
              <a:rPr lang="en-US" altLang="en-US"/>
              <a:t>Load-Use Data Hazard</a:t>
            </a:r>
            <a:endParaRPr lang="en-AU" altLang="en-US"/>
          </a:p>
        </p:txBody>
      </p:sp>
      <p:sp>
        <p:nvSpPr>
          <p:cNvPr id="44037" name="Rectangle 3"/>
          <p:cNvSpPr>
            <a:spLocks noGrp="1" noChangeArrowheads="1"/>
          </p:cNvSpPr>
          <p:nvPr>
            <p:ph idx="1"/>
          </p:nvPr>
        </p:nvSpPr>
        <p:spPr/>
        <p:txBody>
          <a:bodyPr/>
          <a:lstStyle/>
          <a:p>
            <a:pPr eaLnBrk="1" hangingPunct="1"/>
            <a:r>
              <a:rPr lang="en-US" altLang="en-US" dirty="0"/>
              <a:t>Load produce the results after the MEM stage</a:t>
            </a:r>
          </a:p>
          <a:p>
            <a:pPr lvl="1"/>
            <a:r>
              <a:rPr lang="en-US" altLang="en-US" dirty="0"/>
              <a:t>Sub use the result at the beginning of the EXE stage, which is in the same cycle as load’s MEM, thus, not possible to forward </a:t>
            </a:r>
          </a:p>
          <a:p>
            <a:pPr eaLnBrk="1" hangingPunct="1"/>
            <a:r>
              <a:rPr lang="en-US" altLang="en-US" dirty="0"/>
              <a:t>Can’t avoid stalls by forwarding for load-use</a:t>
            </a:r>
          </a:p>
          <a:p>
            <a:pPr lvl="1" eaLnBrk="1" hangingPunct="1"/>
            <a:r>
              <a:rPr lang="en-US" altLang="en-US" dirty="0"/>
              <a:t>If value not computed when needed</a:t>
            </a:r>
          </a:p>
          <a:p>
            <a:pPr lvl="1" eaLnBrk="1" hangingPunct="1"/>
            <a:r>
              <a:rPr lang="en-US" altLang="en-US" dirty="0"/>
              <a:t>Can’t forward backward in time!</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85</a:t>
            </a:fld>
            <a:endParaRPr lang="en-US" dirty="0"/>
          </a:p>
        </p:txBody>
      </p:sp>
      <p:pic>
        <p:nvPicPr>
          <p:cNvPr id="6" name="Picture 5">
            <a:extLst>
              <a:ext uri="{FF2B5EF4-FFF2-40B4-BE49-F238E27FC236}">
                <a16:creationId xmlns:a16="http://schemas.microsoft.com/office/drawing/2014/main" id="{522AC0EA-9735-5A4B-9ED9-7C205968B532}"/>
              </a:ext>
            </a:extLst>
          </p:cNvPr>
          <p:cNvPicPr>
            <a:picLocks noChangeAspect="1"/>
          </p:cNvPicPr>
          <p:nvPr/>
        </p:nvPicPr>
        <p:blipFill>
          <a:blip r:embed="rId3"/>
          <a:stretch>
            <a:fillRect/>
          </a:stretch>
        </p:blipFill>
        <p:spPr>
          <a:xfrm>
            <a:off x="215348" y="3625850"/>
            <a:ext cx="8162948" cy="3232150"/>
          </a:xfrm>
          <a:prstGeom prst="rect">
            <a:avLst/>
          </a:prstGeom>
        </p:spPr>
      </p:pic>
      <p:sp>
        <p:nvSpPr>
          <p:cNvPr id="11" name="Text Box 171">
            <a:extLst>
              <a:ext uri="{FF2B5EF4-FFF2-40B4-BE49-F238E27FC236}">
                <a16:creationId xmlns:a16="http://schemas.microsoft.com/office/drawing/2014/main" id="{F4FE479C-BB64-A947-B497-58E19097BBDD}"/>
              </a:ext>
            </a:extLst>
          </p:cNvPr>
          <p:cNvSpPr txBox="1">
            <a:spLocks noChangeArrowheads="1"/>
          </p:cNvSpPr>
          <p:nvPr/>
        </p:nvSpPr>
        <p:spPr bwMode="auto">
          <a:xfrm>
            <a:off x="6315247" y="4442519"/>
            <a:ext cx="26132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r>
              <a:rPr lang="en-US" altLang="zh-TW" sz="2400" b="1" i="0" u="none">
                <a:solidFill>
                  <a:srgbClr val="FC0128"/>
                </a:solidFill>
                <a:latin typeface="Arial" charset="0"/>
              </a:rPr>
              <a:t>One cycle delay!</a:t>
            </a:r>
            <a:endParaRPr lang="en-US" altLang="zh-TW" sz="2400" b="1" i="0" u="none" dirty="0">
              <a:solidFill>
                <a:srgbClr val="FC0128"/>
              </a:solidFill>
              <a:latin typeface="Arial" charset="0"/>
            </a:endParaRPr>
          </a:p>
        </p:txBody>
      </p:sp>
    </p:spTree>
    <p:extLst>
      <p:ext uri="{BB962C8B-B14F-4D97-AF65-F5344CB8AC3E}">
        <p14:creationId xmlns:p14="http://schemas.microsoft.com/office/powerpoint/2010/main" val="17110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normAutofit fontScale="90000"/>
          </a:bodyPr>
          <a:lstStyle/>
          <a:p>
            <a:pPr eaLnBrk="1" hangingPunct="1"/>
            <a:r>
              <a:rPr lang="en-US" altLang="en-US" sz="4000" dirty="0"/>
              <a:t>Code Scheduling to Avoid Stalls (Software Solution)</a:t>
            </a:r>
            <a:endParaRPr lang="en-AU" altLang="en-US" sz="4000" dirty="0"/>
          </a:p>
        </p:txBody>
      </p:sp>
      <p:sp>
        <p:nvSpPr>
          <p:cNvPr id="45060" name="Rectangle 3"/>
          <p:cNvSpPr>
            <a:spLocks noGrp="1" noChangeArrowheads="1"/>
          </p:cNvSpPr>
          <p:nvPr>
            <p:ph idx="1"/>
          </p:nvPr>
        </p:nvSpPr>
        <p:spPr/>
        <p:txBody>
          <a:bodyPr/>
          <a:lstStyle/>
          <a:p>
            <a:pPr eaLnBrk="1" hangingPunct="1"/>
            <a:r>
              <a:rPr lang="en-US" altLang="en-US" dirty="0"/>
              <a:t>Reorder code to avoid use of load result in the next instruction</a:t>
            </a:r>
          </a:p>
          <a:p>
            <a:pPr eaLnBrk="1" hangingPunct="1"/>
            <a:r>
              <a:rPr lang="en-US" altLang="en-US" dirty="0"/>
              <a:t>C code for </a:t>
            </a:r>
            <a:r>
              <a:rPr lang="en-US" altLang="en-US" dirty="0">
                <a:latin typeface="Lucida Console" charset="0"/>
              </a:rPr>
              <a:t>a = b + e; c = b + f;</a:t>
            </a:r>
            <a:endParaRPr lang="en-AU" altLang="en-US" dirty="0">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86</a:t>
            </a:fld>
            <a:endParaRPr lang="en-US" dirty="0"/>
          </a:p>
        </p:txBody>
      </p:sp>
      <p:sp>
        <p:nvSpPr>
          <p:cNvPr id="45061" name="Text Box 4"/>
          <p:cNvSpPr txBox="1">
            <a:spLocks noChangeArrowheads="1"/>
          </p:cNvSpPr>
          <p:nvPr/>
        </p:nvSpPr>
        <p:spPr bwMode="auto">
          <a:xfrm>
            <a:off x="2054225" y="2667000"/>
            <a:ext cx="2512226" cy="2616101"/>
          </a:xfrm>
          <a:prstGeom prst="rect">
            <a:avLst/>
          </a:prstGeom>
          <a:solidFill>
            <a:srgbClr val="FFFF00"/>
          </a:solidFill>
          <a:ln>
            <a:noFill/>
          </a:ln>
        </p:spPr>
        <p:txBody>
          <a:bodyPr wrap="none">
            <a:spAutoFit/>
          </a:bodyPr>
          <a:lstStyle>
            <a:lvl1pPr defTabSz="628650">
              <a:defRPr sz="1600">
                <a:solidFill>
                  <a:schemeClr val="tx1"/>
                </a:solidFill>
                <a:latin typeface="Arial" charset="0"/>
              </a:defRPr>
            </a:lvl1pPr>
            <a:lvl2pPr marL="742950" indent="-285750" defTabSz="628650">
              <a:defRPr sz="1600">
                <a:solidFill>
                  <a:schemeClr val="tx1"/>
                </a:solidFill>
                <a:latin typeface="Arial" charset="0"/>
              </a:defRPr>
            </a:lvl2pPr>
            <a:lvl3pPr marL="1143000" indent="-228600" defTabSz="628650">
              <a:defRPr sz="1600">
                <a:solidFill>
                  <a:schemeClr val="tx1"/>
                </a:solidFill>
                <a:latin typeface="Arial" charset="0"/>
              </a:defRPr>
            </a:lvl3pPr>
            <a:lvl4pPr marL="1600200" indent="-228600" defTabSz="628650">
              <a:defRPr sz="1600">
                <a:solidFill>
                  <a:schemeClr val="tx1"/>
                </a:solidFill>
                <a:latin typeface="Arial" charset="0"/>
              </a:defRPr>
            </a:lvl4pPr>
            <a:lvl5pPr marL="2057400" indent="-228600" defTabSz="628650">
              <a:defRPr sz="1600">
                <a:solidFill>
                  <a:schemeClr val="tx1"/>
                </a:solidFill>
                <a:latin typeface="Arial" charset="0"/>
              </a:defRPr>
            </a:lvl5pPr>
            <a:lvl6pPr marL="2514600" indent="-228600" algn="ctr" defTabSz="628650" eaLnBrk="0" fontAlgn="base" hangingPunct="0">
              <a:spcBef>
                <a:spcPct val="0"/>
              </a:spcBef>
              <a:spcAft>
                <a:spcPct val="0"/>
              </a:spcAft>
              <a:defRPr sz="1600">
                <a:solidFill>
                  <a:schemeClr val="tx1"/>
                </a:solidFill>
                <a:latin typeface="Arial" charset="0"/>
              </a:defRPr>
            </a:lvl6pPr>
            <a:lvl7pPr marL="2971800" indent="-228600" algn="ctr" defTabSz="628650" eaLnBrk="0" fontAlgn="base" hangingPunct="0">
              <a:spcBef>
                <a:spcPct val="0"/>
              </a:spcBef>
              <a:spcAft>
                <a:spcPct val="0"/>
              </a:spcAft>
              <a:defRPr sz="1600">
                <a:solidFill>
                  <a:schemeClr val="tx1"/>
                </a:solidFill>
                <a:latin typeface="Arial" charset="0"/>
              </a:defRPr>
            </a:lvl7pPr>
            <a:lvl8pPr marL="3429000" indent="-228600" algn="ctr" defTabSz="628650" eaLnBrk="0" fontAlgn="base" hangingPunct="0">
              <a:spcBef>
                <a:spcPct val="0"/>
              </a:spcBef>
              <a:spcAft>
                <a:spcPct val="0"/>
              </a:spcAft>
              <a:defRPr sz="1600">
                <a:solidFill>
                  <a:schemeClr val="tx1"/>
                </a:solidFill>
                <a:latin typeface="Arial" charset="0"/>
              </a:defRPr>
            </a:lvl8pPr>
            <a:lvl9pPr marL="3886200" indent="-228600" algn="ctr" defTabSz="628650" eaLnBrk="0" fontAlgn="base" hangingPunct="0">
              <a:spcBef>
                <a:spcPct val="0"/>
              </a:spcBef>
              <a:spcAft>
                <a:spcPct val="0"/>
              </a:spcAft>
              <a:defRPr sz="1600">
                <a:solidFill>
                  <a:schemeClr val="tx1"/>
                </a:solidFill>
                <a:latin typeface="Arial" charset="0"/>
              </a:defRPr>
            </a:lvl9pPr>
          </a:lstStyle>
          <a:p>
            <a:pPr algn="l">
              <a:spcBef>
                <a:spcPct val="20000"/>
              </a:spcBef>
            </a:pPr>
            <a:r>
              <a:rPr lang="en-US" altLang="en-US" sz="2000" dirty="0" err="1">
                <a:latin typeface="Lucida Console" charset="0"/>
              </a:rPr>
              <a:t>ld</a:t>
            </a:r>
            <a:r>
              <a:rPr lang="en-US" altLang="en-US" sz="2000" dirty="0">
                <a:latin typeface="Lucida Console" charset="0"/>
              </a:rPr>
              <a:t>	x1, 0(x31)</a:t>
            </a:r>
          </a:p>
          <a:p>
            <a:pPr algn="l">
              <a:spcBef>
                <a:spcPct val="20000"/>
              </a:spcBef>
            </a:pPr>
            <a:r>
              <a:rPr lang="en-US" altLang="en-US" sz="2000" dirty="0" err="1">
                <a:latin typeface="Lucida Console" charset="0"/>
              </a:rPr>
              <a:t>ld</a:t>
            </a:r>
            <a:r>
              <a:rPr lang="en-US" altLang="en-US" sz="2000" dirty="0">
                <a:latin typeface="Lucida Console" charset="0"/>
              </a:rPr>
              <a:t>	</a:t>
            </a:r>
            <a:r>
              <a:rPr lang="en-US" altLang="en-US" sz="2000" dirty="0">
                <a:solidFill>
                  <a:srgbClr val="FF0000"/>
                </a:solidFill>
                <a:latin typeface="Lucida Console" charset="0"/>
              </a:rPr>
              <a:t>x2</a:t>
            </a:r>
            <a:r>
              <a:rPr lang="en-US" altLang="en-US" sz="2000" dirty="0">
                <a:latin typeface="Lucida Console" charset="0"/>
              </a:rPr>
              <a:t>, 8(x31)</a:t>
            </a:r>
          </a:p>
          <a:p>
            <a:pPr algn="l">
              <a:spcBef>
                <a:spcPct val="20000"/>
              </a:spcBef>
            </a:pPr>
            <a:r>
              <a:rPr lang="en-US" altLang="en-US" sz="2000" dirty="0">
                <a:latin typeface="Lucida Console" charset="0"/>
              </a:rPr>
              <a:t>add	x3, x1, </a:t>
            </a:r>
            <a:r>
              <a:rPr lang="en-US" altLang="en-US" sz="2000" dirty="0">
                <a:solidFill>
                  <a:srgbClr val="FF0000"/>
                </a:solidFill>
                <a:latin typeface="Lucida Console" charset="0"/>
              </a:rPr>
              <a:t>x2</a:t>
            </a:r>
          </a:p>
          <a:p>
            <a:pPr algn="l">
              <a:spcBef>
                <a:spcPct val="20000"/>
              </a:spcBef>
            </a:pPr>
            <a:r>
              <a:rPr lang="en-US" altLang="en-US" sz="2000" dirty="0" err="1">
                <a:latin typeface="Lucida Console" charset="0"/>
              </a:rPr>
              <a:t>sd</a:t>
            </a:r>
            <a:r>
              <a:rPr lang="en-US" altLang="en-US" sz="2000" dirty="0">
                <a:latin typeface="Lucida Console" charset="0"/>
              </a:rPr>
              <a:t>	x3, 24(x31)</a:t>
            </a:r>
          </a:p>
          <a:p>
            <a:pPr algn="l">
              <a:spcBef>
                <a:spcPct val="20000"/>
              </a:spcBef>
            </a:pPr>
            <a:r>
              <a:rPr lang="en-US" altLang="en-US" sz="2000" dirty="0" err="1">
                <a:latin typeface="Lucida Console" charset="0"/>
              </a:rPr>
              <a:t>ld</a:t>
            </a:r>
            <a:r>
              <a:rPr lang="en-US" altLang="en-US" sz="2000" dirty="0">
                <a:latin typeface="Lucida Console" charset="0"/>
              </a:rPr>
              <a:t>	</a:t>
            </a:r>
            <a:r>
              <a:rPr lang="en-US" altLang="en-US" sz="2000" dirty="0">
                <a:solidFill>
                  <a:srgbClr val="FF0000"/>
                </a:solidFill>
                <a:latin typeface="Lucida Console" charset="0"/>
              </a:rPr>
              <a:t>x4</a:t>
            </a:r>
            <a:r>
              <a:rPr lang="en-US" altLang="en-US" sz="2000" dirty="0">
                <a:latin typeface="Lucida Console" charset="0"/>
              </a:rPr>
              <a:t>, 16(x31)</a:t>
            </a:r>
          </a:p>
          <a:p>
            <a:pPr algn="l">
              <a:spcBef>
                <a:spcPct val="20000"/>
              </a:spcBef>
            </a:pPr>
            <a:r>
              <a:rPr lang="en-US" altLang="en-US" sz="2000" dirty="0">
                <a:latin typeface="Lucida Console" charset="0"/>
              </a:rPr>
              <a:t>add	x5, x1, </a:t>
            </a:r>
            <a:r>
              <a:rPr lang="en-US" altLang="en-US" sz="2000" dirty="0">
                <a:solidFill>
                  <a:srgbClr val="FF0000"/>
                </a:solidFill>
                <a:latin typeface="Lucida Console" charset="0"/>
              </a:rPr>
              <a:t>x4</a:t>
            </a:r>
          </a:p>
          <a:p>
            <a:pPr algn="l">
              <a:spcBef>
                <a:spcPct val="20000"/>
              </a:spcBef>
            </a:pPr>
            <a:r>
              <a:rPr lang="en-US" altLang="en-US" sz="2000" dirty="0" err="1">
                <a:latin typeface="Lucida Console" charset="0"/>
              </a:rPr>
              <a:t>sd</a:t>
            </a:r>
            <a:r>
              <a:rPr lang="en-US" altLang="en-US" sz="2000" dirty="0">
                <a:latin typeface="Lucida Console" charset="0"/>
              </a:rPr>
              <a:t>	x5, 32(x31)</a:t>
            </a:r>
            <a:endParaRPr lang="en-AU" altLang="en-US" sz="2000" dirty="0">
              <a:latin typeface="Lucida Console" charset="0"/>
            </a:endParaRPr>
          </a:p>
        </p:txBody>
      </p:sp>
      <p:sp>
        <p:nvSpPr>
          <p:cNvPr id="45062" name="AutoShape 5"/>
          <p:cNvSpPr>
            <a:spLocks/>
          </p:cNvSpPr>
          <p:nvPr/>
        </p:nvSpPr>
        <p:spPr bwMode="auto">
          <a:xfrm>
            <a:off x="685800" y="3519488"/>
            <a:ext cx="914400" cy="401637"/>
          </a:xfrm>
          <a:prstGeom prst="borderCallout1">
            <a:avLst>
              <a:gd name="adj1" fmla="val 28458"/>
              <a:gd name="adj2" fmla="val 108333"/>
              <a:gd name="adj3" fmla="val 25296"/>
              <a:gd name="adj4" fmla="val 147917"/>
            </a:avLst>
          </a:prstGeom>
          <a:solidFill>
            <a:srgbClr val="FF0000">
              <a:alpha val="72000"/>
            </a:srgbClr>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800"/>
              <a:t>stall</a:t>
            </a:r>
            <a:endParaRPr lang="en-AU" altLang="en-US" sz="1800"/>
          </a:p>
        </p:txBody>
      </p:sp>
      <p:sp>
        <p:nvSpPr>
          <p:cNvPr id="45063" name="AutoShape 6"/>
          <p:cNvSpPr>
            <a:spLocks/>
          </p:cNvSpPr>
          <p:nvPr/>
        </p:nvSpPr>
        <p:spPr bwMode="auto">
          <a:xfrm>
            <a:off x="685800" y="4598988"/>
            <a:ext cx="914400" cy="401637"/>
          </a:xfrm>
          <a:prstGeom prst="borderCallout1">
            <a:avLst>
              <a:gd name="adj1" fmla="val 28458"/>
              <a:gd name="adj2" fmla="val 108333"/>
              <a:gd name="adj3" fmla="val 25296"/>
              <a:gd name="adj4" fmla="val 147917"/>
            </a:avLst>
          </a:prstGeom>
          <a:solidFill>
            <a:srgbClr val="FF0000">
              <a:alpha val="72000"/>
            </a:srgbClr>
          </a:solidFill>
          <a:ln w="9525">
            <a:solidFill>
              <a:schemeClr val="tx1"/>
            </a:solidFill>
            <a:miter lim="800000"/>
            <a:headEnd/>
            <a:tailEnd type="triangle" w="med" len="med"/>
          </a:ln>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r>
              <a:rPr lang="en-US" altLang="en-US" sz="1800"/>
              <a:t>stall</a:t>
            </a:r>
            <a:endParaRPr lang="en-AU" altLang="en-US" sz="1800"/>
          </a:p>
        </p:txBody>
      </p:sp>
      <p:sp>
        <p:nvSpPr>
          <p:cNvPr id="45064" name="Text Box 7"/>
          <p:cNvSpPr txBox="1">
            <a:spLocks noChangeArrowheads="1"/>
          </p:cNvSpPr>
          <p:nvPr/>
        </p:nvSpPr>
        <p:spPr bwMode="auto">
          <a:xfrm>
            <a:off x="5365750" y="2667000"/>
            <a:ext cx="2512226" cy="2616101"/>
          </a:xfrm>
          <a:prstGeom prst="rect">
            <a:avLst/>
          </a:prstGeom>
          <a:solidFill>
            <a:srgbClr val="FFFF00"/>
          </a:solidFill>
          <a:ln>
            <a:noFill/>
          </a:ln>
        </p:spPr>
        <p:txBody>
          <a:bodyPr wrap="none">
            <a:spAutoFit/>
          </a:bodyPr>
          <a:lstStyle>
            <a:lvl1pPr defTabSz="628650">
              <a:defRPr sz="1600">
                <a:solidFill>
                  <a:schemeClr val="tx1"/>
                </a:solidFill>
                <a:latin typeface="Arial" charset="0"/>
              </a:defRPr>
            </a:lvl1pPr>
            <a:lvl2pPr marL="742950" indent="-285750" defTabSz="628650">
              <a:defRPr sz="1600">
                <a:solidFill>
                  <a:schemeClr val="tx1"/>
                </a:solidFill>
                <a:latin typeface="Arial" charset="0"/>
              </a:defRPr>
            </a:lvl2pPr>
            <a:lvl3pPr marL="1143000" indent="-228600" defTabSz="628650">
              <a:defRPr sz="1600">
                <a:solidFill>
                  <a:schemeClr val="tx1"/>
                </a:solidFill>
                <a:latin typeface="Arial" charset="0"/>
              </a:defRPr>
            </a:lvl3pPr>
            <a:lvl4pPr marL="1600200" indent="-228600" defTabSz="628650">
              <a:defRPr sz="1600">
                <a:solidFill>
                  <a:schemeClr val="tx1"/>
                </a:solidFill>
                <a:latin typeface="Arial" charset="0"/>
              </a:defRPr>
            </a:lvl4pPr>
            <a:lvl5pPr marL="2057400" indent="-228600" defTabSz="628650">
              <a:defRPr sz="1600">
                <a:solidFill>
                  <a:schemeClr val="tx1"/>
                </a:solidFill>
                <a:latin typeface="Arial" charset="0"/>
              </a:defRPr>
            </a:lvl5pPr>
            <a:lvl6pPr marL="2514600" indent="-228600" algn="ctr" defTabSz="628650" eaLnBrk="0" fontAlgn="base" hangingPunct="0">
              <a:spcBef>
                <a:spcPct val="0"/>
              </a:spcBef>
              <a:spcAft>
                <a:spcPct val="0"/>
              </a:spcAft>
              <a:defRPr sz="1600">
                <a:solidFill>
                  <a:schemeClr val="tx1"/>
                </a:solidFill>
                <a:latin typeface="Arial" charset="0"/>
              </a:defRPr>
            </a:lvl6pPr>
            <a:lvl7pPr marL="2971800" indent="-228600" algn="ctr" defTabSz="628650" eaLnBrk="0" fontAlgn="base" hangingPunct="0">
              <a:spcBef>
                <a:spcPct val="0"/>
              </a:spcBef>
              <a:spcAft>
                <a:spcPct val="0"/>
              </a:spcAft>
              <a:defRPr sz="1600">
                <a:solidFill>
                  <a:schemeClr val="tx1"/>
                </a:solidFill>
                <a:latin typeface="Arial" charset="0"/>
              </a:defRPr>
            </a:lvl7pPr>
            <a:lvl8pPr marL="3429000" indent="-228600" algn="ctr" defTabSz="628650" eaLnBrk="0" fontAlgn="base" hangingPunct="0">
              <a:spcBef>
                <a:spcPct val="0"/>
              </a:spcBef>
              <a:spcAft>
                <a:spcPct val="0"/>
              </a:spcAft>
              <a:defRPr sz="1600">
                <a:solidFill>
                  <a:schemeClr val="tx1"/>
                </a:solidFill>
                <a:latin typeface="Arial" charset="0"/>
              </a:defRPr>
            </a:lvl8pPr>
            <a:lvl9pPr marL="3886200" indent="-228600" algn="ctr" defTabSz="628650" eaLnBrk="0" fontAlgn="base" hangingPunct="0">
              <a:spcBef>
                <a:spcPct val="0"/>
              </a:spcBef>
              <a:spcAft>
                <a:spcPct val="0"/>
              </a:spcAft>
              <a:defRPr sz="1600">
                <a:solidFill>
                  <a:schemeClr val="tx1"/>
                </a:solidFill>
                <a:latin typeface="Arial" charset="0"/>
              </a:defRPr>
            </a:lvl9pPr>
          </a:lstStyle>
          <a:p>
            <a:pPr algn="l">
              <a:spcBef>
                <a:spcPct val="20000"/>
              </a:spcBef>
            </a:pPr>
            <a:r>
              <a:rPr lang="en-US" altLang="en-US" sz="2000" dirty="0" err="1">
                <a:latin typeface="Lucida Console" charset="0"/>
              </a:rPr>
              <a:t>ld</a:t>
            </a:r>
            <a:r>
              <a:rPr lang="en-US" altLang="en-US" sz="2000" dirty="0">
                <a:latin typeface="Lucida Console" charset="0"/>
              </a:rPr>
              <a:t>	x1, 0(x31)</a:t>
            </a:r>
          </a:p>
          <a:p>
            <a:pPr algn="l">
              <a:spcBef>
                <a:spcPct val="20000"/>
              </a:spcBef>
            </a:pPr>
            <a:r>
              <a:rPr lang="en-US" altLang="en-US" sz="2000" dirty="0" err="1">
                <a:latin typeface="Lucida Console" charset="0"/>
              </a:rPr>
              <a:t>ld</a:t>
            </a:r>
            <a:r>
              <a:rPr lang="en-US" altLang="en-US" sz="2000" dirty="0">
                <a:latin typeface="Lucida Console" charset="0"/>
              </a:rPr>
              <a:t>	</a:t>
            </a:r>
            <a:r>
              <a:rPr lang="en-US" altLang="en-US" sz="2000" dirty="0">
                <a:solidFill>
                  <a:srgbClr val="FF0000"/>
                </a:solidFill>
                <a:latin typeface="Lucida Console" charset="0"/>
              </a:rPr>
              <a:t>x2</a:t>
            </a:r>
            <a:r>
              <a:rPr lang="en-US" altLang="en-US" sz="2000" dirty="0">
                <a:latin typeface="Lucida Console" charset="0"/>
              </a:rPr>
              <a:t>, 8(x31)</a:t>
            </a:r>
          </a:p>
          <a:p>
            <a:pPr algn="l">
              <a:spcBef>
                <a:spcPct val="20000"/>
              </a:spcBef>
            </a:pPr>
            <a:r>
              <a:rPr lang="en-US" altLang="en-US" sz="2000" b="1" dirty="0" err="1">
                <a:latin typeface="Lucida Console" charset="0"/>
              </a:rPr>
              <a:t>ld</a:t>
            </a:r>
            <a:r>
              <a:rPr lang="en-US" altLang="en-US" sz="2000" b="1" dirty="0">
                <a:latin typeface="Lucida Console" charset="0"/>
              </a:rPr>
              <a:t>	</a:t>
            </a:r>
            <a:r>
              <a:rPr lang="en-US" altLang="en-US" sz="2000" b="1" dirty="0">
                <a:solidFill>
                  <a:srgbClr val="FF0000"/>
                </a:solidFill>
                <a:latin typeface="Lucida Console" charset="0"/>
              </a:rPr>
              <a:t>x4</a:t>
            </a:r>
            <a:r>
              <a:rPr lang="en-US" altLang="en-US" sz="2000" b="1" dirty="0">
                <a:latin typeface="Lucida Console" charset="0"/>
              </a:rPr>
              <a:t>, 16(x31)</a:t>
            </a:r>
          </a:p>
          <a:p>
            <a:pPr algn="l">
              <a:spcBef>
                <a:spcPct val="20000"/>
              </a:spcBef>
            </a:pPr>
            <a:r>
              <a:rPr lang="en-US" altLang="en-US" sz="2000" dirty="0">
                <a:latin typeface="Lucida Console" charset="0"/>
              </a:rPr>
              <a:t>add	x3, x1, </a:t>
            </a:r>
            <a:r>
              <a:rPr lang="en-US" altLang="en-US" sz="2000" dirty="0">
                <a:solidFill>
                  <a:srgbClr val="FF0000"/>
                </a:solidFill>
                <a:latin typeface="Lucida Console" charset="0"/>
              </a:rPr>
              <a:t>x2</a:t>
            </a:r>
          </a:p>
          <a:p>
            <a:pPr algn="l">
              <a:spcBef>
                <a:spcPct val="20000"/>
              </a:spcBef>
            </a:pPr>
            <a:r>
              <a:rPr lang="en-US" altLang="en-US" sz="2000" dirty="0" err="1">
                <a:latin typeface="Lucida Console" charset="0"/>
              </a:rPr>
              <a:t>sd</a:t>
            </a:r>
            <a:r>
              <a:rPr lang="en-US" altLang="en-US" sz="2000" dirty="0">
                <a:latin typeface="Lucida Console" charset="0"/>
              </a:rPr>
              <a:t>	x3, 24(x31)</a:t>
            </a:r>
          </a:p>
          <a:p>
            <a:pPr algn="l">
              <a:spcBef>
                <a:spcPct val="20000"/>
              </a:spcBef>
            </a:pPr>
            <a:r>
              <a:rPr lang="en-US" altLang="en-US" sz="2000" dirty="0">
                <a:latin typeface="Lucida Console" charset="0"/>
              </a:rPr>
              <a:t>add	x5, x1, </a:t>
            </a:r>
            <a:r>
              <a:rPr lang="en-US" altLang="en-US" sz="2000" dirty="0">
                <a:solidFill>
                  <a:srgbClr val="FF0000"/>
                </a:solidFill>
                <a:latin typeface="Lucida Console" charset="0"/>
              </a:rPr>
              <a:t>x4</a:t>
            </a:r>
          </a:p>
          <a:p>
            <a:pPr algn="l">
              <a:spcBef>
                <a:spcPct val="20000"/>
              </a:spcBef>
            </a:pPr>
            <a:r>
              <a:rPr lang="en-US" altLang="en-US" sz="2000" dirty="0" err="1">
                <a:latin typeface="Lucida Console" charset="0"/>
              </a:rPr>
              <a:t>sd</a:t>
            </a:r>
            <a:r>
              <a:rPr lang="en-US" altLang="en-US" sz="2000" dirty="0">
                <a:latin typeface="Lucida Console" charset="0"/>
              </a:rPr>
              <a:t>	x5, 32(x31)</a:t>
            </a:r>
            <a:endParaRPr lang="en-AU" altLang="en-US" sz="2000" dirty="0">
              <a:latin typeface="Lucida Console" charset="0"/>
            </a:endParaRPr>
          </a:p>
        </p:txBody>
      </p:sp>
      <p:sp>
        <p:nvSpPr>
          <p:cNvPr id="45065" name="Line 8"/>
          <p:cNvSpPr>
            <a:spLocks noChangeShapeType="1"/>
          </p:cNvSpPr>
          <p:nvPr/>
        </p:nvSpPr>
        <p:spPr bwMode="auto">
          <a:xfrm flipV="1">
            <a:off x="4479925" y="3662363"/>
            <a:ext cx="936625" cy="6477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6" name="Oval 9"/>
          <p:cNvSpPr>
            <a:spLocks noChangeArrowheads="1"/>
          </p:cNvSpPr>
          <p:nvPr/>
        </p:nvSpPr>
        <p:spPr bwMode="auto">
          <a:xfrm>
            <a:off x="2679700" y="3014663"/>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67" name="Oval 10"/>
          <p:cNvSpPr>
            <a:spLocks noChangeArrowheads="1"/>
          </p:cNvSpPr>
          <p:nvPr/>
        </p:nvSpPr>
        <p:spPr bwMode="auto">
          <a:xfrm>
            <a:off x="3806431" y="3354437"/>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68" name="Oval 11"/>
          <p:cNvSpPr>
            <a:spLocks noChangeArrowheads="1"/>
          </p:cNvSpPr>
          <p:nvPr/>
        </p:nvSpPr>
        <p:spPr bwMode="auto">
          <a:xfrm>
            <a:off x="2679700" y="4094163"/>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69" name="Oval 12"/>
          <p:cNvSpPr>
            <a:spLocks noChangeArrowheads="1"/>
          </p:cNvSpPr>
          <p:nvPr/>
        </p:nvSpPr>
        <p:spPr bwMode="auto">
          <a:xfrm>
            <a:off x="3806431" y="4474368"/>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70" name="Oval 13"/>
          <p:cNvSpPr>
            <a:spLocks noChangeArrowheads="1"/>
          </p:cNvSpPr>
          <p:nvPr/>
        </p:nvSpPr>
        <p:spPr bwMode="auto">
          <a:xfrm>
            <a:off x="5992813" y="3014663"/>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71" name="Oval 14"/>
          <p:cNvSpPr>
            <a:spLocks noChangeArrowheads="1"/>
          </p:cNvSpPr>
          <p:nvPr/>
        </p:nvSpPr>
        <p:spPr bwMode="auto">
          <a:xfrm>
            <a:off x="7267576" y="3746599"/>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72" name="Oval 15"/>
          <p:cNvSpPr>
            <a:spLocks noChangeArrowheads="1"/>
          </p:cNvSpPr>
          <p:nvPr/>
        </p:nvSpPr>
        <p:spPr bwMode="auto">
          <a:xfrm>
            <a:off x="7212289" y="4497338"/>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73" name="Oval 16"/>
          <p:cNvSpPr>
            <a:spLocks noChangeArrowheads="1"/>
          </p:cNvSpPr>
          <p:nvPr/>
        </p:nvSpPr>
        <p:spPr bwMode="auto">
          <a:xfrm>
            <a:off x="5992813" y="3375025"/>
            <a:ext cx="647700" cy="431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endParaRPr lang="en-US" altLang="en-US"/>
          </a:p>
        </p:txBody>
      </p:sp>
      <p:sp>
        <p:nvSpPr>
          <p:cNvPr id="45074" name="Line 17"/>
          <p:cNvSpPr>
            <a:spLocks noChangeShapeType="1"/>
          </p:cNvSpPr>
          <p:nvPr/>
        </p:nvSpPr>
        <p:spPr bwMode="auto">
          <a:xfrm>
            <a:off x="3317876" y="3260725"/>
            <a:ext cx="488556" cy="2587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5" name="Line 18"/>
          <p:cNvSpPr>
            <a:spLocks noChangeShapeType="1"/>
          </p:cNvSpPr>
          <p:nvPr/>
        </p:nvSpPr>
        <p:spPr bwMode="auto">
          <a:xfrm>
            <a:off x="3308350" y="4359275"/>
            <a:ext cx="588962" cy="20171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6" name="Line 19"/>
          <p:cNvSpPr>
            <a:spLocks noChangeShapeType="1"/>
          </p:cNvSpPr>
          <p:nvPr/>
        </p:nvSpPr>
        <p:spPr bwMode="auto">
          <a:xfrm>
            <a:off x="6634163" y="3270250"/>
            <a:ext cx="647700" cy="56510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7" name="Line 20"/>
          <p:cNvSpPr>
            <a:spLocks noChangeShapeType="1"/>
          </p:cNvSpPr>
          <p:nvPr/>
        </p:nvSpPr>
        <p:spPr bwMode="auto">
          <a:xfrm>
            <a:off x="6562725" y="3729039"/>
            <a:ext cx="792163" cy="7906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8" name="Text Box 21"/>
          <p:cNvSpPr txBox="1">
            <a:spLocks noChangeArrowheads="1"/>
          </p:cNvSpPr>
          <p:nvPr/>
        </p:nvSpPr>
        <p:spPr bwMode="auto">
          <a:xfrm>
            <a:off x="6208713" y="5318125"/>
            <a:ext cx="1146175" cy="376238"/>
          </a:xfrm>
          <a:prstGeom prst="rect">
            <a:avLst/>
          </a:prstGeom>
          <a:solidFill>
            <a:srgbClr val="92D050"/>
          </a:solidFill>
          <a:ln w="9525">
            <a:solidFill>
              <a:schemeClr val="tx1"/>
            </a:solidFill>
            <a:miter lim="800000"/>
            <a:headEnd/>
            <a:tailEnd/>
          </a:ln>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dirty="0"/>
              <a:t>11 cycles</a:t>
            </a:r>
            <a:endParaRPr lang="en-AU" altLang="en-US" sz="1800" dirty="0"/>
          </a:p>
        </p:txBody>
      </p:sp>
      <p:sp>
        <p:nvSpPr>
          <p:cNvPr id="45079" name="Text Box 22"/>
          <p:cNvSpPr txBox="1">
            <a:spLocks noChangeArrowheads="1"/>
          </p:cNvSpPr>
          <p:nvPr/>
        </p:nvSpPr>
        <p:spPr bwMode="auto">
          <a:xfrm>
            <a:off x="2895600" y="5318125"/>
            <a:ext cx="1146175" cy="376238"/>
          </a:xfrm>
          <a:prstGeom prst="rect">
            <a:avLst/>
          </a:prstGeom>
          <a:solidFill>
            <a:srgbClr val="92D050"/>
          </a:solidFill>
          <a:ln w="9525">
            <a:solidFill>
              <a:schemeClr val="tx1"/>
            </a:solidFill>
            <a:miter lim="800000"/>
            <a:headEnd/>
            <a:tailEnd/>
          </a:ln>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13 cycles</a:t>
            </a:r>
            <a:endParaRPr lang="en-AU" altLang="en-US" sz="1800" dirty="0"/>
          </a:p>
        </p:txBody>
      </p:sp>
    </p:spTree>
    <p:extLst>
      <p:ext uri="{BB962C8B-B14F-4D97-AF65-F5344CB8AC3E}">
        <p14:creationId xmlns:p14="http://schemas.microsoft.com/office/powerpoint/2010/main" val="1259626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A1A2-57D2-BB41-A72B-B9E6E1D2C4AC}"/>
              </a:ext>
            </a:extLst>
          </p:cNvPr>
          <p:cNvSpPr>
            <a:spLocks noGrp="1"/>
          </p:cNvSpPr>
          <p:nvPr>
            <p:ph type="title"/>
          </p:nvPr>
        </p:nvSpPr>
        <p:spPr/>
        <p:txBody>
          <a:bodyPr>
            <a:normAutofit fontScale="90000"/>
          </a:bodyPr>
          <a:lstStyle/>
          <a:p>
            <a:r>
              <a:rPr lang="en-US" dirty="0"/>
              <a:t>To Check Cycles Delayed and How Forward Works in Different Cases</a:t>
            </a:r>
          </a:p>
        </p:txBody>
      </p:sp>
      <p:sp>
        <p:nvSpPr>
          <p:cNvPr id="3" name="Content Placeholder 2">
            <a:extLst>
              <a:ext uri="{FF2B5EF4-FFF2-40B4-BE49-F238E27FC236}">
                <a16:creationId xmlns:a16="http://schemas.microsoft.com/office/drawing/2014/main" id="{456AC62E-C923-8B42-AD5E-7EF60580E3A7}"/>
              </a:ext>
            </a:extLst>
          </p:cNvPr>
          <p:cNvSpPr>
            <a:spLocks noGrp="1"/>
          </p:cNvSpPr>
          <p:nvPr>
            <p:ph idx="1"/>
          </p:nvPr>
        </p:nvSpPr>
        <p:spPr/>
        <p:txBody>
          <a:bodyPr/>
          <a:lstStyle/>
          <a:p>
            <a:r>
              <a:rPr lang="en-US" dirty="0"/>
              <a:t>In the 5-stage pipeline, check whether the results can be generated before it is being used</a:t>
            </a:r>
          </a:p>
          <a:p>
            <a:pPr lvl="1"/>
            <a:r>
              <a:rPr lang="en-US" dirty="0"/>
              <a:t>If so, forwarding </a:t>
            </a:r>
          </a:p>
          <a:p>
            <a:pPr lvl="1"/>
            <a:r>
              <a:rPr lang="en-US" dirty="0"/>
              <a:t>If not, stall</a:t>
            </a:r>
          </a:p>
          <a:p>
            <a:r>
              <a:rPr lang="en-US" dirty="0"/>
              <a:t>Load-Use</a:t>
            </a:r>
          </a:p>
          <a:p>
            <a:r>
              <a:rPr lang="en-US" dirty="0"/>
              <a:t>Produce-Store</a:t>
            </a:r>
          </a:p>
          <a:p>
            <a:pPr lvl="1"/>
            <a:r>
              <a:rPr lang="en-US" dirty="0" err="1"/>
              <a:t>sw</a:t>
            </a:r>
            <a:r>
              <a:rPr lang="en-US" dirty="0"/>
              <a:t> rs2, offset(rs1)</a:t>
            </a:r>
          </a:p>
          <a:p>
            <a:pPr lvl="2"/>
            <a:r>
              <a:rPr lang="en-US" dirty="0" err="1"/>
              <a:t>sw</a:t>
            </a:r>
            <a:r>
              <a:rPr lang="en-US" dirty="0"/>
              <a:t> needs rs1 to be ready at the EXE stage</a:t>
            </a:r>
          </a:p>
          <a:p>
            <a:pPr lvl="2"/>
            <a:r>
              <a:rPr lang="en-US" dirty="0" err="1"/>
              <a:t>sw</a:t>
            </a:r>
            <a:r>
              <a:rPr lang="en-US" dirty="0"/>
              <a:t> needs rs2 to be ready at the MEM stage</a:t>
            </a:r>
          </a:p>
        </p:txBody>
      </p:sp>
      <p:sp>
        <p:nvSpPr>
          <p:cNvPr id="4" name="Slide Number Placeholder 3">
            <a:extLst>
              <a:ext uri="{FF2B5EF4-FFF2-40B4-BE49-F238E27FC236}">
                <a16:creationId xmlns:a16="http://schemas.microsoft.com/office/drawing/2014/main" id="{455054B5-B684-1F41-9B11-5CA9D43F55D6}"/>
              </a:ext>
            </a:extLst>
          </p:cNvPr>
          <p:cNvSpPr>
            <a:spLocks noGrp="1"/>
          </p:cNvSpPr>
          <p:nvPr>
            <p:ph type="sldNum" sz="quarter" idx="12"/>
          </p:nvPr>
        </p:nvSpPr>
        <p:spPr/>
        <p:txBody>
          <a:bodyPr/>
          <a:lstStyle/>
          <a:p>
            <a:fld id="{7B14E791-165F-344E-BF0E-59CD826800BF}" type="slidenum">
              <a:rPr lang="en-US" smtClean="0"/>
              <a:pPr/>
              <a:t>87</a:t>
            </a:fld>
            <a:endParaRPr lang="en-US" dirty="0"/>
          </a:p>
        </p:txBody>
      </p:sp>
      <p:sp>
        <p:nvSpPr>
          <p:cNvPr id="5" name="Rectangle 4">
            <a:extLst>
              <a:ext uri="{FF2B5EF4-FFF2-40B4-BE49-F238E27FC236}">
                <a16:creationId xmlns:a16="http://schemas.microsoft.com/office/drawing/2014/main" id="{3294BEC8-0D2B-EB4B-95FC-F951D2848B22}"/>
              </a:ext>
            </a:extLst>
          </p:cNvPr>
          <p:cNvSpPr/>
          <p:nvPr/>
        </p:nvSpPr>
        <p:spPr>
          <a:xfrm>
            <a:off x="5799637" y="4953444"/>
            <a:ext cx="2057400" cy="646331"/>
          </a:xfrm>
          <a:prstGeom prst="rect">
            <a:avLst/>
          </a:prstGeom>
        </p:spPr>
        <p:txBody>
          <a:bodyPr wrap="square">
            <a:spAutoFit/>
          </a:bodyPr>
          <a:lstStyle/>
          <a:p>
            <a:pPr marL="24448" lvl="1"/>
            <a:r>
              <a:rPr lang="en-US" dirty="0"/>
              <a:t>add </a:t>
            </a:r>
            <a:r>
              <a:rPr lang="en-US" b="1" dirty="0">
                <a:solidFill>
                  <a:srgbClr val="FF0000"/>
                </a:solidFill>
              </a:rPr>
              <a:t>x9</a:t>
            </a:r>
            <a:r>
              <a:rPr lang="en-US" dirty="0"/>
              <a:t>, x7, x8</a:t>
            </a:r>
          </a:p>
          <a:p>
            <a:pPr marL="24448" lvl="1"/>
            <a:r>
              <a:rPr lang="en-US" dirty="0" err="1"/>
              <a:t>sw</a:t>
            </a:r>
            <a:r>
              <a:rPr lang="en-US" dirty="0"/>
              <a:t>   </a:t>
            </a:r>
            <a:r>
              <a:rPr lang="en-US" b="1" dirty="0">
                <a:solidFill>
                  <a:srgbClr val="FF0000"/>
                </a:solidFill>
              </a:rPr>
              <a:t>x9</a:t>
            </a:r>
            <a:r>
              <a:rPr lang="en-US" dirty="0"/>
              <a:t>, 32(x31) </a:t>
            </a:r>
          </a:p>
        </p:txBody>
      </p:sp>
      <p:sp>
        <p:nvSpPr>
          <p:cNvPr id="6" name="Rectangle 5">
            <a:extLst>
              <a:ext uri="{FF2B5EF4-FFF2-40B4-BE49-F238E27FC236}">
                <a16:creationId xmlns:a16="http://schemas.microsoft.com/office/drawing/2014/main" id="{477F597D-679F-7F4E-9218-2C3DCD81A302}"/>
              </a:ext>
            </a:extLst>
          </p:cNvPr>
          <p:cNvSpPr/>
          <p:nvPr/>
        </p:nvSpPr>
        <p:spPr>
          <a:xfrm>
            <a:off x="1569720" y="5117861"/>
            <a:ext cx="2057400" cy="646331"/>
          </a:xfrm>
          <a:prstGeom prst="rect">
            <a:avLst/>
          </a:prstGeom>
        </p:spPr>
        <p:txBody>
          <a:bodyPr wrap="square">
            <a:spAutoFit/>
          </a:bodyPr>
          <a:lstStyle/>
          <a:p>
            <a:pPr marL="24448" lvl="1"/>
            <a:r>
              <a:rPr lang="en-US" dirty="0"/>
              <a:t>add </a:t>
            </a:r>
            <a:r>
              <a:rPr lang="en-US" b="1" dirty="0">
                <a:solidFill>
                  <a:srgbClr val="FF0000"/>
                </a:solidFill>
              </a:rPr>
              <a:t>x9,</a:t>
            </a:r>
            <a:r>
              <a:rPr lang="en-US" dirty="0"/>
              <a:t> x7, x8</a:t>
            </a:r>
          </a:p>
          <a:p>
            <a:pPr marL="24448" lvl="1"/>
            <a:r>
              <a:rPr lang="en-US" dirty="0" err="1"/>
              <a:t>sw</a:t>
            </a:r>
            <a:r>
              <a:rPr lang="en-US" dirty="0"/>
              <a:t>   x10, 32</a:t>
            </a:r>
            <a:r>
              <a:rPr lang="en-US" b="1" dirty="0">
                <a:solidFill>
                  <a:srgbClr val="FF0000"/>
                </a:solidFill>
              </a:rPr>
              <a:t>(x9) </a:t>
            </a:r>
          </a:p>
        </p:txBody>
      </p:sp>
      <p:pic>
        <p:nvPicPr>
          <p:cNvPr id="7" name="Picture 6">
            <a:extLst>
              <a:ext uri="{FF2B5EF4-FFF2-40B4-BE49-F238E27FC236}">
                <a16:creationId xmlns:a16="http://schemas.microsoft.com/office/drawing/2014/main" id="{74736E1E-AD4D-C849-824B-322DD4C46C65}"/>
              </a:ext>
            </a:extLst>
          </p:cNvPr>
          <p:cNvPicPr>
            <a:picLocks noChangeAspect="1"/>
          </p:cNvPicPr>
          <p:nvPr/>
        </p:nvPicPr>
        <p:blipFill>
          <a:blip r:embed="rId3"/>
          <a:stretch>
            <a:fillRect/>
          </a:stretch>
        </p:blipFill>
        <p:spPr>
          <a:xfrm>
            <a:off x="5513969" y="1879987"/>
            <a:ext cx="3645271" cy="2523236"/>
          </a:xfrm>
          <a:prstGeom prst="rect">
            <a:avLst/>
          </a:prstGeom>
        </p:spPr>
      </p:pic>
      <p:sp>
        <p:nvSpPr>
          <p:cNvPr id="8" name="Rectangle 7">
            <a:extLst>
              <a:ext uri="{FF2B5EF4-FFF2-40B4-BE49-F238E27FC236}">
                <a16:creationId xmlns:a16="http://schemas.microsoft.com/office/drawing/2014/main" id="{62A865AE-81F9-AF43-A6CF-E6B960852FBE}"/>
              </a:ext>
            </a:extLst>
          </p:cNvPr>
          <p:cNvSpPr/>
          <p:nvPr/>
        </p:nvSpPr>
        <p:spPr>
          <a:xfrm>
            <a:off x="1066800" y="5683007"/>
            <a:ext cx="3505200" cy="923330"/>
          </a:xfrm>
          <a:prstGeom prst="rect">
            <a:avLst/>
          </a:prstGeom>
        </p:spPr>
        <p:txBody>
          <a:bodyPr wrap="square">
            <a:spAutoFit/>
          </a:bodyPr>
          <a:lstStyle/>
          <a:p>
            <a:r>
              <a:rPr lang="en-US" b="1" dirty="0"/>
              <a:t>2-cycle delay if no forwarding</a:t>
            </a:r>
          </a:p>
          <a:p>
            <a:r>
              <a:rPr lang="en-US" b="1" dirty="0"/>
              <a:t>No delay with forwarding </a:t>
            </a:r>
            <a:r>
              <a:rPr lang="en-US" b="1" dirty="0">
                <a:solidFill>
                  <a:srgbClr val="FF0000"/>
                </a:solidFill>
              </a:rPr>
              <a:t>(Forwarding from EXE to EXE)</a:t>
            </a:r>
          </a:p>
        </p:txBody>
      </p:sp>
      <p:sp>
        <p:nvSpPr>
          <p:cNvPr id="9" name="Rectangle 8">
            <a:extLst>
              <a:ext uri="{FF2B5EF4-FFF2-40B4-BE49-F238E27FC236}">
                <a16:creationId xmlns:a16="http://schemas.microsoft.com/office/drawing/2014/main" id="{3B8443A9-FFA2-DC4A-BBED-A3C06F51FE5C}"/>
              </a:ext>
            </a:extLst>
          </p:cNvPr>
          <p:cNvSpPr/>
          <p:nvPr/>
        </p:nvSpPr>
        <p:spPr>
          <a:xfrm>
            <a:off x="5233840" y="5591166"/>
            <a:ext cx="3645271" cy="923330"/>
          </a:xfrm>
          <a:prstGeom prst="rect">
            <a:avLst/>
          </a:prstGeom>
        </p:spPr>
        <p:txBody>
          <a:bodyPr wrap="square">
            <a:spAutoFit/>
          </a:bodyPr>
          <a:lstStyle/>
          <a:p>
            <a:r>
              <a:rPr lang="en-US" b="1" dirty="0"/>
              <a:t>2-cycle delay if no forwarding</a:t>
            </a:r>
          </a:p>
          <a:p>
            <a:r>
              <a:rPr lang="en-US" b="1" dirty="0"/>
              <a:t>No delay with forwarding </a:t>
            </a:r>
            <a:r>
              <a:rPr lang="en-US" b="1" dirty="0">
                <a:solidFill>
                  <a:srgbClr val="FF0000"/>
                </a:solidFill>
              </a:rPr>
              <a:t>(forwarding from EXE to MEM)</a:t>
            </a:r>
          </a:p>
        </p:txBody>
      </p:sp>
    </p:spTree>
    <p:extLst>
      <p:ext uri="{BB962C8B-B14F-4D97-AF65-F5344CB8AC3E}">
        <p14:creationId xmlns:p14="http://schemas.microsoft.com/office/powerpoint/2010/main" val="34624328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altLang="en-US"/>
              <a:t>Control Hazards</a:t>
            </a:r>
            <a:endParaRPr lang="en-AU" altLang="en-US"/>
          </a:p>
        </p:txBody>
      </p:sp>
      <p:sp>
        <p:nvSpPr>
          <p:cNvPr id="46084" name="Rectangle 3"/>
          <p:cNvSpPr>
            <a:spLocks noGrp="1" noChangeArrowheads="1"/>
          </p:cNvSpPr>
          <p:nvPr>
            <p:ph type="body" idx="1"/>
          </p:nvPr>
        </p:nvSpPr>
        <p:spPr/>
        <p:txBody>
          <a:bodyPr/>
          <a:lstStyle/>
          <a:p>
            <a:pPr eaLnBrk="1" hangingPunct="1">
              <a:lnSpc>
                <a:spcPct val="90000"/>
              </a:lnSpc>
            </a:pPr>
            <a:r>
              <a:rPr lang="en-US" altLang="en-US" dirty="0"/>
              <a:t>Branch determines flow of control</a:t>
            </a:r>
          </a:p>
          <a:p>
            <a:pPr lvl="1" eaLnBrk="1" hangingPunct="1">
              <a:lnSpc>
                <a:spcPct val="90000"/>
              </a:lnSpc>
            </a:pPr>
            <a:r>
              <a:rPr lang="en-US" altLang="en-US" dirty="0"/>
              <a:t>Fetching next instruction depends on branch outcome</a:t>
            </a:r>
          </a:p>
          <a:p>
            <a:pPr lvl="1" eaLnBrk="1" hangingPunct="1">
              <a:lnSpc>
                <a:spcPct val="90000"/>
              </a:lnSpc>
            </a:pPr>
            <a:r>
              <a:rPr lang="en-US" altLang="en-US" dirty="0"/>
              <a:t>Pipeline might fetch incorrect instruction in the next cycle after a </a:t>
            </a:r>
            <a:r>
              <a:rPr lang="en-US" altLang="en-US" dirty="0" err="1"/>
              <a:t>beq</a:t>
            </a:r>
            <a:r>
              <a:rPr lang="en-US" altLang="en-US" dirty="0"/>
              <a:t> </a:t>
            </a:r>
            <a:r>
              <a:rPr lang="en-US" altLang="en-US" dirty="0" err="1"/>
              <a:t>instru</a:t>
            </a:r>
            <a:r>
              <a:rPr lang="en-US" altLang="en-US" dirty="0"/>
              <a:t> is fetched</a:t>
            </a:r>
          </a:p>
          <a:p>
            <a:pPr lvl="2" eaLnBrk="1" hangingPunct="1">
              <a:lnSpc>
                <a:spcPct val="90000"/>
              </a:lnSpc>
            </a:pPr>
            <a:r>
              <a:rPr lang="en-US" altLang="en-US" dirty="0"/>
              <a:t>Still working on ID stage of branch</a:t>
            </a:r>
          </a:p>
          <a:p>
            <a:pPr eaLnBrk="1" hangingPunct="1">
              <a:lnSpc>
                <a:spcPct val="90000"/>
              </a:lnSpc>
            </a:pPr>
            <a:endParaRPr lang="en-US" altLang="en-US" dirty="0"/>
          </a:p>
          <a:p>
            <a:pPr eaLnBrk="1" hangingPunct="1">
              <a:lnSpc>
                <a:spcPct val="90000"/>
              </a:lnSpc>
            </a:pPr>
            <a:r>
              <a:rPr lang="en-US" altLang="en-US" dirty="0"/>
              <a:t>In RISC-V pipeline</a:t>
            </a:r>
          </a:p>
          <a:p>
            <a:pPr lvl="1" eaLnBrk="1" hangingPunct="1">
              <a:lnSpc>
                <a:spcPct val="90000"/>
              </a:lnSpc>
            </a:pPr>
            <a:r>
              <a:rPr lang="en-US" altLang="en-US" dirty="0"/>
              <a:t>Need to compare registers and compute target early in the pipeline</a:t>
            </a:r>
          </a:p>
          <a:p>
            <a:pPr lvl="1" eaLnBrk="1" hangingPunct="1">
              <a:lnSpc>
                <a:spcPct val="90000"/>
              </a:lnSpc>
            </a:pPr>
            <a:r>
              <a:rPr lang="en-US" altLang="en-US" b="1" dirty="0"/>
              <a:t>Add hardware to do it in ID stage</a:t>
            </a:r>
            <a:endParaRPr lang="en-AU" altLang="en-US" b="1"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88</a:t>
            </a:fld>
            <a:endParaRPr lang="en-US" dirty="0"/>
          </a:p>
        </p:txBody>
      </p:sp>
    </p:spTree>
    <p:extLst>
      <p:ext uri="{BB962C8B-B14F-4D97-AF65-F5344CB8AC3E}">
        <p14:creationId xmlns:p14="http://schemas.microsoft.com/office/powerpoint/2010/main" val="952413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lstStyle/>
          <a:p>
            <a:pPr eaLnBrk="1" hangingPunct="1"/>
            <a:r>
              <a:rPr lang="en-US" altLang="en-US"/>
              <a:t>Stall on Branch</a:t>
            </a:r>
            <a:endParaRPr lang="en-AU" altLang="en-US"/>
          </a:p>
        </p:txBody>
      </p:sp>
      <p:sp>
        <p:nvSpPr>
          <p:cNvPr id="47109" name="Rectangle 3"/>
          <p:cNvSpPr>
            <a:spLocks noGrp="1" noChangeArrowheads="1"/>
          </p:cNvSpPr>
          <p:nvPr>
            <p:ph idx="1"/>
          </p:nvPr>
        </p:nvSpPr>
        <p:spPr/>
        <p:txBody>
          <a:bodyPr/>
          <a:lstStyle/>
          <a:p>
            <a:pPr eaLnBrk="1" hangingPunct="1"/>
            <a:r>
              <a:rPr lang="en-US" altLang="en-US" dirty="0"/>
              <a:t>Wait until branch outcome determined before fetching next instruction</a:t>
            </a:r>
          </a:p>
          <a:p>
            <a:pPr lvl="1"/>
            <a:r>
              <a:rPr lang="en-US" altLang="en-US" dirty="0"/>
              <a:t>One cycle stall (bubble) if branch condition is determined at ID stage</a:t>
            </a:r>
          </a:p>
          <a:p>
            <a:pPr lvl="1"/>
            <a:r>
              <a:rPr lang="en-US" altLang="en-US" dirty="0"/>
              <a:t>Two cycles stall if branch condition is determined at EXE stage</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89</a:t>
            </a:fld>
            <a:endParaRPr lang="en-US" dirty="0"/>
          </a:p>
        </p:txBody>
      </p:sp>
      <p:pic>
        <p:nvPicPr>
          <p:cNvPr id="4" name="Picture 3">
            <a:extLst>
              <a:ext uri="{FF2B5EF4-FFF2-40B4-BE49-F238E27FC236}">
                <a16:creationId xmlns:a16="http://schemas.microsoft.com/office/drawing/2014/main" id="{9CDB67A8-292A-5143-8849-ECF3AA51C491}"/>
              </a:ext>
            </a:extLst>
          </p:cNvPr>
          <p:cNvPicPr>
            <a:picLocks noChangeAspect="1"/>
          </p:cNvPicPr>
          <p:nvPr/>
        </p:nvPicPr>
        <p:blipFill>
          <a:blip r:embed="rId3"/>
          <a:stretch>
            <a:fillRect/>
          </a:stretch>
        </p:blipFill>
        <p:spPr>
          <a:xfrm>
            <a:off x="301677" y="3262312"/>
            <a:ext cx="8540646" cy="3276600"/>
          </a:xfrm>
          <a:prstGeom prst="rect">
            <a:avLst/>
          </a:prstGeom>
        </p:spPr>
      </p:pic>
      <p:sp>
        <p:nvSpPr>
          <p:cNvPr id="8" name="Text Box 171">
            <a:extLst>
              <a:ext uri="{FF2B5EF4-FFF2-40B4-BE49-F238E27FC236}">
                <a16:creationId xmlns:a16="http://schemas.microsoft.com/office/drawing/2014/main" id="{09FDE089-34B2-7845-831B-1702C963B4D6}"/>
              </a:ext>
            </a:extLst>
          </p:cNvPr>
          <p:cNvSpPr txBox="1">
            <a:spLocks noChangeArrowheads="1"/>
          </p:cNvSpPr>
          <p:nvPr/>
        </p:nvSpPr>
        <p:spPr bwMode="auto">
          <a:xfrm>
            <a:off x="6391636" y="4191000"/>
            <a:ext cx="26132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1400" i="1" u="sng">
                <a:solidFill>
                  <a:srgbClr val="003366"/>
                </a:solidFill>
                <a:latin typeface="Times New Roman" charset="0"/>
                <a:ea typeface="新細明體" charset="0"/>
                <a:cs typeface="新細明體" charset="0"/>
              </a:defRPr>
            </a:lvl1pPr>
            <a:lvl2pPr marL="742950" indent="-285750" eaLnBrk="0" hangingPunct="0">
              <a:defRPr sz="1400" i="1" u="sng">
                <a:solidFill>
                  <a:srgbClr val="003366"/>
                </a:solidFill>
                <a:latin typeface="Times New Roman" charset="0"/>
                <a:ea typeface="新細明體" charset="0"/>
                <a:cs typeface="新細明體" charset="0"/>
              </a:defRPr>
            </a:lvl2pPr>
            <a:lvl3pPr marL="1143000" indent="-228600" eaLnBrk="0" hangingPunct="0">
              <a:defRPr sz="1400" i="1" u="sng">
                <a:solidFill>
                  <a:srgbClr val="003366"/>
                </a:solidFill>
                <a:latin typeface="Times New Roman" charset="0"/>
                <a:ea typeface="新細明體" charset="0"/>
                <a:cs typeface="新細明體" charset="0"/>
              </a:defRPr>
            </a:lvl3pPr>
            <a:lvl4pPr marL="1600200" indent="-228600" eaLnBrk="0" hangingPunct="0">
              <a:defRPr sz="1400" i="1" u="sng">
                <a:solidFill>
                  <a:srgbClr val="003366"/>
                </a:solidFill>
                <a:latin typeface="Times New Roman" charset="0"/>
                <a:ea typeface="新細明體" charset="0"/>
                <a:cs typeface="新細明體" charset="0"/>
              </a:defRPr>
            </a:lvl4pPr>
            <a:lvl5pPr marL="2057400" indent="-228600" eaLnBrk="0" hangingPunct="0">
              <a:defRPr sz="1400" i="1" u="sng">
                <a:solidFill>
                  <a:srgbClr val="003366"/>
                </a:solidFill>
                <a:latin typeface="Times New Roman" charset="0"/>
                <a:ea typeface="新細明體" charset="0"/>
                <a:cs typeface="新細明體" charset="0"/>
              </a:defRPr>
            </a:lvl5pPr>
            <a:lvl6pPr marL="25146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6pPr>
            <a:lvl7pPr marL="29718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7pPr>
            <a:lvl8pPr marL="34290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8pPr>
            <a:lvl9pPr marL="3886200" indent="-228600" eaLnBrk="0" fontAlgn="base" hangingPunct="0">
              <a:spcBef>
                <a:spcPct val="0"/>
              </a:spcBef>
              <a:spcAft>
                <a:spcPct val="0"/>
              </a:spcAft>
              <a:defRPr sz="1400" i="1" u="sng">
                <a:solidFill>
                  <a:srgbClr val="003366"/>
                </a:solidFill>
                <a:latin typeface="Times New Roman" charset="0"/>
                <a:ea typeface="新細明體" charset="0"/>
                <a:cs typeface="新細明體" charset="0"/>
              </a:defRPr>
            </a:lvl9pPr>
          </a:lstStyle>
          <a:p>
            <a:pPr>
              <a:spcBef>
                <a:spcPct val="50000"/>
              </a:spcBef>
            </a:pPr>
            <a:r>
              <a:rPr lang="en-US" altLang="zh-TW" sz="2400" b="1" i="0" u="none" dirty="0">
                <a:solidFill>
                  <a:srgbClr val="FC0128"/>
                </a:solidFill>
                <a:latin typeface="Arial" charset="0"/>
              </a:rPr>
              <a:t>One cycle delay!</a:t>
            </a:r>
          </a:p>
        </p:txBody>
      </p:sp>
    </p:spTree>
    <p:extLst>
      <p:ext uri="{BB962C8B-B14F-4D97-AF65-F5344CB8AC3E}">
        <p14:creationId xmlns:p14="http://schemas.microsoft.com/office/powerpoint/2010/main" val="19186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p:txBody>
          <a:bodyPr/>
          <a:lstStyle/>
          <a:p>
            <a:pPr eaLnBrk="1" hangingPunct="1"/>
            <a:r>
              <a:rPr lang="en-US" altLang="en-US" dirty="0"/>
              <a:t>Memory Operand Example</a:t>
            </a:r>
            <a:endParaRPr lang="en-AU" altLang="en-US" dirty="0"/>
          </a:p>
        </p:txBody>
      </p:sp>
      <p:sp>
        <p:nvSpPr>
          <p:cNvPr id="17412" name="Rectangle 5"/>
          <p:cNvSpPr>
            <a:spLocks noGrp="1" noChangeArrowheads="1"/>
          </p:cNvSpPr>
          <p:nvPr>
            <p:ph type="body" idx="1"/>
          </p:nvPr>
        </p:nvSpPr>
        <p:spPr/>
        <p:txBody>
          <a:bodyPr>
            <a:normAutofit lnSpcReduction="10000"/>
          </a:bodyPr>
          <a:lstStyle/>
          <a:p>
            <a:pPr eaLnBrk="1" hangingPunct="1"/>
            <a:r>
              <a:rPr lang="en-US" altLang="en-US" dirty="0"/>
              <a:t>C code:</a:t>
            </a:r>
          </a:p>
          <a:p>
            <a:pPr>
              <a:buNone/>
            </a:pPr>
            <a:r>
              <a:rPr lang="en-US" altLang="en-US" sz="2800" dirty="0">
                <a:latin typeface="Lucida Console" charset="0"/>
              </a:rPr>
              <a:t> 		double A[N]; //double size is 8 bytes</a:t>
            </a:r>
          </a:p>
          <a:p>
            <a:pPr eaLnBrk="1" hangingPunct="1">
              <a:buFont typeface="Wingdings" charset="2"/>
              <a:buNone/>
            </a:pPr>
            <a:r>
              <a:rPr lang="en-US" altLang="en-US" sz="2800" dirty="0">
                <a:latin typeface="Lucida Console" charset="0"/>
              </a:rPr>
              <a:t>		</a:t>
            </a:r>
            <a:r>
              <a:rPr lang="en-US" altLang="en-US" sz="2800" b="1" dirty="0">
                <a:solidFill>
                  <a:srgbClr val="00B050"/>
                </a:solidFill>
                <a:latin typeface="Lucida Console" charset="0"/>
              </a:rPr>
              <a:t>A[12]</a:t>
            </a:r>
            <a:r>
              <a:rPr lang="en-US" altLang="en-US" sz="2800" dirty="0">
                <a:latin typeface="Lucida Console" charset="0"/>
              </a:rPr>
              <a:t> = h + </a:t>
            </a:r>
            <a:r>
              <a:rPr lang="en-US" altLang="en-US" sz="2800" b="1" dirty="0">
                <a:solidFill>
                  <a:srgbClr val="0432FF"/>
                </a:solidFill>
                <a:latin typeface="Lucida Console" charset="0"/>
              </a:rPr>
              <a:t>A[8]</a:t>
            </a:r>
            <a:r>
              <a:rPr lang="en-US" altLang="en-US" sz="2800" dirty="0">
                <a:latin typeface="Lucida Console" charset="0"/>
              </a:rPr>
              <a:t>;</a:t>
            </a:r>
          </a:p>
          <a:p>
            <a:pPr lvl="1" eaLnBrk="1" hangingPunct="1"/>
            <a:r>
              <a:rPr lang="en-US" altLang="en-US" b="1" dirty="0"/>
              <a:t>h in x21, base address of A in x22</a:t>
            </a:r>
          </a:p>
          <a:p>
            <a:pPr lvl="1" eaLnBrk="1" hangingPunct="1"/>
            <a:endParaRPr lang="en-US" altLang="en-US" dirty="0"/>
          </a:p>
          <a:p>
            <a:pPr eaLnBrk="1" hangingPunct="1"/>
            <a:r>
              <a:rPr lang="en-US" altLang="en-US" dirty="0"/>
              <a:t>Compiled RISC-V code:</a:t>
            </a:r>
          </a:p>
          <a:p>
            <a:pPr lvl="1" eaLnBrk="1" hangingPunct="1"/>
            <a:r>
              <a:rPr lang="en-US" altLang="en-US" dirty="0"/>
              <a:t>Index 8 requires offset of 64</a:t>
            </a:r>
          </a:p>
          <a:p>
            <a:pPr lvl="1" eaLnBrk="1" hangingPunct="1"/>
            <a:r>
              <a:rPr lang="en-US" altLang="en-US" b="1" dirty="0">
                <a:solidFill>
                  <a:srgbClr val="0432FF"/>
                </a:solidFill>
              </a:rPr>
              <a:t>A[8] right-</a:t>
            </a:r>
            <a:r>
              <a:rPr lang="en-US" altLang="en-US" b="1" dirty="0" err="1">
                <a:solidFill>
                  <a:srgbClr val="0432FF"/>
                </a:solidFill>
              </a:rPr>
              <a:t>val</a:t>
            </a:r>
            <a:r>
              <a:rPr lang="en-US" altLang="en-US" dirty="0"/>
              <a:t>, </a:t>
            </a:r>
            <a:r>
              <a:rPr lang="en-US" altLang="en-US" b="1" dirty="0">
                <a:solidFill>
                  <a:srgbClr val="00B050"/>
                </a:solidFill>
              </a:rPr>
              <a:t>A[12]: left-</a:t>
            </a:r>
            <a:r>
              <a:rPr lang="en-US" altLang="en-US" b="1" dirty="0" err="1">
                <a:solidFill>
                  <a:srgbClr val="00B050"/>
                </a:solidFill>
              </a:rPr>
              <a:t>val</a:t>
            </a:r>
            <a:endParaRPr lang="en-US" altLang="en-US" b="1" dirty="0">
              <a:solidFill>
                <a:srgbClr val="00B050"/>
              </a:solidFill>
            </a:endParaRPr>
          </a:p>
          <a:p>
            <a:pPr lvl="1" eaLnBrk="1" hangingPunct="1"/>
            <a:endParaRPr lang="en-US" altLang="en-US" dirty="0"/>
          </a:p>
          <a:p>
            <a:pPr eaLnBrk="1" hangingPunct="1">
              <a:buFont typeface="Wingdings" charset="2"/>
              <a:buNone/>
            </a:pPr>
            <a:r>
              <a:rPr lang="en-US" altLang="en-US" sz="2800" b="1" dirty="0">
                <a:latin typeface="Lucida Console" charset="0"/>
              </a:rPr>
              <a:t>	</a:t>
            </a:r>
            <a:r>
              <a:rPr lang="en-US" altLang="en-US" sz="2800" b="1" dirty="0" err="1">
                <a:solidFill>
                  <a:srgbClr val="0432FF"/>
                </a:solidFill>
                <a:latin typeface="Lucida Console" charset="0"/>
              </a:rPr>
              <a:t>ld</a:t>
            </a:r>
            <a:r>
              <a:rPr lang="en-US" altLang="en-US" sz="2800" b="1" dirty="0">
                <a:solidFill>
                  <a:srgbClr val="0432FF"/>
                </a:solidFill>
                <a:latin typeface="Lucida Console" charset="0"/>
              </a:rPr>
              <a:t>  x9, </a:t>
            </a:r>
            <a:r>
              <a:rPr lang="en-US" altLang="en-US" sz="2800" b="1" dirty="0">
                <a:solidFill>
                  <a:srgbClr val="0432FF"/>
                </a:solidFill>
                <a:highlight>
                  <a:srgbClr val="00FFFF"/>
                </a:highlight>
                <a:latin typeface="Lucida Console" charset="0"/>
              </a:rPr>
              <a:t>64(x22)    </a:t>
            </a:r>
            <a:r>
              <a:rPr lang="en-US" altLang="en-US" sz="2800" b="1" dirty="0">
                <a:solidFill>
                  <a:srgbClr val="0432FF"/>
                </a:solidFill>
                <a:latin typeface="Lucida Console" charset="0"/>
              </a:rPr>
              <a:t>// load doubleword</a:t>
            </a:r>
            <a:br>
              <a:rPr lang="en-US" altLang="en-US" sz="2800" b="1" dirty="0">
                <a:latin typeface="Lucida Console" charset="0"/>
              </a:rPr>
            </a:br>
            <a:r>
              <a:rPr lang="en-US" altLang="en-US" sz="2800" b="1" dirty="0">
                <a:latin typeface="Lucida Console" charset="0"/>
              </a:rPr>
              <a:t>add x9, x21, x9</a:t>
            </a:r>
            <a:br>
              <a:rPr lang="en-US" altLang="en-US" sz="2800" b="1" dirty="0">
                <a:latin typeface="Lucida Console" charset="0"/>
              </a:rPr>
            </a:br>
            <a:r>
              <a:rPr lang="en-US" altLang="en-US" sz="2800" b="1" dirty="0" err="1">
                <a:solidFill>
                  <a:srgbClr val="00B050"/>
                </a:solidFill>
                <a:latin typeface="Lucida Console" charset="0"/>
              </a:rPr>
              <a:t>sd</a:t>
            </a:r>
            <a:r>
              <a:rPr lang="en-US" altLang="en-US" sz="2800" b="1" dirty="0">
                <a:solidFill>
                  <a:srgbClr val="00B050"/>
                </a:solidFill>
                <a:latin typeface="Lucida Console" charset="0"/>
              </a:rPr>
              <a:t>  x9, </a:t>
            </a:r>
            <a:r>
              <a:rPr lang="en-US" altLang="en-US" sz="2800" b="1" dirty="0">
                <a:solidFill>
                  <a:srgbClr val="00B050"/>
                </a:solidFill>
                <a:highlight>
                  <a:srgbClr val="008000"/>
                </a:highlight>
                <a:latin typeface="Lucida Console" charset="0"/>
              </a:rPr>
              <a:t>96(x22)    </a:t>
            </a:r>
            <a:r>
              <a:rPr lang="en-US" altLang="en-US" sz="2800" b="1" dirty="0">
                <a:solidFill>
                  <a:srgbClr val="00B050"/>
                </a:solidFill>
                <a:latin typeface="Lucida Console" charset="0"/>
              </a:rPr>
              <a:t>// store doubleword</a:t>
            </a:r>
            <a:endParaRPr lang="en-AU" altLang="en-US" sz="2800" b="1" dirty="0">
              <a:solidFill>
                <a:srgbClr val="00B050"/>
              </a:solidFill>
              <a:latin typeface="Lucida Console" charset="0"/>
            </a:endParaRPr>
          </a:p>
        </p:txBody>
      </p:sp>
      <p:sp>
        <p:nvSpPr>
          <p:cNvPr id="2" name="Slide Number Placeholder 1"/>
          <p:cNvSpPr>
            <a:spLocks noGrp="1"/>
          </p:cNvSpPr>
          <p:nvPr>
            <p:ph type="sldNum" sz="quarter" idx="12"/>
          </p:nvPr>
        </p:nvSpPr>
        <p:spPr/>
        <p:txBody>
          <a:bodyPr/>
          <a:lstStyle/>
          <a:p>
            <a:fld id="{7B14E791-165F-344E-BF0E-59CD826800BF}" type="slidenum">
              <a:rPr lang="en-US" smtClean="0"/>
              <a:pPr/>
              <a:t>9</a:t>
            </a:fld>
            <a:endParaRPr lang="en-US" dirty="0"/>
          </a:p>
        </p:txBody>
      </p:sp>
      <p:pic>
        <p:nvPicPr>
          <p:cNvPr id="3" name="Picture 2">
            <a:extLst>
              <a:ext uri="{FF2B5EF4-FFF2-40B4-BE49-F238E27FC236}">
                <a16:creationId xmlns:a16="http://schemas.microsoft.com/office/drawing/2014/main" id="{58A59962-8633-7A4C-B4A9-C95EC478E4EF}"/>
              </a:ext>
            </a:extLst>
          </p:cNvPr>
          <p:cNvPicPr>
            <a:picLocks noChangeAspect="1"/>
          </p:cNvPicPr>
          <p:nvPr/>
        </p:nvPicPr>
        <p:blipFill>
          <a:blip r:embed="rId3"/>
          <a:stretch>
            <a:fillRect/>
          </a:stretch>
        </p:blipFill>
        <p:spPr>
          <a:xfrm>
            <a:off x="4933096" y="2784202"/>
            <a:ext cx="4044649" cy="1656309"/>
          </a:xfrm>
          <a:prstGeom prst="rect">
            <a:avLst/>
          </a:prstGeom>
        </p:spPr>
      </p:pic>
    </p:spTree>
    <p:extLst>
      <p:ext uri="{BB962C8B-B14F-4D97-AF65-F5344CB8AC3E}">
        <p14:creationId xmlns:p14="http://schemas.microsoft.com/office/powerpoint/2010/main" val="30128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altLang="en-US"/>
              <a:t>Branch Prediction</a:t>
            </a:r>
            <a:endParaRPr lang="en-AU" altLang="en-US"/>
          </a:p>
        </p:txBody>
      </p:sp>
      <p:sp>
        <p:nvSpPr>
          <p:cNvPr id="48132" name="Rectangle 3"/>
          <p:cNvSpPr>
            <a:spLocks noGrp="1" noChangeArrowheads="1"/>
          </p:cNvSpPr>
          <p:nvPr>
            <p:ph type="body" idx="1"/>
          </p:nvPr>
        </p:nvSpPr>
        <p:spPr/>
        <p:txBody>
          <a:bodyPr/>
          <a:lstStyle/>
          <a:p>
            <a:pPr eaLnBrk="1" hangingPunct="1"/>
            <a:r>
              <a:rPr lang="en-US" altLang="en-US" dirty="0"/>
              <a:t>Longer pipelines can’t readily determine branch outcome early</a:t>
            </a:r>
          </a:p>
          <a:p>
            <a:pPr lvl="1" eaLnBrk="1" hangingPunct="1"/>
            <a:r>
              <a:rPr lang="en-US" altLang="en-US" dirty="0"/>
              <a:t>Stall penalty becomes unacceptable</a:t>
            </a:r>
          </a:p>
          <a:p>
            <a:pPr eaLnBrk="1" hangingPunct="1"/>
            <a:r>
              <a:rPr lang="en-US" altLang="en-US" dirty="0"/>
              <a:t>Predict outcome of branch</a:t>
            </a:r>
          </a:p>
          <a:p>
            <a:pPr lvl="1" eaLnBrk="1" hangingPunct="1"/>
            <a:r>
              <a:rPr lang="en-US" altLang="en-US" dirty="0"/>
              <a:t>Only stall if prediction is wrong</a:t>
            </a:r>
          </a:p>
          <a:p>
            <a:pPr eaLnBrk="1" hangingPunct="1"/>
            <a:r>
              <a:rPr lang="en-US" altLang="en-US" dirty="0"/>
              <a:t>In pipeline</a:t>
            </a:r>
          </a:p>
          <a:p>
            <a:pPr lvl="1" eaLnBrk="1" hangingPunct="1"/>
            <a:r>
              <a:rPr lang="en-US" altLang="en-US" dirty="0"/>
              <a:t>Can predict branches not taken</a:t>
            </a:r>
          </a:p>
          <a:p>
            <a:pPr lvl="1" eaLnBrk="1" hangingPunct="1"/>
            <a:r>
              <a:rPr lang="en-US" altLang="en-US" dirty="0"/>
              <a:t>Fetch instruction after branch, with no delay</a:t>
            </a:r>
            <a:endParaRPr lang="en-AU" altLang="en-US"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90</a:t>
            </a:fld>
            <a:endParaRPr lang="en-US" dirty="0"/>
          </a:p>
        </p:txBody>
      </p:sp>
    </p:spTree>
    <p:extLst>
      <p:ext uri="{BB962C8B-B14F-4D97-AF65-F5344CB8AC3E}">
        <p14:creationId xmlns:p14="http://schemas.microsoft.com/office/powerpoint/2010/main" val="7890969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title"/>
          </p:nvPr>
        </p:nvSpPr>
        <p:spPr/>
        <p:txBody>
          <a:bodyPr/>
          <a:lstStyle/>
          <a:p>
            <a:pPr eaLnBrk="1" hangingPunct="1"/>
            <a:r>
              <a:rPr lang="en-US" altLang="en-US" dirty="0"/>
              <a:t>RISC-V with Predict Not Taken</a:t>
            </a:r>
            <a:endParaRPr lang="en-AU" altLang="en-US" dirty="0"/>
          </a:p>
        </p:txBody>
      </p:sp>
      <p:sp>
        <p:nvSpPr>
          <p:cNvPr id="49157" name="Text Box 5"/>
          <p:cNvSpPr txBox="1">
            <a:spLocks noChangeArrowheads="1"/>
          </p:cNvSpPr>
          <p:nvPr/>
        </p:nvSpPr>
        <p:spPr bwMode="auto">
          <a:xfrm>
            <a:off x="304800" y="2183605"/>
            <a:ext cx="1295400" cy="650875"/>
          </a:xfrm>
          <a:prstGeom prst="rect">
            <a:avLst/>
          </a:prstGeom>
          <a:solidFill>
            <a:srgbClr val="FFFF00"/>
          </a:solidFill>
          <a:ln w="9525">
            <a:solidFill>
              <a:schemeClr val="tx1"/>
            </a:solidFill>
            <a:miter lim="800000"/>
            <a:headEnd/>
            <a:tailEnd/>
          </a:ln>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Prediction correct</a:t>
            </a:r>
            <a:endParaRPr lang="en-AU" altLang="en-US" sz="1800" dirty="0"/>
          </a:p>
        </p:txBody>
      </p:sp>
      <p:sp>
        <p:nvSpPr>
          <p:cNvPr id="49158" name="Text Box 6"/>
          <p:cNvSpPr txBox="1">
            <a:spLocks noChangeArrowheads="1"/>
          </p:cNvSpPr>
          <p:nvPr/>
        </p:nvSpPr>
        <p:spPr bwMode="auto">
          <a:xfrm>
            <a:off x="304800" y="4800600"/>
            <a:ext cx="1295400" cy="650875"/>
          </a:xfrm>
          <a:prstGeom prst="rect">
            <a:avLst/>
          </a:prstGeom>
          <a:solidFill>
            <a:srgbClr val="FFFF00"/>
          </a:solidFill>
          <a:ln w="9525">
            <a:solidFill>
              <a:schemeClr val="tx1"/>
            </a:solidFill>
            <a:miter lim="800000"/>
            <a:headEnd/>
            <a:tailEnd/>
          </a:ln>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1800"/>
              <a:t>Prediction incorrect</a:t>
            </a:r>
            <a:endParaRPr lang="en-AU" altLang="en-US" sz="1800" dirty="0"/>
          </a:p>
        </p:txBody>
      </p:sp>
      <p:sp>
        <p:nvSpPr>
          <p:cNvPr id="2" name="Slide Number Placeholder 1"/>
          <p:cNvSpPr>
            <a:spLocks noGrp="1"/>
          </p:cNvSpPr>
          <p:nvPr>
            <p:ph type="sldNum" sz="quarter" idx="12"/>
          </p:nvPr>
        </p:nvSpPr>
        <p:spPr/>
        <p:txBody>
          <a:bodyPr/>
          <a:lstStyle/>
          <a:p>
            <a:fld id="{7B14E791-165F-344E-BF0E-59CD826800BF}" type="slidenum">
              <a:rPr lang="en-US" smtClean="0"/>
              <a:pPr/>
              <a:t>91</a:t>
            </a:fld>
            <a:endParaRPr lang="en-US" dirty="0"/>
          </a:p>
        </p:txBody>
      </p:sp>
      <p:pic>
        <p:nvPicPr>
          <p:cNvPr id="4" name="Picture 3">
            <a:extLst>
              <a:ext uri="{FF2B5EF4-FFF2-40B4-BE49-F238E27FC236}">
                <a16:creationId xmlns:a16="http://schemas.microsoft.com/office/drawing/2014/main" id="{A7857B57-FC2B-3C4E-A8EF-BB4F3C503F8E}"/>
              </a:ext>
            </a:extLst>
          </p:cNvPr>
          <p:cNvPicPr>
            <a:picLocks noChangeAspect="1"/>
          </p:cNvPicPr>
          <p:nvPr/>
        </p:nvPicPr>
        <p:blipFill>
          <a:blip r:embed="rId3"/>
          <a:stretch>
            <a:fillRect/>
          </a:stretch>
        </p:blipFill>
        <p:spPr>
          <a:xfrm>
            <a:off x="1828800" y="1170781"/>
            <a:ext cx="6705600" cy="5542168"/>
          </a:xfrm>
          <a:prstGeom prst="rect">
            <a:avLst/>
          </a:prstGeom>
        </p:spPr>
      </p:pic>
    </p:spTree>
    <p:extLst>
      <p:ext uri="{BB962C8B-B14F-4D97-AF65-F5344CB8AC3E}">
        <p14:creationId xmlns:p14="http://schemas.microsoft.com/office/powerpoint/2010/main" val="478342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en-US" altLang="en-US" sz="4000"/>
              <a:t>More-Realistic Branch Prediction</a:t>
            </a:r>
            <a:endParaRPr lang="en-AU" altLang="en-US" sz="4000"/>
          </a:p>
        </p:txBody>
      </p:sp>
      <p:sp>
        <p:nvSpPr>
          <p:cNvPr id="50180" name="Rectangle 3"/>
          <p:cNvSpPr>
            <a:spLocks noGrp="1" noChangeArrowheads="1"/>
          </p:cNvSpPr>
          <p:nvPr>
            <p:ph type="body" idx="1"/>
          </p:nvPr>
        </p:nvSpPr>
        <p:spPr/>
        <p:txBody>
          <a:bodyPr/>
          <a:lstStyle/>
          <a:p>
            <a:pPr eaLnBrk="1" hangingPunct="1"/>
            <a:r>
              <a:rPr lang="en-US" altLang="en-US" sz="2800"/>
              <a:t>Static branch prediction</a:t>
            </a:r>
          </a:p>
          <a:p>
            <a:pPr lvl="1" eaLnBrk="1" hangingPunct="1"/>
            <a:r>
              <a:rPr lang="en-US" altLang="en-US" sz="2400"/>
              <a:t>Based on typical branch behavior</a:t>
            </a:r>
          </a:p>
          <a:p>
            <a:pPr lvl="1" eaLnBrk="1" hangingPunct="1"/>
            <a:r>
              <a:rPr lang="en-US" altLang="en-US" sz="2400"/>
              <a:t>Example: loop and if-statement branches</a:t>
            </a:r>
          </a:p>
          <a:p>
            <a:pPr lvl="2" eaLnBrk="1" hangingPunct="1"/>
            <a:r>
              <a:rPr lang="en-US" altLang="en-US" sz="2000"/>
              <a:t>Predict backward branches taken</a:t>
            </a:r>
          </a:p>
          <a:p>
            <a:pPr lvl="2" eaLnBrk="1" hangingPunct="1"/>
            <a:r>
              <a:rPr lang="en-US" altLang="en-US" sz="2000"/>
              <a:t>Predict forward branches not taken</a:t>
            </a:r>
          </a:p>
          <a:p>
            <a:pPr eaLnBrk="1" hangingPunct="1"/>
            <a:r>
              <a:rPr lang="en-US" altLang="en-US" sz="2800"/>
              <a:t>Dynamic branch prediction</a:t>
            </a:r>
          </a:p>
          <a:p>
            <a:pPr lvl="1" eaLnBrk="1" hangingPunct="1"/>
            <a:r>
              <a:rPr lang="en-US" altLang="en-US" sz="2400"/>
              <a:t>Hardware measures actual branch behavior</a:t>
            </a:r>
          </a:p>
          <a:p>
            <a:pPr lvl="2" eaLnBrk="1" hangingPunct="1"/>
            <a:r>
              <a:rPr lang="en-US" altLang="en-US" sz="2000"/>
              <a:t>e.g., record recent history of each branch</a:t>
            </a:r>
          </a:p>
          <a:p>
            <a:pPr lvl="1" eaLnBrk="1" hangingPunct="1"/>
            <a:r>
              <a:rPr lang="en-US" altLang="en-US" sz="2400"/>
              <a:t>Assume future behavior will continue the trend</a:t>
            </a:r>
          </a:p>
          <a:p>
            <a:pPr lvl="2" eaLnBrk="1" hangingPunct="1"/>
            <a:r>
              <a:rPr lang="en-US" altLang="en-US" sz="2000"/>
              <a:t>When wrong, stall while re-fetching, and update history</a:t>
            </a:r>
            <a:endParaRPr lang="en-AU" altLang="en-US" sz="2000"/>
          </a:p>
        </p:txBody>
      </p:sp>
      <p:sp>
        <p:nvSpPr>
          <p:cNvPr id="2" name="Slide Number Placeholder 1"/>
          <p:cNvSpPr>
            <a:spLocks noGrp="1"/>
          </p:cNvSpPr>
          <p:nvPr>
            <p:ph type="sldNum" sz="quarter" idx="12"/>
          </p:nvPr>
        </p:nvSpPr>
        <p:spPr/>
        <p:txBody>
          <a:bodyPr/>
          <a:lstStyle/>
          <a:p>
            <a:fld id="{7B14E791-165F-344E-BF0E-59CD826800BF}" type="slidenum">
              <a:rPr lang="en-US" smtClean="0"/>
              <a:pPr/>
              <a:t>92</a:t>
            </a:fld>
            <a:endParaRPr lang="en-US" dirty="0"/>
          </a:p>
        </p:txBody>
      </p:sp>
    </p:spTree>
    <p:extLst>
      <p:ext uri="{BB962C8B-B14F-4D97-AF65-F5344CB8AC3E}">
        <p14:creationId xmlns:p14="http://schemas.microsoft.com/office/powerpoint/2010/main" val="20826130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r>
              <a:rPr lang="en-US" altLang="en-US"/>
              <a:t>Pipeline Summary</a:t>
            </a:r>
            <a:endParaRPr lang="en-AU" altLang="en-US"/>
          </a:p>
        </p:txBody>
      </p:sp>
      <p:sp>
        <p:nvSpPr>
          <p:cNvPr id="51204" name="Rectangle 3"/>
          <p:cNvSpPr>
            <a:spLocks noGrp="1" noChangeArrowheads="1"/>
          </p:cNvSpPr>
          <p:nvPr>
            <p:ph idx="1"/>
          </p:nvPr>
        </p:nvSpPr>
        <p:spPr/>
        <p:txBody>
          <a:bodyPr/>
          <a:lstStyle/>
          <a:p>
            <a:pPr eaLnBrk="1" hangingPunct="1"/>
            <a:endParaRPr lang="en-US" altLang="en-US" dirty="0"/>
          </a:p>
          <a:p>
            <a:pPr eaLnBrk="1" hangingPunct="1"/>
            <a:endParaRPr lang="en-US" altLang="en-US" dirty="0"/>
          </a:p>
          <a:p>
            <a:pPr eaLnBrk="1" hangingPunct="1"/>
            <a:r>
              <a:rPr lang="en-US" altLang="en-US" dirty="0"/>
              <a:t>Pipelining improves performance by increasing instruction throughput</a:t>
            </a:r>
          </a:p>
          <a:p>
            <a:pPr lvl="1" eaLnBrk="1" hangingPunct="1"/>
            <a:r>
              <a:rPr lang="en-US" altLang="en-US" dirty="0"/>
              <a:t>Executes multiple instructions in parallel</a:t>
            </a:r>
          </a:p>
          <a:p>
            <a:pPr lvl="1" eaLnBrk="1" hangingPunct="1"/>
            <a:r>
              <a:rPr lang="en-US" altLang="en-US" dirty="0"/>
              <a:t>Each instruction has the same latency</a:t>
            </a:r>
          </a:p>
          <a:p>
            <a:pPr eaLnBrk="1" hangingPunct="1"/>
            <a:r>
              <a:rPr lang="en-US" altLang="en-US" dirty="0"/>
              <a:t>Subject to hazards</a:t>
            </a:r>
          </a:p>
          <a:p>
            <a:pPr lvl="1" eaLnBrk="1" hangingPunct="1"/>
            <a:r>
              <a:rPr lang="en-US" altLang="en-US" dirty="0"/>
              <a:t>Structure, data, control</a:t>
            </a:r>
          </a:p>
          <a:p>
            <a:pPr eaLnBrk="1" hangingPunct="1"/>
            <a:r>
              <a:rPr lang="en-AU" altLang="en-US" dirty="0"/>
              <a:t>Instruction set design affects complexity of pipeline implementation</a:t>
            </a:r>
          </a:p>
        </p:txBody>
      </p:sp>
      <p:sp>
        <p:nvSpPr>
          <p:cNvPr id="2" name="Slide Number Placeholder 1"/>
          <p:cNvSpPr>
            <a:spLocks noGrp="1"/>
          </p:cNvSpPr>
          <p:nvPr>
            <p:ph type="sldNum" sz="quarter" idx="12"/>
          </p:nvPr>
        </p:nvSpPr>
        <p:spPr/>
        <p:txBody>
          <a:bodyPr/>
          <a:lstStyle/>
          <a:p>
            <a:fld id="{7B14E791-165F-344E-BF0E-59CD826800BF}" type="slidenum">
              <a:rPr lang="en-US" smtClean="0"/>
              <a:pPr/>
              <a:t>93</a:t>
            </a:fld>
            <a:endParaRPr lang="en-US" dirty="0"/>
          </a:p>
        </p:txBody>
      </p:sp>
      <p:sp>
        <p:nvSpPr>
          <p:cNvPr id="51205" name="Text Box 4"/>
          <p:cNvSpPr txBox="1">
            <a:spLocks noChangeArrowheads="1"/>
          </p:cNvSpPr>
          <p:nvPr/>
        </p:nvSpPr>
        <p:spPr bwMode="auto">
          <a:xfrm>
            <a:off x="684213" y="1258888"/>
            <a:ext cx="28257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algn="ctr" eaLnBrk="0" fontAlgn="base" hangingPunct="0">
              <a:spcBef>
                <a:spcPct val="0"/>
              </a:spcBef>
              <a:spcAft>
                <a:spcPct val="0"/>
              </a:spcAft>
              <a:defRPr sz="1600">
                <a:solidFill>
                  <a:schemeClr val="tx1"/>
                </a:solidFill>
                <a:latin typeface="Arial" charset="0"/>
              </a:defRPr>
            </a:lvl6pPr>
            <a:lvl7pPr marL="2971800" indent="-228600" algn="ctr" eaLnBrk="0" fontAlgn="base" hangingPunct="0">
              <a:spcBef>
                <a:spcPct val="0"/>
              </a:spcBef>
              <a:spcAft>
                <a:spcPct val="0"/>
              </a:spcAft>
              <a:defRPr sz="1600">
                <a:solidFill>
                  <a:schemeClr val="tx1"/>
                </a:solidFill>
                <a:latin typeface="Arial" charset="0"/>
              </a:defRPr>
            </a:lvl7pPr>
            <a:lvl8pPr marL="3429000" indent="-228600" algn="ctr" eaLnBrk="0" fontAlgn="base" hangingPunct="0">
              <a:spcBef>
                <a:spcPct val="0"/>
              </a:spcBef>
              <a:spcAft>
                <a:spcPct val="0"/>
              </a:spcAft>
              <a:defRPr sz="1600">
                <a:solidFill>
                  <a:schemeClr val="tx1"/>
                </a:solidFill>
                <a:latin typeface="Arial" charset="0"/>
              </a:defRPr>
            </a:lvl8pPr>
            <a:lvl9pPr marL="3886200" indent="-228600" algn="ctr" eaLnBrk="0" fontAlgn="base" hangingPunct="0">
              <a:spcBef>
                <a:spcPct val="0"/>
              </a:spcBef>
              <a:spcAft>
                <a:spcPct val="0"/>
              </a:spcAft>
              <a:defRPr sz="1600">
                <a:solidFill>
                  <a:schemeClr val="tx1"/>
                </a:solidFill>
                <a:latin typeface="Arial" charset="0"/>
              </a:defRPr>
            </a:lvl9pPr>
          </a:lstStyle>
          <a:p>
            <a:pPr algn="l"/>
            <a:r>
              <a:rPr lang="en-US" altLang="en-US" sz="2400" b="1" dirty="0">
                <a:solidFill>
                  <a:schemeClr val="folHlink"/>
                </a:solidFill>
                <a:latin typeface="Arial Black" charset="0"/>
              </a:rPr>
              <a:t>The BIG Picture</a:t>
            </a:r>
          </a:p>
        </p:txBody>
      </p:sp>
    </p:spTree>
    <p:extLst>
      <p:ext uri="{BB962C8B-B14F-4D97-AF65-F5344CB8AC3E}">
        <p14:creationId xmlns:p14="http://schemas.microsoft.com/office/powerpoint/2010/main" val="901369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2E15-ED7F-B040-8AB4-570FD24C685A}"/>
              </a:ext>
            </a:extLst>
          </p:cNvPr>
          <p:cNvSpPr>
            <a:spLocks noGrp="1"/>
          </p:cNvSpPr>
          <p:nvPr>
            <p:ph type="title"/>
          </p:nvPr>
        </p:nvSpPr>
        <p:spPr/>
        <p:txBody>
          <a:bodyPr/>
          <a:lstStyle/>
          <a:p>
            <a:r>
              <a:rPr lang="en-US" dirty="0"/>
              <a:t>Pipeline Execution Diagram: Steps</a:t>
            </a:r>
          </a:p>
        </p:txBody>
      </p:sp>
      <p:sp>
        <p:nvSpPr>
          <p:cNvPr id="3" name="Content Placeholder 2">
            <a:extLst>
              <a:ext uri="{FF2B5EF4-FFF2-40B4-BE49-F238E27FC236}">
                <a16:creationId xmlns:a16="http://schemas.microsoft.com/office/drawing/2014/main" id="{095022A9-CE47-4F4E-8952-4A6560998DCF}"/>
              </a:ext>
            </a:extLst>
          </p:cNvPr>
          <p:cNvSpPr>
            <a:spLocks noGrp="1"/>
          </p:cNvSpPr>
          <p:nvPr>
            <p:ph idx="1"/>
          </p:nvPr>
        </p:nvSpPr>
        <p:spPr>
          <a:xfrm>
            <a:off x="228600" y="1143000"/>
            <a:ext cx="8763000" cy="5334000"/>
          </a:xfrm>
        </p:spPr>
        <p:txBody>
          <a:bodyPr>
            <a:normAutofit fontScale="70000" lnSpcReduction="20000"/>
          </a:bodyPr>
          <a:lstStyle/>
          <a:p>
            <a:pPr marL="514350" indent="-514350">
              <a:buFont typeface="+mj-lt"/>
              <a:buAutoNum type="arabicPeriod"/>
            </a:pPr>
            <a:r>
              <a:rPr lang="en-US" dirty="0"/>
              <a:t>Identify RAW dependencies between two instructions </a:t>
            </a:r>
            <a:r>
              <a:rPr lang="en-US" b="1" dirty="0"/>
              <a:t>that are one after the other or there is one instruction in between</a:t>
            </a:r>
            <a:endParaRPr lang="en-US" dirty="0"/>
          </a:p>
          <a:p>
            <a:pPr lvl="1"/>
            <a:r>
              <a:rPr lang="en-US" dirty="0"/>
              <a:t>AL-Use: 2-cycle delay without forwarding, no delay with forwarding</a:t>
            </a:r>
          </a:p>
          <a:p>
            <a:pPr lvl="1"/>
            <a:r>
              <a:rPr lang="en-US" dirty="0"/>
              <a:t>Load-Use: 2-cycle delay without forwarding, 1 cycle delay with forwarding</a:t>
            </a:r>
          </a:p>
          <a:p>
            <a:pPr lvl="2"/>
            <a:r>
              <a:rPr lang="en-US" dirty="0"/>
              <a:t>With forwarding, we can reschedule load to eliminate the 1 cycle delay even with forwarding</a:t>
            </a:r>
          </a:p>
          <a:p>
            <a:pPr lvl="1"/>
            <a:r>
              <a:rPr lang="en-US" dirty="0"/>
              <a:t>No need to looking for RAW dependency between instructions that are far from each other (&gt;=1 instructions in between)</a:t>
            </a:r>
          </a:p>
          <a:p>
            <a:pPr lvl="2"/>
            <a:r>
              <a:rPr lang="en-US" dirty="0"/>
              <a:t>Thus only check for the two instructions that could be executed</a:t>
            </a:r>
            <a:r>
              <a:rPr lang="en-US" b="1" dirty="0"/>
              <a:t> one after another or has one other instruction in between</a:t>
            </a:r>
            <a:endParaRPr lang="en-US" dirty="0"/>
          </a:p>
          <a:p>
            <a:pPr marL="514350" indent="-514350">
              <a:buFont typeface="+mj-lt"/>
              <a:buAutoNum type="arabicPeriod"/>
            </a:pPr>
            <a:r>
              <a:rPr lang="en-US" dirty="0"/>
              <a:t>Identify branch instruction</a:t>
            </a:r>
          </a:p>
          <a:p>
            <a:pPr lvl="1"/>
            <a:r>
              <a:rPr lang="en-US" dirty="0"/>
              <a:t>1 cycle delay (or two cycles delay) depending on the implementation (question)</a:t>
            </a:r>
          </a:p>
          <a:p>
            <a:pPr marL="514350" indent="-514350">
              <a:buFont typeface="+mj-lt"/>
              <a:buAutoNum type="arabicPeriod"/>
            </a:pPr>
            <a:r>
              <a:rPr lang="en-US" dirty="0"/>
              <a:t>Pipeline diagrams (4 situations)</a:t>
            </a:r>
          </a:p>
          <a:p>
            <a:pPr lvl="1"/>
            <a:r>
              <a:rPr lang="en-US" dirty="0"/>
              <a:t>a) No pipeline at all, one cycle per stage, no overlap</a:t>
            </a:r>
          </a:p>
          <a:p>
            <a:pPr lvl="1"/>
            <a:r>
              <a:rPr lang="en-US" dirty="0"/>
              <a:t>b) Pipeline with no forwarding, 2 cycle delay for AL-USE, Load-USE, </a:t>
            </a:r>
            <a:r>
              <a:rPr lang="en-US" dirty="0" err="1"/>
              <a:t>beq</a:t>
            </a:r>
            <a:r>
              <a:rPr lang="en-US" dirty="0"/>
              <a:t> (EXE outcome)</a:t>
            </a:r>
          </a:p>
          <a:p>
            <a:pPr lvl="1"/>
            <a:r>
              <a:rPr lang="en-US" dirty="0"/>
              <a:t>c) Pipeline with forwarding, 1 cycle delay for Load-use, and 2 cycle-delay for </a:t>
            </a:r>
            <a:r>
              <a:rPr lang="en-US" dirty="0" err="1"/>
              <a:t>beq</a:t>
            </a:r>
            <a:endParaRPr lang="en-US" dirty="0"/>
          </a:p>
          <a:p>
            <a:pPr lvl="1"/>
            <a:r>
              <a:rPr lang="en-US" dirty="0"/>
              <a:t>d) Pipeline with forwarding and load-use rescheduling: reschedule the instruction to eliminate the 1-cycle delay for load-use</a:t>
            </a:r>
          </a:p>
          <a:p>
            <a:r>
              <a:rPr lang="en-US" dirty="0"/>
              <a:t>No any two instructions can be in the same stage in the same cycle</a:t>
            </a:r>
          </a:p>
          <a:p>
            <a:pPr lvl="1"/>
            <a:r>
              <a:rPr lang="en-US" dirty="0"/>
              <a:t>Structural hazard</a:t>
            </a:r>
          </a:p>
        </p:txBody>
      </p:sp>
      <p:sp>
        <p:nvSpPr>
          <p:cNvPr id="4" name="Slide Number Placeholder 3">
            <a:extLst>
              <a:ext uri="{FF2B5EF4-FFF2-40B4-BE49-F238E27FC236}">
                <a16:creationId xmlns:a16="http://schemas.microsoft.com/office/drawing/2014/main" id="{E3B5C81B-130E-4040-B02C-DF9771CE4544}"/>
              </a:ext>
            </a:extLst>
          </p:cNvPr>
          <p:cNvSpPr>
            <a:spLocks noGrp="1"/>
          </p:cNvSpPr>
          <p:nvPr>
            <p:ph type="sldNum" sz="quarter" idx="12"/>
          </p:nvPr>
        </p:nvSpPr>
        <p:spPr/>
        <p:txBody>
          <a:bodyPr/>
          <a:lstStyle/>
          <a:p>
            <a:fld id="{7B14E791-165F-344E-BF0E-59CD826800BF}" type="slidenum">
              <a:rPr lang="en-US" smtClean="0"/>
              <a:pPr/>
              <a:t>94</a:t>
            </a:fld>
            <a:endParaRPr lang="en-US" dirty="0"/>
          </a:p>
        </p:txBody>
      </p:sp>
    </p:spTree>
    <p:extLst>
      <p:ext uri="{BB962C8B-B14F-4D97-AF65-F5344CB8AC3E}">
        <p14:creationId xmlns:p14="http://schemas.microsoft.com/office/powerpoint/2010/main" val="9105832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34B-3970-CF49-8C99-669309A138E2}"/>
              </a:ext>
            </a:extLst>
          </p:cNvPr>
          <p:cNvSpPr>
            <a:spLocks noGrp="1"/>
          </p:cNvSpPr>
          <p:nvPr>
            <p:ph type="title"/>
          </p:nvPr>
        </p:nvSpPr>
        <p:spPr/>
        <p:txBody>
          <a:bodyPr>
            <a:normAutofit fontScale="90000"/>
          </a:bodyPr>
          <a:lstStyle/>
          <a:p>
            <a:r>
              <a:rPr lang="en-US" dirty="0">
                <a:highlight>
                  <a:srgbClr val="FF0000"/>
                </a:highlight>
              </a:rPr>
              <a:t>for</a:t>
            </a:r>
            <a:r>
              <a:rPr lang="en-US" dirty="0"/>
              <a:t> (</a:t>
            </a:r>
            <a:r>
              <a:rPr lang="en-US" dirty="0" err="1">
                <a:highlight>
                  <a:srgbClr val="FFFF00"/>
                </a:highlight>
              </a:rPr>
              <a:t>i</a:t>
            </a:r>
            <a:r>
              <a:rPr lang="en-US" dirty="0">
                <a:highlight>
                  <a:srgbClr val="FFFF00"/>
                </a:highlight>
              </a:rPr>
              <a:t>=1; </a:t>
            </a:r>
            <a:r>
              <a:rPr lang="en-US" dirty="0" err="1">
                <a:highlight>
                  <a:srgbClr val="FF0000"/>
                </a:highlight>
              </a:rPr>
              <a:t>i</a:t>
            </a:r>
            <a:r>
              <a:rPr lang="en-US" dirty="0">
                <a:highlight>
                  <a:srgbClr val="FF0000"/>
                </a:highlight>
              </a:rPr>
              <a:t>&lt;M-1</a:t>
            </a:r>
            <a:r>
              <a:rPr lang="en-US" dirty="0"/>
              <a:t>; </a:t>
            </a:r>
            <a:r>
              <a:rPr lang="en-US" dirty="0" err="1">
                <a:highlight>
                  <a:srgbClr val="0432FF"/>
                </a:highlight>
              </a:rPr>
              <a:t>i</a:t>
            </a:r>
            <a:r>
              <a:rPr lang="en-US" dirty="0">
                <a:highlight>
                  <a:srgbClr val="0432FF"/>
                </a:highlight>
              </a:rPr>
              <a:t>++</a:t>
            </a:r>
            <a:r>
              <a:rPr lang="en-US" dirty="0"/>
              <a:t>) </a:t>
            </a:r>
            <a:r>
              <a:rPr lang="en-US" dirty="0">
                <a:highlight>
                  <a:srgbClr val="008000"/>
                </a:highlight>
              </a:rPr>
              <a:t>B2[</a:t>
            </a:r>
            <a:r>
              <a:rPr lang="en-US" dirty="0" err="1">
                <a:highlight>
                  <a:srgbClr val="008000"/>
                </a:highlight>
              </a:rPr>
              <a:t>i</a:t>
            </a:r>
            <a:r>
              <a:rPr lang="en-US" dirty="0">
                <a:highlight>
                  <a:srgbClr val="008000"/>
                </a:highlight>
              </a:rPr>
              <a:t>] = B[i-1] + B[</a:t>
            </a:r>
            <a:r>
              <a:rPr lang="en-US" dirty="0" err="1">
                <a:highlight>
                  <a:srgbClr val="008000"/>
                </a:highlight>
              </a:rPr>
              <a:t>i</a:t>
            </a:r>
            <a:r>
              <a:rPr lang="en-US" dirty="0">
                <a:highlight>
                  <a:srgbClr val="008000"/>
                </a:highlight>
              </a:rPr>
              <a:t>] + B[i+1];</a:t>
            </a:r>
          </a:p>
        </p:txBody>
      </p:sp>
      <p:sp>
        <p:nvSpPr>
          <p:cNvPr id="3" name="Content Placeholder 2">
            <a:extLst>
              <a:ext uri="{FF2B5EF4-FFF2-40B4-BE49-F238E27FC236}">
                <a16:creationId xmlns:a16="http://schemas.microsoft.com/office/drawing/2014/main" id="{85ED3596-64F0-4142-8E58-C80F6B372A9E}"/>
              </a:ext>
            </a:extLst>
          </p:cNvPr>
          <p:cNvSpPr>
            <a:spLocks noGrp="1"/>
          </p:cNvSpPr>
          <p:nvPr>
            <p:ph idx="1"/>
          </p:nvPr>
        </p:nvSpPr>
        <p:spPr>
          <a:xfrm>
            <a:off x="228600" y="1143000"/>
            <a:ext cx="8763000" cy="5638800"/>
          </a:xfrm>
        </p:spPr>
        <p:txBody>
          <a:bodyPr>
            <a:normAutofit fontScale="77500" lnSpcReduction="20000"/>
          </a:bodyPr>
          <a:lstStyle/>
          <a:p>
            <a:r>
              <a:rPr lang="en-US" sz="3100" dirty="0"/>
              <a:t>Base address B and B2 are in register x22 and x23. </a:t>
            </a:r>
            <a:r>
              <a:rPr lang="en-US" sz="3100" dirty="0" err="1"/>
              <a:t>i</a:t>
            </a:r>
            <a:r>
              <a:rPr lang="en-US" sz="3100" dirty="0"/>
              <a:t> is stored in register x5, M is stored in x4.</a:t>
            </a:r>
            <a:endParaRPr lang="en-US" dirty="0"/>
          </a:p>
          <a:p>
            <a:pPr marL="251460" lvl="1" indent="0">
              <a:buNone/>
            </a:pPr>
            <a:endParaRPr lang="en-US" dirty="0"/>
          </a:p>
          <a:p>
            <a:pPr marL="251460" lvl="1" indent="0">
              <a:buNone/>
            </a:pPr>
            <a:r>
              <a:rPr lang="en-US" sz="2000" dirty="0"/>
              <a:t>		</a:t>
            </a:r>
            <a:r>
              <a:rPr lang="en-US" sz="2600" dirty="0"/>
              <a:t>add x5, x0, 1        // </a:t>
            </a:r>
            <a:r>
              <a:rPr lang="en-US" sz="2600" dirty="0" err="1"/>
              <a:t>i</a:t>
            </a:r>
            <a:r>
              <a:rPr lang="en-US" sz="2600" dirty="0"/>
              <a:t>=0</a:t>
            </a:r>
          </a:p>
          <a:p>
            <a:pPr marL="251460" lvl="1" indent="0">
              <a:buNone/>
            </a:pPr>
            <a:r>
              <a:rPr lang="en-US" sz="2600" dirty="0"/>
              <a:t>		add x22, x4, -1    // loop bound x22 has M-1</a:t>
            </a:r>
          </a:p>
          <a:p>
            <a:pPr marL="251460" lvl="1" indent="0">
              <a:buNone/>
            </a:pPr>
            <a:r>
              <a:rPr lang="en-US" sz="2600" dirty="0"/>
              <a:t>LOOP: </a:t>
            </a:r>
            <a:r>
              <a:rPr lang="en-US" sz="2600" dirty="0" err="1"/>
              <a:t>beq</a:t>
            </a:r>
            <a:r>
              <a:rPr lang="en-US" sz="2600" dirty="0"/>
              <a:t> x5, x22, Exit</a:t>
            </a:r>
          </a:p>
          <a:p>
            <a:pPr marL="251460" lvl="1" indent="0">
              <a:buNone/>
            </a:pPr>
            <a:r>
              <a:rPr lang="en-US" sz="2600" dirty="0"/>
              <a:t>		</a:t>
            </a:r>
            <a:r>
              <a:rPr lang="en-US" sz="2600" dirty="0" err="1"/>
              <a:t>slliw</a:t>
            </a:r>
            <a:r>
              <a:rPr lang="en-US" sz="2600" dirty="0"/>
              <a:t> x6, x5, 2      // x6 now store </a:t>
            </a:r>
            <a:r>
              <a:rPr lang="en-US" sz="2600" dirty="0" err="1"/>
              <a:t>i</a:t>
            </a:r>
            <a:r>
              <a:rPr lang="en-US" sz="2600" dirty="0"/>
              <a:t>*4, </a:t>
            </a:r>
            <a:r>
              <a:rPr lang="en-US" sz="2600" dirty="0" err="1"/>
              <a:t>slliw</a:t>
            </a:r>
            <a:r>
              <a:rPr lang="en-US" sz="2600" dirty="0"/>
              <a:t> is </a:t>
            </a:r>
            <a:r>
              <a:rPr lang="en-US" sz="2600" dirty="0" err="1"/>
              <a:t>i</a:t>
            </a:r>
            <a:r>
              <a:rPr lang="en-US" sz="2600" dirty="0"/>
              <a:t>&lt;&lt;2 (shift left logic)</a:t>
            </a:r>
          </a:p>
          <a:p>
            <a:pPr marL="251460" lvl="1" indent="0">
              <a:buNone/>
            </a:pPr>
            <a:r>
              <a:rPr lang="en-US" sz="2600" dirty="0"/>
              <a:t>		add x7, x22, x6   // x7 now stores address of B[</a:t>
            </a:r>
            <a:r>
              <a:rPr lang="en-US" sz="2600" dirty="0" err="1"/>
              <a:t>i</a:t>
            </a:r>
            <a:r>
              <a:rPr lang="en-US" sz="2600" dirty="0"/>
              <a:t>]. </a:t>
            </a:r>
          </a:p>
          <a:p>
            <a:pPr marL="251460" lvl="1" indent="0">
              <a:buNone/>
            </a:pPr>
            <a:r>
              <a:rPr lang="en-US" sz="2600" dirty="0"/>
              <a:t>		</a:t>
            </a:r>
            <a:r>
              <a:rPr lang="en-US" sz="2600" dirty="0" err="1"/>
              <a:t>lw</a:t>
            </a:r>
            <a:r>
              <a:rPr lang="en-US" sz="2600" dirty="0"/>
              <a:t> x9, 0(x7)        // load B[</a:t>
            </a:r>
            <a:r>
              <a:rPr lang="en-US" sz="2600" dirty="0" err="1"/>
              <a:t>i</a:t>
            </a:r>
            <a:r>
              <a:rPr lang="en-US" sz="2600" dirty="0"/>
              <a:t>] from memory location (x7+0) to x9</a:t>
            </a:r>
          </a:p>
          <a:p>
            <a:pPr marL="251460" lvl="1" indent="0">
              <a:buNone/>
            </a:pPr>
            <a:r>
              <a:rPr lang="en-US" sz="2600" dirty="0"/>
              <a:t>		</a:t>
            </a:r>
            <a:r>
              <a:rPr lang="en-US" sz="2600" dirty="0" err="1"/>
              <a:t>lw</a:t>
            </a:r>
            <a:r>
              <a:rPr lang="en-US" sz="2600" dirty="0"/>
              <a:t> x10, -4(x7)     // load B[i-1] to x10</a:t>
            </a:r>
          </a:p>
          <a:p>
            <a:pPr marL="251460" lvl="1" indent="0">
              <a:buNone/>
            </a:pPr>
            <a:r>
              <a:rPr lang="en-US" sz="2600" dirty="0"/>
              <a:t>		add x9, x10, x9  // x9 = B[</a:t>
            </a:r>
            <a:r>
              <a:rPr lang="en-US" sz="2600" dirty="0" err="1"/>
              <a:t>i</a:t>
            </a:r>
            <a:r>
              <a:rPr lang="en-US" sz="2600" dirty="0"/>
              <a:t>] + B[i-1]</a:t>
            </a:r>
          </a:p>
          <a:p>
            <a:pPr marL="251460" lvl="1" indent="0">
              <a:buNone/>
            </a:pPr>
            <a:r>
              <a:rPr lang="en-US" sz="2600" dirty="0"/>
              <a:t>		</a:t>
            </a:r>
            <a:r>
              <a:rPr lang="en-US" sz="2600" dirty="0" err="1"/>
              <a:t>lw</a:t>
            </a:r>
            <a:r>
              <a:rPr lang="en-US" sz="2600" dirty="0"/>
              <a:t> x10, 4(x7)      //load B[i+1] to x10</a:t>
            </a:r>
          </a:p>
          <a:p>
            <a:pPr marL="251460" lvl="1" indent="0">
              <a:buNone/>
            </a:pPr>
            <a:r>
              <a:rPr lang="en-US" sz="2600" dirty="0"/>
              <a:t>		add x9, x10, x9  // x9 = B[i-1] + B[</a:t>
            </a:r>
            <a:r>
              <a:rPr lang="en-US" sz="2600" dirty="0" err="1"/>
              <a:t>i</a:t>
            </a:r>
            <a:r>
              <a:rPr lang="en-US" sz="2600" dirty="0"/>
              <a:t>] + B[i+1]</a:t>
            </a:r>
          </a:p>
          <a:p>
            <a:pPr marL="251460" lvl="1" indent="0">
              <a:buNone/>
            </a:pPr>
            <a:r>
              <a:rPr lang="en-US" sz="2600" dirty="0"/>
              <a:t>		add x8, x23, x6  // x8 now stores the address of B2[</a:t>
            </a:r>
            <a:r>
              <a:rPr lang="en-US" sz="2600" dirty="0" err="1"/>
              <a:t>i</a:t>
            </a:r>
            <a:r>
              <a:rPr lang="en-US" sz="2600" dirty="0"/>
              <a:t>]</a:t>
            </a:r>
          </a:p>
          <a:p>
            <a:pPr marL="251460" lvl="1" indent="0">
              <a:buNone/>
            </a:pPr>
            <a:r>
              <a:rPr lang="en-US" sz="2600" dirty="0"/>
              <a:t>		</a:t>
            </a:r>
            <a:r>
              <a:rPr lang="en-US" sz="2600" dirty="0" err="1"/>
              <a:t>sw</a:t>
            </a:r>
            <a:r>
              <a:rPr lang="en-US" sz="2600" dirty="0"/>
              <a:t> x9, 0(x8)       // store value for B2[</a:t>
            </a:r>
            <a:r>
              <a:rPr lang="en-US" sz="2600" dirty="0" err="1"/>
              <a:t>i</a:t>
            </a:r>
            <a:r>
              <a:rPr lang="en-US" sz="2600" dirty="0"/>
              <a:t>] from register x9 to memory (x8+0)</a:t>
            </a:r>
          </a:p>
          <a:p>
            <a:pPr marL="251460" lvl="1" indent="0">
              <a:buNone/>
            </a:pPr>
            <a:r>
              <a:rPr lang="en-US" sz="2600" dirty="0"/>
              <a:t>		</a:t>
            </a:r>
            <a:r>
              <a:rPr lang="en-US" sz="2600" dirty="0" err="1"/>
              <a:t>addi</a:t>
            </a:r>
            <a:r>
              <a:rPr lang="en-US" sz="2600" dirty="0"/>
              <a:t> x5, x5, 1     // </a:t>
            </a:r>
            <a:r>
              <a:rPr lang="en-US" sz="2600" dirty="0" err="1"/>
              <a:t>i</a:t>
            </a:r>
            <a:r>
              <a:rPr lang="en-US" sz="2600" dirty="0"/>
              <a:t>++</a:t>
            </a:r>
          </a:p>
          <a:p>
            <a:pPr marL="251460" lvl="1" indent="0">
              <a:buNone/>
            </a:pPr>
            <a:r>
              <a:rPr lang="en-US" sz="2600" dirty="0"/>
              <a:t>		</a:t>
            </a:r>
            <a:r>
              <a:rPr lang="en-US" sz="2600" dirty="0" err="1"/>
              <a:t>beq</a:t>
            </a:r>
            <a:r>
              <a:rPr lang="en-US" sz="2600" dirty="0"/>
              <a:t> x0, x0, LOOP</a:t>
            </a:r>
          </a:p>
          <a:p>
            <a:pPr marL="251460" lvl="1" indent="0">
              <a:buNone/>
            </a:pPr>
            <a:r>
              <a:rPr lang="en-US" sz="2600" dirty="0"/>
              <a:t>Exit: </a:t>
            </a:r>
            <a:endParaRPr lang="en-US" sz="3000"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503D974-9738-9944-B423-2A5899C374D0}"/>
              </a:ext>
            </a:extLst>
          </p:cNvPr>
          <p:cNvSpPr>
            <a:spLocks noGrp="1"/>
          </p:cNvSpPr>
          <p:nvPr>
            <p:ph type="sldNum" sz="quarter" idx="12"/>
          </p:nvPr>
        </p:nvSpPr>
        <p:spPr/>
        <p:txBody>
          <a:bodyPr/>
          <a:lstStyle/>
          <a:p>
            <a:fld id="{7B14E791-165F-344E-BF0E-59CD826800BF}" type="slidenum">
              <a:rPr lang="en-US" smtClean="0"/>
              <a:pPr/>
              <a:t>95</a:t>
            </a:fld>
            <a:endParaRPr lang="en-US" dirty="0"/>
          </a:p>
        </p:txBody>
      </p:sp>
      <p:sp>
        <p:nvSpPr>
          <p:cNvPr id="50" name="Rounded Rectangle 49">
            <a:extLst>
              <a:ext uri="{FF2B5EF4-FFF2-40B4-BE49-F238E27FC236}">
                <a16:creationId xmlns:a16="http://schemas.microsoft.com/office/drawing/2014/main" id="{495C6E3E-13E6-164B-8E84-5296B00249A2}"/>
              </a:ext>
            </a:extLst>
          </p:cNvPr>
          <p:cNvSpPr/>
          <p:nvPr/>
        </p:nvSpPr>
        <p:spPr>
          <a:xfrm>
            <a:off x="914400" y="2039406"/>
            <a:ext cx="4876800" cy="551393"/>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1FC3EF91-86B3-9E4B-BD1A-7442DA3CFE7D}"/>
              </a:ext>
            </a:extLst>
          </p:cNvPr>
          <p:cNvSpPr/>
          <p:nvPr/>
        </p:nvSpPr>
        <p:spPr>
          <a:xfrm>
            <a:off x="476516" y="2650382"/>
            <a:ext cx="4674382" cy="264319"/>
          </a:xfrm>
          <a:prstGeom prst="roundRect">
            <a:avLst/>
          </a:prstGeom>
          <a:solidFill>
            <a:srgbClr val="FF00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9E2BA0B-5FF2-134A-AC3B-F8587A14D5CF}"/>
              </a:ext>
            </a:extLst>
          </p:cNvPr>
          <p:cNvSpPr/>
          <p:nvPr/>
        </p:nvSpPr>
        <p:spPr>
          <a:xfrm>
            <a:off x="494633" y="5962380"/>
            <a:ext cx="4674382" cy="266312"/>
          </a:xfrm>
          <a:prstGeom prst="roundRect">
            <a:avLst/>
          </a:prstGeom>
          <a:solidFill>
            <a:srgbClr val="FF00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780764EF-9FF7-E541-B858-50341AEE863F}"/>
              </a:ext>
            </a:extLst>
          </p:cNvPr>
          <p:cNvSpPr/>
          <p:nvPr/>
        </p:nvSpPr>
        <p:spPr>
          <a:xfrm>
            <a:off x="494633" y="5423423"/>
            <a:ext cx="4077367" cy="538957"/>
          </a:xfrm>
          <a:prstGeom prst="roundRect">
            <a:avLst/>
          </a:prstGeom>
          <a:solidFill>
            <a:srgbClr val="0432FF">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8C0943BB-3D04-4042-AE6E-1E591196E7D8}"/>
              </a:ext>
            </a:extLst>
          </p:cNvPr>
          <p:cNvSpPr/>
          <p:nvPr/>
        </p:nvSpPr>
        <p:spPr>
          <a:xfrm>
            <a:off x="474895" y="2927881"/>
            <a:ext cx="7900619" cy="2482319"/>
          </a:xfrm>
          <a:prstGeom prst="roundRect">
            <a:avLst>
              <a:gd name="adj" fmla="val 4443"/>
            </a:avLst>
          </a:prstGeom>
          <a:solidFill>
            <a:srgbClr val="00B05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9726A85-CF56-364B-8DF9-EACF5732833C}"/>
              </a:ext>
            </a:extLst>
          </p:cNvPr>
          <p:cNvSpPr/>
          <p:nvPr/>
        </p:nvSpPr>
        <p:spPr>
          <a:xfrm>
            <a:off x="5861017" y="1543311"/>
            <a:ext cx="3054383" cy="830997"/>
          </a:xfrm>
          <a:prstGeom prst="rect">
            <a:avLst/>
          </a:prstGeom>
        </p:spPr>
        <p:txBody>
          <a:bodyPr wrap="square">
            <a:spAutoFit/>
          </a:bodyPr>
          <a:lstStyle/>
          <a:p>
            <a:r>
              <a:rPr lang="en-AU" altLang="en-US" sz="2400" b="1" dirty="0">
                <a:latin typeface="Times New Roman" charset="0"/>
              </a:rPr>
              <a:t>Using </a:t>
            </a:r>
            <a:r>
              <a:rPr lang="en-AU" altLang="en-US" sz="2400" b="1" dirty="0" err="1">
                <a:latin typeface="Times New Roman" charset="0"/>
              </a:rPr>
              <a:t>beq</a:t>
            </a:r>
            <a:r>
              <a:rPr lang="en-AU" altLang="en-US" sz="2400" b="1" dirty="0">
                <a:latin typeface="Times New Roman" charset="0"/>
              </a:rPr>
              <a:t> (==) for (&lt;) to exit</a:t>
            </a:r>
          </a:p>
        </p:txBody>
      </p:sp>
    </p:spTree>
    <p:extLst>
      <p:ext uri="{BB962C8B-B14F-4D97-AF65-F5344CB8AC3E}">
        <p14:creationId xmlns:p14="http://schemas.microsoft.com/office/powerpoint/2010/main" val="84875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62" grpId="0" animBg="1"/>
      <p:bldP spid="63" grpId="0" animBg="1"/>
      <p:bldP spid="6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34B-3970-CF49-8C99-669309A138E2}"/>
              </a:ext>
            </a:extLst>
          </p:cNvPr>
          <p:cNvSpPr>
            <a:spLocks noGrp="1"/>
          </p:cNvSpPr>
          <p:nvPr>
            <p:ph type="title"/>
          </p:nvPr>
        </p:nvSpPr>
        <p:spPr/>
        <p:txBody>
          <a:bodyPr>
            <a:normAutofit fontScale="90000"/>
          </a:bodyPr>
          <a:lstStyle/>
          <a:p>
            <a:r>
              <a:rPr lang="en-US" dirty="0">
                <a:highlight>
                  <a:srgbClr val="FF0000"/>
                </a:highlight>
              </a:rPr>
              <a:t>for</a:t>
            </a:r>
            <a:r>
              <a:rPr lang="en-US" dirty="0"/>
              <a:t> (</a:t>
            </a:r>
            <a:r>
              <a:rPr lang="en-US" dirty="0" err="1">
                <a:highlight>
                  <a:srgbClr val="FFFF00"/>
                </a:highlight>
              </a:rPr>
              <a:t>i</a:t>
            </a:r>
            <a:r>
              <a:rPr lang="en-US" dirty="0">
                <a:highlight>
                  <a:srgbClr val="FFFF00"/>
                </a:highlight>
              </a:rPr>
              <a:t>=1; </a:t>
            </a:r>
            <a:r>
              <a:rPr lang="en-US" dirty="0" err="1">
                <a:highlight>
                  <a:srgbClr val="FF0000"/>
                </a:highlight>
              </a:rPr>
              <a:t>i</a:t>
            </a:r>
            <a:r>
              <a:rPr lang="en-US" dirty="0">
                <a:highlight>
                  <a:srgbClr val="FF0000"/>
                </a:highlight>
              </a:rPr>
              <a:t>&lt;M-1</a:t>
            </a:r>
            <a:r>
              <a:rPr lang="en-US" dirty="0"/>
              <a:t>; </a:t>
            </a:r>
            <a:r>
              <a:rPr lang="en-US" dirty="0" err="1">
                <a:highlight>
                  <a:srgbClr val="0432FF"/>
                </a:highlight>
              </a:rPr>
              <a:t>i</a:t>
            </a:r>
            <a:r>
              <a:rPr lang="en-US" dirty="0">
                <a:highlight>
                  <a:srgbClr val="0432FF"/>
                </a:highlight>
              </a:rPr>
              <a:t>++</a:t>
            </a:r>
            <a:r>
              <a:rPr lang="en-US" dirty="0"/>
              <a:t>) </a:t>
            </a:r>
            <a:r>
              <a:rPr lang="en-US" dirty="0">
                <a:highlight>
                  <a:srgbClr val="008000"/>
                </a:highlight>
              </a:rPr>
              <a:t>B2[</a:t>
            </a:r>
            <a:r>
              <a:rPr lang="en-US" dirty="0" err="1">
                <a:highlight>
                  <a:srgbClr val="008000"/>
                </a:highlight>
              </a:rPr>
              <a:t>i</a:t>
            </a:r>
            <a:r>
              <a:rPr lang="en-US" dirty="0">
                <a:highlight>
                  <a:srgbClr val="008000"/>
                </a:highlight>
              </a:rPr>
              <a:t>] = B[i-1] + B[</a:t>
            </a:r>
            <a:r>
              <a:rPr lang="en-US" dirty="0" err="1">
                <a:highlight>
                  <a:srgbClr val="008000"/>
                </a:highlight>
              </a:rPr>
              <a:t>i</a:t>
            </a:r>
            <a:r>
              <a:rPr lang="en-US" dirty="0">
                <a:highlight>
                  <a:srgbClr val="008000"/>
                </a:highlight>
              </a:rPr>
              <a:t>] + B[i+1];</a:t>
            </a:r>
          </a:p>
        </p:txBody>
      </p:sp>
      <p:sp>
        <p:nvSpPr>
          <p:cNvPr id="3" name="Content Placeholder 2">
            <a:extLst>
              <a:ext uri="{FF2B5EF4-FFF2-40B4-BE49-F238E27FC236}">
                <a16:creationId xmlns:a16="http://schemas.microsoft.com/office/drawing/2014/main" id="{85ED3596-64F0-4142-8E58-C80F6B372A9E}"/>
              </a:ext>
            </a:extLst>
          </p:cNvPr>
          <p:cNvSpPr>
            <a:spLocks noGrp="1"/>
          </p:cNvSpPr>
          <p:nvPr>
            <p:ph idx="1"/>
          </p:nvPr>
        </p:nvSpPr>
        <p:spPr>
          <a:xfrm>
            <a:off x="228600" y="1143000"/>
            <a:ext cx="8763000" cy="5410200"/>
          </a:xfrm>
        </p:spPr>
        <p:txBody>
          <a:bodyPr>
            <a:normAutofit fontScale="77500" lnSpcReduction="20000"/>
          </a:bodyPr>
          <a:lstStyle/>
          <a:p>
            <a:r>
              <a:rPr lang="en-US" sz="3100" dirty="0"/>
              <a:t>Base address B and B2 are in register x22 and x23. </a:t>
            </a:r>
            <a:r>
              <a:rPr lang="en-US" sz="3100" dirty="0" err="1"/>
              <a:t>i</a:t>
            </a:r>
            <a:r>
              <a:rPr lang="en-US" sz="3100" dirty="0"/>
              <a:t> is stored in register x5, M is stored in x4.</a:t>
            </a:r>
            <a:endParaRPr lang="en-US" dirty="0"/>
          </a:p>
          <a:p>
            <a:pPr marL="251460" lvl="1" indent="0">
              <a:buNone/>
            </a:pPr>
            <a:endParaRPr lang="en-US" dirty="0"/>
          </a:p>
          <a:p>
            <a:pPr marL="708660" lvl="1" indent="-457200">
              <a:buFont typeface="+mj-lt"/>
              <a:buAutoNum type="arabicPeriod"/>
            </a:pPr>
            <a:r>
              <a:rPr lang="en-US" sz="2000" dirty="0"/>
              <a:t>		</a:t>
            </a:r>
            <a:r>
              <a:rPr lang="en-US" sz="2600" dirty="0"/>
              <a:t>add x5, x0, 1   </a:t>
            </a:r>
          </a:p>
          <a:p>
            <a:pPr marL="765810" lvl="1" indent="-514350">
              <a:buFont typeface="+mj-lt"/>
              <a:buAutoNum type="arabicPeriod"/>
            </a:pPr>
            <a:r>
              <a:rPr lang="en-US" sz="2600" dirty="0"/>
              <a:t>		add x22, x4, -1  </a:t>
            </a:r>
          </a:p>
          <a:p>
            <a:pPr marL="765810" lvl="1" indent="-514350">
              <a:buFont typeface="+mj-lt"/>
              <a:buAutoNum type="arabicPeriod"/>
            </a:pPr>
            <a:r>
              <a:rPr lang="en-US" sz="2600" dirty="0"/>
              <a:t>LOOP: </a:t>
            </a:r>
            <a:r>
              <a:rPr lang="en-US" sz="2600" dirty="0" err="1"/>
              <a:t>beq</a:t>
            </a:r>
            <a:r>
              <a:rPr lang="en-US" sz="2600" dirty="0"/>
              <a:t> x5, x22, Exit</a:t>
            </a:r>
          </a:p>
          <a:p>
            <a:pPr marL="765810" lvl="1" indent="-514350">
              <a:buFont typeface="+mj-lt"/>
              <a:buAutoNum type="arabicPeriod"/>
            </a:pPr>
            <a:r>
              <a:rPr lang="en-US" sz="2600" dirty="0"/>
              <a:t>		</a:t>
            </a:r>
            <a:r>
              <a:rPr lang="en-US" sz="2600" dirty="0" err="1"/>
              <a:t>slliw</a:t>
            </a:r>
            <a:r>
              <a:rPr lang="en-US" sz="2600" dirty="0"/>
              <a:t> x6, x5, 2      </a:t>
            </a:r>
          </a:p>
          <a:p>
            <a:pPr marL="765810" lvl="1" indent="-514350">
              <a:buFont typeface="+mj-lt"/>
              <a:buAutoNum type="arabicPeriod"/>
            </a:pPr>
            <a:r>
              <a:rPr lang="en-US" sz="2600" dirty="0"/>
              <a:t>		add x7, x22, x6</a:t>
            </a:r>
          </a:p>
          <a:p>
            <a:pPr marL="765810" lvl="1" indent="-514350">
              <a:buFont typeface="+mj-lt"/>
              <a:buAutoNum type="arabicPeriod"/>
            </a:pPr>
            <a:r>
              <a:rPr lang="en-US" sz="2600" dirty="0"/>
              <a:t>		</a:t>
            </a:r>
            <a:r>
              <a:rPr lang="en-US" sz="2600" dirty="0" err="1"/>
              <a:t>lw</a:t>
            </a:r>
            <a:r>
              <a:rPr lang="en-US" sz="2600" dirty="0"/>
              <a:t> x9, 0(x7)</a:t>
            </a:r>
          </a:p>
          <a:p>
            <a:pPr marL="765810" lvl="1" indent="-514350">
              <a:buFont typeface="+mj-lt"/>
              <a:buAutoNum type="arabicPeriod"/>
            </a:pPr>
            <a:r>
              <a:rPr lang="en-US" sz="2600" dirty="0"/>
              <a:t>		</a:t>
            </a:r>
            <a:r>
              <a:rPr lang="en-US" sz="2600" dirty="0" err="1"/>
              <a:t>lw</a:t>
            </a:r>
            <a:r>
              <a:rPr lang="en-US" sz="2600" dirty="0"/>
              <a:t> x10, -4(x7) </a:t>
            </a:r>
          </a:p>
          <a:p>
            <a:pPr marL="765810" lvl="1" indent="-514350">
              <a:buFont typeface="+mj-lt"/>
              <a:buAutoNum type="arabicPeriod"/>
            </a:pPr>
            <a:r>
              <a:rPr lang="en-US" sz="2600" dirty="0"/>
              <a:t>		add x9, x10, x9 </a:t>
            </a:r>
          </a:p>
          <a:p>
            <a:pPr marL="765810" lvl="1" indent="-514350">
              <a:buFont typeface="+mj-lt"/>
              <a:buAutoNum type="arabicPeriod"/>
            </a:pPr>
            <a:r>
              <a:rPr lang="en-US" sz="2600" dirty="0"/>
              <a:t>		</a:t>
            </a:r>
            <a:r>
              <a:rPr lang="en-US" sz="2600" dirty="0" err="1"/>
              <a:t>lw</a:t>
            </a:r>
            <a:r>
              <a:rPr lang="en-US" sz="2600" dirty="0"/>
              <a:t> x10, 4(x7)</a:t>
            </a:r>
          </a:p>
          <a:p>
            <a:pPr marL="765810" lvl="1" indent="-514350">
              <a:buFont typeface="+mj-lt"/>
              <a:buAutoNum type="arabicPeriod"/>
            </a:pPr>
            <a:r>
              <a:rPr lang="en-US" sz="2600" dirty="0"/>
              <a:t>		add x9, x10, x9</a:t>
            </a:r>
          </a:p>
          <a:p>
            <a:pPr marL="765810" lvl="1" indent="-514350">
              <a:buFont typeface="+mj-lt"/>
              <a:buAutoNum type="arabicPeriod"/>
            </a:pPr>
            <a:r>
              <a:rPr lang="en-US" sz="2600" dirty="0"/>
              <a:t>		add x8, x23, x6  </a:t>
            </a:r>
          </a:p>
          <a:p>
            <a:pPr marL="765810" lvl="1" indent="-514350">
              <a:buFont typeface="+mj-lt"/>
              <a:buAutoNum type="arabicPeriod"/>
            </a:pPr>
            <a:r>
              <a:rPr lang="en-US" sz="2600" dirty="0"/>
              <a:t>		</a:t>
            </a:r>
            <a:r>
              <a:rPr lang="en-US" sz="2600" dirty="0" err="1"/>
              <a:t>sw</a:t>
            </a:r>
            <a:r>
              <a:rPr lang="en-US" sz="2600" dirty="0"/>
              <a:t> x9, 0(x8)      </a:t>
            </a:r>
          </a:p>
          <a:p>
            <a:pPr marL="765810" lvl="1" indent="-514350">
              <a:buFont typeface="+mj-lt"/>
              <a:buAutoNum type="arabicPeriod"/>
            </a:pPr>
            <a:r>
              <a:rPr lang="en-US" sz="2600" dirty="0"/>
              <a:t>		</a:t>
            </a:r>
            <a:r>
              <a:rPr lang="en-US" sz="2600" dirty="0" err="1"/>
              <a:t>addi</a:t>
            </a:r>
            <a:r>
              <a:rPr lang="en-US" sz="2600" dirty="0"/>
              <a:t> x5, x5, 1    </a:t>
            </a:r>
          </a:p>
          <a:p>
            <a:pPr marL="765810" lvl="1" indent="-514350">
              <a:buFont typeface="+mj-lt"/>
              <a:buAutoNum type="arabicPeriod"/>
            </a:pPr>
            <a:r>
              <a:rPr lang="en-US" sz="2600" dirty="0"/>
              <a:t>		</a:t>
            </a:r>
            <a:r>
              <a:rPr lang="en-US" sz="2600" dirty="0" err="1"/>
              <a:t>beq</a:t>
            </a:r>
            <a:r>
              <a:rPr lang="en-US" sz="2600" dirty="0"/>
              <a:t> x0, x0, LOOP</a:t>
            </a:r>
          </a:p>
          <a:p>
            <a:pPr marL="765810" lvl="1" indent="-514350">
              <a:buFont typeface="+mj-lt"/>
              <a:buAutoNum type="arabicPeriod"/>
            </a:pPr>
            <a:r>
              <a:rPr lang="en-US" sz="2600" dirty="0"/>
              <a:t>Exit: </a:t>
            </a:r>
            <a:endParaRPr lang="en-US" sz="3000"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503D974-9738-9944-B423-2A5899C374D0}"/>
              </a:ext>
            </a:extLst>
          </p:cNvPr>
          <p:cNvSpPr>
            <a:spLocks noGrp="1"/>
          </p:cNvSpPr>
          <p:nvPr>
            <p:ph type="sldNum" sz="quarter" idx="12"/>
          </p:nvPr>
        </p:nvSpPr>
        <p:spPr/>
        <p:txBody>
          <a:bodyPr/>
          <a:lstStyle/>
          <a:p>
            <a:fld id="{7B14E791-165F-344E-BF0E-59CD826800BF}" type="slidenum">
              <a:rPr lang="en-US" smtClean="0"/>
              <a:pPr/>
              <a:t>96</a:t>
            </a:fld>
            <a:endParaRPr lang="en-US" dirty="0"/>
          </a:p>
        </p:txBody>
      </p:sp>
      <p:sp>
        <p:nvSpPr>
          <p:cNvPr id="50" name="Rounded Rectangle 49">
            <a:extLst>
              <a:ext uri="{FF2B5EF4-FFF2-40B4-BE49-F238E27FC236}">
                <a16:creationId xmlns:a16="http://schemas.microsoft.com/office/drawing/2014/main" id="{495C6E3E-13E6-164B-8E84-5296B00249A2}"/>
              </a:ext>
            </a:extLst>
          </p:cNvPr>
          <p:cNvSpPr/>
          <p:nvPr/>
        </p:nvSpPr>
        <p:spPr>
          <a:xfrm>
            <a:off x="494633" y="2036478"/>
            <a:ext cx="2984200" cy="554321"/>
          </a:xfrm>
          <a:prstGeom prst="round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1FC3EF91-86B3-9E4B-BD1A-7442DA3CFE7D}"/>
              </a:ext>
            </a:extLst>
          </p:cNvPr>
          <p:cNvSpPr/>
          <p:nvPr/>
        </p:nvSpPr>
        <p:spPr>
          <a:xfrm>
            <a:off x="485574" y="2625883"/>
            <a:ext cx="3002317" cy="264319"/>
          </a:xfrm>
          <a:prstGeom prst="roundRect">
            <a:avLst/>
          </a:prstGeom>
          <a:solidFill>
            <a:srgbClr val="FF00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9E2BA0B-5FF2-134A-AC3B-F8587A14D5CF}"/>
              </a:ext>
            </a:extLst>
          </p:cNvPr>
          <p:cNvSpPr/>
          <p:nvPr/>
        </p:nvSpPr>
        <p:spPr>
          <a:xfrm>
            <a:off x="494633" y="5960966"/>
            <a:ext cx="3034623" cy="267726"/>
          </a:xfrm>
          <a:prstGeom prst="roundRect">
            <a:avLst/>
          </a:prstGeom>
          <a:solidFill>
            <a:srgbClr val="FF00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780764EF-9FF7-E541-B858-50341AEE863F}"/>
              </a:ext>
            </a:extLst>
          </p:cNvPr>
          <p:cNvSpPr/>
          <p:nvPr/>
        </p:nvSpPr>
        <p:spPr>
          <a:xfrm>
            <a:off x="494633" y="5420561"/>
            <a:ext cx="3034623" cy="541819"/>
          </a:xfrm>
          <a:prstGeom prst="roundRect">
            <a:avLst/>
          </a:prstGeom>
          <a:solidFill>
            <a:srgbClr val="0432FF">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8C0943BB-3D04-4042-AE6E-1E591196E7D8}"/>
              </a:ext>
            </a:extLst>
          </p:cNvPr>
          <p:cNvSpPr/>
          <p:nvPr/>
        </p:nvSpPr>
        <p:spPr>
          <a:xfrm>
            <a:off x="474895" y="2914701"/>
            <a:ext cx="3002317" cy="2495499"/>
          </a:xfrm>
          <a:prstGeom prst="roundRect">
            <a:avLst>
              <a:gd name="adj" fmla="val 4443"/>
            </a:avLst>
          </a:prstGeom>
          <a:solidFill>
            <a:srgbClr val="00B05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9726A85-CF56-364B-8DF9-EACF5732833C}"/>
              </a:ext>
            </a:extLst>
          </p:cNvPr>
          <p:cNvSpPr/>
          <p:nvPr/>
        </p:nvSpPr>
        <p:spPr>
          <a:xfrm>
            <a:off x="5861017" y="1543311"/>
            <a:ext cx="3054383" cy="830997"/>
          </a:xfrm>
          <a:prstGeom prst="rect">
            <a:avLst/>
          </a:prstGeom>
        </p:spPr>
        <p:txBody>
          <a:bodyPr wrap="square">
            <a:spAutoFit/>
          </a:bodyPr>
          <a:lstStyle/>
          <a:p>
            <a:r>
              <a:rPr lang="en-AU" altLang="en-US" sz="2400" b="1" dirty="0">
                <a:latin typeface="Times New Roman" charset="0"/>
              </a:rPr>
              <a:t>Using </a:t>
            </a:r>
            <a:r>
              <a:rPr lang="en-AU" altLang="en-US" sz="2400" b="1" dirty="0" err="1">
                <a:latin typeface="Times New Roman" charset="0"/>
              </a:rPr>
              <a:t>beq</a:t>
            </a:r>
            <a:r>
              <a:rPr lang="en-AU" altLang="en-US" sz="2400" b="1" dirty="0">
                <a:latin typeface="Times New Roman" charset="0"/>
              </a:rPr>
              <a:t> (==) for (&lt;) to exit</a:t>
            </a:r>
          </a:p>
        </p:txBody>
      </p:sp>
      <p:graphicFrame>
        <p:nvGraphicFramePr>
          <p:cNvPr id="5" name="Table 4">
            <a:extLst>
              <a:ext uri="{FF2B5EF4-FFF2-40B4-BE49-F238E27FC236}">
                <a16:creationId xmlns:a16="http://schemas.microsoft.com/office/drawing/2014/main" id="{05DAE82A-104D-1945-AE4C-D2D38C0C1180}"/>
              </a:ext>
            </a:extLst>
          </p:cNvPr>
          <p:cNvGraphicFramePr>
            <a:graphicFrameLocks noGrp="1"/>
          </p:cNvGraphicFramePr>
          <p:nvPr>
            <p:extLst>
              <p:ext uri="{D42A27DB-BD31-4B8C-83A1-F6EECF244321}">
                <p14:modId xmlns:p14="http://schemas.microsoft.com/office/powerpoint/2010/main" val="2737971493"/>
              </p:ext>
            </p:extLst>
          </p:nvPr>
        </p:nvGraphicFramePr>
        <p:xfrm>
          <a:off x="3575629" y="3399790"/>
          <a:ext cx="5073736" cy="2620010"/>
        </p:xfrm>
        <a:graphic>
          <a:graphicData uri="http://schemas.openxmlformats.org/drawingml/2006/table">
            <a:tbl>
              <a:tblPr firstRow="1" firstCol="1" bandRow="1">
                <a:tableStyleId>{5C22544A-7EE6-4342-B048-85BDC9FD1C3A}</a:tableStyleId>
              </a:tblPr>
              <a:tblGrid>
                <a:gridCol w="1377371">
                  <a:extLst>
                    <a:ext uri="{9D8B030D-6E8A-4147-A177-3AD203B41FA5}">
                      <a16:colId xmlns:a16="http://schemas.microsoft.com/office/drawing/2014/main" val="3159314859"/>
                    </a:ext>
                  </a:extLst>
                </a:gridCol>
                <a:gridCol w="1371600">
                  <a:extLst>
                    <a:ext uri="{9D8B030D-6E8A-4147-A177-3AD203B41FA5}">
                      <a16:colId xmlns:a16="http://schemas.microsoft.com/office/drawing/2014/main" val="576235964"/>
                    </a:ext>
                  </a:extLst>
                </a:gridCol>
                <a:gridCol w="609600">
                  <a:extLst>
                    <a:ext uri="{9D8B030D-6E8A-4147-A177-3AD203B41FA5}">
                      <a16:colId xmlns:a16="http://schemas.microsoft.com/office/drawing/2014/main" val="4204552674"/>
                    </a:ext>
                  </a:extLst>
                </a:gridCol>
                <a:gridCol w="1143000">
                  <a:extLst>
                    <a:ext uri="{9D8B030D-6E8A-4147-A177-3AD203B41FA5}">
                      <a16:colId xmlns:a16="http://schemas.microsoft.com/office/drawing/2014/main" val="1159083278"/>
                    </a:ext>
                  </a:extLst>
                </a:gridCol>
                <a:gridCol w="572165">
                  <a:extLst>
                    <a:ext uri="{9D8B030D-6E8A-4147-A177-3AD203B41FA5}">
                      <a16:colId xmlns:a16="http://schemas.microsoft.com/office/drawing/2014/main" val="419701890"/>
                    </a:ext>
                  </a:extLst>
                </a:gridCol>
              </a:tblGrid>
              <a:tr h="0">
                <a:tc>
                  <a:txBody>
                    <a:bodyPr/>
                    <a:lstStyle/>
                    <a:p>
                      <a:pPr algn="just"/>
                      <a:r>
                        <a:rPr lang="en-US" sz="1100" dirty="0">
                          <a:effectLst/>
                        </a:rPr>
                        <a:t>Instruction that writes the register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r>
                        <a:rPr lang="en-US" sz="1100" dirty="0">
                          <a:effectLst/>
                        </a:rPr>
                        <a:t>Instruction that reads the register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The register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 instructions in between</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Load-use</a:t>
                      </a:r>
                    </a:p>
                  </a:txBody>
                  <a:tcPr marL="68580" marR="68580" marT="0" marB="0"/>
                </a:tc>
                <a:extLst>
                  <a:ext uri="{0D108BD9-81ED-4DB2-BD59-A6C34878D82A}">
                    <a16:rowId xmlns:a16="http://schemas.microsoft.com/office/drawing/2014/main" val="1377440787"/>
                  </a:ext>
                </a:extLst>
              </a:tr>
              <a:tr h="227965">
                <a:tc>
                  <a:txBody>
                    <a:bodyPr/>
                    <a:lstStyle/>
                    <a:p>
                      <a:pPr marL="228600" marR="0" lvl="0" indent="0" algn="l" defTabSz="457200" rtl="0" eaLnBrk="1" fontAlgn="auto" latinLnBrk="0" hangingPunct="1">
                        <a:lnSpc>
                          <a:spcPct val="100000"/>
                        </a:lnSpc>
                        <a:spcBef>
                          <a:spcPts val="0"/>
                        </a:spcBef>
                        <a:spcAft>
                          <a:spcPts val="0"/>
                        </a:spcAft>
                        <a:buClrTx/>
                        <a:buSzTx/>
                        <a:buFontTx/>
                        <a:buNone/>
                        <a:tabLst/>
                        <a:defRPr/>
                      </a:pPr>
                      <a:r>
                        <a:rPr lang="en-US" sz="1000" dirty="0"/>
                        <a:t>add x5, x0, 1  </a:t>
                      </a:r>
                    </a:p>
                  </a:txBody>
                  <a:tcPr marL="68580" marR="68580" marT="0" marB="0"/>
                </a:tc>
                <a:tc>
                  <a:txBody>
                    <a:bodyPr/>
                    <a:lstStyle/>
                    <a:p>
                      <a:pPr marL="228600" marR="0" lvl="0" indent="0" algn="l" defTabSz="457200" rtl="0" eaLnBrk="1" fontAlgn="auto" latinLnBrk="0" hangingPunct="1">
                        <a:lnSpc>
                          <a:spcPct val="100000"/>
                        </a:lnSpc>
                        <a:spcBef>
                          <a:spcPts val="0"/>
                        </a:spcBef>
                        <a:spcAft>
                          <a:spcPts val="0"/>
                        </a:spcAft>
                        <a:buClrTx/>
                        <a:buSzTx/>
                        <a:buFontTx/>
                        <a:buNone/>
                        <a:tabLst/>
                        <a:defRPr/>
                      </a:pPr>
                      <a:r>
                        <a:rPr lang="en-US" sz="1000" dirty="0" err="1">
                          <a:effectLst/>
                        </a:rPr>
                        <a:t>beq</a:t>
                      </a:r>
                      <a:r>
                        <a:rPr lang="en-US" sz="1000" dirty="0">
                          <a:effectLst/>
                        </a:rPr>
                        <a:t> x5, x22, Exit</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x5</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30739018"/>
                  </a:ext>
                </a:extLst>
              </a:tr>
              <a:tr h="19367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x22, x4, -1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effectLst/>
                        </a:rPr>
                        <a:t>beq</a:t>
                      </a:r>
                      <a:r>
                        <a:rPr lang="en-US" sz="1000" dirty="0">
                          <a:effectLst/>
                        </a:rPr>
                        <a:t> x5, x22, Exit</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 x22</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369428"/>
                  </a:ext>
                </a:extLst>
              </a:tr>
              <a:tr h="21082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slliw</a:t>
                      </a:r>
                      <a:r>
                        <a:rPr lang="en-US" sz="1000" dirty="0"/>
                        <a:t> x6, x5, 2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x7, x22, x6</a:t>
                      </a:r>
                    </a:p>
                  </a:txBody>
                  <a:tcPr marL="68580" marR="68580" marT="0" marB="0"/>
                </a:tc>
                <a:tc>
                  <a:txBody>
                    <a:bodyPr/>
                    <a:lstStyle/>
                    <a:p>
                      <a:pPr algn="just"/>
                      <a:r>
                        <a:rPr lang="en-US" sz="1100" dirty="0">
                          <a:effectLst/>
                        </a:rPr>
                        <a:t> x6</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8730921"/>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x7, x22, x6</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x9, 0(x7)</a:t>
                      </a:r>
                    </a:p>
                  </a:txBody>
                  <a:tcPr marL="68580" marR="68580" marT="0" marB="0"/>
                </a:tc>
                <a:tc>
                  <a:txBody>
                    <a:bodyPr/>
                    <a:lstStyle/>
                    <a:p>
                      <a:pPr algn="just"/>
                      <a:r>
                        <a:rPr lang="en-US" sz="1100" dirty="0">
                          <a:effectLst/>
                        </a:rPr>
                        <a:t> x7</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0217243"/>
                  </a:ext>
                </a:extLst>
              </a:tr>
              <a:tr h="21653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x7, x22, x6</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x10, -4(x7) </a:t>
                      </a:r>
                    </a:p>
                  </a:txBody>
                  <a:tcPr marL="68580" marR="68580" marT="0" marB="0"/>
                </a:tc>
                <a:tc>
                  <a:txBody>
                    <a:bodyPr/>
                    <a:lstStyle/>
                    <a:p>
                      <a:pPr algn="just"/>
                      <a:r>
                        <a:rPr lang="en-US" sz="1100" dirty="0">
                          <a:effectLst/>
                        </a:rPr>
                        <a:t> x7</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61749421"/>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x9, 0(x7)</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x9, x10, x9 </a:t>
                      </a:r>
                    </a:p>
                  </a:txBody>
                  <a:tcPr marL="68580" marR="68580" marT="0" marB="0"/>
                </a:tc>
                <a:tc>
                  <a:txBody>
                    <a:bodyPr/>
                    <a:lstStyle/>
                    <a:p>
                      <a:pPr algn="just"/>
                      <a:r>
                        <a:rPr lang="en-US" sz="1100" dirty="0">
                          <a:effectLst/>
                        </a:rPr>
                        <a:t> x9</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Y</a:t>
                      </a:r>
                    </a:p>
                  </a:txBody>
                  <a:tcPr marL="68580" marR="68580" marT="0" marB="0"/>
                </a:tc>
                <a:extLst>
                  <a:ext uri="{0D108BD9-81ED-4DB2-BD59-A6C34878D82A}">
                    <a16:rowId xmlns:a16="http://schemas.microsoft.com/office/drawing/2014/main" val="2789094483"/>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x10, -4(x7)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x9, x10, x9 </a:t>
                      </a:r>
                    </a:p>
                  </a:txBody>
                  <a:tcPr marL="68580" marR="68580" marT="0" marB="0"/>
                </a:tc>
                <a:tc>
                  <a:txBody>
                    <a:bodyPr/>
                    <a:lstStyle/>
                    <a:p>
                      <a:pPr algn="just"/>
                      <a:r>
                        <a:rPr lang="en-US" sz="1100" dirty="0">
                          <a:effectLst/>
                        </a:rPr>
                        <a:t> x10</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Y</a:t>
                      </a:r>
                    </a:p>
                  </a:txBody>
                  <a:tcPr marL="68580" marR="68580" marT="0" marB="0"/>
                </a:tc>
                <a:extLst>
                  <a:ext uri="{0D108BD9-81ED-4DB2-BD59-A6C34878D82A}">
                    <a16:rowId xmlns:a16="http://schemas.microsoft.com/office/drawing/2014/main" val="563219893"/>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x10, 4(x7)</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x9, x10, x9</a:t>
                      </a:r>
                    </a:p>
                  </a:txBody>
                  <a:tcPr marL="68580" marR="68580" marT="0" marB="0"/>
                </a:tc>
                <a:tc>
                  <a:txBody>
                    <a:bodyPr/>
                    <a:lstStyle/>
                    <a:p>
                      <a:pPr algn="just"/>
                      <a:r>
                        <a:rPr lang="en-US" sz="1100" dirty="0">
                          <a:effectLst/>
                        </a:rPr>
                        <a:t> x10</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Y</a:t>
                      </a:r>
                    </a:p>
                  </a:txBody>
                  <a:tcPr marL="68580" marR="68580" marT="0" marB="0"/>
                </a:tc>
                <a:extLst>
                  <a:ext uri="{0D108BD9-81ED-4DB2-BD59-A6C34878D82A}">
                    <a16:rowId xmlns:a16="http://schemas.microsoft.com/office/drawing/2014/main" val="2295527936"/>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t>add x9, x10, x9</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err="1"/>
                        <a:t>sw</a:t>
                      </a:r>
                      <a:r>
                        <a:rPr lang="en-US" sz="1000" dirty="0"/>
                        <a:t> x9, 0(x8)      </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x9</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29263244"/>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t>add x8, x23, x6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err="1"/>
                        <a:t>sw</a:t>
                      </a:r>
                      <a:r>
                        <a:rPr lang="en-US" sz="1000" dirty="0"/>
                        <a:t> x9, 0(x8)      </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x8</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3123211"/>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err="1"/>
                        <a:t>addi</a:t>
                      </a:r>
                      <a:r>
                        <a:rPr lang="en-US" sz="1000" dirty="0"/>
                        <a:t> x5, x5, 1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effectLst/>
                        </a:rPr>
                        <a:t>beq</a:t>
                      </a:r>
                      <a:r>
                        <a:rPr lang="en-US" sz="1000" dirty="0">
                          <a:effectLst/>
                        </a:rPr>
                        <a:t> x5, x22, Exit</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x5</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08815613"/>
                  </a:ext>
                </a:extLst>
              </a:tr>
            </a:tbl>
          </a:graphicData>
        </a:graphic>
      </p:graphicFrame>
      <p:sp>
        <p:nvSpPr>
          <p:cNvPr id="6" name="Rectangle 5">
            <a:extLst>
              <a:ext uri="{FF2B5EF4-FFF2-40B4-BE49-F238E27FC236}">
                <a16:creationId xmlns:a16="http://schemas.microsoft.com/office/drawing/2014/main" id="{C49F87A9-F38F-5C44-91F8-FBF86BD6E524}"/>
              </a:ext>
            </a:extLst>
          </p:cNvPr>
          <p:cNvSpPr/>
          <p:nvPr/>
        </p:nvSpPr>
        <p:spPr>
          <a:xfrm>
            <a:off x="4277151" y="2753459"/>
            <a:ext cx="3512500" cy="584775"/>
          </a:xfrm>
          <a:prstGeom prst="rect">
            <a:avLst/>
          </a:prstGeom>
        </p:spPr>
        <p:txBody>
          <a:bodyPr wrap="none">
            <a:spAutoFit/>
          </a:bodyPr>
          <a:lstStyle/>
          <a:p>
            <a:r>
              <a:rPr lang="en-US" sz="3200" b="1" dirty="0"/>
              <a:t>RAW Dependencies</a:t>
            </a:r>
          </a:p>
        </p:txBody>
      </p:sp>
    </p:spTree>
    <p:extLst>
      <p:ext uri="{BB962C8B-B14F-4D97-AF65-F5344CB8AC3E}">
        <p14:creationId xmlns:p14="http://schemas.microsoft.com/office/powerpoint/2010/main" val="134000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62" grpId="0" animBg="1"/>
      <p:bldP spid="63" grpId="0" animBg="1"/>
      <p:bldP spid="6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EC08-9865-C945-8449-149FFF3D7CFB}"/>
              </a:ext>
            </a:extLst>
          </p:cNvPr>
          <p:cNvSpPr>
            <a:spLocks noGrp="1"/>
          </p:cNvSpPr>
          <p:nvPr>
            <p:ph type="title"/>
          </p:nvPr>
        </p:nvSpPr>
        <p:spPr/>
        <p:txBody>
          <a:bodyPr/>
          <a:lstStyle/>
          <a:p>
            <a:r>
              <a:rPr lang="en-US" dirty="0"/>
              <a:t>Examples</a:t>
            </a:r>
          </a:p>
        </p:txBody>
      </p:sp>
      <p:sp>
        <p:nvSpPr>
          <p:cNvPr id="4" name="Slide Number Placeholder 3">
            <a:extLst>
              <a:ext uri="{FF2B5EF4-FFF2-40B4-BE49-F238E27FC236}">
                <a16:creationId xmlns:a16="http://schemas.microsoft.com/office/drawing/2014/main" id="{E55D5AB8-4171-1E4D-9A92-F5BBF7199DBB}"/>
              </a:ext>
            </a:extLst>
          </p:cNvPr>
          <p:cNvSpPr>
            <a:spLocks noGrp="1"/>
          </p:cNvSpPr>
          <p:nvPr>
            <p:ph type="sldNum" sz="quarter" idx="12"/>
          </p:nvPr>
        </p:nvSpPr>
        <p:spPr/>
        <p:txBody>
          <a:bodyPr/>
          <a:lstStyle/>
          <a:p>
            <a:fld id="{7B14E791-165F-344E-BF0E-59CD826800BF}" type="slidenum">
              <a:rPr lang="en-US" smtClean="0"/>
              <a:pPr/>
              <a:t>97</a:t>
            </a:fld>
            <a:endParaRPr lang="en-US" dirty="0"/>
          </a:p>
        </p:txBody>
      </p:sp>
      <p:sp>
        <p:nvSpPr>
          <p:cNvPr id="7" name="Content Placeholder 6">
            <a:extLst>
              <a:ext uri="{FF2B5EF4-FFF2-40B4-BE49-F238E27FC236}">
                <a16:creationId xmlns:a16="http://schemas.microsoft.com/office/drawing/2014/main" id="{8CFC1965-D828-1349-BAA6-DF9042A25BCD}"/>
              </a:ext>
            </a:extLst>
          </p:cNvPr>
          <p:cNvSpPr>
            <a:spLocks noGrp="1"/>
          </p:cNvSpPr>
          <p:nvPr>
            <p:ph idx="1"/>
          </p:nvPr>
        </p:nvSpPr>
        <p:spPr/>
        <p:txBody>
          <a:bodyPr/>
          <a:lstStyle/>
          <a:p>
            <a:endParaRPr lang="en-US" dirty="0"/>
          </a:p>
        </p:txBody>
      </p:sp>
      <p:graphicFrame>
        <p:nvGraphicFramePr>
          <p:cNvPr id="9" name="Table 8">
            <a:extLst>
              <a:ext uri="{FF2B5EF4-FFF2-40B4-BE49-F238E27FC236}">
                <a16:creationId xmlns:a16="http://schemas.microsoft.com/office/drawing/2014/main" id="{5A6E7485-8459-714F-BCF0-A1C52D7B1FD9}"/>
              </a:ext>
            </a:extLst>
          </p:cNvPr>
          <p:cNvGraphicFramePr>
            <a:graphicFrameLocks noGrp="1"/>
          </p:cNvGraphicFramePr>
          <p:nvPr>
            <p:extLst>
              <p:ext uri="{D42A27DB-BD31-4B8C-83A1-F6EECF244321}">
                <p14:modId xmlns:p14="http://schemas.microsoft.com/office/powerpoint/2010/main" val="3078215330"/>
              </p:ext>
            </p:extLst>
          </p:nvPr>
        </p:nvGraphicFramePr>
        <p:xfrm>
          <a:off x="4114800" y="13970"/>
          <a:ext cx="5073736" cy="2593975"/>
        </p:xfrm>
        <a:graphic>
          <a:graphicData uri="http://schemas.openxmlformats.org/drawingml/2006/table">
            <a:tbl>
              <a:tblPr firstRow="1" firstCol="1" bandRow="1">
                <a:tableStyleId>{5C22544A-7EE6-4342-B048-85BDC9FD1C3A}</a:tableStyleId>
              </a:tblPr>
              <a:tblGrid>
                <a:gridCol w="1377371">
                  <a:extLst>
                    <a:ext uri="{9D8B030D-6E8A-4147-A177-3AD203B41FA5}">
                      <a16:colId xmlns:a16="http://schemas.microsoft.com/office/drawing/2014/main" val="3159314859"/>
                    </a:ext>
                  </a:extLst>
                </a:gridCol>
                <a:gridCol w="1371600">
                  <a:extLst>
                    <a:ext uri="{9D8B030D-6E8A-4147-A177-3AD203B41FA5}">
                      <a16:colId xmlns:a16="http://schemas.microsoft.com/office/drawing/2014/main" val="576235964"/>
                    </a:ext>
                  </a:extLst>
                </a:gridCol>
                <a:gridCol w="609600">
                  <a:extLst>
                    <a:ext uri="{9D8B030D-6E8A-4147-A177-3AD203B41FA5}">
                      <a16:colId xmlns:a16="http://schemas.microsoft.com/office/drawing/2014/main" val="4204552674"/>
                    </a:ext>
                  </a:extLst>
                </a:gridCol>
                <a:gridCol w="1143000">
                  <a:extLst>
                    <a:ext uri="{9D8B030D-6E8A-4147-A177-3AD203B41FA5}">
                      <a16:colId xmlns:a16="http://schemas.microsoft.com/office/drawing/2014/main" val="1159083278"/>
                    </a:ext>
                  </a:extLst>
                </a:gridCol>
                <a:gridCol w="572165">
                  <a:extLst>
                    <a:ext uri="{9D8B030D-6E8A-4147-A177-3AD203B41FA5}">
                      <a16:colId xmlns:a16="http://schemas.microsoft.com/office/drawing/2014/main" val="419701890"/>
                    </a:ext>
                  </a:extLst>
                </a:gridCol>
              </a:tblGrid>
              <a:tr h="0">
                <a:tc>
                  <a:txBody>
                    <a:bodyPr/>
                    <a:lstStyle/>
                    <a:p>
                      <a:pPr algn="just"/>
                      <a:r>
                        <a:rPr lang="en-US" sz="1100" dirty="0">
                          <a:effectLst/>
                        </a:rPr>
                        <a:t>Instruction that writes the register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r>
                        <a:rPr lang="en-US" sz="1100" dirty="0">
                          <a:effectLst/>
                        </a:rPr>
                        <a:t>Instruction that reads the register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The register</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In instructions in between</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Load-use</a:t>
                      </a:r>
                    </a:p>
                  </a:txBody>
                  <a:tcPr marL="68580" marR="68580" marT="0" marB="0"/>
                </a:tc>
                <a:extLst>
                  <a:ext uri="{0D108BD9-81ED-4DB2-BD59-A6C34878D82A}">
                    <a16:rowId xmlns:a16="http://schemas.microsoft.com/office/drawing/2014/main" val="1377440787"/>
                  </a:ext>
                </a:extLst>
              </a:tr>
              <a:tr h="227965">
                <a:tc>
                  <a:txBody>
                    <a:bodyPr/>
                    <a:lstStyle/>
                    <a:p>
                      <a:pPr marL="228600" marR="0" lvl="0" indent="0" algn="l" defTabSz="457200" rtl="0" eaLnBrk="1" fontAlgn="auto" latinLnBrk="0" hangingPunct="1">
                        <a:lnSpc>
                          <a:spcPct val="100000"/>
                        </a:lnSpc>
                        <a:spcBef>
                          <a:spcPts val="0"/>
                        </a:spcBef>
                        <a:spcAft>
                          <a:spcPts val="0"/>
                        </a:spcAft>
                        <a:buClrTx/>
                        <a:buSzTx/>
                        <a:buFontTx/>
                        <a:buNone/>
                        <a:tabLst/>
                        <a:defRPr/>
                      </a:pPr>
                      <a:r>
                        <a:rPr lang="en-US" sz="1000" dirty="0"/>
                        <a:t>add x5, x0, 1  </a:t>
                      </a:r>
                    </a:p>
                  </a:txBody>
                  <a:tcPr marL="68580" marR="68580" marT="0" marB="0"/>
                </a:tc>
                <a:tc>
                  <a:txBody>
                    <a:bodyPr/>
                    <a:lstStyle/>
                    <a:p>
                      <a:pPr marL="228600" marR="0" lvl="0" indent="0" algn="l" defTabSz="457200" rtl="0" eaLnBrk="1" fontAlgn="auto" latinLnBrk="0" hangingPunct="1">
                        <a:lnSpc>
                          <a:spcPct val="100000"/>
                        </a:lnSpc>
                        <a:spcBef>
                          <a:spcPts val="0"/>
                        </a:spcBef>
                        <a:spcAft>
                          <a:spcPts val="0"/>
                        </a:spcAft>
                        <a:buClrTx/>
                        <a:buSzTx/>
                        <a:buFontTx/>
                        <a:buNone/>
                        <a:tabLst/>
                        <a:defRPr/>
                      </a:pPr>
                      <a:r>
                        <a:rPr lang="en-US" sz="1000" dirty="0" err="1">
                          <a:effectLst/>
                        </a:rPr>
                        <a:t>beq</a:t>
                      </a:r>
                      <a:r>
                        <a:rPr lang="en-US" sz="1000" dirty="0">
                          <a:effectLst/>
                        </a:rPr>
                        <a:t> x5, x22, Exit</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x5</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30739018"/>
                  </a:ext>
                </a:extLst>
              </a:tr>
              <a:tr h="4572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x22, x4, -1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effectLst/>
                        </a:rPr>
                        <a:t>beq</a:t>
                      </a:r>
                      <a:r>
                        <a:rPr lang="en-US" sz="1000" dirty="0">
                          <a:effectLst/>
                        </a:rPr>
                        <a:t> x5, x22, Exit</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100" dirty="0">
                          <a:effectLst/>
                        </a:rPr>
                        <a:t> x22</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369428"/>
                  </a:ext>
                </a:extLst>
              </a:tr>
              <a:tr h="210820">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slliw</a:t>
                      </a:r>
                      <a:r>
                        <a:rPr lang="en-US" sz="1000" dirty="0"/>
                        <a:t> x6, x5, 2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x7, x22, x6</a:t>
                      </a:r>
                    </a:p>
                  </a:txBody>
                  <a:tcPr marL="68580" marR="68580" marT="0" marB="0"/>
                </a:tc>
                <a:tc>
                  <a:txBody>
                    <a:bodyPr/>
                    <a:lstStyle/>
                    <a:p>
                      <a:pPr algn="just"/>
                      <a:r>
                        <a:rPr lang="en-US" sz="1100" dirty="0">
                          <a:effectLst/>
                        </a:rPr>
                        <a:t> x6</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8730921"/>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x7, x22, x6</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x9, 0(x7)</a:t>
                      </a:r>
                    </a:p>
                  </a:txBody>
                  <a:tcPr marL="68580" marR="68580" marT="0" marB="0"/>
                </a:tc>
                <a:tc>
                  <a:txBody>
                    <a:bodyPr/>
                    <a:lstStyle/>
                    <a:p>
                      <a:pPr algn="just"/>
                      <a:r>
                        <a:rPr lang="en-US" sz="1100" dirty="0">
                          <a:effectLst/>
                        </a:rPr>
                        <a:t> x7</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0217243"/>
                  </a:ext>
                </a:extLst>
              </a:tr>
              <a:tr h="21653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x7, x22, x6</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x10, -4(x7) </a:t>
                      </a:r>
                    </a:p>
                  </a:txBody>
                  <a:tcPr marL="68580" marR="68580" marT="0" marB="0"/>
                </a:tc>
                <a:tc>
                  <a:txBody>
                    <a:bodyPr/>
                    <a:lstStyle/>
                    <a:p>
                      <a:pPr algn="just"/>
                      <a:r>
                        <a:rPr lang="en-US" sz="1100" dirty="0">
                          <a:effectLst/>
                        </a:rPr>
                        <a:t> x7</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61749421"/>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x9, 0(x7)</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x9, x10, x9 </a:t>
                      </a:r>
                    </a:p>
                  </a:txBody>
                  <a:tcPr marL="68580" marR="68580" marT="0" marB="0"/>
                </a:tc>
                <a:tc>
                  <a:txBody>
                    <a:bodyPr/>
                    <a:lstStyle/>
                    <a:p>
                      <a:pPr algn="just"/>
                      <a:r>
                        <a:rPr lang="en-US" sz="1100" dirty="0">
                          <a:effectLst/>
                        </a:rPr>
                        <a:t> x9</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Y</a:t>
                      </a:r>
                    </a:p>
                  </a:txBody>
                  <a:tcPr marL="68580" marR="68580" marT="0" marB="0"/>
                </a:tc>
                <a:extLst>
                  <a:ext uri="{0D108BD9-81ED-4DB2-BD59-A6C34878D82A}">
                    <a16:rowId xmlns:a16="http://schemas.microsoft.com/office/drawing/2014/main" val="2789094483"/>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x10, -4(x7)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x9, x10, x9 </a:t>
                      </a:r>
                    </a:p>
                  </a:txBody>
                  <a:tcPr marL="68580" marR="68580" marT="0" marB="0"/>
                </a:tc>
                <a:tc>
                  <a:txBody>
                    <a:bodyPr/>
                    <a:lstStyle/>
                    <a:p>
                      <a:pPr algn="just"/>
                      <a:r>
                        <a:rPr lang="en-US" sz="1100" dirty="0">
                          <a:effectLst/>
                        </a:rPr>
                        <a:t> x10</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Y</a:t>
                      </a:r>
                    </a:p>
                  </a:txBody>
                  <a:tcPr marL="68580" marR="68580" marT="0" marB="0"/>
                </a:tc>
                <a:extLst>
                  <a:ext uri="{0D108BD9-81ED-4DB2-BD59-A6C34878D82A}">
                    <a16:rowId xmlns:a16="http://schemas.microsoft.com/office/drawing/2014/main" val="563219893"/>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t>lw</a:t>
                      </a:r>
                      <a:r>
                        <a:rPr lang="en-US" sz="1000" dirty="0"/>
                        <a:t> x10, 4(x7)</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a:t>add x9, x10, x9</a:t>
                      </a:r>
                    </a:p>
                  </a:txBody>
                  <a:tcPr marL="68580" marR="68580" marT="0" marB="0"/>
                </a:tc>
                <a:tc>
                  <a:txBody>
                    <a:bodyPr/>
                    <a:lstStyle/>
                    <a:p>
                      <a:pPr algn="just"/>
                      <a:r>
                        <a:rPr lang="en-US" sz="1100" dirty="0">
                          <a:effectLst/>
                        </a:rPr>
                        <a:t> x10</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Y</a:t>
                      </a:r>
                    </a:p>
                  </a:txBody>
                  <a:tcPr marL="68580" marR="68580" marT="0" marB="0"/>
                </a:tc>
                <a:extLst>
                  <a:ext uri="{0D108BD9-81ED-4DB2-BD59-A6C34878D82A}">
                    <a16:rowId xmlns:a16="http://schemas.microsoft.com/office/drawing/2014/main" val="2295527936"/>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t>add x9, x10, x9</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err="1"/>
                        <a:t>sw</a:t>
                      </a:r>
                      <a:r>
                        <a:rPr lang="en-US" sz="1000" dirty="0"/>
                        <a:t> x9, 0(x8)      </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x9</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1</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29263244"/>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a:t>add x8, x23, x6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err="1"/>
                        <a:t>sw</a:t>
                      </a:r>
                      <a:r>
                        <a:rPr lang="en-US" sz="1000" dirty="0"/>
                        <a:t> x9, 0(x8)      </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x8</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3123211"/>
                  </a:ext>
                </a:extLst>
              </a:tr>
              <a:tr h="205105">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000" dirty="0" err="1"/>
                        <a:t>addi</a:t>
                      </a:r>
                      <a:r>
                        <a:rPr lang="en-US" sz="1000" dirty="0"/>
                        <a:t> x5, x5, 1    </a:t>
                      </a:r>
                    </a:p>
                  </a:txBody>
                  <a:tcPr marL="68580" marR="68580" marT="0" marB="0"/>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100" dirty="0">
                          <a:effectLst/>
                        </a:rPr>
                        <a:t> </a:t>
                      </a:r>
                      <a:r>
                        <a:rPr lang="en-US" sz="1000" dirty="0" err="1">
                          <a:effectLst/>
                        </a:rPr>
                        <a:t>beq</a:t>
                      </a:r>
                      <a:r>
                        <a:rPr lang="en-US" sz="1000" dirty="0">
                          <a:effectLst/>
                        </a:rPr>
                        <a:t> x5, x22, Exit</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x5</a:t>
                      </a:r>
                    </a:p>
                  </a:txBody>
                  <a:tcPr marL="68580" marR="68580" marT="0" marB="0"/>
                </a:tc>
                <a:tc>
                  <a:txBody>
                    <a:bodyPr/>
                    <a:lstStyle/>
                    <a:p>
                      <a:pPr algn="just"/>
                      <a:r>
                        <a:rPr lang="en-US" sz="1000" dirty="0">
                          <a:effectLst/>
                          <a:latin typeface="Times New Roman" panose="02020603050405020304" pitchFamily="18" charset="0"/>
                          <a:ea typeface="Times New Roman" panose="02020603050405020304" pitchFamily="18" charset="0"/>
                        </a:rPr>
                        <a:t>0</a:t>
                      </a:r>
                    </a:p>
                  </a:txBody>
                  <a:tcPr marL="68580" marR="68580" marT="0" marB="0"/>
                </a:tc>
                <a:tc>
                  <a:txBody>
                    <a:bodyPr/>
                    <a:lstStyle/>
                    <a:p>
                      <a:pPr algn="just"/>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08815613"/>
                  </a:ext>
                </a:extLst>
              </a:tr>
            </a:tbl>
          </a:graphicData>
        </a:graphic>
      </p:graphicFrame>
      <p:pic>
        <p:nvPicPr>
          <p:cNvPr id="6" name="Picture 5">
            <a:extLst>
              <a:ext uri="{FF2B5EF4-FFF2-40B4-BE49-F238E27FC236}">
                <a16:creationId xmlns:a16="http://schemas.microsoft.com/office/drawing/2014/main" id="{7EA72591-DADF-1D4D-A1B8-7B54782AC339}"/>
              </a:ext>
            </a:extLst>
          </p:cNvPr>
          <p:cNvPicPr>
            <a:picLocks noChangeAspect="1"/>
          </p:cNvPicPr>
          <p:nvPr/>
        </p:nvPicPr>
        <p:blipFill>
          <a:blip r:embed="rId2"/>
          <a:stretch>
            <a:fillRect/>
          </a:stretch>
        </p:blipFill>
        <p:spPr>
          <a:xfrm>
            <a:off x="44536" y="1940529"/>
            <a:ext cx="9144000" cy="4794009"/>
          </a:xfrm>
          <a:prstGeom prst="rect">
            <a:avLst/>
          </a:prstGeom>
        </p:spPr>
      </p:pic>
      <p:pic>
        <p:nvPicPr>
          <p:cNvPr id="10" name="Picture 9">
            <a:extLst>
              <a:ext uri="{FF2B5EF4-FFF2-40B4-BE49-F238E27FC236}">
                <a16:creationId xmlns:a16="http://schemas.microsoft.com/office/drawing/2014/main" id="{F4535A2D-6CD3-4243-B9A2-A0FBEB70790C}"/>
              </a:ext>
            </a:extLst>
          </p:cNvPr>
          <p:cNvPicPr>
            <a:picLocks noChangeAspect="1"/>
          </p:cNvPicPr>
          <p:nvPr/>
        </p:nvPicPr>
        <p:blipFill>
          <a:blip r:embed="rId3"/>
          <a:stretch>
            <a:fillRect/>
          </a:stretch>
        </p:blipFill>
        <p:spPr>
          <a:xfrm>
            <a:off x="0" y="33762"/>
            <a:ext cx="9144000" cy="725461"/>
          </a:xfrm>
          <a:prstGeom prst="rect">
            <a:avLst/>
          </a:prstGeom>
        </p:spPr>
      </p:pic>
    </p:spTree>
    <p:extLst>
      <p:ext uri="{BB962C8B-B14F-4D97-AF65-F5344CB8AC3E}">
        <p14:creationId xmlns:p14="http://schemas.microsoft.com/office/powerpoint/2010/main" val="1918602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729E-695C-904D-B940-378101AF9D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C4DD3E-22DD-794B-A1FF-3DC2E4A63B2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B35268F-84F8-524A-9F4E-2246D979F03E}"/>
              </a:ext>
            </a:extLst>
          </p:cNvPr>
          <p:cNvSpPr>
            <a:spLocks noGrp="1"/>
          </p:cNvSpPr>
          <p:nvPr>
            <p:ph type="sldNum" sz="quarter" idx="12"/>
          </p:nvPr>
        </p:nvSpPr>
        <p:spPr/>
        <p:txBody>
          <a:bodyPr/>
          <a:lstStyle/>
          <a:p>
            <a:fld id="{7B14E791-165F-344E-BF0E-59CD826800BF}" type="slidenum">
              <a:rPr lang="en-US" smtClean="0"/>
              <a:pPr/>
              <a:t>98</a:t>
            </a:fld>
            <a:endParaRPr lang="en-US" dirty="0"/>
          </a:p>
        </p:txBody>
      </p:sp>
      <p:pic>
        <p:nvPicPr>
          <p:cNvPr id="8" name="Picture 7">
            <a:extLst>
              <a:ext uri="{FF2B5EF4-FFF2-40B4-BE49-F238E27FC236}">
                <a16:creationId xmlns:a16="http://schemas.microsoft.com/office/drawing/2014/main" id="{FDA91C3D-184A-854E-BA3D-4509886C701A}"/>
              </a:ext>
            </a:extLst>
          </p:cNvPr>
          <p:cNvPicPr>
            <a:picLocks noChangeAspect="1"/>
          </p:cNvPicPr>
          <p:nvPr/>
        </p:nvPicPr>
        <p:blipFill>
          <a:blip r:embed="rId2"/>
          <a:stretch>
            <a:fillRect/>
          </a:stretch>
        </p:blipFill>
        <p:spPr>
          <a:xfrm>
            <a:off x="139148" y="1438815"/>
            <a:ext cx="9144000" cy="5419185"/>
          </a:xfrm>
          <a:prstGeom prst="rect">
            <a:avLst/>
          </a:prstGeom>
        </p:spPr>
      </p:pic>
      <p:pic>
        <p:nvPicPr>
          <p:cNvPr id="9" name="Picture 8">
            <a:extLst>
              <a:ext uri="{FF2B5EF4-FFF2-40B4-BE49-F238E27FC236}">
                <a16:creationId xmlns:a16="http://schemas.microsoft.com/office/drawing/2014/main" id="{C836FA8B-FF5D-0F44-A663-BC5F4E2F8782}"/>
              </a:ext>
            </a:extLst>
          </p:cNvPr>
          <p:cNvPicPr>
            <a:picLocks noChangeAspect="1"/>
          </p:cNvPicPr>
          <p:nvPr/>
        </p:nvPicPr>
        <p:blipFill>
          <a:blip r:embed="rId3"/>
          <a:stretch>
            <a:fillRect/>
          </a:stretch>
        </p:blipFill>
        <p:spPr>
          <a:xfrm>
            <a:off x="38100" y="207554"/>
            <a:ext cx="9144000" cy="683827"/>
          </a:xfrm>
          <a:prstGeom prst="rect">
            <a:avLst/>
          </a:prstGeom>
        </p:spPr>
      </p:pic>
      <p:pic>
        <p:nvPicPr>
          <p:cNvPr id="10" name="Picture 9">
            <a:extLst>
              <a:ext uri="{FF2B5EF4-FFF2-40B4-BE49-F238E27FC236}">
                <a16:creationId xmlns:a16="http://schemas.microsoft.com/office/drawing/2014/main" id="{5C4C72D3-B1B0-5745-B6F0-965DE986F764}"/>
              </a:ext>
            </a:extLst>
          </p:cNvPr>
          <p:cNvPicPr>
            <a:picLocks noChangeAspect="1"/>
          </p:cNvPicPr>
          <p:nvPr/>
        </p:nvPicPr>
        <p:blipFill>
          <a:blip r:embed="rId4"/>
          <a:stretch>
            <a:fillRect/>
          </a:stretch>
        </p:blipFill>
        <p:spPr>
          <a:xfrm>
            <a:off x="6043749" y="13532"/>
            <a:ext cx="3138351" cy="1985886"/>
          </a:xfrm>
          <a:prstGeom prst="rect">
            <a:avLst/>
          </a:prstGeom>
        </p:spPr>
      </p:pic>
    </p:spTree>
    <p:extLst>
      <p:ext uri="{BB962C8B-B14F-4D97-AF65-F5344CB8AC3E}">
        <p14:creationId xmlns:p14="http://schemas.microsoft.com/office/powerpoint/2010/main" val="23810702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4: The Processor</a:t>
            </a:r>
          </a:p>
        </p:txBody>
      </p:sp>
      <p:sp>
        <p:nvSpPr>
          <p:cNvPr id="9" name="Content Placeholder 8"/>
          <p:cNvSpPr>
            <a:spLocks noGrp="1"/>
          </p:cNvSpPr>
          <p:nvPr>
            <p:ph idx="1"/>
          </p:nvPr>
        </p:nvSpPr>
        <p:spPr/>
        <p:txBody>
          <a:bodyPr>
            <a:normAutofit fontScale="62500" lnSpcReduction="20000"/>
          </a:bodyPr>
          <a:lstStyle/>
          <a:p>
            <a:r>
              <a:rPr lang="en-US" b="1" dirty="0"/>
              <a:t>Lecture</a:t>
            </a:r>
          </a:p>
          <a:p>
            <a:pPr lvl="1"/>
            <a:r>
              <a:rPr lang="en-US" b="1" dirty="0"/>
              <a:t>4.1  Introduction</a:t>
            </a:r>
          </a:p>
          <a:p>
            <a:pPr lvl="1"/>
            <a:r>
              <a:rPr lang="en-US" b="1" dirty="0"/>
              <a:t>4.2  Logic Design Conventions</a:t>
            </a:r>
          </a:p>
          <a:p>
            <a:pPr lvl="1"/>
            <a:r>
              <a:rPr lang="en-US" b="1" dirty="0"/>
              <a:t>4.3  Building a </a:t>
            </a:r>
            <a:r>
              <a:rPr lang="en-US" b="1" dirty="0" err="1"/>
              <a:t>Datapath</a:t>
            </a:r>
            <a:endParaRPr lang="en-US" b="1" dirty="0"/>
          </a:p>
          <a:p>
            <a:r>
              <a:rPr lang="en-US" b="1" dirty="0"/>
              <a:t>Lecture</a:t>
            </a:r>
          </a:p>
          <a:p>
            <a:pPr lvl="1"/>
            <a:r>
              <a:rPr lang="en-US" b="1" dirty="0"/>
              <a:t>4.4  A Simple Implementation Scheme</a:t>
            </a:r>
          </a:p>
          <a:p>
            <a:r>
              <a:rPr lang="en-US" b="1" dirty="0"/>
              <a:t>Lecture</a:t>
            </a:r>
          </a:p>
          <a:p>
            <a:pPr lvl="1"/>
            <a:r>
              <a:rPr lang="en-US" b="1" dirty="0"/>
              <a:t>4.5  An Overview of Pipelining</a:t>
            </a:r>
          </a:p>
          <a:p>
            <a:pPr lvl="0"/>
            <a:r>
              <a:rPr lang="en-US" b="1" dirty="0">
                <a:solidFill>
                  <a:schemeClr val="bg1">
                    <a:lumMod val="65000"/>
                  </a:schemeClr>
                </a:solidFill>
              </a:rPr>
              <a:t>Lecture (Pipeline implementation), will not be covered!</a:t>
            </a:r>
          </a:p>
          <a:p>
            <a:pPr lvl="1"/>
            <a:r>
              <a:rPr lang="en-US" dirty="0">
                <a:solidFill>
                  <a:srgbClr val="00B0F0"/>
                </a:solidFill>
              </a:rPr>
              <a:t>4.6  Pipelined Datapath and Control</a:t>
            </a:r>
          </a:p>
          <a:p>
            <a:pPr lvl="1"/>
            <a:r>
              <a:rPr lang="en-US" dirty="0">
                <a:solidFill>
                  <a:srgbClr val="00B0F0"/>
                </a:solidFill>
              </a:rPr>
              <a:t>4.7  Data Hazards: Forwarding versus Stalling</a:t>
            </a:r>
          </a:p>
          <a:p>
            <a:pPr lvl="1"/>
            <a:r>
              <a:rPr lang="en-US" dirty="0">
                <a:solidFill>
                  <a:srgbClr val="00B0F0"/>
                </a:solidFill>
              </a:rPr>
              <a:t>4.8  Control Hazards</a:t>
            </a:r>
          </a:p>
          <a:p>
            <a:pPr lvl="1"/>
            <a:r>
              <a:rPr lang="en-US" strike="sngStrike" dirty="0"/>
              <a:t>4.9  Exceptions</a:t>
            </a:r>
            <a:endParaRPr lang="en-US" dirty="0"/>
          </a:p>
          <a:p>
            <a:pPr lvl="1"/>
            <a:r>
              <a:rPr lang="en-US" strike="sngStrike" dirty="0"/>
              <a:t>4.13  Advanced Topic: An Introduction to Digital Design Using a Hardware Design Language to Describe and Model a Pipeline and More Pipelining Illustrations </a:t>
            </a:r>
            <a:endParaRPr lang="en-US" dirty="0"/>
          </a:p>
          <a:p>
            <a:r>
              <a:rPr lang="en-US" b="1" dirty="0"/>
              <a:t>Lecture (Advanced pipeline techniques and real-world CPU examples)</a:t>
            </a:r>
            <a:endParaRPr lang="en-US" dirty="0"/>
          </a:p>
          <a:p>
            <a:pPr lvl="1"/>
            <a:r>
              <a:rPr lang="en-US" dirty="0"/>
              <a:t>4.10  Parallelism via Instructions</a:t>
            </a:r>
          </a:p>
          <a:p>
            <a:pPr lvl="1"/>
            <a:r>
              <a:rPr lang="en-US" dirty="0"/>
              <a:t>4.11  Real Stuff: The ARM Cortex-A8 and Intel Core i7 Pipelines</a:t>
            </a:r>
          </a:p>
          <a:p>
            <a:pPr lvl="1"/>
            <a:r>
              <a:rPr lang="en-US" dirty="0">
                <a:solidFill>
                  <a:srgbClr val="00B0F0"/>
                </a:solidFill>
              </a:rPr>
              <a:t>4.12  Going Faster: Instruction-Level Parallelism and Matrix Multiply</a:t>
            </a:r>
          </a:p>
          <a:p>
            <a:pPr lvl="1"/>
            <a:r>
              <a:rPr lang="en-US" strike="sngStrike" dirty="0"/>
              <a:t>4.14  Fallacies and Pitfalls</a:t>
            </a:r>
          </a:p>
          <a:p>
            <a:pPr lvl="1"/>
            <a:r>
              <a:rPr lang="en-US" b="1" dirty="0">
                <a:solidFill>
                  <a:srgbClr val="0432FF"/>
                </a:solidFill>
              </a:rPr>
              <a:t>4.15  Concluding Remarks</a:t>
            </a:r>
          </a:p>
          <a:p>
            <a:endParaRPr lang="en-US" dirty="0"/>
          </a:p>
          <a:p>
            <a:endParaRPr lang="en-US" dirty="0"/>
          </a:p>
        </p:txBody>
      </p:sp>
      <p:sp>
        <p:nvSpPr>
          <p:cNvPr id="4" name="Slide Number Placeholder 3"/>
          <p:cNvSpPr>
            <a:spLocks noGrp="1"/>
          </p:cNvSpPr>
          <p:nvPr>
            <p:ph type="sldNum" sz="quarter" idx="12"/>
          </p:nvPr>
        </p:nvSpPr>
        <p:spPr/>
        <p:txBody>
          <a:bodyPr/>
          <a:lstStyle/>
          <a:p>
            <a:fld id="{7B14E791-165F-344E-BF0E-59CD826800BF}" type="slidenum">
              <a:rPr lang="en-US" smtClean="0"/>
              <a:pPr/>
              <a:t>99</a:t>
            </a:fld>
            <a:endParaRPr lang="en-US" dirty="0"/>
          </a:p>
        </p:txBody>
      </p:sp>
      <p:sp>
        <p:nvSpPr>
          <p:cNvPr id="6" name="Rectangle 5"/>
          <p:cNvSpPr/>
          <p:nvPr/>
        </p:nvSpPr>
        <p:spPr>
          <a:xfrm>
            <a:off x="152400" y="4648200"/>
            <a:ext cx="646331" cy="646331"/>
          </a:xfrm>
          <a:prstGeom prst="rect">
            <a:avLst/>
          </a:prstGeom>
        </p:spPr>
        <p:txBody>
          <a:bodyPr wrap="none">
            <a:spAutoFit/>
          </a:bodyPr>
          <a:lstStyle/>
          <a:p>
            <a:r>
              <a:rPr lang="en-US" sz="3600" b="1" dirty="0"/>
              <a:t>☛</a:t>
            </a:r>
            <a:endParaRPr lang="en-US" sz="3600" dirty="0"/>
          </a:p>
        </p:txBody>
      </p:sp>
    </p:spTree>
    <p:extLst>
      <p:ext uri="{BB962C8B-B14F-4D97-AF65-F5344CB8AC3E}">
        <p14:creationId xmlns:p14="http://schemas.microsoft.com/office/powerpoint/2010/main" val="675607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259115</TotalTime>
  <Words>16281</Words>
  <Application>Microsoft Macintosh PowerPoint</Application>
  <PresentationFormat>On-screen Show (4:3)</PresentationFormat>
  <Paragraphs>3368</Paragraphs>
  <Slides>210</Slides>
  <Notes>164</Notes>
  <HiddenSlides>2</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210</vt:i4>
      </vt:variant>
    </vt:vector>
  </HeadingPairs>
  <TitlesOfParts>
    <vt:vector size="222" baseType="lpstr">
      <vt:lpstr>Arial</vt:lpstr>
      <vt:lpstr>Arial Black</vt:lpstr>
      <vt:lpstr>Book Antiqua</vt:lpstr>
      <vt:lpstr>Calibri</vt:lpstr>
      <vt:lpstr>Comic Sans MS</vt:lpstr>
      <vt:lpstr>Courier New</vt:lpstr>
      <vt:lpstr>Lucida Console</vt:lpstr>
      <vt:lpstr>Times New Roman</vt:lpstr>
      <vt:lpstr>Wingdings</vt:lpstr>
      <vt:lpstr>Wingdings 2</vt:lpstr>
      <vt:lpstr>Office Theme</vt:lpstr>
      <vt:lpstr>Equation</vt:lpstr>
      <vt:lpstr>Chapter 4: The Processor  ITSC 3181 Introduction to Computer Architecture https://passlab.github.io/ITSC3181/</vt:lpstr>
      <vt:lpstr>Chapter 4: The Processor</vt:lpstr>
      <vt:lpstr>Introduction</vt:lpstr>
      <vt:lpstr>Instruction Set Architecture: The Interface Between Hardware and Software</vt:lpstr>
      <vt:lpstr>RISC-V and X86_64 Assembly Example</vt:lpstr>
      <vt:lpstr>Three Classes of Instructions</vt:lpstr>
      <vt:lpstr>Arithmetic-logic and load/store</vt:lpstr>
      <vt:lpstr>Load and Store Operations</vt:lpstr>
      <vt:lpstr>Memory Operand Example</vt:lpstr>
      <vt:lpstr>Conditional Branch</vt:lpstr>
      <vt:lpstr>Translating If Statements 1/2</vt:lpstr>
      <vt:lpstr>Translating Loop Statement</vt:lpstr>
      <vt:lpstr>Translating Loop Statement: for loop</vt:lpstr>
      <vt:lpstr>Instruction and Data (1/2)</vt:lpstr>
      <vt:lpstr>Instruction and Data (2/2)</vt:lpstr>
      <vt:lpstr>R-Format Encoding for Arithmetic-Logic Instructions</vt:lpstr>
      <vt:lpstr>RISC-V I-Format Encoding for Instructions That Has Immediate as one of the Operand</vt:lpstr>
      <vt:lpstr>RISC-V S-Format Encoding for Just Store</vt:lpstr>
      <vt:lpstr>SB-Format Encoding for Branch Instructions</vt:lpstr>
      <vt:lpstr>Branch Target Address is Encoded as offset off the branch address</vt:lpstr>
      <vt:lpstr>Components of a Computer</vt:lpstr>
      <vt:lpstr>Instruction Execution</vt:lpstr>
      <vt:lpstr>CPU Overview</vt:lpstr>
      <vt:lpstr>Multiplexers</vt:lpstr>
      <vt:lpstr>Full CPU with Data and Control Path (Wires)</vt:lpstr>
      <vt:lpstr>Logic Design Basics</vt:lpstr>
      <vt:lpstr>Combinational Elements</vt:lpstr>
      <vt:lpstr>Clocking Methodology</vt:lpstr>
      <vt:lpstr>Register Files</vt:lpstr>
      <vt:lpstr>A Simple Memory Model</vt:lpstr>
      <vt:lpstr>Building a Datapath</vt:lpstr>
      <vt:lpstr>Instruction Fetch</vt:lpstr>
      <vt:lpstr>R-Format Instructions</vt:lpstr>
      <vt:lpstr>R-Type Datapath</vt:lpstr>
      <vt:lpstr>Load/Store Instructions</vt:lpstr>
      <vt:lpstr>Immediate Generator</vt:lpstr>
      <vt:lpstr>Load Datapath</vt:lpstr>
      <vt:lpstr>Store Datapath</vt:lpstr>
      <vt:lpstr>Andi Datapath</vt:lpstr>
      <vt:lpstr>Branch Instructions</vt:lpstr>
      <vt:lpstr>Beq Datapath</vt:lpstr>
      <vt:lpstr>Full Datapath</vt:lpstr>
      <vt:lpstr>Full Datapath -  Study Goals</vt:lpstr>
      <vt:lpstr>Chapter 4: The Processor</vt:lpstr>
      <vt:lpstr>How Those Control Signals are Set Correctly? </vt:lpstr>
      <vt:lpstr>ALU Operation Control</vt:lpstr>
      <vt:lpstr>R-Format Instruction Encoding (AL Instructions) http://content.riscv.org/wp-content/uploads/2017/05/riscv-spec-v2.2.pdf#page=116</vt:lpstr>
      <vt:lpstr>I-Format Instruction Encoding (AL and Load) http://content.riscv.org/wp-content/uploads/2017/05/riscv-spec-v2.2.pdf#page=116</vt:lpstr>
      <vt:lpstr>S-Format Instruction Encoding (Store) http://content.riscv.org/wp-content/uploads/2017/05/riscv-spec-v2.2.pdf#page=116</vt:lpstr>
      <vt:lpstr>SB-Format Encoding for Branch Instr (e.g. beq) http://content.riscv.org/wp-content/uploads/2017/05/riscv-spec-v2.2.pdf#page=116 </vt:lpstr>
      <vt:lpstr>Observation </vt:lpstr>
      <vt:lpstr>Four Formats of Instructions</vt:lpstr>
      <vt:lpstr>The Truth Table for ALU Operation</vt:lpstr>
      <vt:lpstr>Datapath With  Control</vt:lpstr>
      <vt:lpstr>Six Control  Signals</vt:lpstr>
      <vt:lpstr>Control Signals</vt:lpstr>
      <vt:lpstr>Setting of the 2-Bit ALUOp and the 6 1-bit Controls </vt:lpstr>
      <vt:lpstr>Datapath With  Control</vt:lpstr>
      <vt:lpstr>Truth Table for the  Control Logic</vt:lpstr>
      <vt:lpstr>R-, I-, S and SB-  Instruction</vt:lpstr>
      <vt:lpstr>PowerPoint Presentation</vt:lpstr>
      <vt:lpstr>Specifying Values for Each Datapath Answer sheet: https://passlab.github.io/ITSC3181/HW4/Homework_4_AnswerSheet.xlsx  </vt:lpstr>
      <vt:lpstr>Specifying Values for Each Control Answer sheet: https://passlab.github.io/ITSC3181/HW4/Homework_4_AnswerSheet.xlsx </vt:lpstr>
      <vt:lpstr>Homework 4 https://passlab.github.io/ITSC3181/HW4/Homework_4.pdf</vt:lpstr>
      <vt:lpstr>Lab 11 and 12 https://passlab.github.io/ITSC3181/notes/Lab_11_12_SingleCycleCPU.pdf</vt:lpstr>
      <vt:lpstr>Performance Issues</vt:lpstr>
      <vt:lpstr>Chapter 4: The Processor</vt:lpstr>
      <vt:lpstr>Pipelining Analogy</vt:lpstr>
      <vt:lpstr>Pipelining: Its Natural!</vt:lpstr>
      <vt:lpstr>RISC-V Pipeline</vt:lpstr>
      <vt:lpstr>Graphical Representation of Instruction Pipeline</vt:lpstr>
      <vt:lpstr>Classic 5-Stage Pipeline for a RISC</vt:lpstr>
      <vt:lpstr>Pipeline Performance</vt:lpstr>
      <vt:lpstr>Pipeline Performance</vt:lpstr>
      <vt:lpstr>Pipeline Speedup</vt:lpstr>
      <vt:lpstr>Pipelining and ISA Design</vt:lpstr>
      <vt:lpstr>Hazards</vt:lpstr>
      <vt:lpstr>Structure Hazards</vt:lpstr>
      <vt:lpstr>One Memory PortStructural Hazards</vt:lpstr>
      <vt:lpstr>One Memory Port/Structural Hazards</vt:lpstr>
      <vt:lpstr>Summary of Structure Hazard</vt:lpstr>
      <vt:lpstr>Data Hazards</vt:lpstr>
      <vt:lpstr>Data Hazards and Solution #1: Interlocking</vt:lpstr>
      <vt:lpstr>Solution #2: Forwarding (aka Bypassing)</vt:lpstr>
      <vt:lpstr>Load-Use Data Hazard</vt:lpstr>
      <vt:lpstr>Code Scheduling to Avoid Stalls (Software Solution)</vt:lpstr>
      <vt:lpstr>To Check Cycles Delayed and How Forward Works in Different Cases</vt:lpstr>
      <vt:lpstr>Control Hazards</vt:lpstr>
      <vt:lpstr>Stall on Branch</vt:lpstr>
      <vt:lpstr>Branch Prediction</vt:lpstr>
      <vt:lpstr>RISC-V with Predict Not Taken</vt:lpstr>
      <vt:lpstr>More-Realistic Branch Prediction</vt:lpstr>
      <vt:lpstr>Pipeline Summary</vt:lpstr>
      <vt:lpstr>Pipeline Execution Diagram: Steps</vt:lpstr>
      <vt:lpstr>for (i=1; i&lt;M-1; i++) B2[i] = B[i-1] + B[i] + B[i+1];</vt:lpstr>
      <vt:lpstr>for (i=1; i&lt;M-1; i++) B2[i] = B[i-1] + B[i] + B[i+1];</vt:lpstr>
      <vt:lpstr>Examples</vt:lpstr>
      <vt:lpstr>PowerPoint Presentation</vt:lpstr>
      <vt:lpstr>Chapter 4: The Processor</vt:lpstr>
      <vt:lpstr>Instruction-Level Parallelism (ILP)</vt:lpstr>
      <vt:lpstr>Multiple Issue</vt:lpstr>
      <vt:lpstr>Speculation</vt:lpstr>
      <vt:lpstr>Speculation</vt:lpstr>
      <vt:lpstr>Compiler/Hardware Speculation</vt:lpstr>
      <vt:lpstr>Static Multiple Issue</vt:lpstr>
      <vt:lpstr>Scheduling Static Multiple Issue</vt:lpstr>
      <vt:lpstr>RISC-V with Static Dual Issue</vt:lpstr>
      <vt:lpstr>RISC-V with Static Dual Issue</vt:lpstr>
      <vt:lpstr>Hazards in the Dual-Issue RISC-V</vt:lpstr>
      <vt:lpstr>Scheduling Example</vt:lpstr>
      <vt:lpstr>Loop Unrolling</vt:lpstr>
      <vt:lpstr>Loop Unrolling Example</vt:lpstr>
      <vt:lpstr>Summary for Four Iterations of the Loop</vt:lpstr>
      <vt:lpstr>Dynamic Multiple Issue</vt:lpstr>
      <vt:lpstr>Dynamic Pipeline Scheduling</vt:lpstr>
      <vt:lpstr>Dynamically Scheduled CPU</vt:lpstr>
      <vt:lpstr>Register Renaming</vt:lpstr>
      <vt:lpstr>Why Do Dynamic Scheduling?</vt:lpstr>
      <vt:lpstr>Does Multiple Issue Work?</vt:lpstr>
      <vt:lpstr>Power Efficiency</vt:lpstr>
      <vt:lpstr>Cortex A53 and Intel i7</vt:lpstr>
      <vt:lpstr>ARM Cortex-A53 Pipeline</vt:lpstr>
      <vt:lpstr>ARM Cortex-A53 Performance using SPEC2006</vt:lpstr>
      <vt:lpstr>Intel Core i7</vt:lpstr>
      <vt:lpstr>Core i7 Pipeline: IF</vt:lpstr>
      <vt:lpstr>Core i7 Pipeline: Predecode</vt:lpstr>
      <vt:lpstr>Core i7 Pipeline: Micro-op decode </vt:lpstr>
      <vt:lpstr>Core i7 Pipeline: loop stream detection  and microfusion </vt:lpstr>
      <vt:lpstr>Core i7 Pipeline: Issue</vt:lpstr>
      <vt:lpstr>Core i7 Pipeline: EXE and Retirement</vt:lpstr>
      <vt:lpstr>Core i7 Performance running SPEC2006 INT</vt:lpstr>
      <vt:lpstr>Concluding Remarks</vt:lpstr>
      <vt:lpstr>Slides and Chapter Sections that are not covered for Fall 2020. </vt:lpstr>
      <vt:lpstr>Chapter 4: The Processor</vt:lpstr>
      <vt:lpstr>Pipelined Datapath</vt:lpstr>
      <vt:lpstr>Pipeline registers</vt:lpstr>
      <vt:lpstr>Pipeline Operation</vt:lpstr>
      <vt:lpstr>IF for Load, Store, …</vt:lpstr>
      <vt:lpstr>ID for Load, Store, …</vt:lpstr>
      <vt:lpstr>EX for Load</vt:lpstr>
      <vt:lpstr>MEM for Load</vt:lpstr>
      <vt:lpstr>WB for Load</vt:lpstr>
      <vt:lpstr>Corrected Datapath for Load</vt:lpstr>
      <vt:lpstr>EX for Store</vt:lpstr>
      <vt:lpstr>MEM for Store</vt:lpstr>
      <vt:lpstr>WB for Store</vt:lpstr>
      <vt:lpstr>Multi-Cycle Pipeline Diagram</vt:lpstr>
      <vt:lpstr>Single-Cycle Pipeline Diagram</vt:lpstr>
      <vt:lpstr>Multi-Cycle Pipeline Diagram</vt:lpstr>
      <vt:lpstr>Pipelined Control (Simplified)</vt:lpstr>
      <vt:lpstr>Pipelined Control</vt:lpstr>
      <vt:lpstr>Pipelined Control</vt:lpstr>
      <vt:lpstr>Data Hazards in ALU Instructions</vt:lpstr>
      <vt:lpstr>Data Dependency  Data Hazards</vt:lpstr>
      <vt:lpstr>Solution #1: Handling RAW Hazards by Forwarding</vt:lpstr>
      <vt:lpstr>Solution #2: Insert stalls</vt:lpstr>
      <vt:lpstr>Datapath for Forwarding</vt:lpstr>
      <vt:lpstr>Detecting RAW Hazards</vt:lpstr>
      <vt:lpstr>Detecting RAW Hazards</vt:lpstr>
      <vt:lpstr>Detecting RAW Hazards</vt:lpstr>
      <vt:lpstr>Detecting the Need to Forward</vt:lpstr>
      <vt:lpstr>Forwarding Conditions</vt:lpstr>
      <vt:lpstr>Forwarding Conditions</vt:lpstr>
      <vt:lpstr>Control Signals During Forwarding: Those Light Blue lines</vt:lpstr>
      <vt:lpstr>RAW Hazards with Load/Store</vt:lpstr>
      <vt:lpstr>Load-Use RAW Data Hazard</vt:lpstr>
      <vt:lpstr>Stall/Bubble in the Pipeline</vt:lpstr>
      <vt:lpstr>Stall/Bubble in the Pipeline</vt:lpstr>
      <vt:lpstr>Load-Use Hazard Detection</vt:lpstr>
      <vt:lpstr>How to Stall the Pipeline</vt:lpstr>
      <vt:lpstr>Datapath with Hazard Detection</vt:lpstr>
      <vt:lpstr>Compiler Scheduling for Removing Load-Use Stall </vt:lpstr>
      <vt:lpstr>Stalls and Performance</vt:lpstr>
      <vt:lpstr>Control Hazards Because of Branches</vt:lpstr>
      <vt:lpstr>Control Hazards</vt:lpstr>
      <vt:lpstr>Reducing Branch Delay</vt:lpstr>
      <vt:lpstr>Reducing Branch Delay</vt:lpstr>
      <vt:lpstr>Example: Branch Taken</vt:lpstr>
      <vt:lpstr>Example: Branch Taken</vt:lpstr>
      <vt:lpstr>Four Branch Hazard Alternatives</vt:lpstr>
      <vt:lpstr>Four Branch Hazard Alternatives</vt:lpstr>
      <vt:lpstr>Exceptions and Interrupts</vt:lpstr>
      <vt:lpstr>Handling Exceptions</vt:lpstr>
      <vt:lpstr>An Alternate Mechanism</vt:lpstr>
      <vt:lpstr>Handler Actions</vt:lpstr>
      <vt:lpstr>Exceptions in a Pipeline</vt:lpstr>
      <vt:lpstr>Pipeline with Exceptions</vt:lpstr>
      <vt:lpstr>Exception Properties</vt:lpstr>
      <vt:lpstr>Exception Example</vt:lpstr>
      <vt:lpstr>Exception Example</vt:lpstr>
      <vt:lpstr>Exception Example</vt:lpstr>
      <vt:lpstr>Multiple Exceptions</vt:lpstr>
      <vt:lpstr>Imprecise Exceptions</vt:lpstr>
      <vt:lpstr>Data Hazards for Branches</vt:lpstr>
      <vt:lpstr>Data Hazards for Branches</vt:lpstr>
      <vt:lpstr>Data Hazards for Branches</vt:lpstr>
      <vt:lpstr>1-Bit Predictor: Shortcoming</vt:lpstr>
      <vt:lpstr>2-Bit Predictor</vt:lpstr>
      <vt:lpstr>Calculating the Branch Target</vt:lpstr>
      <vt:lpstr>Dynamic Branch Prediction</vt:lpstr>
      <vt:lpstr>Speculation and Exceptions</vt:lpstr>
      <vt:lpstr>Matrix Multiply</vt:lpstr>
      <vt:lpstr>Matrix Multiply</vt:lpstr>
      <vt:lpstr>Performance Impact</vt:lpstr>
      <vt:lpstr>Concluding Remarks</vt:lpstr>
      <vt:lpstr>Fallacies</vt:lpstr>
      <vt:lpstr>Pitfalls</vt:lpstr>
      <vt:lpstr>End of Chapter 4</vt:lpstr>
      <vt:lpstr>Sequential Elements</vt:lpstr>
      <vt:lpstr>Sequential Elements</vt:lpstr>
    </vt:vector>
  </TitlesOfParts>
  <Company>Rice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Keith Cooper</dc:creator>
  <cp:lastModifiedBy>Yonghong Yan</cp:lastModifiedBy>
  <cp:revision>3996</cp:revision>
  <cp:lastPrinted>2022-11-03T15:22:16Z</cp:lastPrinted>
  <dcterms:created xsi:type="dcterms:W3CDTF">2009-05-06T11:59:01Z</dcterms:created>
  <dcterms:modified xsi:type="dcterms:W3CDTF">2023-04-04T15:13:29Z</dcterms:modified>
</cp:coreProperties>
</file>