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0"/>
  </p:notesMasterIdLst>
  <p:handoutMasterIdLst>
    <p:handoutMasterId r:id="rId71"/>
  </p:handoutMasterIdLst>
  <p:sldIdLst>
    <p:sldId id="356" r:id="rId2"/>
    <p:sldId id="789" r:id="rId3"/>
    <p:sldId id="790" r:id="rId4"/>
    <p:sldId id="791" r:id="rId5"/>
    <p:sldId id="792" r:id="rId6"/>
    <p:sldId id="793" r:id="rId7"/>
    <p:sldId id="794" r:id="rId8"/>
    <p:sldId id="795" r:id="rId9"/>
    <p:sldId id="796" r:id="rId10"/>
    <p:sldId id="666" r:id="rId11"/>
    <p:sldId id="667" r:id="rId12"/>
    <p:sldId id="788" r:id="rId13"/>
    <p:sldId id="668" r:id="rId14"/>
    <p:sldId id="669" r:id="rId15"/>
    <p:sldId id="670" r:id="rId16"/>
    <p:sldId id="671" r:id="rId17"/>
    <p:sldId id="673" r:id="rId18"/>
    <p:sldId id="674" r:id="rId19"/>
    <p:sldId id="786" r:id="rId20"/>
    <p:sldId id="787" r:id="rId21"/>
    <p:sldId id="676" r:id="rId22"/>
    <p:sldId id="677" r:id="rId23"/>
    <p:sldId id="678" r:id="rId24"/>
    <p:sldId id="685" r:id="rId25"/>
    <p:sldId id="686" r:id="rId26"/>
    <p:sldId id="687" r:id="rId27"/>
    <p:sldId id="689" r:id="rId28"/>
    <p:sldId id="696" r:id="rId29"/>
    <p:sldId id="697" r:id="rId30"/>
    <p:sldId id="698" r:id="rId31"/>
    <p:sldId id="700" r:id="rId32"/>
    <p:sldId id="702" r:id="rId33"/>
    <p:sldId id="707" r:id="rId34"/>
    <p:sldId id="708" r:id="rId35"/>
    <p:sldId id="709" r:id="rId36"/>
    <p:sldId id="720" r:id="rId37"/>
    <p:sldId id="721" r:id="rId38"/>
    <p:sldId id="722" r:id="rId39"/>
    <p:sldId id="723" r:id="rId40"/>
    <p:sldId id="724" r:id="rId41"/>
    <p:sldId id="725" r:id="rId42"/>
    <p:sldId id="726" r:id="rId43"/>
    <p:sldId id="727" r:id="rId44"/>
    <p:sldId id="728" r:id="rId45"/>
    <p:sldId id="729" r:id="rId46"/>
    <p:sldId id="744" r:id="rId47"/>
    <p:sldId id="746" r:id="rId48"/>
    <p:sldId id="749" r:id="rId49"/>
    <p:sldId id="752" r:id="rId50"/>
    <p:sldId id="753" r:id="rId51"/>
    <p:sldId id="755" r:id="rId52"/>
    <p:sldId id="757" r:id="rId53"/>
    <p:sldId id="758" r:id="rId54"/>
    <p:sldId id="759" r:id="rId55"/>
    <p:sldId id="760" r:id="rId56"/>
    <p:sldId id="761" r:id="rId57"/>
    <p:sldId id="762" r:id="rId58"/>
    <p:sldId id="763" r:id="rId59"/>
    <p:sldId id="764" r:id="rId60"/>
    <p:sldId id="765" r:id="rId61"/>
    <p:sldId id="766" r:id="rId62"/>
    <p:sldId id="769" r:id="rId63"/>
    <p:sldId id="770" r:id="rId64"/>
    <p:sldId id="771" r:id="rId65"/>
    <p:sldId id="772" r:id="rId66"/>
    <p:sldId id="773" r:id="rId67"/>
    <p:sldId id="775" r:id="rId68"/>
    <p:sldId id="777" r:id="rId6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373A9"/>
    <a:srgbClr val="151F37"/>
    <a:srgbClr val="66FFFF"/>
    <a:srgbClr val="999999"/>
    <a:srgbClr val="B3B3B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71" autoAdjust="0"/>
    <p:restoredTop sz="88682" autoAdjust="0"/>
  </p:normalViewPr>
  <p:slideViewPr>
    <p:cSldViewPr snapToObjects="1">
      <p:cViewPr varScale="1">
        <p:scale>
          <a:sx n="115" d="100"/>
          <a:sy n="115" d="100"/>
        </p:scale>
        <p:origin x="1896" y="208"/>
      </p:cViewPr>
      <p:guideLst>
        <p:guide orient="horz" pos="2160"/>
        <p:guide pos="2880"/>
      </p:guideLst>
    </p:cSldViewPr>
  </p:slideViewPr>
  <p:outlineViewPr>
    <p:cViewPr>
      <p:scale>
        <a:sx n="33" d="100"/>
        <a:sy n="33" d="100"/>
      </p:scale>
      <p:origin x="8"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notesMaster" Target="notesMasters/notesMaster1.xml"/><Relationship Id="rId71" Type="http://schemas.openxmlformats.org/officeDocument/2006/relationships/handoutMaster" Target="handoutMasters/handoutMaster1.xml"/><Relationship Id="rId72"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E448E8-F839-074E-A1D0-D2FB87DD67C2}" type="datetimeFigureOut">
              <a:rPr lang="en-US" smtClean="0"/>
              <a:pPr/>
              <a:t>10/4/17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52CCB9-CDEA-A44A-BB8F-F4EE7CF01733}" type="slidenum">
              <a:rPr lang="en-US" smtClean="0"/>
              <a:pPr/>
              <a:t>‹#›</a:t>
            </a:fld>
            <a:endParaRPr lang="en-US" dirty="0"/>
          </a:p>
        </p:txBody>
      </p:sp>
    </p:spTree>
    <p:extLst>
      <p:ext uri="{BB962C8B-B14F-4D97-AF65-F5344CB8AC3E}">
        <p14:creationId xmlns:p14="http://schemas.microsoft.com/office/powerpoint/2010/main" val="19364554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116D5-7367-0B47-9125-E5A43145A8C9}" type="datetimeFigureOut">
              <a:rPr lang="en-US" smtClean="0"/>
              <a:pPr/>
              <a:t>10/4/17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66752-9E73-7842-9287-04A4EDD5DE57}" type="slidenum">
              <a:rPr lang="en-US" smtClean="0"/>
              <a:pPr/>
              <a:t>‹#›</a:t>
            </a:fld>
            <a:endParaRPr lang="en-US" dirty="0"/>
          </a:p>
        </p:txBody>
      </p:sp>
    </p:spTree>
    <p:extLst>
      <p:ext uri="{BB962C8B-B14F-4D97-AF65-F5344CB8AC3E}">
        <p14:creationId xmlns:p14="http://schemas.microsoft.com/office/powerpoint/2010/main" val="40366343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FDF800-FE0E-A944-8AC1-D57C07B352FC}"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24</a:t>
            </a:fld>
            <a:endParaRPr lang="en-US"/>
          </a:p>
        </p:txBody>
      </p:sp>
    </p:spTree>
    <p:extLst>
      <p:ext uri="{BB962C8B-B14F-4D97-AF65-F5344CB8AC3E}">
        <p14:creationId xmlns:p14="http://schemas.microsoft.com/office/powerpoint/2010/main" val="42708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25</a:t>
            </a:fld>
            <a:endParaRPr lang="en-US"/>
          </a:p>
        </p:txBody>
      </p:sp>
    </p:spTree>
    <p:extLst>
      <p:ext uri="{BB962C8B-B14F-4D97-AF65-F5344CB8AC3E}">
        <p14:creationId xmlns:p14="http://schemas.microsoft.com/office/powerpoint/2010/main" val="42708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26</a:t>
            </a:fld>
            <a:endParaRPr lang="en-US"/>
          </a:p>
        </p:txBody>
      </p:sp>
    </p:spTree>
    <p:extLst>
      <p:ext uri="{BB962C8B-B14F-4D97-AF65-F5344CB8AC3E}">
        <p14:creationId xmlns:p14="http://schemas.microsoft.com/office/powerpoint/2010/main" val="42708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64</a:t>
            </a:fld>
            <a:endParaRPr lang="en-US"/>
          </a:p>
        </p:txBody>
      </p:sp>
    </p:spTree>
    <p:extLst>
      <p:ext uri="{BB962C8B-B14F-4D97-AF65-F5344CB8AC3E}">
        <p14:creationId xmlns:p14="http://schemas.microsoft.com/office/powerpoint/2010/main" val="713325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Support for accelerators. The OpenMP 4.0 API specification effort included significant participation by all the major vendors in order to support a wide variety of compute devices. OpenMP API provides mechanisms to describe regions of code where data and/or computation should be moved to another computing device. Several prototypes for the accelerator proposal have already been implemented.</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SIMD constructs to </a:t>
            </a:r>
            <a:r>
              <a:rPr lang="en-US" dirty="0" err="1" smtClean="0"/>
              <a:t>vectorize</a:t>
            </a:r>
            <a:r>
              <a:rPr lang="en-US" dirty="0" smtClean="0"/>
              <a:t> both serial as well as parallelized loops. With the advent of SIMD units in all major processor chips, portable support for accessing them is essential. OpenMP 4.0 API provides mechanisms to describe when multiple iterations of the loop can be executed concurrently using SIMD instructions and to describe how to create versions of functions that can be invoked across SIMD lanes.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Error handling. OpenMP 4.0 API defines error handling capabilities to improve the resiliency and stability of OpenMP applications in the presence of system-level, runtime-level, and user-defined errors. Features to abort parallel OpenMP execution cleanly have been defined, based on conditional cancellation and user-defined cancellation points.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Thread affinity. OpenMP 4.0 API provides mechanisms to define where to execute OpenMP threads. Platform-specific data and algorithm-specific properties are separated, offering a deterministic behavior and simplicity in use. The advantages for the user are better locality, less false sharing and more memory bandwidth.</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Tasking extensions. OpenMP 4.0 API provides several extensions to its task-based parallelism support. Tasks can be grouped to support deep task synchronization and task groups can be aborted to reflect completion of cooperative tasking activities such as search. Task-to-task synchronization is now supported through the specification of task dependency.</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Support for Fortran 2003. The Fortran 2003 standard adds many modern computer language features. Having these features in the specification allows users to parallelize Fortran 2003 compliant programs. This includes interoperability of Fortran and C, which is one of the most popular features in Fortran 2003.</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User-defined reductions. Previously, OpenMP API only supported reductions with base language operators and intrinsic procedures. With OpenMP 4.0 API, user-defined reductions are now also supported.</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Sequentially consistent atomics. A clause has been added to allow a programmer to enforce sequential consistency when a specific storage location is accessed atomically.</a:t>
            </a:r>
            <a:endParaRPr lang="en-US" dirty="0"/>
          </a:p>
        </p:txBody>
      </p:sp>
      <p:sp>
        <p:nvSpPr>
          <p:cNvPr id="4" name="Slide Number Placeholder 3"/>
          <p:cNvSpPr>
            <a:spLocks noGrp="1"/>
          </p:cNvSpPr>
          <p:nvPr>
            <p:ph type="sldNum" sz="quarter" idx="10"/>
          </p:nvPr>
        </p:nvSpPr>
        <p:spPr/>
        <p:txBody>
          <a:bodyPr/>
          <a:lstStyle/>
          <a:p>
            <a:fld id="{A55E14D5-F191-704A-A003-58D7AD004A29}" type="slidenum">
              <a:rPr lang="en-US" smtClean="0"/>
              <a:t>9</a:t>
            </a:fld>
            <a:endParaRPr lang="en-US"/>
          </a:p>
        </p:txBody>
      </p:sp>
    </p:spTree>
    <p:extLst>
      <p:ext uri="{BB962C8B-B14F-4D97-AF65-F5344CB8AC3E}">
        <p14:creationId xmlns:p14="http://schemas.microsoft.com/office/powerpoint/2010/main" val="405642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15</a:t>
            </a:fld>
            <a:endParaRPr lang="en-US"/>
          </a:p>
        </p:txBody>
      </p:sp>
    </p:spTree>
    <p:extLst>
      <p:ext uri="{BB962C8B-B14F-4D97-AF65-F5344CB8AC3E}">
        <p14:creationId xmlns:p14="http://schemas.microsoft.com/office/powerpoint/2010/main" val="42708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 A walk through of simple-</a:t>
            </a:r>
            <a:r>
              <a:rPr lang="en-US" dirty="0" err="1" smtClean="0"/>
              <a:t>kernels.c</a:t>
            </a:r>
            <a:r>
              <a:rPr lang="en-US" baseline="0" dirty="0" smtClean="0"/>
              <a:t> is performed under Section “Using the kernels directive” in Chapter 8. It is recommended a similar walkthrough is performed here.</a:t>
            </a:r>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16</a:t>
            </a:fld>
            <a:endParaRPr lang="en-US"/>
          </a:p>
        </p:txBody>
      </p:sp>
    </p:spTree>
    <p:extLst>
      <p:ext uri="{BB962C8B-B14F-4D97-AF65-F5344CB8AC3E}">
        <p14:creationId xmlns:p14="http://schemas.microsoft.com/office/powerpoint/2010/main" val="42708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17</a:t>
            </a:fld>
            <a:endParaRPr lang="en-US"/>
          </a:p>
        </p:txBody>
      </p:sp>
    </p:spTree>
    <p:extLst>
      <p:ext uri="{BB962C8B-B14F-4D97-AF65-F5344CB8AC3E}">
        <p14:creationId xmlns:p14="http://schemas.microsoft.com/office/powerpoint/2010/main" val="42708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18</a:t>
            </a:fld>
            <a:endParaRPr lang="en-US"/>
          </a:p>
        </p:txBody>
      </p:sp>
    </p:spTree>
    <p:extLst>
      <p:ext uri="{BB962C8B-B14F-4D97-AF65-F5344CB8AC3E}">
        <p14:creationId xmlns:p14="http://schemas.microsoft.com/office/powerpoint/2010/main" val="42708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21</a:t>
            </a:fld>
            <a:endParaRPr lang="en-US"/>
          </a:p>
        </p:txBody>
      </p:sp>
    </p:spTree>
    <p:extLst>
      <p:ext uri="{BB962C8B-B14F-4D97-AF65-F5344CB8AC3E}">
        <p14:creationId xmlns:p14="http://schemas.microsoft.com/office/powerpoint/2010/main" val="42708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22</a:t>
            </a:fld>
            <a:endParaRPr lang="en-US"/>
          </a:p>
        </p:txBody>
      </p:sp>
    </p:spTree>
    <p:extLst>
      <p:ext uri="{BB962C8B-B14F-4D97-AF65-F5344CB8AC3E}">
        <p14:creationId xmlns:p14="http://schemas.microsoft.com/office/powerpoint/2010/main" val="42708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879B22-D358-4828-9DF5-093E97D43030}" type="slidenum">
              <a:rPr lang="en-US" smtClean="0"/>
              <a:pPr>
                <a:defRPr/>
              </a:pPr>
              <a:t>23</a:t>
            </a:fld>
            <a:endParaRPr lang="en-US"/>
          </a:p>
        </p:txBody>
      </p:sp>
    </p:spTree>
    <p:extLst>
      <p:ext uri="{BB962C8B-B14F-4D97-AF65-F5344CB8AC3E}">
        <p14:creationId xmlns:p14="http://schemas.microsoft.com/office/powerpoint/2010/main" val="42708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74787"/>
            <a:ext cx="7772400" cy="1470025"/>
          </a:xfrm>
        </p:spPr>
        <p:txBody>
          <a:bodyPr>
            <a:normAutofit/>
          </a:bodyPr>
          <a:lstStyle>
            <a:lvl1pPr algn="ctr">
              <a:defRPr sz="3600" b="1"/>
            </a:lvl1pPr>
          </a:lstStyle>
          <a:p>
            <a:r>
              <a:rPr lang="en-US" dirty="0" smtClean="0"/>
              <a:t>Click to edit Master title style</a:t>
            </a:r>
            <a:endParaRPr lang="en-US" dirty="0"/>
          </a:p>
        </p:txBody>
      </p:sp>
      <p:sp>
        <p:nvSpPr>
          <p:cNvPr id="3" name="Subtitle 2"/>
          <p:cNvSpPr>
            <a:spLocks noGrp="1"/>
          </p:cNvSpPr>
          <p:nvPr>
            <p:ph type="subTitle" idx="1"/>
          </p:nvPr>
        </p:nvSpPr>
        <p:spPr>
          <a:xfrm>
            <a:off x="1386417" y="36576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7B14E791-165F-344E-BF0E-59CD826800BF}" type="slidenum">
              <a:rPr lang="en-US" smtClean="0"/>
              <a:pPr/>
              <a:t>‹#›</a:t>
            </a:fld>
            <a:endParaRPr lang="en-US" dirty="0"/>
          </a:p>
        </p:txBody>
      </p:sp>
      <p:cxnSp>
        <p:nvCxnSpPr>
          <p:cNvPr id="5" name="Straight Connector 4"/>
          <p:cNvCxnSpPr/>
          <p:nvPr userDrawn="1"/>
        </p:nvCxnSpPr>
        <p:spPr>
          <a:xfrm>
            <a:off x="228600" y="992188"/>
            <a:ext cx="8763000" cy="0"/>
          </a:xfrm>
          <a:prstGeom prst="line">
            <a:avLst/>
          </a:prstGeom>
          <a:ln w="57150" cap="flat" cmpd="sng" algn="ctr">
            <a:solidFill>
              <a:srgbClr val="00009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228600" y="6019800"/>
            <a:ext cx="8763000" cy="0"/>
          </a:xfrm>
          <a:prstGeom prst="line">
            <a:avLst/>
          </a:prstGeom>
          <a:ln w="57150" cap="flat" cmpd="sng" algn="ctr">
            <a:solidFill>
              <a:srgbClr val="00009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B14E791-165F-344E-BF0E-59CD826800B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B14E791-165F-344E-BF0E-59CD826800B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1362075"/>
          </a:xfrm>
        </p:spPr>
        <p:txBody>
          <a:bodyPr anchor="t"/>
          <a:lstStyle>
            <a:lvl1pPr algn="l">
              <a:defRPr sz="40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1148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7B14E791-165F-344E-BF0E-59CD826800B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B14E791-165F-344E-BF0E-59CD826800B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B14E791-165F-344E-BF0E-59CD826800B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14E791-165F-344E-BF0E-59CD826800B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B14E791-165F-344E-BF0E-59CD826800B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B14E791-165F-344E-BF0E-59CD826800B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B14E791-165F-344E-BF0E-59CD826800B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9900" y="152400"/>
            <a:ext cx="8229600" cy="7159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0"/>
            <a:ext cx="8534400" cy="52133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151F37"/>
                </a:solidFill>
              </a:defRPr>
            </a:lvl1pPr>
          </a:lstStyle>
          <a:p>
            <a:fld id="{7B14E791-165F-344E-BF0E-59CD826800BF}" type="slidenum">
              <a:rPr lang="en-US" smtClean="0"/>
              <a:pPr/>
              <a:t>‹#›</a:t>
            </a:fld>
            <a:endParaRPr lang="en-US" dirty="0"/>
          </a:p>
        </p:txBody>
      </p:sp>
      <p:cxnSp>
        <p:nvCxnSpPr>
          <p:cNvPr id="8" name="Straight Connector 7"/>
          <p:cNvCxnSpPr/>
          <p:nvPr userDrawn="1"/>
        </p:nvCxnSpPr>
        <p:spPr>
          <a:xfrm>
            <a:off x="228600" y="992188"/>
            <a:ext cx="8763000" cy="0"/>
          </a:xfrm>
          <a:prstGeom prst="line">
            <a:avLst/>
          </a:prstGeom>
          <a:ln w="57150" cap="flat" cmpd="sng" algn="ctr">
            <a:solidFill>
              <a:srgbClr val="00009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34290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Lst>
  <p:hf hdr="0" ftr="0" dt="0"/>
  <p:txStyles>
    <p:titleStyle>
      <a:lvl1pPr algn="ctr" defTabSz="457200" rtl="0" eaLnBrk="1" latinLnBrk="0" hangingPunct="1">
        <a:spcBef>
          <a:spcPct val="0"/>
        </a:spcBef>
        <a:buNone/>
        <a:defRPr sz="3600" b="1" kern="1200">
          <a:solidFill>
            <a:schemeClr val="tx1"/>
          </a:solidFill>
          <a:latin typeface="+mn-lt"/>
          <a:ea typeface="+mj-ea"/>
          <a:cs typeface="Arial Rounded MT Bold"/>
        </a:defRPr>
      </a:lvl1pPr>
    </p:titleStyle>
    <p:bodyStyle>
      <a:lvl1pPr marL="320040" indent="-320040" algn="l" defTabSz="457200" rtl="0" eaLnBrk="1" latinLnBrk="0" hangingPunct="1">
        <a:spcBef>
          <a:spcPts val="600"/>
        </a:spcBef>
        <a:buClr>
          <a:srgbClr val="151F37"/>
        </a:buClr>
        <a:buSzPct val="120000"/>
        <a:buFont typeface="Arial"/>
        <a:buChar char="•"/>
        <a:tabLst/>
        <a:defRPr sz="2600" b="0" kern="1200">
          <a:solidFill>
            <a:schemeClr val="tx1"/>
          </a:solidFill>
          <a:latin typeface="+mn-lt"/>
          <a:ea typeface="+mn-ea"/>
          <a:cs typeface="Arial Rounded MT Bold"/>
        </a:defRPr>
      </a:lvl1pPr>
      <a:lvl2pPr marL="571500" indent="-320040" algn="l" defTabSz="457200" rtl="0" eaLnBrk="1" latinLnBrk="0" hangingPunct="1">
        <a:spcBef>
          <a:spcPts val="300"/>
        </a:spcBef>
        <a:buClr>
          <a:srgbClr val="151F37"/>
        </a:buClr>
        <a:buFont typeface="Arial"/>
        <a:buChar char="–"/>
        <a:defRPr sz="2400" b="0" kern="1200">
          <a:solidFill>
            <a:srgbClr val="0000FF"/>
          </a:solidFill>
          <a:latin typeface="+mn-lt"/>
          <a:ea typeface="+mn-ea"/>
          <a:cs typeface="Arial Rounded MT Bold"/>
        </a:defRPr>
      </a:lvl2pPr>
      <a:lvl3pPr marL="801688" indent="-228600" algn="l" defTabSz="457200" rtl="0" eaLnBrk="1" latinLnBrk="0" hangingPunct="1">
        <a:spcBef>
          <a:spcPts val="300"/>
        </a:spcBef>
        <a:buClr>
          <a:srgbClr val="151F37"/>
        </a:buClr>
        <a:buFont typeface="Arial"/>
        <a:buChar char="•"/>
        <a:defRPr sz="2400" b="0" kern="1200">
          <a:solidFill>
            <a:srgbClr val="FF0000"/>
          </a:solidFill>
          <a:latin typeface="+mn-lt"/>
          <a:ea typeface="+mn-ea"/>
          <a:cs typeface="Arial Rounded MT Bold"/>
        </a:defRPr>
      </a:lvl3pPr>
      <a:lvl4pPr marL="1022350" indent="-228600" algn="l" defTabSz="457200" rtl="0" eaLnBrk="1" latinLnBrk="0" hangingPunct="1">
        <a:spcBef>
          <a:spcPts val="300"/>
        </a:spcBef>
        <a:buClr>
          <a:srgbClr val="151F37"/>
        </a:buClr>
        <a:buFont typeface="Arial"/>
        <a:buChar char="–"/>
        <a:defRPr sz="2000" b="0" kern="1200">
          <a:solidFill>
            <a:schemeClr val="tx1"/>
          </a:solidFill>
          <a:latin typeface="+mn-lt"/>
          <a:ea typeface="+mn-ea"/>
          <a:cs typeface="Arial Rounded MT Bold"/>
        </a:defRPr>
      </a:lvl4pPr>
      <a:lvl5pPr marL="1252538" indent="-228600" algn="l" defTabSz="339725" rtl="0" eaLnBrk="1" latinLnBrk="0" hangingPunct="1">
        <a:spcBef>
          <a:spcPts val="300"/>
        </a:spcBef>
        <a:buClr>
          <a:srgbClr val="151F37"/>
        </a:buClr>
        <a:buFont typeface="Arial"/>
        <a:buChar char="»"/>
        <a:defRPr sz="2000" b="0" kern="1200">
          <a:solidFill>
            <a:schemeClr val="tx1"/>
          </a:solidFill>
          <a:latin typeface="+mn-lt"/>
          <a:ea typeface="+mn-ea"/>
          <a:cs typeface="Arial Rounded MT 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yanyh@cse.sc.edu" TargetMode="External"/><Relationship Id="rId3" Type="http://schemas.openxmlformats.org/officeDocument/2006/relationships/hyperlink" Target="http://cse.sc.edu/~yany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openmp.org/mp-documents/OpenMP4.0.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a:t>Lecture </a:t>
            </a:r>
            <a:r>
              <a:rPr lang="en-US" dirty="0" smtClean="0"/>
              <a:t>14</a:t>
            </a:r>
            <a:r>
              <a:rPr lang="en-US" dirty="0" smtClean="0"/>
              <a:t>: </a:t>
            </a:r>
            <a:r>
              <a:rPr lang="en-US" dirty="0" err="1"/>
              <a:t>Manycore</a:t>
            </a:r>
            <a:r>
              <a:rPr lang="en-US" dirty="0"/>
              <a:t> GPU Architectures and </a:t>
            </a:r>
            <a:r>
              <a:rPr lang="en-US" dirty="0" smtClean="0"/>
              <a:t>Programming, Part 4</a:t>
            </a:r>
            <a:br>
              <a:rPr lang="en-US" dirty="0" smtClean="0"/>
            </a:br>
            <a:r>
              <a:rPr lang="en-US" sz="3100" b="0" dirty="0" smtClean="0"/>
              <a:t>-- Introducing OpenMP and </a:t>
            </a:r>
            <a:r>
              <a:rPr lang="en-US" sz="3100" b="0" dirty="0" err="1" smtClean="0"/>
              <a:t>OpenACC</a:t>
            </a:r>
            <a:r>
              <a:rPr lang="en-US" sz="3100" b="0" dirty="0" smtClean="0"/>
              <a:t> for Accelerators</a:t>
            </a:r>
            <a:endParaRPr lang="en-US" sz="3100" b="0" dirty="0"/>
          </a:p>
        </p:txBody>
      </p:sp>
      <p:sp>
        <p:nvSpPr>
          <p:cNvPr id="6" name="Subtitle 5"/>
          <p:cNvSpPr>
            <a:spLocks noGrp="1"/>
          </p:cNvSpPr>
          <p:nvPr>
            <p:ph type="subTitle" idx="1"/>
          </p:nvPr>
        </p:nvSpPr>
        <p:spPr>
          <a:xfrm>
            <a:off x="1386417" y="3276600"/>
            <a:ext cx="6400800" cy="2133600"/>
          </a:xfrm>
        </p:spPr>
        <p:txBody>
          <a:bodyPr>
            <a:normAutofit fontScale="62500" lnSpcReduction="20000"/>
          </a:bodyPr>
          <a:lstStyle/>
          <a:p>
            <a:r>
              <a:rPr lang="en-US" sz="3800" b="1" dirty="0"/>
              <a:t>CSCE 790: Parallel Programming Models for Multicore and </a:t>
            </a:r>
            <a:r>
              <a:rPr lang="en-US" sz="3800" b="1" dirty="0" err="1"/>
              <a:t>Manycore</a:t>
            </a:r>
            <a:r>
              <a:rPr lang="en-US" sz="3800" b="1" dirty="0"/>
              <a:t> Processors</a:t>
            </a:r>
          </a:p>
          <a:p>
            <a:endParaRPr lang="en-US" dirty="0"/>
          </a:p>
          <a:p>
            <a:r>
              <a:rPr lang="en-US" dirty="0"/>
              <a:t>Department of Computer Science and Engineering</a:t>
            </a:r>
          </a:p>
          <a:p>
            <a:r>
              <a:rPr lang="en-US" dirty="0" err="1"/>
              <a:t>Yonghong</a:t>
            </a:r>
            <a:r>
              <a:rPr lang="en-US" dirty="0"/>
              <a:t> Yan</a:t>
            </a:r>
          </a:p>
          <a:p>
            <a:r>
              <a:rPr lang="en-US" dirty="0">
                <a:hlinkClick r:id="rId2"/>
              </a:rPr>
              <a:t>yanyh@cse.sc.edu</a:t>
            </a:r>
            <a:endParaRPr lang="en-US" dirty="0"/>
          </a:p>
          <a:p>
            <a:r>
              <a:rPr lang="en-US" dirty="0">
                <a:hlinkClick r:id="rId3"/>
              </a:rPr>
              <a:t>http://cse.sc.edu/~yanyh</a:t>
            </a:r>
            <a:r>
              <a:rPr lang="en-US" dirty="0"/>
              <a:t> </a:t>
            </a:r>
          </a:p>
          <a:p>
            <a:endParaRPr lang="en-US" dirty="0"/>
          </a:p>
        </p:txBody>
      </p:sp>
      <p:sp>
        <p:nvSpPr>
          <p:cNvPr id="4" name="Slide Number Placeholder 3"/>
          <p:cNvSpPr>
            <a:spLocks noGrp="1"/>
          </p:cNvSpPr>
          <p:nvPr>
            <p:ph type="sldNum" sz="quarter" idx="12"/>
          </p:nvPr>
        </p:nvSpPr>
        <p:spPr/>
        <p:txBody>
          <a:bodyPr/>
          <a:lstStyle/>
          <a:p>
            <a:fld id="{7B14E791-165F-344E-BF0E-59CD826800BF}" type="slidenum">
              <a:rPr lang="en-US" smtClean="0"/>
              <a:pPr/>
              <a:t>1</a:t>
            </a:fld>
            <a:endParaRPr lang="en-US" dirty="0"/>
          </a:p>
        </p:txBody>
      </p:sp>
    </p:spTree>
    <p:extLst>
      <p:ext uri="{BB962C8B-B14F-4D97-AF65-F5344CB8AC3E}">
        <p14:creationId xmlns:p14="http://schemas.microsoft.com/office/powerpoint/2010/main" val="1280424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endParaRPr lang="en-GB" dirty="0"/>
          </a:p>
        </p:txBody>
      </p:sp>
      <p:sp>
        <p:nvSpPr>
          <p:cNvPr id="3" name="Content Placeholder 2"/>
          <p:cNvSpPr>
            <a:spLocks noGrp="1"/>
          </p:cNvSpPr>
          <p:nvPr>
            <p:ph idx="1"/>
          </p:nvPr>
        </p:nvSpPr>
        <p:spPr/>
        <p:txBody>
          <a:bodyPr>
            <a:normAutofit lnSpcReduction="10000"/>
          </a:bodyPr>
          <a:lstStyle/>
          <a:p>
            <a:r>
              <a:rPr lang="en-GB" dirty="0" err="1" smtClean="0"/>
              <a:t>OpenACC’s</a:t>
            </a:r>
            <a:r>
              <a:rPr lang="en-GB" dirty="0" smtClean="0"/>
              <a:t> guiding principle is simplicity</a:t>
            </a:r>
          </a:p>
          <a:p>
            <a:pPr lvl="1"/>
            <a:r>
              <a:rPr lang="en-GB" dirty="0" smtClean="0"/>
              <a:t>Want to remove as much burden from the programmer as possible</a:t>
            </a:r>
          </a:p>
          <a:p>
            <a:pPr lvl="1"/>
            <a:r>
              <a:rPr lang="en-GB" dirty="0" smtClean="0"/>
              <a:t>No need to think about data movement, writing kernels, parallelism, etc.</a:t>
            </a:r>
          </a:p>
          <a:p>
            <a:pPr lvl="1"/>
            <a:r>
              <a:rPr lang="en-GB" dirty="0" err="1" smtClean="0"/>
              <a:t>OpenACC</a:t>
            </a:r>
            <a:r>
              <a:rPr lang="en-GB" dirty="0"/>
              <a:t> </a:t>
            </a:r>
            <a:r>
              <a:rPr lang="en-GB" dirty="0" smtClean="0"/>
              <a:t>compilers automatically handle all of that</a:t>
            </a:r>
          </a:p>
          <a:p>
            <a:endParaRPr lang="en-GB" dirty="0"/>
          </a:p>
          <a:p>
            <a:r>
              <a:rPr lang="en-GB" dirty="0" smtClean="0"/>
              <a:t>In reality, it isn’t always that simple</a:t>
            </a:r>
          </a:p>
          <a:p>
            <a:pPr lvl="1"/>
            <a:r>
              <a:rPr lang="en-GB" dirty="0" smtClean="0"/>
              <a:t>Don’t expect to get massive speedups from very little work</a:t>
            </a:r>
          </a:p>
          <a:p>
            <a:endParaRPr lang="en-GB" dirty="0" smtClean="0"/>
          </a:p>
          <a:p>
            <a:r>
              <a:rPr lang="en-GB" dirty="0" smtClean="0"/>
              <a:t>However, </a:t>
            </a:r>
            <a:r>
              <a:rPr lang="en-GB" dirty="0" err="1" smtClean="0"/>
              <a:t>OpenACC</a:t>
            </a:r>
            <a:r>
              <a:rPr lang="en-GB" dirty="0" smtClean="0"/>
              <a:t> can be an easy and straightforward programming model to start with</a:t>
            </a:r>
          </a:p>
          <a:p>
            <a:pPr lvl="1"/>
            <a:r>
              <a:rPr lang="en-US" dirty="0"/>
              <a:t>http://</a:t>
            </a:r>
            <a:r>
              <a:rPr lang="en-US" dirty="0" err="1"/>
              <a:t>www.openacc-standard.org</a:t>
            </a:r>
            <a:r>
              <a:rPr lang="en-US" dirty="0" smtClean="0"/>
              <a:t>/</a:t>
            </a:r>
            <a:endParaRPr lang="en-US" dirty="0"/>
          </a:p>
        </p:txBody>
      </p:sp>
      <p:sp>
        <p:nvSpPr>
          <p:cNvPr id="5" name="Slide Number Placeholder 4"/>
          <p:cNvSpPr>
            <a:spLocks noGrp="1"/>
          </p:cNvSpPr>
          <p:nvPr>
            <p:ph type="sldNum" sz="quarter" idx="12"/>
          </p:nvPr>
        </p:nvSpPr>
        <p:spPr/>
        <p:txBody>
          <a:bodyPr/>
          <a:lstStyle/>
          <a:p>
            <a:fld id="{7B14E791-165F-344E-BF0E-59CD826800BF}" type="slidenum">
              <a:rPr lang="en-US" smtClean="0"/>
              <a:pPr/>
              <a:t>10</a:t>
            </a:fld>
            <a:endParaRPr lang="en-US" dirty="0"/>
          </a:p>
        </p:txBody>
      </p:sp>
    </p:spTree>
    <p:extLst>
      <p:ext uri="{BB962C8B-B14F-4D97-AF65-F5344CB8AC3E}">
        <p14:creationId xmlns:p14="http://schemas.microsoft.com/office/powerpoint/2010/main" val="1906588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endParaRPr lang="en-GB" dirty="0"/>
          </a:p>
        </p:txBody>
      </p:sp>
      <p:sp>
        <p:nvSpPr>
          <p:cNvPr id="3" name="Content Placeholder 2"/>
          <p:cNvSpPr>
            <a:spLocks noGrp="1"/>
          </p:cNvSpPr>
          <p:nvPr>
            <p:ph idx="1"/>
          </p:nvPr>
        </p:nvSpPr>
        <p:spPr/>
        <p:txBody>
          <a:bodyPr/>
          <a:lstStyle/>
          <a:p>
            <a:r>
              <a:rPr lang="en-GB" dirty="0" err="1" smtClean="0"/>
              <a:t>OpenACC</a:t>
            </a:r>
            <a:r>
              <a:rPr lang="en-GB" dirty="0" smtClean="0"/>
              <a:t> shares a lot of principles with </a:t>
            </a:r>
            <a:r>
              <a:rPr lang="en-GB" dirty="0" err="1" smtClean="0"/>
              <a:t>OpenMP</a:t>
            </a:r>
            <a:endParaRPr lang="en-GB" dirty="0" smtClean="0"/>
          </a:p>
          <a:p>
            <a:pPr lvl="1"/>
            <a:r>
              <a:rPr lang="en-GB" dirty="0" smtClean="0"/>
              <a:t>Compiler </a:t>
            </a:r>
            <a:r>
              <a:rPr lang="en-GB" dirty="0" smtClean="0">
                <a:latin typeface="Courier New"/>
                <a:cs typeface="Courier New"/>
              </a:rPr>
              <a:t>#pragma</a:t>
            </a:r>
            <a:r>
              <a:rPr lang="en-GB" dirty="0" smtClean="0"/>
              <a:t> based, and requires a compiler that supports </a:t>
            </a:r>
            <a:r>
              <a:rPr lang="en-GB" dirty="0" err="1" smtClean="0"/>
              <a:t>OpenACC</a:t>
            </a:r>
            <a:endParaRPr lang="en-GB" dirty="0" smtClean="0"/>
          </a:p>
          <a:p>
            <a:pPr lvl="1"/>
            <a:r>
              <a:rPr lang="en-GB" dirty="0" smtClean="0"/>
              <a:t>Express the type of parallelism, let the compiler and runtime handle the rest</a:t>
            </a:r>
          </a:p>
          <a:p>
            <a:pPr lvl="1"/>
            <a:r>
              <a:rPr lang="en-GB" dirty="0" err="1" smtClean="0"/>
              <a:t>OpenACC</a:t>
            </a:r>
            <a:r>
              <a:rPr lang="en-GB" dirty="0" smtClean="0"/>
              <a:t> also allows you to express data movement using compiler </a:t>
            </a:r>
            <a:r>
              <a:rPr lang="en-GB" dirty="0" smtClean="0">
                <a:latin typeface="Courier New"/>
                <a:cs typeface="Courier New"/>
              </a:rPr>
              <a:t>#pragmas</a:t>
            </a:r>
          </a:p>
          <a:p>
            <a:pPr marL="571500" lvl="1" indent="0">
              <a:buNone/>
            </a:pPr>
            <a:endParaRPr lang="en-GB" dirty="0" smtClean="0"/>
          </a:p>
          <a:p>
            <a:pPr marL="3260725" lvl="7" indent="0">
              <a:buNone/>
            </a:pPr>
            <a:r>
              <a:rPr lang="en-GB" sz="2400" b="1" dirty="0" smtClean="0">
                <a:solidFill>
                  <a:srgbClr val="76B900"/>
                </a:solidFill>
                <a:latin typeface="Courier New"/>
                <a:cs typeface="Courier New"/>
              </a:rPr>
              <a:t>#pragma </a:t>
            </a:r>
            <a:r>
              <a:rPr lang="en-GB" sz="2400" b="1" dirty="0" err="1" smtClean="0">
                <a:solidFill>
                  <a:srgbClr val="76B900"/>
                </a:solidFill>
                <a:latin typeface="Courier New"/>
                <a:cs typeface="Courier New"/>
              </a:rPr>
              <a:t>acc</a:t>
            </a:r>
            <a:endParaRPr lang="en-GB" sz="2400" b="1" dirty="0" smtClean="0">
              <a:solidFill>
                <a:srgbClr val="76B900"/>
              </a:solidFill>
              <a:latin typeface="Courier New"/>
              <a:cs typeface="Courier New"/>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11</a:t>
            </a:fld>
            <a:endParaRPr lang="en-US" dirty="0"/>
          </a:p>
        </p:txBody>
      </p:sp>
    </p:spTree>
    <p:extLst>
      <p:ext uri="{BB962C8B-B14F-4D97-AF65-F5344CB8AC3E}">
        <p14:creationId xmlns:p14="http://schemas.microsoft.com/office/powerpoint/2010/main" val="4178352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OpenACC</a:t>
            </a:r>
            <a:r>
              <a:rPr lang="en-US" dirty="0" smtClean="0"/>
              <a:t> Directives</a:t>
            </a:r>
            <a:endParaRPr lang="en-US" dirty="0"/>
          </a:p>
        </p:txBody>
      </p:sp>
      <p:sp>
        <p:nvSpPr>
          <p:cNvPr id="3" name="Slide Number Placeholder 2"/>
          <p:cNvSpPr>
            <a:spLocks noGrp="1"/>
          </p:cNvSpPr>
          <p:nvPr>
            <p:ph type="sldNum" sz="quarter" idx="12"/>
          </p:nvPr>
        </p:nvSpPr>
        <p:spPr/>
        <p:txBody>
          <a:bodyPr/>
          <a:lstStyle/>
          <a:p>
            <a:fld id="{7B14E791-165F-344E-BF0E-59CD826800BF}" type="slidenum">
              <a:rPr lang="en-US" smtClean="0"/>
              <a:pPr/>
              <a:t>12</a:t>
            </a:fld>
            <a:endParaRPr lang="en-US" dirty="0"/>
          </a:p>
        </p:txBody>
      </p:sp>
      <p:sp>
        <p:nvSpPr>
          <p:cNvPr id="4" name="TextBox 3"/>
          <p:cNvSpPr txBox="1"/>
          <p:nvPr/>
        </p:nvSpPr>
        <p:spPr>
          <a:xfrm>
            <a:off x="593876" y="3083899"/>
            <a:ext cx="2341867" cy="2631486"/>
          </a:xfrm>
          <a:prstGeom prst="rect">
            <a:avLst/>
          </a:prstGeom>
          <a:solidFill>
            <a:schemeClr val="tx1">
              <a:alpha val="20000"/>
            </a:schemeClr>
          </a:solidFill>
        </p:spPr>
        <p:txBody>
          <a:bodyPr wrap="square" lIns="91434" tIns="45718" rIns="91434" bIns="45718" rtlCol="0">
            <a:spAutoFit/>
          </a:bodyPr>
          <a:lstStyle/>
          <a:p>
            <a:r>
              <a:rPr lang="en-US" sz="1500" dirty="0"/>
              <a:t>Program myscience</a:t>
            </a:r>
          </a:p>
          <a:p>
            <a:r>
              <a:rPr lang="en-US" sz="1500" dirty="0"/>
              <a:t>   ... serial code ...</a:t>
            </a:r>
          </a:p>
          <a:p>
            <a:r>
              <a:rPr lang="en-US" sz="1500" dirty="0">
                <a:solidFill>
                  <a:srgbClr val="008000"/>
                </a:solidFill>
              </a:rPr>
              <a:t>!$</a:t>
            </a:r>
            <a:r>
              <a:rPr lang="en-US" sz="1500" dirty="0" err="1">
                <a:solidFill>
                  <a:srgbClr val="008000"/>
                </a:solidFill>
              </a:rPr>
              <a:t>acc</a:t>
            </a:r>
            <a:r>
              <a:rPr lang="en-US" sz="1500" dirty="0">
                <a:solidFill>
                  <a:srgbClr val="008000"/>
                </a:solidFill>
              </a:rPr>
              <a:t> kernels</a:t>
            </a:r>
          </a:p>
          <a:p>
            <a:r>
              <a:rPr lang="en-US" sz="1500" dirty="0"/>
              <a:t>   do k = 1,n1</a:t>
            </a:r>
          </a:p>
          <a:p>
            <a:r>
              <a:rPr lang="en-US" sz="1500" dirty="0"/>
              <a:t>      do </a:t>
            </a:r>
            <a:r>
              <a:rPr lang="en-US" sz="1500" dirty="0" err="1"/>
              <a:t>i</a:t>
            </a:r>
            <a:r>
              <a:rPr lang="en-US" sz="1500" dirty="0"/>
              <a:t> = 1,n2</a:t>
            </a:r>
          </a:p>
          <a:p>
            <a:r>
              <a:rPr lang="en-US" sz="1500" dirty="0"/>
              <a:t>          ... parallel code ...</a:t>
            </a:r>
          </a:p>
          <a:p>
            <a:r>
              <a:rPr lang="en-US" sz="1500" dirty="0"/>
              <a:t>      enddo</a:t>
            </a:r>
          </a:p>
          <a:p>
            <a:r>
              <a:rPr lang="en-US" sz="1500" dirty="0"/>
              <a:t>    enddo</a:t>
            </a:r>
            <a:br>
              <a:rPr lang="en-US" sz="1500" dirty="0"/>
            </a:br>
            <a:r>
              <a:rPr lang="en-US" sz="1500" dirty="0">
                <a:solidFill>
                  <a:srgbClr val="008000"/>
                </a:solidFill>
              </a:rPr>
              <a:t>!$</a:t>
            </a:r>
            <a:r>
              <a:rPr lang="en-US" sz="1500" dirty="0" err="1">
                <a:solidFill>
                  <a:srgbClr val="008000"/>
                </a:solidFill>
              </a:rPr>
              <a:t>acc</a:t>
            </a:r>
            <a:r>
              <a:rPr lang="en-US" sz="1500" dirty="0">
                <a:solidFill>
                  <a:srgbClr val="008000"/>
                </a:solidFill>
              </a:rPr>
              <a:t> end kernels </a:t>
            </a:r>
          </a:p>
          <a:p>
            <a:r>
              <a:rPr lang="en-US" sz="1500" dirty="0"/>
              <a:t>  ...</a:t>
            </a:r>
            <a:br>
              <a:rPr lang="en-US" sz="1500" dirty="0"/>
            </a:br>
            <a:r>
              <a:rPr lang="en-US" sz="1500" dirty="0"/>
              <a:t>End Program myscience</a:t>
            </a:r>
          </a:p>
        </p:txBody>
      </p:sp>
      <p:grpSp>
        <p:nvGrpSpPr>
          <p:cNvPr id="5" name="Group 4"/>
          <p:cNvGrpSpPr/>
          <p:nvPr/>
        </p:nvGrpSpPr>
        <p:grpSpPr>
          <a:xfrm>
            <a:off x="776283" y="1538457"/>
            <a:ext cx="841592" cy="777682"/>
            <a:chOff x="815716" y="1941689"/>
            <a:chExt cx="1009909" cy="699911"/>
          </a:xfrm>
        </p:grpSpPr>
        <p:sp>
          <p:nvSpPr>
            <p:cNvPr id="6" name="Rectangle 5"/>
            <p:cNvSpPr/>
            <p:nvPr/>
          </p:nvSpPr>
          <p:spPr bwMode="auto">
            <a:xfrm>
              <a:off x="815716" y="1941689"/>
              <a:ext cx="1009909" cy="699911"/>
            </a:xfrm>
            <a:prstGeom prst="rect">
              <a:avLst/>
            </a:prstGeom>
            <a:noFill/>
            <a:ln w="1905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4762" algn="ctr" defTabSz="914350">
                <a:buSzPct val="180000"/>
                <a:tabLst>
                  <a:tab pos="3714541" algn="l"/>
                </a:tabLst>
              </a:pPr>
              <a:endParaRPr lang="en-US" b="1"/>
            </a:p>
          </p:txBody>
        </p:sp>
        <p:sp>
          <p:nvSpPr>
            <p:cNvPr id="7" name="Rectangle 6"/>
            <p:cNvSpPr/>
            <p:nvPr/>
          </p:nvSpPr>
          <p:spPr bwMode="auto">
            <a:xfrm>
              <a:off x="851253" y="1980494"/>
              <a:ext cx="304800" cy="304800"/>
            </a:xfrm>
            <a:prstGeom prst="rect">
              <a:avLst/>
            </a:prstGeom>
            <a:solidFill>
              <a:srgbClr val="1577B3"/>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4762" algn="ctr" defTabSz="914350">
                <a:buSzPct val="180000"/>
                <a:tabLst>
                  <a:tab pos="3714541" algn="l"/>
                </a:tabLst>
              </a:pPr>
              <a:endParaRPr lang="en-US" b="1"/>
            </a:p>
          </p:txBody>
        </p:sp>
        <p:sp>
          <p:nvSpPr>
            <p:cNvPr id="8" name="Rectangle 7"/>
            <p:cNvSpPr/>
            <p:nvPr/>
          </p:nvSpPr>
          <p:spPr bwMode="auto">
            <a:xfrm>
              <a:off x="851253" y="2302049"/>
              <a:ext cx="304800" cy="304800"/>
            </a:xfrm>
            <a:prstGeom prst="rect">
              <a:avLst/>
            </a:prstGeom>
            <a:solidFill>
              <a:srgbClr val="1577B3"/>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4762" algn="ctr" defTabSz="914350">
                <a:buSzPct val="180000"/>
                <a:tabLst>
                  <a:tab pos="3714541" algn="l"/>
                </a:tabLst>
              </a:pPr>
              <a:endParaRPr lang="en-US" b="1"/>
            </a:p>
          </p:txBody>
        </p:sp>
        <p:sp>
          <p:nvSpPr>
            <p:cNvPr id="9" name="Rectangle 8"/>
            <p:cNvSpPr/>
            <p:nvPr/>
          </p:nvSpPr>
          <p:spPr bwMode="auto">
            <a:xfrm>
              <a:off x="1168753" y="1980494"/>
              <a:ext cx="304800" cy="304800"/>
            </a:xfrm>
            <a:prstGeom prst="rect">
              <a:avLst/>
            </a:prstGeom>
            <a:solidFill>
              <a:srgbClr val="1577B3"/>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4762" algn="ctr" defTabSz="914350">
                <a:buSzPct val="180000"/>
                <a:tabLst>
                  <a:tab pos="3714541" algn="l"/>
                </a:tabLst>
              </a:pPr>
              <a:endParaRPr lang="en-US" b="1"/>
            </a:p>
          </p:txBody>
        </p:sp>
        <p:sp>
          <p:nvSpPr>
            <p:cNvPr id="10" name="Rectangle 9"/>
            <p:cNvSpPr/>
            <p:nvPr/>
          </p:nvSpPr>
          <p:spPr bwMode="auto">
            <a:xfrm>
              <a:off x="1168753" y="2302049"/>
              <a:ext cx="304800" cy="304800"/>
            </a:xfrm>
            <a:prstGeom prst="rect">
              <a:avLst/>
            </a:prstGeom>
            <a:solidFill>
              <a:srgbClr val="1577B3"/>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4762" algn="ctr" defTabSz="914350">
                <a:buSzPct val="180000"/>
                <a:tabLst>
                  <a:tab pos="3714541" algn="l"/>
                </a:tabLst>
              </a:pPr>
              <a:endParaRPr lang="en-US" b="1"/>
            </a:p>
          </p:txBody>
        </p:sp>
        <p:sp>
          <p:nvSpPr>
            <p:cNvPr id="11" name="Rectangle 10"/>
            <p:cNvSpPr/>
            <p:nvPr/>
          </p:nvSpPr>
          <p:spPr bwMode="auto">
            <a:xfrm>
              <a:off x="1479903" y="1980494"/>
              <a:ext cx="304800" cy="304800"/>
            </a:xfrm>
            <a:prstGeom prst="rect">
              <a:avLst/>
            </a:prstGeom>
            <a:solidFill>
              <a:srgbClr val="1577B3"/>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4762" algn="ctr" defTabSz="914350">
                <a:buSzPct val="180000"/>
                <a:tabLst>
                  <a:tab pos="3714541" algn="l"/>
                </a:tabLst>
              </a:pPr>
              <a:endParaRPr lang="en-US" b="1"/>
            </a:p>
          </p:txBody>
        </p:sp>
        <p:sp>
          <p:nvSpPr>
            <p:cNvPr id="12" name="Rectangle 11"/>
            <p:cNvSpPr/>
            <p:nvPr/>
          </p:nvSpPr>
          <p:spPr bwMode="auto">
            <a:xfrm>
              <a:off x="1479903" y="2302049"/>
              <a:ext cx="304800" cy="304800"/>
            </a:xfrm>
            <a:prstGeom prst="rect">
              <a:avLst/>
            </a:prstGeom>
            <a:solidFill>
              <a:srgbClr val="1577B3"/>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4762" algn="ctr" defTabSz="914350">
                <a:buSzPct val="180000"/>
                <a:tabLst>
                  <a:tab pos="3714541" algn="l"/>
                </a:tabLst>
              </a:pPr>
              <a:endParaRPr lang="en-US" b="1"/>
            </a:p>
          </p:txBody>
        </p:sp>
      </p:grpSp>
      <p:sp>
        <p:nvSpPr>
          <p:cNvPr id="13" name="TextBox 12"/>
          <p:cNvSpPr txBox="1"/>
          <p:nvPr/>
        </p:nvSpPr>
        <p:spPr>
          <a:xfrm>
            <a:off x="920750" y="1199794"/>
            <a:ext cx="558398" cy="353939"/>
          </a:xfrm>
          <a:prstGeom prst="rect">
            <a:avLst/>
          </a:prstGeom>
          <a:noFill/>
        </p:spPr>
        <p:txBody>
          <a:bodyPr wrap="none" lIns="91434" tIns="45718" rIns="91434" bIns="45718" rtlCol="0">
            <a:spAutoFit/>
          </a:bodyPr>
          <a:lstStyle/>
          <a:p>
            <a:pPr algn="ctr"/>
            <a:r>
              <a:rPr lang="en-US" sz="1700" b="1" dirty="0"/>
              <a:t>CPU</a:t>
            </a:r>
          </a:p>
        </p:txBody>
      </p:sp>
      <p:grpSp>
        <p:nvGrpSpPr>
          <p:cNvPr id="14" name="Group 1306"/>
          <p:cNvGrpSpPr>
            <a:grpSpLocks/>
          </p:cNvGrpSpPr>
          <p:nvPr/>
        </p:nvGrpSpPr>
        <p:grpSpPr bwMode="auto">
          <a:xfrm rot="16200000">
            <a:off x="2100806" y="1634157"/>
            <a:ext cx="1115902" cy="934970"/>
            <a:chOff x="588497" y="1591580"/>
            <a:chExt cx="2208463" cy="2349804"/>
          </a:xfrm>
          <a:effectLst/>
        </p:grpSpPr>
        <p:pic>
          <p:nvPicPr>
            <p:cNvPr id="15" name="Picture 627" descr="Thinner_block_chip.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8497" y="1591580"/>
              <a:ext cx="2208463" cy="2349804"/>
            </a:xfrm>
            <a:prstGeom prst="rect">
              <a:avLst/>
            </a:prstGeom>
            <a:noFill/>
            <a:ln w="9525">
              <a:noFill/>
              <a:miter lim="800000"/>
              <a:headEnd/>
              <a:tailEnd/>
            </a:ln>
            <a:effectLst/>
          </p:spPr>
        </p:pic>
        <p:grpSp>
          <p:nvGrpSpPr>
            <p:cNvPr id="16" name="Group 1305"/>
            <p:cNvGrpSpPr/>
            <p:nvPr/>
          </p:nvGrpSpPr>
          <p:grpSpPr>
            <a:xfrm>
              <a:off x="707286" y="1693789"/>
              <a:ext cx="1969371" cy="2134126"/>
              <a:chOff x="707286" y="1693789"/>
              <a:chExt cx="1969371" cy="2134126"/>
            </a:xfrm>
            <a:gradFill>
              <a:gsLst>
                <a:gs pos="0">
                  <a:srgbClr val="69E515"/>
                </a:gs>
                <a:gs pos="68000">
                  <a:srgbClr val="3A761C"/>
                </a:gs>
                <a:gs pos="100000">
                  <a:srgbClr val="388A22"/>
                </a:gs>
              </a:gsLst>
              <a:lin ang="5400000" scaled="1"/>
            </a:gradFill>
          </p:grpSpPr>
          <p:grpSp>
            <p:nvGrpSpPr>
              <p:cNvPr id="17" name="Group 1043"/>
              <p:cNvGrpSpPr/>
              <p:nvPr/>
            </p:nvGrpSpPr>
            <p:grpSpPr>
              <a:xfrm>
                <a:off x="707286" y="1693789"/>
                <a:ext cx="939689" cy="103689"/>
                <a:chOff x="703378" y="1693789"/>
                <a:chExt cx="939689" cy="103689"/>
              </a:xfrm>
              <a:grpFill/>
            </p:grpSpPr>
            <p:sp>
              <p:nvSpPr>
                <p:cNvPr id="279" name="Rounded Rectangle 278"/>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80" name="Rounded Rectangle 279"/>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81" name="Rounded Rectangle 280"/>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82" name="Rounded Rectangle 281"/>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83" name="Rounded Rectangle 282"/>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84" name="Rounded Rectangle 283"/>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85" name="Rounded Rectangle 284"/>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86" name="Rounded Rectangle 285"/>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18" name="Group 1044"/>
              <p:cNvGrpSpPr/>
              <p:nvPr/>
            </p:nvGrpSpPr>
            <p:grpSpPr>
              <a:xfrm>
                <a:off x="707286" y="1838820"/>
                <a:ext cx="939689" cy="103689"/>
                <a:chOff x="703378" y="1693789"/>
                <a:chExt cx="939689" cy="103689"/>
              </a:xfrm>
              <a:grpFill/>
            </p:grpSpPr>
            <p:sp>
              <p:nvSpPr>
                <p:cNvPr id="271" name="Rounded Rectangle 270"/>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72" name="Rounded Rectangle 271"/>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73" name="Rounded Rectangle 272"/>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74" name="Rounded Rectangle 273"/>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75" name="Rounded Rectangle 274"/>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76" name="Rounded Rectangle 275"/>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77" name="Rounded Rectangle 276"/>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78" name="Rounded Rectangle 277"/>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19" name="Group 1053"/>
              <p:cNvGrpSpPr/>
              <p:nvPr/>
            </p:nvGrpSpPr>
            <p:grpSpPr>
              <a:xfrm>
                <a:off x="707286" y="1983851"/>
                <a:ext cx="939689" cy="103689"/>
                <a:chOff x="703378" y="1693789"/>
                <a:chExt cx="939689" cy="103689"/>
              </a:xfrm>
              <a:grpFill/>
            </p:grpSpPr>
            <p:sp>
              <p:nvSpPr>
                <p:cNvPr id="263" name="Rounded Rectangle 262"/>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64" name="Rounded Rectangle 263"/>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65" name="Rounded Rectangle 264"/>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66" name="Rounded Rectangle 265"/>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67" name="Rounded Rectangle 266"/>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68" name="Rounded Rectangle 267"/>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69" name="Rounded Rectangle 268"/>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70" name="Rounded Rectangle 269"/>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20" name="Group 1062"/>
              <p:cNvGrpSpPr/>
              <p:nvPr/>
            </p:nvGrpSpPr>
            <p:grpSpPr>
              <a:xfrm>
                <a:off x="707286" y="2128882"/>
                <a:ext cx="939689" cy="103689"/>
                <a:chOff x="703378" y="1693789"/>
                <a:chExt cx="939689" cy="103689"/>
              </a:xfrm>
              <a:grpFill/>
            </p:grpSpPr>
            <p:sp>
              <p:nvSpPr>
                <p:cNvPr id="255" name="Rounded Rectangle 254"/>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56" name="Rounded Rectangle 255"/>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57" name="Rounded Rectangle 256"/>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58" name="Rounded Rectangle 257"/>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59" name="Rounded Rectangle 258"/>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60" name="Rounded Rectangle 259"/>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61" name="Rounded Rectangle 260"/>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62" name="Rounded Rectangle 261"/>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21" name="Group 1071"/>
              <p:cNvGrpSpPr/>
              <p:nvPr/>
            </p:nvGrpSpPr>
            <p:grpSpPr>
              <a:xfrm>
                <a:off x="707286" y="2273913"/>
                <a:ext cx="939689" cy="103689"/>
                <a:chOff x="703378" y="1693789"/>
                <a:chExt cx="939689" cy="103689"/>
              </a:xfrm>
              <a:grpFill/>
            </p:grpSpPr>
            <p:sp>
              <p:nvSpPr>
                <p:cNvPr id="247" name="Rounded Rectangle 246"/>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48" name="Rounded Rectangle 247"/>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49" name="Rounded Rectangle 248"/>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50" name="Rounded Rectangle 249"/>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51" name="Rounded Rectangle 250"/>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52" name="Rounded Rectangle 251"/>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53" name="Rounded Rectangle 252"/>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54" name="Rounded Rectangle 253"/>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22" name="Group 1080"/>
              <p:cNvGrpSpPr/>
              <p:nvPr/>
            </p:nvGrpSpPr>
            <p:grpSpPr>
              <a:xfrm>
                <a:off x="707286" y="2418944"/>
                <a:ext cx="939689" cy="103689"/>
                <a:chOff x="703378" y="1693789"/>
                <a:chExt cx="939689" cy="103689"/>
              </a:xfrm>
              <a:grpFill/>
            </p:grpSpPr>
            <p:sp>
              <p:nvSpPr>
                <p:cNvPr id="239" name="Rounded Rectangle 238"/>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40" name="Rounded Rectangle 239"/>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41" name="Rounded Rectangle 240"/>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42" name="Rounded Rectangle 241"/>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43" name="Rounded Rectangle 242"/>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44" name="Rounded Rectangle 243"/>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45" name="Rounded Rectangle 244"/>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46" name="Rounded Rectangle 245"/>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23" name="Group 1089"/>
              <p:cNvGrpSpPr/>
              <p:nvPr/>
            </p:nvGrpSpPr>
            <p:grpSpPr>
              <a:xfrm>
                <a:off x="707286" y="2563975"/>
                <a:ext cx="939689" cy="103689"/>
                <a:chOff x="703378" y="1693789"/>
                <a:chExt cx="939689" cy="103689"/>
              </a:xfrm>
              <a:grpFill/>
            </p:grpSpPr>
            <p:sp>
              <p:nvSpPr>
                <p:cNvPr id="231" name="Rounded Rectangle 230"/>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32" name="Rounded Rectangle 231"/>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33" name="Rounded Rectangle 232"/>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34" name="Rounded Rectangle 233"/>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35" name="Rounded Rectangle 234"/>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36" name="Rounded Rectangle 235"/>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37" name="Rounded Rectangle 236"/>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38" name="Rounded Rectangle 237"/>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24" name="Group 1098"/>
              <p:cNvGrpSpPr/>
              <p:nvPr/>
            </p:nvGrpSpPr>
            <p:grpSpPr>
              <a:xfrm>
                <a:off x="707286" y="2709006"/>
                <a:ext cx="939689" cy="103689"/>
                <a:chOff x="703378" y="1693789"/>
                <a:chExt cx="939689" cy="103689"/>
              </a:xfrm>
              <a:grpFill/>
            </p:grpSpPr>
            <p:sp>
              <p:nvSpPr>
                <p:cNvPr id="223" name="Rounded Rectangle 222"/>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24" name="Rounded Rectangle 223"/>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25" name="Rounded Rectangle 224"/>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26" name="Rounded Rectangle 225"/>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27" name="Rounded Rectangle 226"/>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28" name="Rounded Rectangle 227"/>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29" name="Rounded Rectangle 228"/>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30" name="Rounded Rectangle 229"/>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25" name="Group 1107"/>
              <p:cNvGrpSpPr/>
              <p:nvPr/>
            </p:nvGrpSpPr>
            <p:grpSpPr>
              <a:xfrm>
                <a:off x="707286" y="2854037"/>
                <a:ext cx="939689" cy="103689"/>
                <a:chOff x="703378" y="1693789"/>
                <a:chExt cx="939689" cy="103689"/>
              </a:xfrm>
              <a:grpFill/>
            </p:grpSpPr>
            <p:sp>
              <p:nvSpPr>
                <p:cNvPr id="215" name="Rounded Rectangle 214"/>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16" name="Rounded Rectangle 215"/>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17" name="Rounded Rectangle 216"/>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18" name="Rounded Rectangle 217"/>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19" name="Rounded Rectangle 218"/>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20" name="Rounded Rectangle 219"/>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21" name="Rounded Rectangle 220"/>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22" name="Rounded Rectangle 221"/>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26" name="Group 1116"/>
              <p:cNvGrpSpPr/>
              <p:nvPr/>
            </p:nvGrpSpPr>
            <p:grpSpPr>
              <a:xfrm>
                <a:off x="707286" y="2999068"/>
                <a:ext cx="939689" cy="103689"/>
                <a:chOff x="703378" y="1693789"/>
                <a:chExt cx="939689" cy="103689"/>
              </a:xfrm>
              <a:grpFill/>
            </p:grpSpPr>
            <p:sp>
              <p:nvSpPr>
                <p:cNvPr id="207" name="Rounded Rectangle 206"/>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08" name="Rounded Rectangle 207"/>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09" name="Rounded Rectangle 208"/>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10" name="Rounded Rectangle 209"/>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11" name="Rounded Rectangle 210"/>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12" name="Rounded Rectangle 211"/>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13" name="Rounded Rectangle 212"/>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14" name="Rounded Rectangle 213"/>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27" name="Group 1125"/>
              <p:cNvGrpSpPr/>
              <p:nvPr/>
            </p:nvGrpSpPr>
            <p:grpSpPr>
              <a:xfrm>
                <a:off x="707286" y="3144099"/>
                <a:ext cx="939689" cy="103689"/>
                <a:chOff x="703378" y="1693789"/>
                <a:chExt cx="939689" cy="103689"/>
              </a:xfrm>
              <a:grpFill/>
            </p:grpSpPr>
            <p:sp>
              <p:nvSpPr>
                <p:cNvPr id="199" name="Rounded Rectangle 198"/>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00" name="Rounded Rectangle 199"/>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01" name="Rounded Rectangle 200"/>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02" name="Rounded Rectangle 201"/>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03" name="Rounded Rectangle 202"/>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04" name="Rounded Rectangle 203"/>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05" name="Rounded Rectangle 204"/>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206" name="Rounded Rectangle 205"/>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28" name="Group 1134"/>
              <p:cNvGrpSpPr/>
              <p:nvPr/>
            </p:nvGrpSpPr>
            <p:grpSpPr>
              <a:xfrm>
                <a:off x="707286" y="3289130"/>
                <a:ext cx="939689" cy="103689"/>
                <a:chOff x="703378" y="1693789"/>
                <a:chExt cx="939689" cy="103689"/>
              </a:xfrm>
              <a:grpFill/>
            </p:grpSpPr>
            <p:sp>
              <p:nvSpPr>
                <p:cNvPr id="191" name="Rounded Rectangle 190"/>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92" name="Rounded Rectangle 191"/>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93" name="Rounded Rectangle 192"/>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94" name="Rounded Rectangle 193"/>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95" name="Rounded Rectangle 194"/>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96" name="Rounded Rectangle 195"/>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97" name="Rounded Rectangle 196"/>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98" name="Rounded Rectangle 197"/>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29" name="Group 1143"/>
              <p:cNvGrpSpPr/>
              <p:nvPr/>
            </p:nvGrpSpPr>
            <p:grpSpPr>
              <a:xfrm>
                <a:off x="707286" y="3434161"/>
                <a:ext cx="939689" cy="103689"/>
                <a:chOff x="703378" y="1693789"/>
                <a:chExt cx="939689" cy="103689"/>
              </a:xfrm>
              <a:grpFill/>
            </p:grpSpPr>
            <p:sp>
              <p:nvSpPr>
                <p:cNvPr id="183" name="Rounded Rectangle 182"/>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84" name="Rounded Rectangle 183"/>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85" name="Rounded Rectangle 184"/>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86" name="Rounded Rectangle 185"/>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87" name="Rounded Rectangle 186"/>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88" name="Rounded Rectangle 187"/>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89" name="Rounded Rectangle 188"/>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90" name="Rounded Rectangle 189"/>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30" name="Group 1152"/>
              <p:cNvGrpSpPr/>
              <p:nvPr/>
            </p:nvGrpSpPr>
            <p:grpSpPr>
              <a:xfrm>
                <a:off x="707286" y="3579192"/>
                <a:ext cx="939689" cy="103689"/>
                <a:chOff x="703378" y="1693789"/>
                <a:chExt cx="939689" cy="103689"/>
              </a:xfrm>
              <a:grpFill/>
            </p:grpSpPr>
            <p:sp>
              <p:nvSpPr>
                <p:cNvPr id="175" name="Rounded Rectangle 174"/>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76" name="Rounded Rectangle 175"/>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77" name="Rounded Rectangle 176"/>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78" name="Rounded Rectangle 177"/>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79" name="Rounded Rectangle 178"/>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80" name="Rounded Rectangle 179"/>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81" name="Rounded Rectangle 180"/>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82" name="Rounded Rectangle 181"/>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31" name="Group 1161"/>
              <p:cNvGrpSpPr/>
              <p:nvPr/>
            </p:nvGrpSpPr>
            <p:grpSpPr>
              <a:xfrm>
                <a:off x="707286" y="3724226"/>
                <a:ext cx="939689" cy="103689"/>
                <a:chOff x="703378" y="1693789"/>
                <a:chExt cx="939689" cy="103689"/>
              </a:xfrm>
              <a:grpFill/>
            </p:grpSpPr>
            <p:sp>
              <p:nvSpPr>
                <p:cNvPr id="167" name="Rounded Rectangle 166"/>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68" name="Rounded Rectangle 167"/>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69" name="Rounded Rectangle 168"/>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70" name="Rounded Rectangle 169"/>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71" name="Rounded Rectangle 170"/>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72" name="Rounded Rectangle 171"/>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73" name="Rounded Rectangle 172"/>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74" name="Rounded Rectangle 173"/>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32" name="Group 1170"/>
              <p:cNvGrpSpPr/>
              <p:nvPr/>
            </p:nvGrpSpPr>
            <p:grpSpPr>
              <a:xfrm>
                <a:off x="1736968" y="1693789"/>
                <a:ext cx="939689" cy="103689"/>
                <a:chOff x="703378" y="1693789"/>
                <a:chExt cx="939689" cy="103689"/>
              </a:xfrm>
              <a:grpFill/>
            </p:grpSpPr>
            <p:sp>
              <p:nvSpPr>
                <p:cNvPr id="159" name="Rounded Rectangle 158"/>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60" name="Rounded Rectangle 159"/>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61" name="Rounded Rectangle 160"/>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62" name="Rounded Rectangle 161"/>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63" name="Rounded Rectangle 162"/>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64" name="Rounded Rectangle 163"/>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65" name="Rounded Rectangle 164"/>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66" name="Rounded Rectangle 165"/>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33" name="Group 1179"/>
              <p:cNvGrpSpPr/>
              <p:nvPr/>
            </p:nvGrpSpPr>
            <p:grpSpPr>
              <a:xfrm>
                <a:off x="1736968" y="1838820"/>
                <a:ext cx="939689" cy="103689"/>
                <a:chOff x="703378" y="1693789"/>
                <a:chExt cx="939689" cy="103689"/>
              </a:xfrm>
              <a:grpFill/>
            </p:grpSpPr>
            <p:sp>
              <p:nvSpPr>
                <p:cNvPr id="151" name="Rounded Rectangle 150"/>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52" name="Rounded Rectangle 151"/>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53" name="Rounded Rectangle 152"/>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54" name="Rounded Rectangle 153"/>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55" name="Rounded Rectangle 154"/>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56" name="Rounded Rectangle 155"/>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57" name="Rounded Rectangle 156"/>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58" name="Rounded Rectangle 157"/>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34" name="Group 1188"/>
              <p:cNvGrpSpPr/>
              <p:nvPr/>
            </p:nvGrpSpPr>
            <p:grpSpPr>
              <a:xfrm>
                <a:off x="1736968" y="1983851"/>
                <a:ext cx="939689" cy="103689"/>
                <a:chOff x="703378" y="1693789"/>
                <a:chExt cx="939689" cy="103689"/>
              </a:xfrm>
              <a:grpFill/>
            </p:grpSpPr>
            <p:sp>
              <p:nvSpPr>
                <p:cNvPr id="143" name="Rounded Rectangle 142"/>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44" name="Rounded Rectangle 143"/>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45" name="Rounded Rectangle 144"/>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46" name="Rounded Rectangle 145"/>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47" name="Rounded Rectangle 146"/>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48" name="Rounded Rectangle 147"/>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49" name="Rounded Rectangle 148"/>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50" name="Rounded Rectangle 149"/>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35" name="Group 1197"/>
              <p:cNvGrpSpPr/>
              <p:nvPr/>
            </p:nvGrpSpPr>
            <p:grpSpPr>
              <a:xfrm>
                <a:off x="1736968" y="2128882"/>
                <a:ext cx="939689" cy="103689"/>
                <a:chOff x="703378" y="1693789"/>
                <a:chExt cx="939689" cy="103689"/>
              </a:xfrm>
              <a:grpFill/>
            </p:grpSpPr>
            <p:sp>
              <p:nvSpPr>
                <p:cNvPr id="135" name="Rounded Rectangle 134"/>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36" name="Rounded Rectangle 135"/>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37" name="Rounded Rectangle 136"/>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38" name="Rounded Rectangle 137"/>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39" name="Rounded Rectangle 138"/>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40" name="Rounded Rectangle 139"/>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41" name="Rounded Rectangle 140"/>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42" name="Rounded Rectangle 141"/>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36" name="Group 1206"/>
              <p:cNvGrpSpPr/>
              <p:nvPr/>
            </p:nvGrpSpPr>
            <p:grpSpPr>
              <a:xfrm>
                <a:off x="1736968" y="2273913"/>
                <a:ext cx="939689" cy="103689"/>
                <a:chOff x="703378" y="1693789"/>
                <a:chExt cx="939689" cy="103689"/>
              </a:xfrm>
              <a:grpFill/>
            </p:grpSpPr>
            <p:sp>
              <p:nvSpPr>
                <p:cNvPr id="127" name="Rounded Rectangle 126"/>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28" name="Rounded Rectangle 127"/>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29" name="Rounded Rectangle 128"/>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30" name="Rounded Rectangle 129"/>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31" name="Rounded Rectangle 130"/>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32" name="Rounded Rectangle 131"/>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33" name="Rounded Rectangle 132"/>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34" name="Rounded Rectangle 133"/>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37" name="Group 1215"/>
              <p:cNvGrpSpPr/>
              <p:nvPr/>
            </p:nvGrpSpPr>
            <p:grpSpPr>
              <a:xfrm>
                <a:off x="1736968" y="2418944"/>
                <a:ext cx="939689" cy="103689"/>
                <a:chOff x="703378" y="1693789"/>
                <a:chExt cx="939689" cy="103689"/>
              </a:xfrm>
              <a:grpFill/>
            </p:grpSpPr>
            <p:sp>
              <p:nvSpPr>
                <p:cNvPr id="119" name="Rounded Rectangle 118"/>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20" name="Rounded Rectangle 119"/>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21" name="Rounded Rectangle 120"/>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22" name="Rounded Rectangle 121"/>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23" name="Rounded Rectangle 122"/>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24" name="Rounded Rectangle 123"/>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25" name="Rounded Rectangle 124"/>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26" name="Rounded Rectangle 125"/>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38" name="Group 1224"/>
              <p:cNvGrpSpPr/>
              <p:nvPr/>
            </p:nvGrpSpPr>
            <p:grpSpPr>
              <a:xfrm>
                <a:off x="1736968" y="2563975"/>
                <a:ext cx="939689" cy="103689"/>
                <a:chOff x="703378" y="1693789"/>
                <a:chExt cx="939689" cy="103689"/>
              </a:xfrm>
              <a:grpFill/>
            </p:grpSpPr>
            <p:sp>
              <p:nvSpPr>
                <p:cNvPr id="111" name="Rounded Rectangle 110"/>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12" name="Rounded Rectangle 111"/>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13" name="Rounded Rectangle 112"/>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14" name="Rounded Rectangle 113"/>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15" name="Rounded Rectangle 114"/>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16" name="Rounded Rectangle 115"/>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17" name="Rounded Rectangle 116"/>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18" name="Rounded Rectangle 117"/>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39" name="Group 1233"/>
              <p:cNvGrpSpPr/>
              <p:nvPr/>
            </p:nvGrpSpPr>
            <p:grpSpPr>
              <a:xfrm>
                <a:off x="1736968" y="2709006"/>
                <a:ext cx="939689" cy="103689"/>
                <a:chOff x="703378" y="1693789"/>
                <a:chExt cx="939689" cy="103689"/>
              </a:xfrm>
              <a:grpFill/>
            </p:grpSpPr>
            <p:sp>
              <p:nvSpPr>
                <p:cNvPr id="103" name="Rounded Rectangle 102"/>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04" name="Rounded Rectangle 103"/>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05" name="Rounded Rectangle 104"/>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06" name="Rounded Rectangle 105"/>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07" name="Rounded Rectangle 106"/>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08" name="Rounded Rectangle 107"/>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09" name="Rounded Rectangle 108"/>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10" name="Rounded Rectangle 109"/>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40" name="Group 1242"/>
              <p:cNvGrpSpPr/>
              <p:nvPr/>
            </p:nvGrpSpPr>
            <p:grpSpPr>
              <a:xfrm>
                <a:off x="1736968" y="2854037"/>
                <a:ext cx="939689" cy="103689"/>
                <a:chOff x="703378" y="1693789"/>
                <a:chExt cx="939689" cy="103689"/>
              </a:xfrm>
              <a:grpFill/>
            </p:grpSpPr>
            <p:sp>
              <p:nvSpPr>
                <p:cNvPr id="95" name="Rounded Rectangle 94"/>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96" name="Rounded Rectangle 95"/>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97" name="Rounded Rectangle 96"/>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98" name="Rounded Rectangle 97"/>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99" name="Rounded Rectangle 98"/>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00" name="Rounded Rectangle 99"/>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01" name="Rounded Rectangle 100"/>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102" name="Rounded Rectangle 101"/>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41" name="Group 1251"/>
              <p:cNvGrpSpPr/>
              <p:nvPr/>
            </p:nvGrpSpPr>
            <p:grpSpPr>
              <a:xfrm>
                <a:off x="1736968" y="2999068"/>
                <a:ext cx="939689" cy="103689"/>
                <a:chOff x="703378" y="1693789"/>
                <a:chExt cx="939689" cy="103689"/>
              </a:xfrm>
              <a:grpFill/>
            </p:grpSpPr>
            <p:sp>
              <p:nvSpPr>
                <p:cNvPr id="87" name="Rounded Rectangle 86"/>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88" name="Rounded Rectangle 87"/>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89" name="Rounded Rectangle 88"/>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90" name="Rounded Rectangle 89"/>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91" name="Rounded Rectangle 90"/>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92" name="Rounded Rectangle 91"/>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93" name="Rounded Rectangle 92"/>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94" name="Rounded Rectangle 93"/>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42" name="Group 1260"/>
              <p:cNvGrpSpPr/>
              <p:nvPr/>
            </p:nvGrpSpPr>
            <p:grpSpPr>
              <a:xfrm>
                <a:off x="1736968" y="3144099"/>
                <a:ext cx="939689" cy="103689"/>
                <a:chOff x="703378" y="1693789"/>
                <a:chExt cx="939689" cy="103689"/>
              </a:xfrm>
              <a:grpFill/>
            </p:grpSpPr>
            <p:sp>
              <p:nvSpPr>
                <p:cNvPr id="79" name="Rounded Rectangle 78"/>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80" name="Rounded Rectangle 79"/>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81" name="Rounded Rectangle 80"/>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82" name="Rounded Rectangle 81"/>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83" name="Rounded Rectangle 82"/>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84" name="Rounded Rectangle 83"/>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85" name="Rounded Rectangle 84"/>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86" name="Rounded Rectangle 85"/>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43" name="Group 1269"/>
              <p:cNvGrpSpPr/>
              <p:nvPr/>
            </p:nvGrpSpPr>
            <p:grpSpPr>
              <a:xfrm>
                <a:off x="1736968" y="3289130"/>
                <a:ext cx="939689" cy="103689"/>
                <a:chOff x="703378" y="1693789"/>
                <a:chExt cx="939689" cy="103689"/>
              </a:xfrm>
              <a:grpFill/>
            </p:grpSpPr>
            <p:sp>
              <p:nvSpPr>
                <p:cNvPr id="71" name="Rounded Rectangle 70"/>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72" name="Rounded Rectangle 71"/>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73" name="Rounded Rectangle 72"/>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74" name="Rounded Rectangle 73"/>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75" name="Rounded Rectangle 74"/>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76" name="Rounded Rectangle 75"/>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77" name="Rounded Rectangle 76"/>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78" name="Rounded Rectangle 77"/>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44" name="Group 1278"/>
              <p:cNvGrpSpPr/>
              <p:nvPr/>
            </p:nvGrpSpPr>
            <p:grpSpPr>
              <a:xfrm>
                <a:off x="1736968" y="3434161"/>
                <a:ext cx="939689" cy="103689"/>
                <a:chOff x="703378" y="1693789"/>
                <a:chExt cx="939689" cy="103689"/>
              </a:xfrm>
              <a:grpFill/>
            </p:grpSpPr>
            <p:sp>
              <p:nvSpPr>
                <p:cNvPr id="63" name="Rounded Rectangle 62"/>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64" name="Rounded Rectangle 63"/>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65" name="Rounded Rectangle 64"/>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66" name="Rounded Rectangle 65"/>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67" name="Rounded Rectangle 66"/>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68" name="Rounded Rectangle 67"/>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69" name="Rounded Rectangle 68"/>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70" name="Rounded Rectangle 69"/>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45" name="Group 1287"/>
              <p:cNvGrpSpPr/>
              <p:nvPr/>
            </p:nvGrpSpPr>
            <p:grpSpPr>
              <a:xfrm>
                <a:off x="1736968" y="3579192"/>
                <a:ext cx="939689" cy="103689"/>
                <a:chOff x="703378" y="1693789"/>
                <a:chExt cx="939689" cy="103689"/>
              </a:xfrm>
              <a:grpFill/>
            </p:grpSpPr>
            <p:sp>
              <p:nvSpPr>
                <p:cNvPr id="55" name="Rounded Rectangle 54"/>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56" name="Rounded Rectangle 55"/>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57" name="Rounded Rectangle 56"/>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58" name="Rounded Rectangle 57"/>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59" name="Rounded Rectangle 58"/>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60" name="Rounded Rectangle 59"/>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61" name="Rounded Rectangle 60"/>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62" name="Rounded Rectangle 61"/>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nvGrpSpPr>
              <p:cNvPr id="46" name="Group 1296"/>
              <p:cNvGrpSpPr/>
              <p:nvPr/>
            </p:nvGrpSpPr>
            <p:grpSpPr>
              <a:xfrm>
                <a:off x="1736968" y="3724226"/>
                <a:ext cx="939689" cy="103689"/>
                <a:chOff x="703378" y="1693789"/>
                <a:chExt cx="939689" cy="103689"/>
              </a:xfrm>
              <a:grpFill/>
            </p:grpSpPr>
            <p:sp>
              <p:nvSpPr>
                <p:cNvPr id="47" name="Rounded Rectangle 46"/>
                <p:cNvSpPr/>
                <p:nvPr/>
              </p:nvSpPr>
              <p:spPr bwMode="auto">
                <a:xfrm rot="5400000">
                  <a:off x="699788" y="1697379"/>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48" name="Rounded Rectangle 47"/>
                <p:cNvSpPr/>
                <p:nvPr/>
              </p:nvSpPr>
              <p:spPr bwMode="auto">
                <a:xfrm rot="5400000">
                  <a:off x="820243"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49" name="Rounded Rectangle 48"/>
                <p:cNvSpPr/>
                <p:nvPr/>
              </p:nvSpPr>
              <p:spPr bwMode="auto">
                <a:xfrm rot="5400000">
                  <a:off x="940698" y="1697380"/>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50" name="Rounded Rectangle 49"/>
                <p:cNvSpPr/>
                <p:nvPr/>
              </p:nvSpPr>
              <p:spPr bwMode="auto">
                <a:xfrm rot="5400000">
                  <a:off x="118160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51" name="Rounded Rectangle 50"/>
                <p:cNvSpPr/>
                <p:nvPr/>
              </p:nvSpPr>
              <p:spPr bwMode="auto">
                <a:xfrm rot="5400000">
                  <a:off x="1302063"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52" name="Rounded Rectangle 51"/>
                <p:cNvSpPr/>
                <p:nvPr/>
              </p:nvSpPr>
              <p:spPr bwMode="auto">
                <a:xfrm rot="5400000">
                  <a:off x="1422518" y="1697381"/>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53" name="Rounded Rectangle 52"/>
                <p:cNvSpPr/>
                <p:nvPr/>
              </p:nvSpPr>
              <p:spPr bwMode="auto">
                <a:xfrm rot="5400000">
                  <a:off x="1061153"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sp>
              <p:nvSpPr>
                <p:cNvPr id="54" name="Rounded Rectangle 53"/>
                <p:cNvSpPr/>
                <p:nvPr/>
              </p:nvSpPr>
              <p:spPr bwMode="auto">
                <a:xfrm rot="5400000">
                  <a:off x="1542971" y="1697382"/>
                  <a:ext cx="103686" cy="96506"/>
                </a:xfrm>
                <a:prstGeom prst="roundRect">
                  <a:avLst>
                    <a:gd name="adj" fmla="val 5203"/>
                  </a:avLst>
                </a:prstGeom>
                <a:grpFill/>
                <a:ln w="9525" cap="flat" cmpd="sng" algn="ctr">
                  <a:noFill/>
                  <a:prstDash val="solid"/>
                  <a:round/>
                  <a:headEnd type="none" w="med" len="med"/>
                  <a:tailEnd type="none" w="med" len="med"/>
                </a:ln>
                <a:effectLst/>
                <a:scene3d>
                  <a:camera prst="orthographicFront"/>
                  <a:lightRig rig="brightRoom" dir="t"/>
                </a:scene3d>
                <a:sp3d extrusionH="76200" prstMaterial="powder">
                  <a:bevelT w="12700" h="6350" prst="coolSlant"/>
                </a:sp3d>
              </p:spPr>
              <p:txBody>
                <a:bodyPr/>
                <a:ls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defRPr/>
                  </a:pPr>
                  <a:endParaRPr lang="en-US" baseline="-25000" smtClean="0">
                    <a:solidFill>
                      <a:srgbClr val="FFFFFF"/>
                    </a:solidFill>
                    <a:latin typeface="Arial"/>
                  </a:endParaRPr>
                </a:p>
              </p:txBody>
            </p:sp>
          </p:grpSp>
        </p:grpSp>
      </p:grpSp>
      <p:sp>
        <p:nvSpPr>
          <p:cNvPr id="287" name="TextBox 286"/>
          <p:cNvSpPr txBox="1"/>
          <p:nvPr/>
        </p:nvSpPr>
        <p:spPr>
          <a:xfrm>
            <a:off x="2371853" y="1206064"/>
            <a:ext cx="581923" cy="353939"/>
          </a:xfrm>
          <a:prstGeom prst="rect">
            <a:avLst/>
          </a:prstGeom>
          <a:noFill/>
        </p:spPr>
        <p:txBody>
          <a:bodyPr wrap="none" lIns="91434" tIns="45718" rIns="91434" bIns="45718" rtlCol="0">
            <a:spAutoFit/>
          </a:bodyPr>
          <a:lstStyle/>
          <a:p>
            <a:pPr algn="ctr"/>
            <a:r>
              <a:rPr lang="en-US" sz="1700" b="1" dirty="0"/>
              <a:t>GPU</a:t>
            </a:r>
          </a:p>
        </p:txBody>
      </p:sp>
      <p:grpSp>
        <p:nvGrpSpPr>
          <p:cNvPr id="288" name="Group 287"/>
          <p:cNvGrpSpPr/>
          <p:nvPr/>
        </p:nvGrpSpPr>
        <p:grpSpPr>
          <a:xfrm>
            <a:off x="2668039" y="2629655"/>
            <a:ext cx="540299" cy="512062"/>
            <a:chOff x="5802489" y="2978150"/>
            <a:chExt cx="648359" cy="250473"/>
          </a:xfrm>
        </p:grpSpPr>
        <p:cxnSp>
          <p:nvCxnSpPr>
            <p:cNvPr id="289" name="Straight Arrow Connector 288"/>
            <p:cNvCxnSpPr/>
            <p:nvPr/>
          </p:nvCxnSpPr>
          <p:spPr bwMode="auto">
            <a:xfrm flipV="1">
              <a:off x="5802489" y="2978150"/>
              <a:ext cx="34043" cy="25047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290" name="Straight Arrow Connector 289"/>
            <p:cNvCxnSpPr/>
            <p:nvPr/>
          </p:nvCxnSpPr>
          <p:spPr bwMode="auto">
            <a:xfrm flipV="1">
              <a:off x="5802489" y="2978150"/>
              <a:ext cx="94374" cy="25047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291" name="Straight Arrow Connector 290"/>
            <p:cNvCxnSpPr/>
            <p:nvPr/>
          </p:nvCxnSpPr>
          <p:spPr bwMode="auto">
            <a:xfrm flipV="1">
              <a:off x="5802489" y="2978150"/>
              <a:ext cx="163621" cy="25047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292" name="Straight Arrow Connector 291"/>
            <p:cNvCxnSpPr/>
            <p:nvPr/>
          </p:nvCxnSpPr>
          <p:spPr bwMode="auto">
            <a:xfrm flipV="1">
              <a:off x="5802489" y="2978150"/>
              <a:ext cx="232870" cy="25047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293" name="Straight Arrow Connector 292"/>
            <p:cNvCxnSpPr/>
            <p:nvPr/>
          </p:nvCxnSpPr>
          <p:spPr bwMode="auto">
            <a:xfrm flipV="1">
              <a:off x="5802489" y="2978150"/>
              <a:ext cx="302119" cy="25047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294" name="Straight Arrow Connector 293"/>
            <p:cNvCxnSpPr/>
            <p:nvPr/>
          </p:nvCxnSpPr>
          <p:spPr bwMode="auto">
            <a:xfrm flipV="1">
              <a:off x="5802489" y="2978150"/>
              <a:ext cx="371366" cy="25047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295" name="Straight Arrow Connector 294"/>
            <p:cNvCxnSpPr/>
            <p:nvPr/>
          </p:nvCxnSpPr>
          <p:spPr bwMode="auto">
            <a:xfrm flipV="1">
              <a:off x="5802489" y="2978150"/>
              <a:ext cx="441998" cy="250473"/>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296" name="Straight Arrow Connector 295"/>
            <p:cNvCxnSpPr/>
            <p:nvPr/>
          </p:nvCxnSpPr>
          <p:spPr bwMode="auto">
            <a:xfrm flipV="1">
              <a:off x="5802489" y="2978150"/>
              <a:ext cx="509863" cy="25047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297" name="Straight Arrow Connector 296"/>
            <p:cNvCxnSpPr/>
            <p:nvPr/>
          </p:nvCxnSpPr>
          <p:spPr bwMode="auto">
            <a:xfrm flipV="1">
              <a:off x="5802489" y="2978150"/>
              <a:ext cx="579111" cy="25047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298" name="Straight Arrow Connector 297"/>
            <p:cNvCxnSpPr/>
            <p:nvPr/>
          </p:nvCxnSpPr>
          <p:spPr bwMode="auto">
            <a:xfrm flipV="1">
              <a:off x="5802489" y="2978150"/>
              <a:ext cx="648359" cy="25047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grpSp>
      <p:cxnSp>
        <p:nvCxnSpPr>
          <p:cNvPr id="299" name="Straight Arrow Connector 298"/>
          <p:cNvCxnSpPr/>
          <p:nvPr/>
        </p:nvCxnSpPr>
        <p:spPr bwMode="auto">
          <a:xfrm flipV="1">
            <a:off x="2024537" y="2674475"/>
            <a:ext cx="493059" cy="103094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grpSp>
        <p:nvGrpSpPr>
          <p:cNvPr id="300" name="Group 299"/>
          <p:cNvGrpSpPr/>
          <p:nvPr/>
        </p:nvGrpSpPr>
        <p:grpSpPr>
          <a:xfrm>
            <a:off x="2043199" y="2644591"/>
            <a:ext cx="667377" cy="1105650"/>
            <a:chOff x="3797541" y="2990566"/>
            <a:chExt cx="629642" cy="1736412"/>
          </a:xfrm>
        </p:grpSpPr>
        <p:cxnSp>
          <p:nvCxnSpPr>
            <p:cNvPr id="301" name="Straight Arrow Connector 300"/>
            <p:cNvCxnSpPr>
              <a:stCxn id="315" idx="2"/>
            </p:cNvCxnSpPr>
            <p:nvPr/>
          </p:nvCxnSpPr>
          <p:spPr bwMode="auto">
            <a:xfrm flipV="1">
              <a:off x="3797556" y="2990566"/>
              <a:ext cx="84577" cy="173641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302" name="Straight Arrow Connector 301"/>
            <p:cNvCxnSpPr>
              <a:stCxn id="315" idx="2"/>
            </p:cNvCxnSpPr>
            <p:nvPr/>
          </p:nvCxnSpPr>
          <p:spPr bwMode="auto">
            <a:xfrm flipV="1">
              <a:off x="3797553" y="2990566"/>
              <a:ext cx="144908" cy="173641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303" name="Straight Arrow Connector 302"/>
            <p:cNvCxnSpPr>
              <a:stCxn id="315" idx="2"/>
            </p:cNvCxnSpPr>
            <p:nvPr/>
          </p:nvCxnSpPr>
          <p:spPr bwMode="auto">
            <a:xfrm flipV="1">
              <a:off x="3797552" y="2990566"/>
              <a:ext cx="214155" cy="173641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304" name="Straight Arrow Connector 303"/>
            <p:cNvCxnSpPr>
              <a:stCxn id="315" idx="2"/>
            </p:cNvCxnSpPr>
            <p:nvPr/>
          </p:nvCxnSpPr>
          <p:spPr bwMode="auto">
            <a:xfrm flipV="1">
              <a:off x="3797549" y="2990566"/>
              <a:ext cx="283403" cy="173641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305" name="Straight Arrow Connector 304"/>
            <p:cNvCxnSpPr>
              <a:stCxn id="315" idx="2"/>
            </p:cNvCxnSpPr>
            <p:nvPr/>
          </p:nvCxnSpPr>
          <p:spPr bwMode="auto">
            <a:xfrm flipV="1">
              <a:off x="3797548" y="2990566"/>
              <a:ext cx="352652" cy="173641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306" name="Straight Arrow Connector 305"/>
            <p:cNvCxnSpPr>
              <a:stCxn id="315" idx="2"/>
            </p:cNvCxnSpPr>
            <p:nvPr/>
          </p:nvCxnSpPr>
          <p:spPr bwMode="auto">
            <a:xfrm flipV="1">
              <a:off x="3797545" y="2990566"/>
              <a:ext cx="421899" cy="173641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307" name="Straight Arrow Connector 306"/>
            <p:cNvCxnSpPr>
              <a:stCxn id="315" idx="2"/>
            </p:cNvCxnSpPr>
            <p:nvPr/>
          </p:nvCxnSpPr>
          <p:spPr bwMode="auto">
            <a:xfrm flipV="1">
              <a:off x="3797545" y="2990566"/>
              <a:ext cx="560395" cy="173641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cxnSp>
          <p:nvCxnSpPr>
            <p:cNvPr id="308" name="Straight Arrow Connector 307"/>
            <p:cNvCxnSpPr>
              <a:stCxn id="315" idx="2"/>
            </p:cNvCxnSpPr>
            <p:nvPr/>
          </p:nvCxnSpPr>
          <p:spPr bwMode="auto">
            <a:xfrm flipV="1">
              <a:off x="3797541" y="2990566"/>
              <a:ext cx="629642" cy="1736412"/>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grpSp>
      <p:cxnSp>
        <p:nvCxnSpPr>
          <p:cNvPr id="309" name="Straight Arrow Connector 308"/>
          <p:cNvCxnSpPr/>
          <p:nvPr/>
        </p:nvCxnSpPr>
        <p:spPr bwMode="auto">
          <a:xfrm flipV="1">
            <a:off x="2035744" y="3152588"/>
            <a:ext cx="638735" cy="597646"/>
          </a:xfrm>
          <a:prstGeom prst="straightConnector1">
            <a:avLst/>
          </a:prstGeom>
          <a:solidFill>
            <a:srgbClr val="6666FF"/>
          </a:solidFill>
          <a:ln w="9525" cap="flat" cmpd="sng" algn="ctr">
            <a:solidFill>
              <a:srgbClr val="92D050"/>
            </a:solidFill>
            <a:prstDash val="solid"/>
            <a:round/>
            <a:headEnd type="none" w="med" len="med"/>
            <a:tailEnd type="triangle" w="sm" len="med"/>
          </a:ln>
          <a:effectLst/>
        </p:spPr>
      </p:cxnSp>
      <p:sp>
        <p:nvSpPr>
          <p:cNvPr id="310" name="Title 1"/>
          <p:cNvSpPr txBox="1">
            <a:spLocks/>
          </p:cNvSpPr>
          <p:nvPr/>
        </p:nvSpPr>
        <p:spPr bwMode="auto">
          <a:xfrm>
            <a:off x="4610100" y="1260745"/>
            <a:ext cx="4386050" cy="2677652"/>
          </a:xfrm>
          <a:prstGeom prst="rect">
            <a:avLst/>
          </a:prstGeom>
          <a:noFill/>
          <a:ln w="9525">
            <a:noFill/>
            <a:miter lim="800000"/>
            <a:headEnd/>
            <a:tailEnd/>
          </a:ln>
        </p:spPr>
        <p:txBody>
          <a:bodyPr vert="horz" wrap="square" lIns="91434" tIns="45718" rIns="91434" bIns="45718" numCol="1" anchor="t" anchorCtr="0" compatLnSpc="1">
            <a:prstTxWarp prst="textNoShape">
              <a:avLst/>
            </a:prstTxWarp>
            <a:spAutoFit/>
          </a:bodyPr>
          <a:lstStyle/>
          <a:p>
            <a:pPr algn="ctr">
              <a:spcAft>
                <a:spcPts val="3600"/>
              </a:spcAft>
              <a:defRPr/>
            </a:pPr>
            <a:r>
              <a:rPr lang="en-US" sz="2700" kern="0" dirty="0">
                <a:effectLst>
                  <a:outerShdw blurRad="38100" dist="38100" dir="2700000" algn="tl">
                    <a:srgbClr val="000000">
                      <a:alpha val="43137"/>
                    </a:srgbClr>
                  </a:outerShdw>
                </a:effectLst>
              </a:rPr>
              <a:t>Simple Compiler hints</a:t>
            </a:r>
          </a:p>
          <a:p>
            <a:pPr algn="ctr">
              <a:spcAft>
                <a:spcPts val="3600"/>
              </a:spcAft>
              <a:defRPr/>
            </a:pPr>
            <a:r>
              <a:rPr lang="en-US" sz="2700" kern="0" dirty="0">
                <a:effectLst>
                  <a:outerShdw blurRad="38100" dist="38100" dir="2700000" algn="tl">
                    <a:srgbClr val="000000">
                      <a:alpha val="43137"/>
                    </a:srgbClr>
                  </a:outerShdw>
                </a:effectLst>
              </a:rPr>
              <a:t>Compiler Parallelizes code</a:t>
            </a:r>
          </a:p>
          <a:p>
            <a:pPr algn="ctr">
              <a:spcAft>
                <a:spcPts val="3600"/>
              </a:spcAft>
              <a:defRPr/>
            </a:pPr>
            <a:r>
              <a:rPr lang="en-US" sz="2700" kern="0" dirty="0">
                <a:effectLst>
                  <a:outerShdw blurRad="38100" dist="38100" dir="2700000" algn="tl">
                    <a:srgbClr val="000000">
                      <a:alpha val="43137"/>
                    </a:srgbClr>
                  </a:outerShdw>
                </a:effectLst>
              </a:rPr>
              <a:t>Works on many-core GPUs &amp; multicore CPUs</a:t>
            </a:r>
          </a:p>
        </p:txBody>
      </p:sp>
      <p:sp>
        <p:nvSpPr>
          <p:cNvPr id="311" name="AutoShape 14"/>
          <p:cNvSpPr>
            <a:spLocks noChangeArrowheads="1"/>
          </p:cNvSpPr>
          <p:nvPr/>
        </p:nvSpPr>
        <p:spPr bwMode="auto">
          <a:xfrm>
            <a:off x="3323168" y="3795892"/>
            <a:ext cx="1576917" cy="872400"/>
          </a:xfrm>
          <a:prstGeom prst="roundRect">
            <a:avLst>
              <a:gd name="adj" fmla="val 13852"/>
            </a:avLst>
          </a:prstGeom>
          <a:gradFill flip="none" rotWithShape="1">
            <a:gsLst>
              <a:gs pos="0">
                <a:schemeClr val="tx2">
                  <a:alpha val="35000"/>
                </a:schemeClr>
              </a:gs>
              <a:gs pos="100000">
                <a:schemeClr val="tx2">
                  <a:alpha val="18000"/>
                </a:schemeClr>
              </a:gs>
            </a:gsLst>
            <a:lin ang="16200000" scaled="1"/>
            <a:tileRect/>
          </a:gradFill>
          <a:ln w="9525" algn="ctr">
            <a:gradFill>
              <a:gsLst>
                <a:gs pos="0">
                  <a:schemeClr val="tx2">
                    <a:lumMod val="50000"/>
                    <a:alpha val="56000"/>
                  </a:schemeClr>
                </a:gs>
                <a:gs pos="100000">
                  <a:schemeClr val="tx2">
                    <a:alpha val="14000"/>
                  </a:schemeClr>
                </a:gs>
              </a:gsLst>
              <a:lin ang="5400000" scaled="0"/>
            </a:gradFill>
            <a:miter lim="800000"/>
            <a:headEnd/>
            <a:tailEnd/>
          </a:ln>
          <a:effectLst/>
          <a:scene3d>
            <a:camera prst="orthographicFront"/>
            <a:lightRig rig="threePt" dir="t">
              <a:rot lat="0" lon="0" rev="3000000"/>
            </a:lightRig>
          </a:scene3d>
          <a:sp3d extrusionH="76200" contourW="6350">
            <a:bevelT w="12700" h="6350"/>
            <a:extrusionClr>
              <a:schemeClr val="bg2">
                <a:lumMod val="75000"/>
              </a:schemeClr>
            </a:extrusionClr>
            <a:contourClr>
              <a:schemeClr val="bg2">
                <a:lumMod val="50000"/>
              </a:schemeClr>
            </a:contourClr>
          </a:sp3d>
        </p:spPr>
        <p:txBody>
          <a:bodyPr wrap="square" lIns="91434" tIns="0" rIns="91434" bIns="0" anchor="ctr"/>
          <a:lstStyle/>
          <a:p>
            <a:pPr algn="ctr">
              <a:defRPr/>
            </a:pPr>
            <a:r>
              <a:rPr lang="en-US" sz="1900" dirty="0" err="1">
                <a:effectLst>
                  <a:outerShdw blurRad="38100" dist="38100" dir="2700000" algn="tl">
                    <a:srgbClr val="000000">
                      <a:alpha val="43137"/>
                    </a:srgbClr>
                  </a:outerShdw>
                </a:effectLst>
                <a:latin typeface="Trebuchet MS" pitchFamily="34" charset="0"/>
                <a:ea typeface="MS PGothic" pitchFamily="34" charset="-128"/>
              </a:rPr>
              <a:t>OpenACC</a:t>
            </a:r>
            <a:r>
              <a:rPr lang="en-US" sz="1900" dirty="0">
                <a:effectLst>
                  <a:outerShdw blurRad="38100" dist="38100" dir="2700000" algn="tl">
                    <a:srgbClr val="000000">
                      <a:alpha val="43137"/>
                    </a:srgbClr>
                  </a:outerShdw>
                </a:effectLst>
                <a:latin typeface="Trebuchet MS" pitchFamily="34" charset="0"/>
                <a:ea typeface="MS PGothic" pitchFamily="34" charset="-128"/>
              </a:rPr>
              <a:t> Compiler Hint</a:t>
            </a:r>
          </a:p>
        </p:txBody>
      </p:sp>
      <p:cxnSp>
        <p:nvCxnSpPr>
          <p:cNvPr id="312" name="Straight Arrow Connector 311"/>
          <p:cNvCxnSpPr/>
          <p:nvPr/>
        </p:nvCxnSpPr>
        <p:spPr>
          <a:xfrm flipH="1">
            <a:off x="1958242" y="4213410"/>
            <a:ext cx="1354972" cy="9393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3" name="Freeform 312"/>
          <p:cNvSpPr/>
          <p:nvPr/>
        </p:nvSpPr>
        <p:spPr>
          <a:xfrm flipH="1">
            <a:off x="410357" y="2376562"/>
            <a:ext cx="492659" cy="1166956"/>
          </a:xfrm>
          <a:custGeom>
            <a:avLst/>
            <a:gdLst>
              <a:gd name="connsiteX0" fmla="*/ 124178 w 441998"/>
              <a:gd name="connsiteY0" fmla="*/ 428978 h 428978"/>
              <a:gd name="connsiteX1" fmla="*/ 440267 w 441998"/>
              <a:gd name="connsiteY1" fmla="*/ 169334 h 428978"/>
              <a:gd name="connsiteX2" fmla="*/ 0 w 441998"/>
              <a:gd name="connsiteY2" fmla="*/ 0 h 428978"/>
            </a:gdLst>
            <a:ahLst/>
            <a:cxnLst>
              <a:cxn ang="0">
                <a:pos x="connsiteX0" y="connsiteY0"/>
              </a:cxn>
              <a:cxn ang="0">
                <a:pos x="connsiteX1" y="connsiteY1"/>
              </a:cxn>
              <a:cxn ang="0">
                <a:pos x="connsiteX2" y="connsiteY2"/>
              </a:cxn>
            </a:cxnLst>
            <a:rect l="l" t="t" r="r" b="b"/>
            <a:pathLst>
              <a:path w="441998" h="428978">
                <a:moveTo>
                  <a:pt x="124178" y="428978"/>
                </a:moveTo>
                <a:cubicBezTo>
                  <a:pt x="292570" y="334904"/>
                  <a:pt x="460963" y="240830"/>
                  <a:pt x="440267" y="169334"/>
                </a:cubicBezTo>
                <a:cubicBezTo>
                  <a:pt x="419571" y="97838"/>
                  <a:pt x="209785" y="48919"/>
                  <a:pt x="0" y="0"/>
                </a:cubicBezTo>
              </a:path>
            </a:pathLst>
          </a:custGeom>
          <a:ln w="28575">
            <a:solidFill>
              <a:srgbClr val="00B0F0"/>
            </a:solidFill>
            <a:tailEnd type="stealth" w="med" len="lg"/>
          </a:ln>
        </p:spPr>
        <p:txBody>
          <a:bodyPr vert="horz" wrap="none" lIns="91434" tIns="45718" rIns="91434" bIns="45718" numCol="1" rtlCol="0" anchor="ctr" anchorCtr="0" compatLnSpc="1">
            <a:prstTxWarp prst="textNoShape">
              <a:avLst/>
            </a:prstTxWarp>
          </a:bodyPr>
          <a:lstStyle/>
          <a:p>
            <a:pPr marL="4762" algn="ctr" defTabSz="914350">
              <a:buSzPct val="180000"/>
              <a:tabLst>
                <a:tab pos="3714541" algn="l"/>
              </a:tabLst>
            </a:pPr>
            <a:endParaRPr lang="en-US" b="1"/>
          </a:p>
        </p:txBody>
      </p:sp>
      <p:cxnSp>
        <p:nvCxnSpPr>
          <p:cNvPr id="314" name="Straight Arrow Connector 313"/>
          <p:cNvCxnSpPr/>
          <p:nvPr/>
        </p:nvCxnSpPr>
        <p:spPr>
          <a:xfrm flipH="1" flipV="1">
            <a:off x="1665951" y="3795061"/>
            <a:ext cx="1624852" cy="4183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5" name="Freeform 314"/>
          <p:cNvSpPr/>
          <p:nvPr/>
        </p:nvSpPr>
        <p:spPr>
          <a:xfrm>
            <a:off x="2035745" y="3765180"/>
            <a:ext cx="356344" cy="711916"/>
          </a:xfrm>
          <a:custGeom>
            <a:avLst/>
            <a:gdLst>
              <a:gd name="connsiteX0" fmla="*/ 124178 w 441998"/>
              <a:gd name="connsiteY0" fmla="*/ 428978 h 428978"/>
              <a:gd name="connsiteX1" fmla="*/ 440267 w 441998"/>
              <a:gd name="connsiteY1" fmla="*/ 169334 h 428978"/>
              <a:gd name="connsiteX2" fmla="*/ 0 w 441998"/>
              <a:gd name="connsiteY2" fmla="*/ 0 h 428978"/>
            </a:gdLst>
            <a:ahLst/>
            <a:cxnLst>
              <a:cxn ang="0">
                <a:pos x="connsiteX0" y="connsiteY0"/>
              </a:cxn>
              <a:cxn ang="0">
                <a:pos x="connsiteX1" y="connsiteY1"/>
              </a:cxn>
              <a:cxn ang="0">
                <a:pos x="connsiteX2" y="connsiteY2"/>
              </a:cxn>
            </a:cxnLst>
            <a:rect l="l" t="t" r="r" b="b"/>
            <a:pathLst>
              <a:path w="441998" h="428978">
                <a:moveTo>
                  <a:pt x="124178" y="428978"/>
                </a:moveTo>
                <a:cubicBezTo>
                  <a:pt x="292570" y="334904"/>
                  <a:pt x="460963" y="240830"/>
                  <a:pt x="440267" y="169334"/>
                </a:cubicBezTo>
                <a:cubicBezTo>
                  <a:pt x="419571" y="97838"/>
                  <a:pt x="209785" y="48919"/>
                  <a:pt x="0" y="0"/>
                </a:cubicBezTo>
              </a:path>
            </a:pathLst>
          </a:custGeom>
          <a:ln w="28575">
            <a:solidFill>
              <a:srgbClr val="92D050"/>
            </a:solidFill>
          </a:ln>
        </p:spPr>
        <p:txBody>
          <a:bodyPr vert="horz" wrap="none" lIns="91434" tIns="45718" rIns="91434" bIns="45718" numCol="1" rtlCol="0" anchor="ctr" anchorCtr="0" compatLnSpc="1">
            <a:prstTxWarp prst="textNoShape">
              <a:avLst/>
            </a:prstTxWarp>
          </a:bodyPr>
          <a:lstStyle/>
          <a:p>
            <a:pPr marL="4762" algn="ctr" defTabSz="914350">
              <a:buSzPct val="180000"/>
              <a:tabLst>
                <a:tab pos="3714541" algn="l"/>
              </a:tabLst>
            </a:pPr>
            <a:endParaRPr lang="en-US" b="1"/>
          </a:p>
        </p:txBody>
      </p:sp>
    </p:spTree>
    <p:extLst>
      <p:ext uri="{BB962C8B-B14F-4D97-AF65-F5344CB8AC3E}">
        <p14:creationId xmlns:p14="http://schemas.microsoft.com/office/powerpoint/2010/main" val="330744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endParaRPr lang="en-GB" dirty="0"/>
          </a:p>
        </p:txBody>
      </p:sp>
      <p:sp>
        <p:nvSpPr>
          <p:cNvPr id="3" name="Content Placeholder 2"/>
          <p:cNvSpPr>
            <a:spLocks noGrp="1"/>
          </p:cNvSpPr>
          <p:nvPr>
            <p:ph idx="1"/>
          </p:nvPr>
        </p:nvSpPr>
        <p:spPr/>
        <p:txBody>
          <a:bodyPr/>
          <a:lstStyle/>
          <a:p>
            <a:r>
              <a:rPr lang="en-GB" dirty="0" smtClean="0"/>
              <a:t>Creating parallelism in </a:t>
            </a:r>
            <a:r>
              <a:rPr lang="en-GB" dirty="0" err="1" smtClean="0"/>
              <a:t>OpenACC</a:t>
            </a:r>
            <a:r>
              <a:rPr lang="en-GB" dirty="0" smtClean="0"/>
              <a:t> is possible with either of the following two compute directives:</a:t>
            </a:r>
          </a:p>
          <a:p>
            <a:pPr marL="0" indent="0">
              <a:buNone/>
            </a:pPr>
            <a:r>
              <a:rPr lang="en-GB" sz="2800" b="1" dirty="0">
                <a:solidFill>
                  <a:srgbClr val="76B900"/>
                </a:solidFill>
                <a:latin typeface="Courier New"/>
                <a:cs typeface="Courier New"/>
              </a:rPr>
              <a:t>	</a:t>
            </a:r>
            <a:r>
              <a:rPr lang="en-GB" sz="2800" b="1" dirty="0" smtClean="0">
                <a:solidFill>
                  <a:srgbClr val="76B900"/>
                </a:solidFill>
                <a:latin typeface="Courier New"/>
                <a:cs typeface="Courier New"/>
              </a:rPr>
              <a:t>		#pragma </a:t>
            </a:r>
            <a:r>
              <a:rPr lang="en-GB" sz="2800" b="1" dirty="0" err="1" smtClean="0">
                <a:solidFill>
                  <a:srgbClr val="76B900"/>
                </a:solidFill>
                <a:latin typeface="Courier New"/>
                <a:cs typeface="Courier New"/>
              </a:rPr>
              <a:t>acc</a:t>
            </a:r>
            <a:r>
              <a:rPr lang="en-GB" sz="2800" b="1" dirty="0" smtClean="0">
                <a:solidFill>
                  <a:srgbClr val="76B900"/>
                </a:solidFill>
                <a:latin typeface="Courier New"/>
                <a:cs typeface="Courier New"/>
              </a:rPr>
              <a:t> kernels</a:t>
            </a:r>
          </a:p>
          <a:p>
            <a:pPr marL="0" indent="0">
              <a:buNone/>
            </a:pPr>
            <a:r>
              <a:rPr lang="en-GB" sz="2800" b="1" dirty="0">
                <a:solidFill>
                  <a:srgbClr val="76B900"/>
                </a:solidFill>
                <a:latin typeface="Courier New"/>
                <a:cs typeface="Courier New"/>
              </a:rPr>
              <a:t>	</a:t>
            </a:r>
            <a:r>
              <a:rPr lang="en-GB" sz="2800" b="1" dirty="0" smtClean="0">
                <a:solidFill>
                  <a:srgbClr val="76B900"/>
                </a:solidFill>
                <a:latin typeface="Courier New"/>
                <a:cs typeface="Courier New"/>
              </a:rPr>
              <a:t>		#pragma </a:t>
            </a:r>
            <a:r>
              <a:rPr lang="en-GB" sz="2800" b="1" dirty="0" err="1" smtClean="0">
                <a:solidFill>
                  <a:srgbClr val="76B900"/>
                </a:solidFill>
                <a:latin typeface="Courier New"/>
                <a:cs typeface="Courier New"/>
              </a:rPr>
              <a:t>acc</a:t>
            </a:r>
            <a:r>
              <a:rPr lang="en-GB" sz="2800" b="1" dirty="0" smtClean="0">
                <a:solidFill>
                  <a:srgbClr val="76B900"/>
                </a:solidFill>
                <a:latin typeface="Courier New"/>
                <a:cs typeface="Courier New"/>
              </a:rPr>
              <a:t> parallel</a:t>
            </a:r>
          </a:p>
          <a:p>
            <a:endParaRPr lang="en-GB" dirty="0">
              <a:latin typeface="Trebuchet MS"/>
              <a:cs typeface="Trebuchet MS"/>
            </a:endParaRPr>
          </a:p>
          <a:p>
            <a:r>
              <a:rPr lang="en-GB" dirty="0" smtClean="0">
                <a:latin typeface="Courier New"/>
                <a:cs typeface="Courier New"/>
              </a:rPr>
              <a:t>kernels</a:t>
            </a:r>
            <a:r>
              <a:rPr lang="en-GB" dirty="0" smtClean="0">
                <a:cs typeface="Trebuchet MS"/>
              </a:rPr>
              <a:t> and </a:t>
            </a:r>
            <a:r>
              <a:rPr lang="en-GB" dirty="0" smtClean="0">
                <a:latin typeface="Courier New"/>
                <a:cs typeface="Courier New"/>
              </a:rPr>
              <a:t>parallel</a:t>
            </a:r>
            <a:r>
              <a:rPr lang="en-GB" dirty="0" smtClean="0">
                <a:cs typeface="Trebuchet MS"/>
              </a:rPr>
              <a:t> each have their own strengths</a:t>
            </a:r>
          </a:p>
          <a:p>
            <a:pPr lvl="1"/>
            <a:r>
              <a:rPr lang="en-GB" dirty="0" smtClean="0">
                <a:latin typeface="Courier New"/>
                <a:cs typeface="Courier New"/>
              </a:rPr>
              <a:t>kernels</a:t>
            </a:r>
            <a:r>
              <a:rPr lang="en-GB" dirty="0" smtClean="0">
                <a:cs typeface="Trebuchet MS"/>
              </a:rPr>
              <a:t> is a higher abstraction with more automation</a:t>
            </a:r>
          </a:p>
          <a:p>
            <a:pPr lvl="1"/>
            <a:r>
              <a:rPr lang="en-GB" dirty="0" smtClean="0">
                <a:latin typeface="Courier New"/>
                <a:cs typeface="Courier New"/>
              </a:rPr>
              <a:t>parallel</a:t>
            </a:r>
            <a:r>
              <a:rPr lang="en-GB" dirty="0" smtClean="0">
                <a:cs typeface="Trebuchet MS"/>
              </a:rPr>
              <a:t> offers more low-level control but also requires more work from the programmer</a:t>
            </a:r>
          </a:p>
        </p:txBody>
      </p:sp>
      <p:sp>
        <p:nvSpPr>
          <p:cNvPr id="4" name="Slide Number Placeholder 3"/>
          <p:cNvSpPr>
            <a:spLocks noGrp="1"/>
          </p:cNvSpPr>
          <p:nvPr>
            <p:ph type="sldNum" sz="quarter" idx="12"/>
          </p:nvPr>
        </p:nvSpPr>
        <p:spPr/>
        <p:txBody>
          <a:bodyPr/>
          <a:lstStyle/>
          <a:p>
            <a:fld id="{7B14E791-165F-344E-BF0E-59CD826800BF}" type="slidenum">
              <a:rPr lang="en-US" smtClean="0"/>
              <a:pPr/>
              <a:t>13</a:t>
            </a:fld>
            <a:endParaRPr lang="en-US" dirty="0"/>
          </a:p>
        </p:txBody>
      </p:sp>
    </p:spTree>
    <p:extLst>
      <p:ext uri="{BB962C8B-B14F-4D97-AF65-F5344CB8AC3E}">
        <p14:creationId xmlns:p14="http://schemas.microsoft.com/office/powerpoint/2010/main" val="3619579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a:xfrm>
            <a:off x="457200" y="1143000"/>
            <a:ext cx="8534400" cy="5562600"/>
          </a:xfrm>
        </p:spPr>
        <p:txBody>
          <a:bodyPr>
            <a:normAutofit/>
          </a:bodyPr>
          <a:lstStyle/>
          <a:p>
            <a:r>
              <a:rPr lang="en-GB" dirty="0" smtClean="0">
                <a:cs typeface="Trebuchet MS"/>
              </a:rPr>
              <a:t>The </a:t>
            </a:r>
            <a:r>
              <a:rPr lang="en-GB" dirty="0" smtClean="0">
                <a:latin typeface="Courier New"/>
                <a:cs typeface="Courier New"/>
              </a:rPr>
              <a:t>kernels</a:t>
            </a:r>
            <a:r>
              <a:rPr lang="en-GB" dirty="0" smtClean="0">
                <a:cs typeface="Trebuchet MS"/>
              </a:rPr>
              <a:t> directive marks a code region that the programmer wants to execute on an accelerator</a:t>
            </a:r>
          </a:p>
          <a:p>
            <a:pPr lvl="1"/>
            <a:r>
              <a:rPr lang="en-GB" dirty="0" smtClean="0">
                <a:cs typeface="Trebuchet MS"/>
              </a:rPr>
              <a:t>The code region is </a:t>
            </a:r>
            <a:r>
              <a:rPr lang="en-GB" dirty="0" err="1" smtClean="0">
                <a:cs typeface="Trebuchet MS"/>
              </a:rPr>
              <a:t>analyzed</a:t>
            </a:r>
            <a:r>
              <a:rPr lang="en-GB" dirty="0" smtClean="0">
                <a:cs typeface="Trebuchet MS"/>
              </a:rPr>
              <a:t> for parallelizable loops by the compiler</a:t>
            </a:r>
          </a:p>
          <a:p>
            <a:pPr lvl="1"/>
            <a:r>
              <a:rPr lang="en-GB" dirty="0" smtClean="0">
                <a:cs typeface="Trebuchet MS"/>
              </a:rPr>
              <a:t>Necessary data movement is also automatically generated</a:t>
            </a:r>
          </a:p>
          <a:p>
            <a:pPr lvl="1"/>
            <a:endParaRPr lang="en-GB" dirty="0">
              <a:latin typeface="Trebuchet MS"/>
              <a:cs typeface="Trebuchet MS"/>
            </a:endParaRPr>
          </a:p>
          <a:p>
            <a:pPr marL="2689225" lvl="6" indent="0">
              <a:buNone/>
            </a:pPr>
            <a:r>
              <a:rPr lang="en-GB" b="1" dirty="0" smtClean="0">
                <a:solidFill>
                  <a:srgbClr val="76B900"/>
                </a:solidFill>
                <a:latin typeface="Courier New"/>
                <a:cs typeface="Courier New"/>
              </a:rPr>
              <a:t>#pragma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kernels</a:t>
            </a:r>
          </a:p>
          <a:p>
            <a:pPr marL="2689225" lvl="6" indent="0">
              <a:buNone/>
            </a:pPr>
            <a:r>
              <a:rPr lang="en-GB" b="1" dirty="0" smtClean="0">
                <a:solidFill>
                  <a:srgbClr val="76B900"/>
                </a:solidFill>
                <a:latin typeface="Courier New"/>
                <a:cs typeface="Courier New"/>
              </a:rPr>
              <a:t>{</a:t>
            </a:r>
          </a:p>
          <a:p>
            <a:pPr marL="2689225" lvl="6" indent="0">
              <a:buNone/>
            </a:pPr>
            <a:r>
              <a:rPr lang="en-GB" b="1" dirty="0">
                <a:solidFill>
                  <a:srgbClr val="76B900"/>
                </a:solidFill>
                <a:latin typeface="Courier New"/>
                <a:cs typeface="Courier New"/>
              </a:rPr>
              <a:t> </a:t>
            </a:r>
            <a:r>
              <a:rPr lang="en-GB" b="1" dirty="0" smtClean="0">
                <a:solidFill>
                  <a:srgbClr val="76B900"/>
                </a:solidFill>
                <a:latin typeface="Courier New"/>
                <a:cs typeface="Courier New"/>
              </a:rPr>
              <a:t>   for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 0;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&lt; N;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a:t>
            </a:r>
          </a:p>
          <a:p>
            <a:pPr marL="2689225" lvl="6" indent="0">
              <a:buNone/>
            </a:pPr>
            <a:r>
              <a:rPr lang="en-GB" b="1" dirty="0">
                <a:solidFill>
                  <a:srgbClr val="76B900"/>
                </a:solidFill>
                <a:latin typeface="Courier New"/>
                <a:cs typeface="Courier New"/>
              </a:rPr>
              <a:t> </a:t>
            </a:r>
            <a:r>
              <a:rPr lang="en-GB" b="1" dirty="0" smtClean="0">
                <a:solidFill>
                  <a:srgbClr val="76B900"/>
                </a:solidFill>
                <a:latin typeface="Courier New"/>
                <a:cs typeface="Courier New"/>
              </a:rPr>
              <a:t>       C[</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 A[</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 B[</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a:t>
            </a:r>
          </a:p>
          <a:p>
            <a:pPr marL="2689225" lvl="6" indent="0">
              <a:buNone/>
            </a:pPr>
            <a:endParaRPr lang="en-GB" b="1" dirty="0" smtClean="0">
              <a:solidFill>
                <a:srgbClr val="76B900"/>
              </a:solidFill>
              <a:latin typeface="Courier New"/>
              <a:cs typeface="Courier New"/>
            </a:endParaRPr>
          </a:p>
          <a:p>
            <a:pPr marL="2689225" lvl="6" indent="0">
              <a:buNone/>
            </a:pPr>
            <a:r>
              <a:rPr lang="en-GB" b="1" dirty="0" smtClean="0">
                <a:solidFill>
                  <a:srgbClr val="76B900"/>
                </a:solidFill>
                <a:latin typeface="Courier New"/>
                <a:cs typeface="Courier New"/>
              </a:rPr>
              <a:t>    for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 0;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&lt; N;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a:t>
            </a:r>
          </a:p>
          <a:p>
            <a:pPr marL="2689225" lvl="6" indent="0">
              <a:buNone/>
            </a:pPr>
            <a:r>
              <a:rPr lang="en-GB" b="1" dirty="0">
                <a:solidFill>
                  <a:srgbClr val="76B900"/>
                </a:solidFill>
                <a:latin typeface="Courier New"/>
                <a:cs typeface="Courier New"/>
              </a:rPr>
              <a:t> </a:t>
            </a:r>
            <a:r>
              <a:rPr lang="en-GB" b="1" dirty="0" smtClean="0">
                <a:solidFill>
                  <a:srgbClr val="76B900"/>
                </a:solidFill>
                <a:latin typeface="Courier New"/>
                <a:cs typeface="Courier New"/>
              </a:rPr>
              <a:t>       D[</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 C[</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 A[</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a:t>
            </a:r>
          </a:p>
          <a:p>
            <a:pPr marL="2689225" lvl="6" indent="0">
              <a:buNone/>
            </a:pPr>
            <a:r>
              <a:rPr lang="en-GB" b="1" dirty="0" smtClean="0">
                <a:solidFill>
                  <a:srgbClr val="76B900"/>
                </a:solidFill>
                <a:latin typeface="Courier New"/>
                <a:cs typeface="Courier New"/>
              </a:rPr>
              <a:t>}</a:t>
            </a:r>
          </a:p>
          <a:p>
            <a:pPr lvl="1"/>
            <a:endParaRPr lang="en-GB" dirty="0" smtClean="0">
              <a:solidFill>
                <a:srgbClr val="76B900"/>
              </a:solidFill>
              <a:latin typeface="Trebuchet MS"/>
              <a:cs typeface="Trebuchet MS"/>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14</a:t>
            </a:fld>
            <a:endParaRPr lang="en-US" dirty="0"/>
          </a:p>
        </p:txBody>
      </p:sp>
    </p:spTree>
    <p:extLst>
      <p:ext uri="{BB962C8B-B14F-4D97-AF65-F5344CB8AC3E}">
        <p14:creationId xmlns:p14="http://schemas.microsoft.com/office/powerpoint/2010/main" val="1444382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a:xfrm>
            <a:off x="457200" y="1143000"/>
            <a:ext cx="8534400" cy="5486400"/>
          </a:xfrm>
        </p:spPr>
        <p:txBody>
          <a:bodyPr>
            <a:normAutofit fontScale="92500" lnSpcReduction="10000"/>
          </a:bodyPr>
          <a:lstStyle/>
          <a:p>
            <a:r>
              <a:rPr lang="en-GB" dirty="0" smtClean="0">
                <a:cs typeface="Trebuchet MS"/>
              </a:rPr>
              <a:t>Like OpenMP, </a:t>
            </a:r>
            <a:r>
              <a:rPr lang="en-GB" dirty="0" err="1" smtClean="0">
                <a:cs typeface="Trebuchet MS"/>
              </a:rPr>
              <a:t>OpenACC</a:t>
            </a:r>
            <a:r>
              <a:rPr lang="en-GB" dirty="0" smtClean="0">
                <a:cs typeface="Trebuchet MS"/>
              </a:rPr>
              <a:t> compiler directives support clauses which can be used to modify the </a:t>
            </a:r>
            <a:r>
              <a:rPr lang="en-GB" dirty="0" err="1" smtClean="0">
                <a:cs typeface="Trebuchet MS"/>
              </a:rPr>
              <a:t>behavior</a:t>
            </a:r>
            <a:r>
              <a:rPr lang="en-GB" dirty="0" smtClean="0">
                <a:cs typeface="Trebuchet MS"/>
              </a:rPr>
              <a:t> of </a:t>
            </a:r>
            <a:r>
              <a:rPr lang="en-GB" dirty="0" err="1" smtClean="0">
                <a:cs typeface="Trebuchet MS"/>
              </a:rPr>
              <a:t>OpenACC</a:t>
            </a:r>
            <a:r>
              <a:rPr lang="en-GB" dirty="0" smtClean="0">
                <a:cs typeface="Trebuchet MS"/>
              </a:rPr>
              <a:t> </a:t>
            </a:r>
            <a:r>
              <a:rPr lang="en-GB" dirty="0" smtClean="0">
                <a:latin typeface="Courier New"/>
                <a:cs typeface="Courier New"/>
              </a:rPr>
              <a:t>#pragmas</a:t>
            </a:r>
          </a:p>
          <a:p>
            <a:endParaRPr lang="en-GB" dirty="0" smtClean="0">
              <a:cs typeface="Courier New"/>
            </a:endParaRPr>
          </a:p>
          <a:p>
            <a:pPr marL="1431925" lvl="3" indent="0">
              <a:buNone/>
            </a:pPr>
            <a:r>
              <a:rPr lang="en-GB" b="1" dirty="0" smtClean="0">
                <a:solidFill>
                  <a:srgbClr val="76B900"/>
                </a:solidFill>
                <a:latin typeface="Courier New"/>
                <a:cs typeface="Courier New"/>
              </a:rPr>
              <a:t>#pragma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kernels clause1 clause2 ...</a:t>
            </a:r>
            <a:endParaRPr lang="en-GB" b="1" dirty="0">
              <a:solidFill>
                <a:srgbClr val="76B900"/>
              </a:solidFill>
              <a:latin typeface="Courier New"/>
              <a:cs typeface="Courier New"/>
            </a:endParaRPr>
          </a:p>
          <a:p>
            <a:endParaRPr lang="en-GB" dirty="0" smtClean="0">
              <a:cs typeface="Courier New"/>
            </a:endParaRPr>
          </a:p>
          <a:p>
            <a:r>
              <a:rPr lang="en-GB" dirty="0" smtClean="0">
                <a:latin typeface="Courier New"/>
                <a:cs typeface="Courier New"/>
              </a:rPr>
              <a:t>kernels</a:t>
            </a:r>
            <a:r>
              <a:rPr lang="en-GB" dirty="0" smtClean="0">
                <a:cs typeface="Trebuchet MS"/>
              </a:rPr>
              <a:t> supports a number of clauses, for example:</a:t>
            </a:r>
          </a:p>
          <a:p>
            <a:pPr lvl="1"/>
            <a:r>
              <a:rPr lang="en-GB" dirty="0" smtClean="0">
                <a:latin typeface="Courier New"/>
                <a:cs typeface="Courier New"/>
              </a:rPr>
              <a:t>if(</a:t>
            </a:r>
            <a:r>
              <a:rPr lang="en-GB" dirty="0" err="1" smtClean="0">
                <a:latin typeface="Courier New"/>
                <a:cs typeface="Courier New"/>
              </a:rPr>
              <a:t>cond</a:t>
            </a:r>
            <a:r>
              <a:rPr lang="en-GB" dirty="0" smtClean="0">
                <a:latin typeface="Courier New"/>
                <a:cs typeface="Courier New"/>
              </a:rPr>
              <a:t>): </a:t>
            </a:r>
            <a:r>
              <a:rPr lang="en-GB" dirty="0" smtClean="0">
                <a:cs typeface="Trebuchet MS"/>
              </a:rPr>
              <a:t>Only run the parallel region on an accelerator if </a:t>
            </a:r>
            <a:r>
              <a:rPr lang="en-GB" dirty="0" err="1" smtClean="0">
                <a:cs typeface="Courier New"/>
              </a:rPr>
              <a:t>cond</a:t>
            </a:r>
            <a:r>
              <a:rPr lang="en-GB" dirty="0" smtClean="0">
                <a:cs typeface="Trebuchet MS"/>
              </a:rPr>
              <a:t> is true</a:t>
            </a:r>
          </a:p>
          <a:p>
            <a:pPr lvl="1"/>
            <a:r>
              <a:rPr lang="en-GB" dirty="0" err="1">
                <a:latin typeface="Courier New"/>
                <a:cs typeface="Courier New"/>
              </a:rPr>
              <a:t>async</a:t>
            </a:r>
            <a:r>
              <a:rPr lang="en-GB" dirty="0">
                <a:latin typeface="Courier New"/>
                <a:cs typeface="Courier New"/>
              </a:rPr>
              <a:t>(id): </a:t>
            </a:r>
            <a:r>
              <a:rPr lang="en-GB" dirty="0" smtClean="0">
                <a:cs typeface="Trebuchet MS"/>
              </a:rPr>
              <a:t>Don’t wait for the parallel code region to complete on the accelerator before returning to the host application. Instead, </a:t>
            </a:r>
            <a:r>
              <a:rPr lang="en-GB" dirty="0" smtClean="0">
                <a:cs typeface="Courier New"/>
              </a:rPr>
              <a:t>id</a:t>
            </a:r>
            <a:r>
              <a:rPr lang="en-GB" dirty="0" smtClean="0">
                <a:cs typeface="Trebuchet MS"/>
              </a:rPr>
              <a:t> can be used to check for completion.</a:t>
            </a:r>
          </a:p>
          <a:p>
            <a:pPr lvl="1"/>
            <a:r>
              <a:rPr lang="en-GB" dirty="0">
                <a:latin typeface="Courier New"/>
                <a:cs typeface="Courier New"/>
              </a:rPr>
              <a:t>wait(id): </a:t>
            </a:r>
            <a:r>
              <a:rPr lang="en-GB" dirty="0" smtClean="0">
                <a:cs typeface="Trebuchet MS"/>
              </a:rPr>
              <a:t>wait for the </a:t>
            </a:r>
            <a:r>
              <a:rPr lang="en-GB" dirty="0" err="1" smtClean="0">
                <a:cs typeface="Trebuchet MS"/>
              </a:rPr>
              <a:t>async</a:t>
            </a:r>
            <a:r>
              <a:rPr lang="en-GB" dirty="0" smtClean="0">
                <a:cs typeface="Trebuchet MS"/>
              </a:rPr>
              <a:t> work associated with </a:t>
            </a:r>
            <a:r>
              <a:rPr lang="en-GB" dirty="0" smtClean="0">
                <a:cs typeface="Courier New"/>
              </a:rPr>
              <a:t>id</a:t>
            </a:r>
            <a:r>
              <a:rPr lang="en-GB" dirty="0" smtClean="0">
                <a:cs typeface="Trebuchet MS"/>
              </a:rPr>
              <a:t> to finish first</a:t>
            </a:r>
          </a:p>
          <a:p>
            <a:pPr lvl="1"/>
            <a:r>
              <a:rPr lang="en-GB" dirty="0" smtClean="0">
                <a:cs typeface="Trebuchet MS"/>
              </a:rPr>
              <a:t>...</a:t>
            </a:r>
          </a:p>
        </p:txBody>
      </p:sp>
      <p:sp>
        <p:nvSpPr>
          <p:cNvPr id="4" name="Slide Number Placeholder 3"/>
          <p:cNvSpPr>
            <a:spLocks noGrp="1"/>
          </p:cNvSpPr>
          <p:nvPr>
            <p:ph type="sldNum" sz="quarter" idx="12"/>
          </p:nvPr>
        </p:nvSpPr>
        <p:spPr/>
        <p:txBody>
          <a:bodyPr/>
          <a:lstStyle/>
          <a:p>
            <a:fld id="{7B14E791-165F-344E-BF0E-59CD826800BF}" type="slidenum">
              <a:rPr lang="en-US" smtClean="0"/>
              <a:pPr/>
              <a:t>15</a:t>
            </a:fld>
            <a:endParaRPr lang="en-US" dirty="0"/>
          </a:p>
        </p:txBody>
      </p:sp>
    </p:spTree>
    <p:extLst>
      <p:ext uri="{BB962C8B-B14F-4D97-AF65-F5344CB8AC3E}">
        <p14:creationId xmlns:p14="http://schemas.microsoft.com/office/powerpoint/2010/main" val="1968396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Take a look at the </a:t>
            </a:r>
            <a:r>
              <a:rPr lang="en-GB" dirty="0" smtClean="0">
                <a:latin typeface="Courier New"/>
                <a:cs typeface="Courier New"/>
              </a:rPr>
              <a:t>simple-</a:t>
            </a:r>
            <a:r>
              <a:rPr lang="en-GB" dirty="0" err="1" smtClean="0">
                <a:latin typeface="Courier New"/>
                <a:cs typeface="Courier New"/>
              </a:rPr>
              <a:t>kernels.c</a:t>
            </a:r>
            <a:r>
              <a:rPr lang="en-GB" dirty="0" smtClean="0">
                <a:latin typeface="Trebuchet MS"/>
                <a:cs typeface="Trebuchet MS"/>
              </a:rPr>
              <a:t> example</a:t>
            </a:r>
          </a:p>
          <a:p>
            <a:pPr lvl="1"/>
            <a:endParaRPr lang="en-GB" dirty="0" smtClean="0">
              <a:latin typeface="Trebuchet MS"/>
              <a:cs typeface="Trebuchet MS"/>
            </a:endParaRPr>
          </a:p>
          <a:p>
            <a:pPr lvl="1"/>
            <a:r>
              <a:rPr lang="en-GB" dirty="0" smtClean="0">
                <a:latin typeface="Trebuchet MS"/>
                <a:cs typeface="Trebuchet MS"/>
              </a:rPr>
              <a:t>Compile with an </a:t>
            </a:r>
            <a:r>
              <a:rPr lang="en-GB" dirty="0" err="1" smtClean="0">
                <a:latin typeface="Trebuchet MS"/>
                <a:cs typeface="Trebuchet MS"/>
              </a:rPr>
              <a:t>OpenACC</a:t>
            </a:r>
            <a:r>
              <a:rPr lang="en-GB" dirty="0" smtClean="0">
                <a:latin typeface="Trebuchet MS"/>
                <a:cs typeface="Trebuchet MS"/>
              </a:rPr>
              <a:t> compiler, e.g. PGI:</a:t>
            </a:r>
          </a:p>
          <a:p>
            <a:pPr marL="1089025" lvl="2" indent="0">
              <a:buNone/>
            </a:pPr>
            <a:r>
              <a:rPr lang="en-GB" dirty="0" smtClean="0">
                <a:solidFill>
                  <a:srgbClr val="76B900"/>
                </a:solidFill>
                <a:latin typeface="Courier New"/>
                <a:cs typeface="Courier New"/>
              </a:rPr>
              <a:t>$ </a:t>
            </a:r>
            <a:r>
              <a:rPr lang="en-GB" dirty="0" err="1">
                <a:solidFill>
                  <a:srgbClr val="76B900"/>
                </a:solidFill>
                <a:latin typeface="Courier New"/>
                <a:cs typeface="Courier New"/>
              </a:rPr>
              <a:t>pgcc</a:t>
            </a:r>
            <a:r>
              <a:rPr lang="en-GB" dirty="0">
                <a:solidFill>
                  <a:srgbClr val="76B900"/>
                </a:solidFill>
                <a:latin typeface="Courier New"/>
                <a:cs typeface="Courier New"/>
              </a:rPr>
              <a:t> –</a:t>
            </a:r>
            <a:r>
              <a:rPr lang="en-GB" dirty="0" err="1">
                <a:solidFill>
                  <a:srgbClr val="76B900"/>
                </a:solidFill>
                <a:latin typeface="Courier New"/>
                <a:cs typeface="Courier New"/>
              </a:rPr>
              <a:t>acc</a:t>
            </a:r>
            <a:r>
              <a:rPr lang="en-GB" dirty="0">
                <a:solidFill>
                  <a:srgbClr val="76B900"/>
                </a:solidFill>
                <a:latin typeface="Courier New"/>
                <a:cs typeface="Courier New"/>
              </a:rPr>
              <a:t> simple-</a:t>
            </a:r>
            <a:r>
              <a:rPr lang="en-GB" dirty="0" err="1">
                <a:solidFill>
                  <a:srgbClr val="76B900"/>
                </a:solidFill>
                <a:latin typeface="Courier New"/>
                <a:cs typeface="Courier New"/>
              </a:rPr>
              <a:t>kernels.c</a:t>
            </a:r>
            <a:r>
              <a:rPr lang="en-GB" dirty="0">
                <a:solidFill>
                  <a:srgbClr val="76B900"/>
                </a:solidFill>
                <a:latin typeface="Courier New"/>
                <a:cs typeface="Courier New"/>
              </a:rPr>
              <a:t> –o simple-kernels </a:t>
            </a:r>
          </a:p>
          <a:p>
            <a:pPr marL="1089025" lvl="2" indent="0">
              <a:buNone/>
            </a:pPr>
            <a:endParaRPr lang="en-GB" dirty="0" smtClean="0">
              <a:latin typeface="Trebuchet MS"/>
              <a:cs typeface="Trebuchet MS"/>
            </a:endParaRPr>
          </a:p>
          <a:p>
            <a:pPr lvl="1"/>
            <a:r>
              <a:rPr lang="en-GB" dirty="0" smtClean="0">
                <a:latin typeface="Trebuchet MS"/>
                <a:cs typeface="Trebuchet MS"/>
              </a:rPr>
              <a:t>You may be able to add compiler-specific flags to print more diagnostic information on the accelerator code generation, e.g.:</a:t>
            </a:r>
          </a:p>
          <a:p>
            <a:pPr marL="1089025" lvl="2" indent="0">
              <a:buNone/>
            </a:pPr>
            <a:r>
              <a:rPr lang="en-GB" dirty="0" smtClean="0">
                <a:solidFill>
                  <a:srgbClr val="76B900"/>
                </a:solidFill>
                <a:latin typeface="Courier New"/>
                <a:cs typeface="Courier New"/>
              </a:rPr>
              <a:t>$ </a:t>
            </a:r>
            <a:r>
              <a:rPr lang="en-GB" dirty="0" err="1" smtClean="0">
                <a:solidFill>
                  <a:srgbClr val="76B900"/>
                </a:solidFill>
                <a:latin typeface="Courier New"/>
                <a:cs typeface="Courier New"/>
              </a:rPr>
              <a:t>pgcc</a:t>
            </a:r>
            <a:r>
              <a:rPr lang="en-GB" dirty="0" smtClean="0">
                <a:solidFill>
                  <a:srgbClr val="76B900"/>
                </a:solidFill>
                <a:latin typeface="Courier New"/>
                <a:cs typeface="Courier New"/>
              </a:rPr>
              <a:t> -</a:t>
            </a:r>
            <a:r>
              <a:rPr lang="en-GB" dirty="0" err="1" smtClean="0">
                <a:solidFill>
                  <a:srgbClr val="76B900"/>
                </a:solidFill>
                <a:latin typeface="Courier New"/>
                <a:cs typeface="Courier New"/>
              </a:rPr>
              <a:t>acc</a:t>
            </a:r>
            <a:r>
              <a:rPr lang="en-GB" dirty="0" smtClean="0">
                <a:solidFill>
                  <a:srgbClr val="76B900"/>
                </a:solidFill>
                <a:latin typeface="Courier New"/>
                <a:cs typeface="Courier New"/>
              </a:rPr>
              <a:t> simple-</a:t>
            </a:r>
            <a:r>
              <a:rPr lang="en-GB" dirty="0" err="1" smtClean="0">
                <a:solidFill>
                  <a:srgbClr val="76B900"/>
                </a:solidFill>
                <a:latin typeface="Courier New"/>
                <a:cs typeface="Courier New"/>
              </a:rPr>
              <a:t>kernels.c</a:t>
            </a:r>
            <a:r>
              <a:rPr lang="en-GB" dirty="0" smtClean="0">
                <a:solidFill>
                  <a:srgbClr val="76B900"/>
                </a:solidFill>
                <a:latin typeface="Courier New"/>
                <a:cs typeface="Courier New"/>
              </a:rPr>
              <a:t> –o simple-</a:t>
            </a:r>
            <a:r>
              <a:rPr lang="en-GB" dirty="0">
                <a:solidFill>
                  <a:srgbClr val="76B900"/>
                </a:solidFill>
                <a:latin typeface="Courier New"/>
                <a:cs typeface="Courier New"/>
              </a:rPr>
              <a:t>kernels –</a:t>
            </a:r>
            <a:r>
              <a:rPr lang="en-GB" dirty="0" err="1">
                <a:solidFill>
                  <a:srgbClr val="76B900"/>
                </a:solidFill>
                <a:latin typeface="Courier New"/>
                <a:cs typeface="Courier New"/>
              </a:rPr>
              <a:t>Minfo</a:t>
            </a:r>
            <a:r>
              <a:rPr lang="en-GB" dirty="0">
                <a:solidFill>
                  <a:srgbClr val="76B900"/>
                </a:solidFill>
                <a:latin typeface="Courier New"/>
                <a:cs typeface="Courier New"/>
              </a:rPr>
              <a:t>=</a:t>
            </a:r>
            <a:r>
              <a:rPr lang="en-GB" dirty="0" err="1" smtClean="0">
                <a:solidFill>
                  <a:srgbClr val="76B900"/>
                </a:solidFill>
                <a:latin typeface="Courier New"/>
                <a:cs typeface="Courier New"/>
              </a:rPr>
              <a:t>accel</a:t>
            </a:r>
            <a:endParaRPr lang="en-GB" dirty="0" smtClean="0">
              <a:solidFill>
                <a:srgbClr val="76B900"/>
              </a:solidFill>
              <a:latin typeface="Courier New"/>
              <a:cs typeface="Courier New"/>
            </a:endParaRPr>
          </a:p>
        </p:txBody>
      </p:sp>
      <p:sp>
        <p:nvSpPr>
          <p:cNvPr id="4" name="Rectangle 3"/>
          <p:cNvSpPr/>
          <p:nvPr/>
        </p:nvSpPr>
        <p:spPr>
          <a:xfrm>
            <a:off x="503666" y="5715000"/>
            <a:ext cx="76073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We </a:t>
            </a:r>
            <a:r>
              <a:rPr lang="en-US" sz="2800" dirty="0" err="1" smtClean="0"/>
              <a:t>donot</a:t>
            </a:r>
            <a:r>
              <a:rPr lang="en-US" sz="2800" dirty="0" smtClean="0"/>
              <a:t> have this compiler on our systems</a:t>
            </a:r>
            <a:endParaRPr lang="en-US" sz="2800" dirty="0"/>
          </a:p>
        </p:txBody>
      </p:sp>
      <p:sp>
        <p:nvSpPr>
          <p:cNvPr id="5" name="Slide Number Placeholder 4"/>
          <p:cNvSpPr>
            <a:spLocks noGrp="1"/>
          </p:cNvSpPr>
          <p:nvPr>
            <p:ph type="sldNum" sz="quarter" idx="12"/>
          </p:nvPr>
        </p:nvSpPr>
        <p:spPr/>
        <p:txBody>
          <a:bodyPr/>
          <a:lstStyle/>
          <a:p>
            <a:fld id="{7B14E791-165F-344E-BF0E-59CD826800BF}" type="slidenum">
              <a:rPr lang="en-US" smtClean="0"/>
              <a:pPr/>
              <a:t>16</a:t>
            </a:fld>
            <a:endParaRPr lang="en-US" dirty="0"/>
          </a:p>
        </p:txBody>
      </p:sp>
    </p:spTree>
    <p:extLst>
      <p:ext uri="{BB962C8B-B14F-4D97-AF65-F5344CB8AC3E}">
        <p14:creationId xmlns:p14="http://schemas.microsoft.com/office/powerpoint/2010/main" val="3295186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On the other hand, the </a:t>
            </a:r>
            <a:r>
              <a:rPr lang="en-GB" dirty="0" smtClean="0">
                <a:latin typeface="Courier New"/>
                <a:cs typeface="Courier New"/>
              </a:rPr>
              <a:t>parallel</a:t>
            </a:r>
            <a:r>
              <a:rPr lang="en-GB" dirty="0" smtClean="0">
                <a:latin typeface="Trebuchet MS"/>
                <a:cs typeface="Trebuchet MS"/>
              </a:rPr>
              <a:t> compute directive offers much more control over exactly how a parallel code region is executed</a:t>
            </a:r>
          </a:p>
          <a:p>
            <a:pPr lvl="1"/>
            <a:endParaRPr lang="en-GB" dirty="0" smtClean="0">
              <a:latin typeface="Trebuchet MS"/>
              <a:cs typeface="Trebuchet MS"/>
            </a:endParaRPr>
          </a:p>
          <a:p>
            <a:pPr lvl="1"/>
            <a:r>
              <a:rPr lang="en-GB" dirty="0" smtClean="0">
                <a:latin typeface="Trebuchet MS"/>
                <a:cs typeface="Trebuchet MS"/>
              </a:rPr>
              <a:t>With just </a:t>
            </a:r>
            <a:r>
              <a:rPr lang="en-GB" dirty="0" smtClean="0">
                <a:latin typeface="Courier New"/>
                <a:cs typeface="Courier New"/>
              </a:rPr>
              <a:t>kernels</a:t>
            </a:r>
            <a:r>
              <a:rPr lang="en-GB" dirty="0" smtClean="0">
                <a:latin typeface="Trebuchet MS"/>
                <a:cs typeface="Trebuchet MS"/>
              </a:rPr>
              <a:t>, we have little control over which loops are parallelized or how they are parallelized</a:t>
            </a:r>
          </a:p>
          <a:p>
            <a:pPr lvl="1"/>
            <a:r>
              <a:rPr lang="en-GB" dirty="0" smtClean="0">
                <a:latin typeface="Trebuchet MS"/>
                <a:cs typeface="Trebuchet MS"/>
              </a:rPr>
              <a:t>Think of </a:t>
            </a:r>
            <a:r>
              <a:rPr lang="en-GB" dirty="0" smtClean="0">
                <a:latin typeface="Courier New"/>
                <a:cs typeface="Courier New"/>
              </a:rPr>
              <a:t>#pragma </a:t>
            </a:r>
            <a:r>
              <a:rPr lang="en-GB" dirty="0" err="1" smtClean="0">
                <a:latin typeface="Courier New"/>
                <a:cs typeface="Courier New"/>
              </a:rPr>
              <a:t>acc</a:t>
            </a:r>
            <a:r>
              <a:rPr lang="en-GB" dirty="0" smtClean="0">
                <a:latin typeface="Courier New"/>
                <a:cs typeface="Courier New"/>
              </a:rPr>
              <a:t> parallel</a:t>
            </a:r>
            <a:r>
              <a:rPr lang="en-GB" dirty="0" smtClean="0">
                <a:latin typeface="Trebuchet MS"/>
                <a:cs typeface="Trebuchet MS"/>
              </a:rPr>
              <a:t> similarly to </a:t>
            </a:r>
            <a:r>
              <a:rPr lang="en-GB" dirty="0" smtClean="0">
                <a:latin typeface="Courier New"/>
                <a:cs typeface="Courier New"/>
              </a:rPr>
              <a:t>#pragma </a:t>
            </a:r>
            <a:r>
              <a:rPr lang="en-GB" dirty="0" err="1" smtClean="0">
                <a:latin typeface="Courier New"/>
                <a:cs typeface="Courier New"/>
              </a:rPr>
              <a:t>omp</a:t>
            </a:r>
            <a:r>
              <a:rPr lang="en-GB" dirty="0" smtClean="0">
                <a:latin typeface="Courier New"/>
                <a:cs typeface="Courier New"/>
              </a:rPr>
              <a:t> parallel</a:t>
            </a:r>
          </a:p>
          <a:p>
            <a:pPr marL="251460" lvl="1" indent="0">
              <a:buNone/>
            </a:pPr>
            <a:endParaRPr lang="en-GB" b="1" dirty="0">
              <a:solidFill>
                <a:srgbClr val="76B900"/>
              </a:solidFill>
              <a:latin typeface="Courier New"/>
              <a:cs typeface="Courier New"/>
            </a:endParaRPr>
          </a:p>
          <a:p>
            <a:pPr marL="251460" lvl="1" indent="0">
              <a:buNone/>
            </a:pPr>
            <a:r>
              <a:rPr lang="en-GB" b="1" dirty="0" smtClean="0">
                <a:solidFill>
                  <a:srgbClr val="76B900"/>
                </a:solidFill>
                <a:latin typeface="Courier New"/>
                <a:cs typeface="Courier New"/>
              </a:rPr>
              <a:t>		#pragma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parallel</a:t>
            </a:r>
          </a:p>
        </p:txBody>
      </p:sp>
      <p:sp>
        <p:nvSpPr>
          <p:cNvPr id="4" name="Slide Number Placeholder 3"/>
          <p:cNvSpPr>
            <a:spLocks noGrp="1"/>
          </p:cNvSpPr>
          <p:nvPr>
            <p:ph type="sldNum" sz="quarter" idx="12"/>
          </p:nvPr>
        </p:nvSpPr>
        <p:spPr/>
        <p:txBody>
          <a:bodyPr/>
          <a:lstStyle/>
          <a:p>
            <a:fld id="{7B14E791-165F-344E-BF0E-59CD826800BF}" type="slidenum">
              <a:rPr lang="en-US" smtClean="0"/>
              <a:pPr/>
              <a:t>17</a:t>
            </a:fld>
            <a:endParaRPr lang="en-US" dirty="0"/>
          </a:p>
        </p:txBody>
      </p:sp>
    </p:spTree>
    <p:extLst>
      <p:ext uri="{BB962C8B-B14F-4D97-AF65-F5344CB8AC3E}">
        <p14:creationId xmlns:p14="http://schemas.microsoft.com/office/powerpoint/2010/main" val="1262240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p:txBody>
          <a:bodyPr>
            <a:normAutofit lnSpcReduction="10000"/>
          </a:bodyPr>
          <a:lstStyle/>
          <a:p>
            <a:r>
              <a:rPr lang="en-GB" dirty="0" smtClean="0">
                <a:latin typeface="Trebuchet MS"/>
                <a:cs typeface="Trebuchet MS"/>
              </a:rPr>
              <a:t>With </a:t>
            </a:r>
            <a:r>
              <a:rPr lang="en-GB" dirty="0" smtClean="0">
                <a:latin typeface="Courier New"/>
                <a:cs typeface="Courier New"/>
              </a:rPr>
              <a:t>parallel</a:t>
            </a:r>
            <a:r>
              <a:rPr lang="en-GB" dirty="0" smtClean="0">
                <a:latin typeface="Trebuchet MS"/>
                <a:cs typeface="Trebuchet MS"/>
              </a:rPr>
              <a:t>, all parallelism is created at the start of the parallel region and does not change until the end</a:t>
            </a:r>
          </a:p>
          <a:p>
            <a:pPr lvl="1"/>
            <a:r>
              <a:rPr lang="en-GB" dirty="0" smtClean="0">
                <a:latin typeface="Trebuchet MS"/>
                <a:cs typeface="Trebuchet MS"/>
              </a:rPr>
              <a:t>The execution mode of a parallel region changes depending on programmer-inserted </a:t>
            </a:r>
            <a:r>
              <a:rPr lang="en-GB" dirty="0" smtClean="0">
                <a:latin typeface="Courier New"/>
                <a:cs typeface="Courier New"/>
              </a:rPr>
              <a:t>#pragmas</a:t>
            </a:r>
          </a:p>
          <a:p>
            <a:endParaRPr lang="en-GB" dirty="0">
              <a:latin typeface="Trebuchet MS"/>
              <a:cs typeface="Trebuchet MS"/>
            </a:endParaRPr>
          </a:p>
          <a:p>
            <a:r>
              <a:rPr lang="en-GB" dirty="0" smtClean="0">
                <a:latin typeface="Courier New"/>
                <a:cs typeface="Courier New"/>
              </a:rPr>
              <a:t>parallel</a:t>
            </a:r>
            <a:r>
              <a:rPr lang="en-GB" dirty="0" smtClean="0">
                <a:latin typeface="Trebuchet MS"/>
                <a:cs typeface="Trebuchet MS"/>
              </a:rPr>
              <a:t> supports similar clauses to </a:t>
            </a:r>
            <a:r>
              <a:rPr lang="en-GB" dirty="0" smtClean="0">
                <a:latin typeface="Courier New"/>
                <a:cs typeface="Courier New"/>
              </a:rPr>
              <a:t>kernels</a:t>
            </a:r>
            <a:r>
              <a:rPr lang="en-GB" dirty="0" smtClean="0">
                <a:latin typeface="Trebuchet MS"/>
                <a:cs typeface="Trebuchet MS"/>
              </a:rPr>
              <a:t>, plus:</a:t>
            </a:r>
          </a:p>
          <a:p>
            <a:pPr lvl="1"/>
            <a:r>
              <a:rPr lang="en-GB" dirty="0" err="1" smtClean="0">
                <a:latin typeface="Courier New"/>
                <a:cs typeface="Courier New"/>
              </a:rPr>
              <a:t>num_gangs</a:t>
            </a:r>
            <a:r>
              <a:rPr lang="en-GB" dirty="0" smtClean="0">
                <a:latin typeface="Courier New"/>
                <a:cs typeface="Courier New"/>
              </a:rPr>
              <a:t>(g)</a:t>
            </a:r>
            <a:r>
              <a:rPr lang="en-GB" dirty="0" smtClean="0">
                <a:latin typeface="Trebuchet MS"/>
                <a:cs typeface="Trebuchet MS"/>
              </a:rPr>
              <a:t>, </a:t>
            </a:r>
            <a:r>
              <a:rPr lang="en-GB" dirty="0" err="1" smtClean="0">
                <a:latin typeface="Courier New"/>
                <a:cs typeface="Courier New"/>
              </a:rPr>
              <a:t>num_workers</a:t>
            </a:r>
            <a:r>
              <a:rPr lang="en-GB" dirty="0" smtClean="0">
                <a:latin typeface="Courier New"/>
                <a:cs typeface="Courier New"/>
              </a:rPr>
              <a:t>(w)</a:t>
            </a:r>
            <a:r>
              <a:rPr lang="en-GB" dirty="0" smtClean="0">
                <a:latin typeface="Trebuchet MS"/>
                <a:cs typeface="Trebuchet MS"/>
              </a:rPr>
              <a:t>, </a:t>
            </a:r>
            <a:r>
              <a:rPr lang="en-GB" dirty="0" err="1" smtClean="0">
                <a:latin typeface="Courier New"/>
                <a:cs typeface="Courier New"/>
              </a:rPr>
              <a:t>vector_length</a:t>
            </a:r>
            <a:r>
              <a:rPr lang="en-GB" dirty="0" smtClean="0">
                <a:latin typeface="Courier New"/>
                <a:cs typeface="Courier New"/>
              </a:rPr>
              <a:t>(</a:t>
            </a:r>
            <a:r>
              <a:rPr lang="en-GB" dirty="0">
                <a:latin typeface="Courier New"/>
                <a:cs typeface="Courier New"/>
              </a:rPr>
              <a:t>v</a:t>
            </a:r>
            <a:r>
              <a:rPr lang="en-GB" dirty="0" smtClean="0">
                <a:latin typeface="Courier New"/>
                <a:cs typeface="Courier New"/>
              </a:rPr>
              <a:t>)</a:t>
            </a:r>
            <a:r>
              <a:rPr lang="en-GB" dirty="0" smtClean="0">
                <a:latin typeface="Trebuchet MS"/>
                <a:cs typeface="Trebuchet MS"/>
              </a:rPr>
              <a:t>: Used to configure the amount of parallelism in a </a:t>
            </a:r>
            <a:r>
              <a:rPr lang="en-GB" dirty="0" smtClean="0">
                <a:latin typeface="Courier New"/>
                <a:cs typeface="Courier New"/>
              </a:rPr>
              <a:t>parallel</a:t>
            </a:r>
            <a:r>
              <a:rPr lang="en-GB" dirty="0" smtClean="0">
                <a:latin typeface="Trebuchet MS"/>
                <a:cs typeface="Trebuchet MS"/>
              </a:rPr>
              <a:t> region</a:t>
            </a:r>
          </a:p>
          <a:p>
            <a:pPr lvl="1"/>
            <a:r>
              <a:rPr lang="en-GB" dirty="0" smtClean="0">
                <a:latin typeface="Courier New"/>
                <a:cs typeface="Courier New"/>
              </a:rPr>
              <a:t>reduction(op:var1, var2, ...)</a:t>
            </a:r>
            <a:r>
              <a:rPr lang="en-GB" dirty="0" smtClean="0">
                <a:latin typeface="Trebuchet MS"/>
                <a:cs typeface="Trebuchet MS"/>
              </a:rPr>
              <a:t>: Perform a reduction across gangs of the provided variables using the specified operation</a:t>
            </a:r>
          </a:p>
          <a:p>
            <a:pPr lvl="1"/>
            <a:r>
              <a:rPr lang="en-GB" dirty="0" smtClean="0">
                <a:latin typeface="Trebuchet MS"/>
                <a:cs typeface="Trebuchet MS"/>
              </a:rPr>
              <a:t>...</a:t>
            </a:r>
          </a:p>
        </p:txBody>
      </p:sp>
      <p:sp>
        <p:nvSpPr>
          <p:cNvPr id="4" name="Slide Number Placeholder 3"/>
          <p:cNvSpPr>
            <a:spLocks noGrp="1"/>
          </p:cNvSpPr>
          <p:nvPr>
            <p:ph type="sldNum" sz="quarter" idx="12"/>
          </p:nvPr>
        </p:nvSpPr>
        <p:spPr/>
        <p:txBody>
          <a:bodyPr/>
          <a:lstStyle/>
          <a:p>
            <a:fld id="{7B14E791-165F-344E-BF0E-59CD826800BF}" type="slidenum">
              <a:rPr lang="en-US" smtClean="0"/>
              <a:pPr/>
              <a:t>18</a:t>
            </a:fld>
            <a:endParaRPr lang="en-US" dirty="0"/>
          </a:p>
        </p:txBody>
      </p:sp>
    </p:spTree>
    <p:extLst>
      <p:ext uri="{BB962C8B-B14F-4D97-AF65-F5344CB8AC3E}">
        <p14:creationId xmlns:p14="http://schemas.microsoft.com/office/powerpoint/2010/main" val="1369644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endParaRPr lang="en-GB" dirty="0"/>
          </a:p>
        </p:txBody>
      </p:sp>
      <p:sp>
        <p:nvSpPr>
          <p:cNvPr id="3" name="Content Placeholder 2"/>
          <p:cNvSpPr>
            <a:spLocks noGrp="1"/>
          </p:cNvSpPr>
          <p:nvPr>
            <p:ph idx="1"/>
          </p:nvPr>
        </p:nvSpPr>
        <p:spPr/>
        <p:txBody>
          <a:bodyPr/>
          <a:lstStyle/>
          <a:p>
            <a:r>
              <a:rPr lang="en-GB" dirty="0"/>
              <a:t>M</a:t>
            </a:r>
            <a:r>
              <a:rPr lang="en-GB" dirty="0" smtClean="0"/>
              <a:t>apping from the abstract GPU Execution Model to </a:t>
            </a:r>
            <a:r>
              <a:rPr lang="en-GB" dirty="0" err="1" smtClean="0"/>
              <a:t>OpenACC</a:t>
            </a:r>
            <a:r>
              <a:rPr lang="en-GB" dirty="0" smtClean="0"/>
              <a:t> concepts and terminology</a:t>
            </a:r>
          </a:p>
          <a:p>
            <a:pPr lvl="1"/>
            <a:r>
              <a:rPr lang="en-GB" sz="2000" b="1" i="1" dirty="0" err="1" smtClean="0">
                <a:cs typeface="Trebuchet MS"/>
              </a:rPr>
              <a:t>OpenACC</a:t>
            </a:r>
            <a:r>
              <a:rPr lang="en-GB" sz="2000" b="1" i="1" dirty="0" smtClean="0">
                <a:cs typeface="Trebuchet MS"/>
              </a:rPr>
              <a:t> Vector element</a:t>
            </a:r>
            <a:r>
              <a:rPr lang="en-GB" sz="2000" b="1" dirty="0" smtClean="0">
                <a:cs typeface="Trebuchet MS"/>
              </a:rPr>
              <a:t> = a thread</a:t>
            </a:r>
          </a:p>
          <a:p>
            <a:pPr lvl="2"/>
            <a:r>
              <a:rPr lang="en-GB" dirty="0" smtClean="0">
                <a:cs typeface="Trebuchet MS"/>
              </a:rPr>
              <a:t>The use </a:t>
            </a:r>
            <a:r>
              <a:rPr lang="en-GB" dirty="0">
                <a:cs typeface="Trebuchet MS"/>
              </a:rPr>
              <a:t>of “vector” in </a:t>
            </a:r>
            <a:r>
              <a:rPr lang="en-GB" dirty="0" err="1">
                <a:cs typeface="Trebuchet MS"/>
              </a:rPr>
              <a:t>OpenACC</a:t>
            </a:r>
            <a:r>
              <a:rPr lang="en-GB" dirty="0">
                <a:cs typeface="Trebuchet MS"/>
              </a:rPr>
              <a:t> terminology emphasizes that at the lowest level, </a:t>
            </a:r>
            <a:r>
              <a:rPr lang="en-GB" dirty="0" err="1">
                <a:cs typeface="Trebuchet MS"/>
              </a:rPr>
              <a:t>OpenACC</a:t>
            </a:r>
            <a:r>
              <a:rPr lang="en-GB" dirty="0">
                <a:cs typeface="Trebuchet MS"/>
              </a:rPr>
              <a:t> uses vector-</a:t>
            </a:r>
            <a:r>
              <a:rPr lang="en-GB" dirty="0" smtClean="0">
                <a:cs typeface="Trebuchet MS"/>
              </a:rPr>
              <a:t>parallelism</a:t>
            </a:r>
            <a:endParaRPr lang="en-GB" sz="1800" b="1" dirty="0" smtClean="0">
              <a:cs typeface="Trebuchet MS"/>
            </a:endParaRPr>
          </a:p>
          <a:p>
            <a:pPr lvl="1"/>
            <a:r>
              <a:rPr lang="en-GB" sz="2000" b="1" i="1" dirty="0" err="1" smtClean="0">
                <a:cs typeface="Trebuchet MS"/>
              </a:rPr>
              <a:t>OpenACC</a:t>
            </a:r>
            <a:r>
              <a:rPr lang="en-GB" sz="2000" b="1" i="1" dirty="0" smtClean="0">
                <a:cs typeface="Trebuchet MS"/>
              </a:rPr>
              <a:t> Worker</a:t>
            </a:r>
            <a:r>
              <a:rPr lang="en-GB" sz="2000" b="1" dirty="0" smtClean="0">
                <a:cs typeface="Trebuchet MS"/>
              </a:rPr>
              <a:t> = SIMT Group</a:t>
            </a:r>
          </a:p>
          <a:p>
            <a:pPr lvl="2"/>
            <a:r>
              <a:rPr lang="en-GB" sz="1800" dirty="0" smtClean="0">
                <a:cs typeface="Trebuchet MS"/>
              </a:rPr>
              <a:t>Each worker has a vector width and can contain many vector elements</a:t>
            </a:r>
          </a:p>
          <a:p>
            <a:pPr lvl="1"/>
            <a:r>
              <a:rPr lang="en-GB" sz="2000" b="1" i="1" dirty="0" err="1" smtClean="0">
                <a:cs typeface="Trebuchet MS"/>
              </a:rPr>
              <a:t>OpenACC</a:t>
            </a:r>
            <a:r>
              <a:rPr lang="en-GB" sz="2000" b="1" i="1" dirty="0" smtClean="0">
                <a:cs typeface="Trebuchet MS"/>
              </a:rPr>
              <a:t> Gang</a:t>
            </a:r>
            <a:r>
              <a:rPr lang="en-GB" sz="2000" b="1" dirty="0" smtClean="0">
                <a:cs typeface="Trebuchet MS"/>
              </a:rPr>
              <a:t> = SIMT Groups on the same SM</a:t>
            </a:r>
          </a:p>
          <a:p>
            <a:pPr lvl="2"/>
            <a:r>
              <a:rPr lang="en-GB" dirty="0" smtClean="0">
                <a:cs typeface="Trebuchet MS"/>
              </a:rPr>
              <a:t>One gang per </a:t>
            </a:r>
            <a:r>
              <a:rPr lang="en-GB" dirty="0" err="1" smtClean="0">
                <a:cs typeface="Trebuchet MS"/>
              </a:rPr>
              <a:t>OpenACC</a:t>
            </a:r>
            <a:r>
              <a:rPr lang="en-GB" dirty="0" smtClean="0">
                <a:cs typeface="Trebuchet MS"/>
              </a:rPr>
              <a:t> PU</a:t>
            </a:r>
            <a:endParaRPr lang="en-GB" sz="1800" b="1" dirty="0" smtClean="0">
              <a:cs typeface="Trebuchet MS"/>
            </a:endParaRPr>
          </a:p>
          <a:p>
            <a:pPr lvl="2"/>
            <a:r>
              <a:rPr lang="en-GB" sz="1800" dirty="0" err="1" smtClean="0">
                <a:cs typeface="Trebuchet MS"/>
              </a:rPr>
              <a:t>OpenACC</a:t>
            </a:r>
            <a:r>
              <a:rPr lang="en-GB" sz="1800" dirty="0" smtClean="0">
                <a:cs typeface="Trebuchet MS"/>
              </a:rPr>
              <a:t> supports multiple gangs executing concurrently</a:t>
            </a:r>
          </a:p>
        </p:txBody>
      </p:sp>
      <p:sp>
        <p:nvSpPr>
          <p:cNvPr id="4" name="Slide Number Placeholder 3"/>
          <p:cNvSpPr>
            <a:spLocks noGrp="1"/>
          </p:cNvSpPr>
          <p:nvPr>
            <p:ph type="sldNum" sz="quarter" idx="12"/>
          </p:nvPr>
        </p:nvSpPr>
        <p:spPr/>
        <p:txBody>
          <a:bodyPr/>
          <a:lstStyle/>
          <a:p>
            <a:fld id="{7B14E791-165F-344E-BF0E-59CD826800BF}" type="slidenum">
              <a:rPr lang="en-US" smtClean="0"/>
              <a:pPr/>
              <a:t>19</a:t>
            </a:fld>
            <a:endParaRPr lang="en-US" dirty="0"/>
          </a:p>
        </p:txBody>
      </p:sp>
    </p:spTree>
    <p:extLst>
      <p:ext uri="{BB962C8B-B14F-4D97-AF65-F5344CB8AC3E}">
        <p14:creationId xmlns:p14="http://schemas.microsoft.com/office/powerpoint/2010/main" val="3128228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OpenMP 4.0 for Accelerators</a:t>
            </a:r>
            <a:endParaRPr lang="en-US" dirty="0"/>
          </a:p>
        </p:txBody>
      </p:sp>
      <p:sp>
        <p:nvSpPr>
          <p:cNvPr id="4" name="Slide Number Placeholder 3"/>
          <p:cNvSpPr>
            <a:spLocks noGrp="1"/>
          </p:cNvSpPr>
          <p:nvPr>
            <p:ph type="sldNum" sz="quarter" idx="12"/>
          </p:nvPr>
        </p:nvSpPr>
        <p:spPr/>
        <p:txBody>
          <a:bodyPr/>
          <a:lstStyle/>
          <a:p>
            <a:fld id="{7B14E791-165F-344E-BF0E-59CD826800BF}" type="slidenum">
              <a:rPr lang="en-US" smtClean="0"/>
              <a:pPr/>
              <a:t>2</a:t>
            </a:fld>
            <a:endParaRPr lang="en-US" dirty="0"/>
          </a:p>
        </p:txBody>
      </p:sp>
      <p:pic>
        <p:nvPicPr>
          <p:cNvPr id="5" name="Picture 4"/>
          <p:cNvPicPr>
            <a:picLocks noChangeAspect="1"/>
          </p:cNvPicPr>
          <p:nvPr/>
        </p:nvPicPr>
        <p:blipFill>
          <a:blip r:embed="rId2"/>
          <a:stretch>
            <a:fillRect/>
          </a:stretch>
        </p:blipFill>
        <p:spPr>
          <a:xfrm>
            <a:off x="0" y="1219200"/>
            <a:ext cx="9144000" cy="5078874"/>
          </a:xfrm>
          <a:prstGeom prst="rect">
            <a:avLst/>
          </a:prstGeom>
        </p:spPr>
      </p:pic>
    </p:spTree>
    <p:extLst>
      <p:ext uri="{BB962C8B-B14F-4D97-AF65-F5344CB8AC3E}">
        <p14:creationId xmlns:p14="http://schemas.microsoft.com/office/powerpoint/2010/main" val="3270968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endParaRPr lang="en-GB" dirty="0"/>
          </a:p>
        </p:txBody>
      </p:sp>
      <p:sp>
        <p:nvSpPr>
          <p:cNvPr id="3" name="Content Placeholder 2"/>
          <p:cNvSpPr>
            <a:spLocks noGrp="1"/>
          </p:cNvSpPr>
          <p:nvPr>
            <p:ph idx="1"/>
          </p:nvPr>
        </p:nvSpPr>
        <p:spPr/>
        <p:txBody>
          <a:bodyPr/>
          <a:lstStyle/>
          <a:p>
            <a:r>
              <a:rPr lang="en-GB" dirty="0" smtClean="0"/>
              <a:t>Mapping to CUDA threading model:</a:t>
            </a:r>
          </a:p>
          <a:p>
            <a:endParaRPr lang="en-GB" dirty="0" smtClean="0"/>
          </a:p>
          <a:p>
            <a:pPr lvl="1"/>
            <a:r>
              <a:rPr lang="en-GB" dirty="0" smtClean="0"/>
              <a:t>Gang Parallelism: Work is run across multiple </a:t>
            </a:r>
            <a:r>
              <a:rPr lang="en-GB" dirty="0" err="1" smtClean="0"/>
              <a:t>OpenACC</a:t>
            </a:r>
            <a:r>
              <a:rPr lang="en-GB" dirty="0" smtClean="0"/>
              <a:t> Pus</a:t>
            </a:r>
          </a:p>
          <a:p>
            <a:pPr lvl="2"/>
            <a:r>
              <a:rPr lang="en-GB" b="1" dirty="0" smtClean="0"/>
              <a:t>CUDA Blocks</a:t>
            </a:r>
          </a:p>
          <a:p>
            <a:pPr lvl="1"/>
            <a:r>
              <a:rPr lang="en-GB" dirty="0" smtClean="0"/>
              <a:t>Worker Parallelism: Work is run across multiple workers (i.e. SIMT Groups)</a:t>
            </a:r>
          </a:p>
          <a:p>
            <a:pPr lvl="2"/>
            <a:r>
              <a:rPr lang="en-GB" b="1" dirty="0" smtClean="0"/>
              <a:t>Threads per Blocks</a:t>
            </a:r>
          </a:p>
          <a:p>
            <a:pPr lvl="1"/>
            <a:r>
              <a:rPr lang="en-GB" dirty="0" smtClean="0"/>
              <a:t>Vector Parallelism: Work is run across vector elements (i.e. threads)</a:t>
            </a:r>
          </a:p>
          <a:p>
            <a:pPr lvl="2"/>
            <a:r>
              <a:rPr lang="en-GB" b="1" dirty="0" smtClean="0"/>
              <a:t>Within Wrap</a:t>
            </a:r>
          </a:p>
        </p:txBody>
      </p:sp>
      <p:sp>
        <p:nvSpPr>
          <p:cNvPr id="4" name="Slide Number Placeholder 3"/>
          <p:cNvSpPr>
            <a:spLocks noGrp="1"/>
          </p:cNvSpPr>
          <p:nvPr>
            <p:ph type="sldNum" sz="quarter" idx="12"/>
          </p:nvPr>
        </p:nvSpPr>
        <p:spPr/>
        <p:txBody>
          <a:bodyPr/>
          <a:lstStyle/>
          <a:p>
            <a:fld id="{7B14E791-165F-344E-BF0E-59CD826800BF}" type="slidenum">
              <a:rPr lang="en-US" smtClean="0"/>
              <a:pPr/>
              <a:t>20</a:t>
            </a:fld>
            <a:endParaRPr lang="en-US" dirty="0"/>
          </a:p>
        </p:txBody>
      </p:sp>
    </p:spTree>
    <p:extLst>
      <p:ext uri="{BB962C8B-B14F-4D97-AF65-F5344CB8AC3E}">
        <p14:creationId xmlns:p14="http://schemas.microsoft.com/office/powerpoint/2010/main" val="2064571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In addition to </a:t>
            </a:r>
            <a:r>
              <a:rPr lang="en-GB" dirty="0" smtClean="0">
                <a:latin typeface="Courier New"/>
                <a:cs typeface="Courier New"/>
              </a:rPr>
              <a:t>kernels</a:t>
            </a:r>
            <a:r>
              <a:rPr lang="en-GB" dirty="0" smtClean="0">
                <a:latin typeface="Trebuchet MS"/>
                <a:cs typeface="Trebuchet MS"/>
              </a:rPr>
              <a:t> and </a:t>
            </a:r>
            <a:r>
              <a:rPr lang="en-GB" dirty="0" smtClean="0">
                <a:latin typeface="Courier New"/>
                <a:cs typeface="Courier New"/>
              </a:rPr>
              <a:t>parallel</a:t>
            </a:r>
            <a:r>
              <a:rPr lang="en-GB" dirty="0" smtClean="0">
                <a:latin typeface="Trebuchet MS"/>
                <a:cs typeface="Trebuchet MS"/>
              </a:rPr>
              <a:t>, a third </a:t>
            </a:r>
            <a:r>
              <a:rPr lang="en-GB" dirty="0" err="1" smtClean="0">
                <a:latin typeface="Trebuchet MS"/>
                <a:cs typeface="Trebuchet MS"/>
              </a:rPr>
              <a:t>OpenACC</a:t>
            </a:r>
            <a:r>
              <a:rPr lang="en-GB" dirty="0" smtClean="0">
                <a:latin typeface="Trebuchet MS"/>
                <a:cs typeface="Trebuchet MS"/>
              </a:rPr>
              <a:t> compute directive can help control parallelism (but does not actually create threads):</a:t>
            </a:r>
          </a:p>
          <a:p>
            <a:pPr marL="2803525" lvl="6" indent="0">
              <a:buNone/>
            </a:pPr>
            <a:r>
              <a:rPr lang="en-GB" sz="2400" b="1" dirty="0">
                <a:solidFill>
                  <a:srgbClr val="76B900"/>
                </a:solidFill>
                <a:latin typeface="Trebuchet MS"/>
                <a:cs typeface="Trebuchet MS"/>
              </a:rPr>
              <a:t>	</a:t>
            </a:r>
            <a:endParaRPr lang="en-GB" sz="2400" b="1" dirty="0" smtClean="0">
              <a:solidFill>
                <a:srgbClr val="76B900"/>
              </a:solidFill>
              <a:latin typeface="Trebuchet MS"/>
              <a:cs typeface="Trebuchet MS"/>
            </a:endParaRPr>
          </a:p>
          <a:p>
            <a:pPr marL="2803525" lvl="6" indent="0">
              <a:buNone/>
            </a:pPr>
            <a:r>
              <a:rPr lang="en-GB" sz="2400" b="1" dirty="0" smtClean="0">
                <a:solidFill>
                  <a:srgbClr val="76B900"/>
                </a:solidFill>
                <a:latin typeface="Courier New"/>
                <a:cs typeface="Courier New"/>
              </a:rPr>
              <a:t>#pragma </a:t>
            </a:r>
            <a:r>
              <a:rPr lang="en-GB" sz="2400" b="1" dirty="0" err="1" smtClean="0">
                <a:solidFill>
                  <a:srgbClr val="76B900"/>
                </a:solidFill>
                <a:latin typeface="Courier New"/>
                <a:cs typeface="Courier New"/>
              </a:rPr>
              <a:t>acc</a:t>
            </a:r>
            <a:r>
              <a:rPr lang="en-GB" sz="2400" b="1" dirty="0" smtClean="0">
                <a:solidFill>
                  <a:srgbClr val="76B900"/>
                </a:solidFill>
                <a:latin typeface="Courier New"/>
                <a:cs typeface="Courier New"/>
              </a:rPr>
              <a:t> loop</a:t>
            </a:r>
          </a:p>
          <a:p>
            <a:pPr marL="0" indent="0">
              <a:buNone/>
            </a:pPr>
            <a:endParaRPr lang="en-GB" dirty="0" smtClean="0">
              <a:latin typeface="Trebuchet MS"/>
              <a:cs typeface="Trebuchet MS"/>
            </a:endParaRPr>
          </a:p>
          <a:p>
            <a:r>
              <a:rPr lang="en-GB" dirty="0" smtClean="0">
                <a:latin typeface="Trebuchet MS"/>
                <a:cs typeface="Trebuchet MS"/>
              </a:rPr>
              <a:t>The </a:t>
            </a:r>
            <a:r>
              <a:rPr lang="en-GB" dirty="0" smtClean="0">
                <a:latin typeface="Courier New"/>
                <a:cs typeface="Courier New"/>
              </a:rPr>
              <a:t>loop</a:t>
            </a:r>
            <a:r>
              <a:rPr lang="en-GB" dirty="0" smtClean="0">
                <a:latin typeface="Trebuchet MS"/>
                <a:cs typeface="Trebuchet MS"/>
              </a:rPr>
              <a:t> directive allows you to explicitly mark loops as parallel and control the type of parallelism used to execute them</a:t>
            </a:r>
          </a:p>
        </p:txBody>
      </p:sp>
      <p:sp>
        <p:nvSpPr>
          <p:cNvPr id="4" name="Slide Number Placeholder 3"/>
          <p:cNvSpPr>
            <a:spLocks noGrp="1"/>
          </p:cNvSpPr>
          <p:nvPr>
            <p:ph type="sldNum" sz="quarter" idx="12"/>
          </p:nvPr>
        </p:nvSpPr>
        <p:spPr/>
        <p:txBody>
          <a:bodyPr/>
          <a:lstStyle/>
          <a:p>
            <a:fld id="{7B14E791-165F-344E-BF0E-59CD826800BF}" type="slidenum">
              <a:rPr lang="en-US" smtClean="0"/>
              <a:pPr/>
              <a:t>21</a:t>
            </a:fld>
            <a:endParaRPr lang="en-US" dirty="0"/>
          </a:p>
        </p:txBody>
      </p:sp>
    </p:spTree>
    <p:extLst>
      <p:ext uri="{BB962C8B-B14F-4D97-AF65-F5344CB8AC3E}">
        <p14:creationId xmlns:p14="http://schemas.microsoft.com/office/powerpoint/2010/main" val="2579907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p:txBody>
          <a:bodyPr>
            <a:normAutofit lnSpcReduction="10000"/>
          </a:bodyPr>
          <a:lstStyle/>
          <a:p>
            <a:r>
              <a:rPr lang="en-GB" dirty="0" smtClean="0">
                <a:latin typeface="Trebuchet MS"/>
                <a:cs typeface="Trebuchet MS"/>
              </a:rPr>
              <a:t>Using </a:t>
            </a:r>
            <a:r>
              <a:rPr lang="en-GB" dirty="0" smtClean="0">
                <a:latin typeface="Courier New"/>
                <a:cs typeface="Courier New"/>
              </a:rPr>
              <a:t>#pragma </a:t>
            </a:r>
            <a:r>
              <a:rPr lang="en-GB" dirty="0" err="1" smtClean="0">
                <a:latin typeface="Courier New"/>
                <a:cs typeface="Courier New"/>
              </a:rPr>
              <a:t>acc</a:t>
            </a:r>
            <a:r>
              <a:rPr lang="en-GB" dirty="0" smtClean="0">
                <a:latin typeface="Courier New"/>
                <a:cs typeface="Courier New"/>
              </a:rPr>
              <a:t> loop gang</a:t>
            </a:r>
            <a:r>
              <a:rPr lang="en-GB" dirty="0" smtClean="0">
                <a:latin typeface="Trebuchet MS"/>
                <a:cs typeface="Trebuchet MS"/>
              </a:rPr>
              <a:t>/</a:t>
            </a:r>
            <a:r>
              <a:rPr lang="en-GB" dirty="0" smtClean="0">
                <a:latin typeface="Courier New"/>
                <a:cs typeface="Courier New"/>
              </a:rPr>
              <a:t>worker</a:t>
            </a:r>
            <a:r>
              <a:rPr lang="en-GB" dirty="0" smtClean="0">
                <a:latin typeface="Trebuchet MS"/>
                <a:cs typeface="Trebuchet MS"/>
              </a:rPr>
              <a:t>/</a:t>
            </a:r>
            <a:r>
              <a:rPr lang="en-GB" dirty="0" smtClean="0">
                <a:latin typeface="Courier New"/>
                <a:cs typeface="Courier New"/>
              </a:rPr>
              <a:t>vector</a:t>
            </a:r>
            <a:r>
              <a:rPr lang="en-GB" dirty="0" smtClean="0">
                <a:latin typeface="Trebuchet MS"/>
                <a:cs typeface="Trebuchet MS"/>
              </a:rPr>
              <a:t> allows you to explicitly mark loops that should use gang, worker, or vector parallelism in your </a:t>
            </a:r>
            <a:r>
              <a:rPr lang="en-GB" dirty="0" err="1" smtClean="0">
                <a:latin typeface="Trebuchet MS"/>
                <a:cs typeface="Trebuchet MS"/>
              </a:rPr>
              <a:t>OpenACC</a:t>
            </a:r>
            <a:r>
              <a:rPr lang="en-GB" dirty="0" smtClean="0">
                <a:latin typeface="Trebuchet MS"/>
                <a:cs typeface="Trebuchet MS"/>
              </a:rPr>
              <a:t> application</a:t>
            </a:r>
          </a:p>
          <a:p>
            <a:pPr lvl="1"/>
            <a:r>
              <a:rPr lang="en-GB" dirty="0" smtClean="0">
                <a:latin typeface="Trebuchet MS"/>
                <a:cs typeface="Trebuchet MS"/>
              </a:rPr>
              <a:t>Can be used inside both </a:t>
            </a:r>
            <a:r>
              <a:rPr lang="en-GB" dirty="0" smtClean="0">
                <a:latin typeface="Courier New"/>
                <a:cs typeface="Courier New"/>
              </a:rPr>
              <a:t>parallel</a:t>
            </a:r>
            <a:r>
              <a:rPr lang="en-GB" dirty="0" smtClean="0">
                <a:latin typeface="Trebuchet MS"/>
                <a:cs typeface="Trebuchet MS"/>
              </a:rPr>
              <a:t> and </a:t>
            </a:r>
            <a:r>
              <a:rPr lang="en-GB" dirty="0" smtClean="0">
                <a:latin typeface="Courier New"/>
                <a:cs typeface="Courier New"/>
              </a:rPr>
              <a:t>kernels</a:t>
            </a:r>
            <a:r>
              <a:rPr lang="en-GB" dirty="0" smtClean="0">
                <a:latin typeface="Trebuchet MS"/>
                <a:cs typeface="Trebuchet MS"/>
              </a:rPr>
              <a:t> regions</a:t>
            </a:r>
          </a:p>
          <a:p>
            <a:endParaRPr lang="en-GB" dirty="0">
              <a:latin typeface="Trebuchet MS"/>
              <a:cs typeface="Trebuchet MS"/>
            </a:endParaRPr>
          </a:p>
          <a:p>
            <a:r>
              <a:rPr lang="en-GB" dirty="0" smtClean="0">
                <a:latin typeface="Trebuchet MS"/>
                <a:cs typeface="Trebuchet MS"/>
              </a:rPr>
              <a:t>Using </a:t>
            </a:r>
            <a:r>
              <a:rPr lang="en-GB" dirty="0" smtClean="0">
                <a:latin typeface="Courier New"/>
                <a:cs typeface="Courier New"/>
              </a:rPr>
              <a:t>#pragma </a:t>
            </a:r>
            <a:r>
              <a:rPr lang="en-GB" dirty="0" err="1" smtClean="0">
                <a:latin typeface="Courier New"/>
                <a:cs typeface="Courier New"/>
              </a:rPr>
              <a:t>acc</a:t>
            </a:r>
            <a:r>
              <a:rPr lang="en-GB" dirty="0" smtClean="0">
                <a:latin typeface="Courier New"/>
                <a:cs typeface="Courier New"/>
              </a:rPr>
              <a:t> independent</a:t>
            </a:r>
            <a:r>
              <a:rPr lang="en-GB" dirty="0" smtClean="0">
                <a:latin typeface="Trebuchet MS"/>
                <a:cs typeface="Trebuchet MS"/>
              </a:rPr>
              <a:t> allows you to explicitly mark loops as parallelizable, overriding any automatic compiler analysis</a:t>
            </a:r>
          </a:p>
          <a:p>
            <a:pPr lvl="1"/>
            <a:r>
              <a:rPr lang="en-GB" dirty="0" smtClean="0">
                <a:latin typeface="Trebuchet MS"/>
                <a:cs typeface="Trebuchet MS"/>
              </a:rPr>
              <a:t>Compilers must naturally be conservative when auto-parallelizing, the </a:t>
            </a:r>
            <a:r>
              <a:rPr lang="en-GB" dirty="0" smtClean="0">
                <a:latin typeface="Courier New"/>
                <a:cs typeface="Courier New"/>
              </a:rPr>
              <a:t>independent</a:t>
            </a:r>
            <a:r>
              <a:rPr lang="en-GB" dirty="0" smtClean="0">
                <a:latin typeface="Trebuchet MS"/>
                <a:cs typeface="Trebuchet MS"/>
              </a:rPr>
              <a:t> clause allows you to use detailed knowledge of the application to give hints to the compiler</a:t>
            </a:r>
          </a:p>
        </p:txBody>
      </p:sp>
      <p:sp>
        <p:nvSpPr>
          <p:cNvPr id="4" name="Slide Number Placeholder 3"/>
          <p:cNvSpPr>
            <a:spLocks noGrp="1"/>
          </p:cNvSpPr>
          <p:nvPr>
            <p:ph type="sldNum" sz="quarter" idx="12"/>
          </p:nvPr>
        </p:nvSpPr>
        <p:spPr/>
        <p:txBody>
          <a:bodyPr/>
          <a:lstStyle/>
          <a:p>
            <a:fld id="{7B14E791-165F-344E-BF0E-59CD826800BF}" type="slidenum">
              <a:rPr lang="en-US" smtClean="0"/>
              <a:pPr/>
              <a:t>22</a:t>
            </a:fld>
            <a:endParaRPr lang="en-US" dirty="0"/>
          </a:p>
        </p:txBody>
      </p:sp>
    </p:spTree>
    <p:extLst>
      <p:ext uri="{BB962C8B-B14F-4D97-AF65-F5344CB8AC3E}">
        <p14:creationId xmlns:p14="http://schemas.microsoft.com/office/powerpoint/2010/main" val="1654843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Consider </a:t>
            </a:r>
            <a:r>
              <a:rPr lang="en-GB" dirty="0" smtClean="0">
                <a:latin typeface="Courier New"/>
                <a:cs typeface="Courier New"/>
              </a:rPr>
              <a:t>simple-</a:t>
            </a:r>
            <a:r>
              <a:rPr lang="en-GB" dirty="0" err="1" smtClean="0">
                <a:latin typeface="Courier New"/>
                <a:cs typeface="Courier New"/>
              </a:rPr>
              <a:t>parallel.c</a:t>
            </a:r>
            <a:r>
              <a:rPr lang="en-GB" dirty="0" smtClean="0">
                <a:latin typeface="Trebuchet MS"/>
                <a:cs typeface="Trebuchet MS"/>
              </a:rPr>
              <a:t>, in which the </a:t>
            </a:r>
            <a:r>
              <a:rPr lang="en-GB" dirty="0" smtClean="0">
                <a:latin typeface="Courier New"/>
                <a:cs typeface="Courier New"/>
              </a:rPr>
              <a:t>loop</a:t>
            </a:r>
            <a:r>
              <a:rPr lang="en-GB" dirty="0" smtClean="0">
                <a:latin typeface="Trebuchet MS"/>
                <a:cs typeface="Trebuchet MS"/>
              </a:rPr>
              <a:t> and </a:t>
            </a:r>
            <a:r>
              <a:rPr lang="en-GB" dirty="0" smtClean="0">
                <a:latin typeface="Courier New"/>
                <a:cs typeface="Courier New"/>
              </a:rPr>
              <a:t>parallel</a:t>
            </a:r>
            <a:r>
              <a:rPr lang="en-GB" dirty="0" smtClean="0">
                <a:latin typeface="Trebuchet MS"/>
                <a:cs typeface="Trebuchet MS"/>
              </a:rPr>
              <a:t> directives are used to implement the same computation as </a:t>
            </a:r>
            <a:r>
              <a:rPr lang="en-GB" dirty="0" smtClean="0">
                <a:latin typeface="Courier New"/>
                <a:cs typeface="Courier New"/>
              </a:rPr>
              <a:t>simple-</a:t>
            </a:r>
            <a:r>
              <a:rPr lang="en-GB" dirty="0" err="1" smtClean="0">
                <a:latin typeface="Courier New"/>
                <a:cs typeface="Courier New"/>
              </a:rPr>
              <a:t>kernels.c</a:t>
            </a:r>
            <a:endParaRPr lang="en-GB" dirty="0" smtClean="0">
              <a:latin typeface="Courier New"/>
              <a:cs typeface="Courier New"/>
            </a:endParaRPr>
          </a:p>
          <a:p>
            <a:pPr marL="0" indent="0">
              <a:buNone/>
            </a:pPr>
            <a:endParaRPr lang="en-US" sz="1600" dirty="0" smtClean="0">
              <a:latin typeface="Courier New"/>
              <a:cs typeface="Courier New"/>
            </a:endParaRPr>
          </a:p>
          <a:p>
            <a:pPr marL="3146425" lvl="7" indent="0">
              <a:buNone/>
            </a:pPr>
            <a:r>
              <a:rPr lang="en-US" sz="1700" b="1" dirty="0" smtClean="0">
                <a:solidFill>
                  <a:srgbClr val="76B900"/>
                </a:solidFill>
                <a:latin typeface="Courier New"/>
                <a:cs typeface="Courier New"/>
              </a:rPr>
              <a:t>#</a:t>
            </a:r>
            <a:r>
              <a:rPr lang="en-US" sz="1700" b="1" dirty="0">
                <a:solidFill>
                  <a:srgbClr val="76B900"/>
                </a:solidFill>
                <a:latin typeface="Courier New"/>
                <a:cs typeface="Courier New"/>
              </a:rPr>
              <a:t>pragma </a:t>
            </a:r>
            <a:r>
              <a:rPr lang="en-US" sz="1700" b="1" dirty="0" err="1">
                <a:solidFill>
                  <a:srgbClr val="76B900"/>
                </a:solidFill>
                <a:latin typeface="Courier New"/>
                <a:cs typeface="Courier New"/>
              </a:rPr>
              <a:t>acc</a:t>
            </a:r>
            <a:r>
              <a:rPr lang="en-US" sz="1700" b="1" dirty="0">
                <a:solidFill>
                  <a:srgbClr val="76B900"/>
                </a:solidFill>
                <a:latin typeface="Courier New"/>
                <a:cs typeface="Courier New"/>
              </a:rPr>
              <a:t> parallel</a:t>
            </a:r>
          </a:p>
          <a:p>
            <a:pPr marL="3146425" lvl="7" indent="0">
              <a:buNone/>
            </a:pPr>
            <a:r>
              <a:rPr lang="en-US" sz="1700" b="1" dirty="0" smtClean="0">
                <a:solidFill>
                  <a:srgbClr val="76B900"/>
                </a:solidFill>
                <a:latin typeface="Courier New"/>
                <a:cs typeface="Courier New"/>
              </a:rPr>
              <a:t>{</a:t>
            </a:r>
            <a:endParaRPr lang="en-US" sz="1700" b="1" dirty="0">
              <a:solidFill>
                <a:srgbClr val="76B900"/>
              </a:solidFill>
              <a:latin typeface="Courier New"/>
              <a:cs typeface="Courier New"/>
            </a:endParaRPr>
          </a:p>
          <a:p>
            <a:pPr marL="3146425" lvl="7" indent="0">
              <a:buNone/>
            </a:pPr>
            <a:r>
              <a:rPr lang="en-US" sz="1700" b="1" dirty="0" smtClean="0">
                <a:solidFill>
                  <a:srgbClr val="76B900"/>
                </a:solidFill>
                <a:latin typeface="Courier New"/>
                <a:cs typeface="Courier New"/>
              </a:rPr>
              <a:t>  #</a:t>
            </a:r>
            <a:r>
              <a:rPr lang="en-US" sz="1700" b="1" dirty="0">
                <a:solidFill>
                  <a:srgbClr val="76B900"/>
                </a:solidFill>
                <a:latin typeface="Courier New"/>
                <a:cs typeface="Courier New"/>
              </a:rPr>
              <a:t>pragma </a:t>
            </a:r>
            <a:r>
              <a:rPr lang="en-US" sz="1700" b="1" dirty="0" err="1">
                <a:solidFill>
                  <a:srgbClr val="76B900"/>
                </a:solidFill>
                <a:latin typeface="Courier New"/>
                <a:cs typeface="Courier New"/>
              </a:rPr>
              <a:t>acc</a:t>
            </a:r>
            <a:r>
              <a:rPr lang="en-US" sz="1700" b="1" dirty="0">
                <a:solidFill>
                  <a:srgbClr val="76B900"/>
                </a:solidFill>
                <a:latin typeface="Courier New"/>
                <a:cs typeface="Courier New"/>
              </a:rPr>
              <a:t> </a:t>
            </a:r>
            <a:r>
              <a:rPr lang="en-US" sz="1700" b="1" dirty="0" smtClean="0">
                <a:solidFill>
                  <a:srgbClr val="76B900"/>
                </a:solidFill>
                <a:latin typeface="Courier New"/>
                <a:cs typeface="Courier New"/>
              </a:rPr>
              <a:t>loop</a:t>
            </a:r>
            <a:endParaRPr lang="en-US" sz="1700" b="1" dirty="0">
              <a:solidFill>
                <a:srgbClr val="76B900"/>
              </a:solidFill>
              <a:latin typeface="Courier New"/>
              <a:cs typeface="Courier New"/>
            </a:endParaRPr>
          </a:p>
          <a:p>
            <a:pPr marL="3146425" lvl="7" indent="0">
              <a:buNone/>
            </a:pPr>
            <a:r>
              <a:rPr lang="da-DK" sz="1700" b="1" dirty="0" smtClean="0">
                <a:solidFill>
                  <a:srgbClr val="76B900"/>
                </a:solidFill>
                <a:latin typeface="Courier New"/>
                <a:cs typeface="Courier New"/>
              </a:rPr>
              <a:t>  for </a:t>
            </a:r>
            <a:r>
              <a:rPr lang="da-DK" sz="1700" b="1" dirty="0">
                <a:solidFill>
                  <a:srgbClr val="76B900"/>
                </a:solidFill>
                <a:latin typeface="Courier New"/>
                <a:cs typeface="Courier New"/>
              </a:rPr>
              <a:t>(i = 0; i &lt; N; i++</a:t>
            </a:r>
            <a:r>
              <a:rPr lang="da-DK" sz="1700" b="1" dirty="0" smtClean="0">
                <a:solidFill>
                  <a:srgbClr val="76B900"/>
                </a:solidFill>
                <a:latin typeface="Courier New"/>
                <a:cs typeface="Courier New"/>
              </a:rPr>
              <a:t>)</a:t>
            </a:r>
          </a:p>
          <a:p>
            <a:pPr marL="3146425" lvl="7" indent="0">
              <a:buNone/>
            </a:pPr>
            <a:r>
              <a:rPr lang="da-DK" sz="1700" b="1" dirty="0">
                <a:solidFill>
                  <a:srgbClr val="76B900"/>
                </a:solidFill>
                <a:latin typeface="Courier New"/>
                <a:cs typeface="Courier New"/>
              </a:rPr>
              <a:t> </a:t>
            </a:r>
            <a:r>
              <a:rPr lang="da-DK" sz="1700" b="1" dirty="0" smtClean="0">
                <a:solidFill>
                  <a:srgbClr val="76B900"/>
                </a:solidFill>
                <a:latin typeface="Courier New"/>
                <a:cs typeface="Courier New"/>
              </a:rPr>
              <a:t>   ...</a:t>
            </a:r>
            <a:endParaRPr lang="da-DK" sz="1700" b="1" dirty="0">
              <a:solidFill>
                <a:srgbClr val="76B900"/>
              </a:solidFill>
              <a:latin typeface="Courier New"/>
              <a:cs typeface="Courier New"/>
            </a:endParaRPr>
          </a:p>
          <a:p>
            <a:pPr marL="3146425" lvl="7" indent="0">
              <a:buNone/>
            </a:pPr>
            <a:r>
              <a:rPr lang="da-DK" sz="1700" b="1" dirty="0" smtClean="0">
                <a:solidFill>
                  <a:srgbClr val="76B900"/>
                </a:solidFill>
                <a:latin typeface="Courier New"/>
                <a:cs typeface="Courier New"/>
              </a:rPr>
              <a:t>  #</a:t>
            </a:r>
            <a:r>
              <a:rPr lang="da-DK" sz="1700" b="1" dirty="0" err="1">
                <a:solidFill>
                  <a:srgbClr val="76B900"/>
                </a:solidFill>
                <a:latin typeface="Courier New"/>
                <a:cs typeface="Courier New"/>
              </a:rPr>
              <a:t>pragma</a:t>
            </a:r>
            <a:r>
              <a:rPr lang="da-DK" sz="1700" b="1" dirty="0">
                <a:solidFill>
                  <a:srgbClr val="76B900"/>
                </a:solidFill>
                <a:latin typeface="Courier New"/>
                <a:cs typeface="Courier New"/>
              </a:rPr>
              <a:t> </a:t>
            </a:r>
            <a:r>
              <a:rPr lang="da-DK" sz="1700" b="1" dirty="0" err="1">
                <a:solidFill>
                  <a:srgbClr val="76B900"/>
                </a:solidFill>
                <a:latin typeface="Courier New"/>
                <a:cs typeface="Courier New"/>
              </a:rPr>
              <a:t>acc</a:t>
            </a:r>
            <a:r>
              <a:rPr lang="da-DK" sz="1700" b="1" dirty="0">
                <a:solidFill>
                  <a:srgbClr val="76B900"/>
                </a:solidFill>
                <a:latin typeface="Courier New"/>
                <a:cs typeface="Courier New"/>
              </a:rPr>
              <a:t> </a:t>
            </a:r>
            <a:r>
              <a:rPr lang="da-DK" sz="1700" b="1" dirty="0" smtClean="0">
                <a:solidFill>
                  <a:srgbClr val="76B900"/>
                </a:solidFill>
                <a:latin typeface="Courier New"/>
                <a:cs typeface="Courier New"/>
              </a:rPr>
              <a:t>loop</a:t>
            </a:r>
            <a:endParaRPr lang="da-DK" sz="1700" b="1" dirty="0">
              <a:solidFill>
                <a:srgbClr val="76B900"/>
              </a:solidFill>
              <a:latin typeface="Courier New"/>
              <a:cs typeface="Courier New"/>
            </a:endParaRPr>
          </a:p>
          <a:p>
            <a:pPr marL="3146425" lvl="7" indent="0">
              <a:buNone/>
            </a:pPr>
            <a:r>
              <a:rPr lang="da-DK" sz="1700" b="1" dirty="0">
                <a:solidFill>
                  <a:srgbClr val="76B900"/>
                </a:solidFill>
                <a:latin typeface="Courier New"/>
                <a:cs typeface="Courier New"/>
              </a:rPr>
              <a:t>  </a:t>
            </a:r>
            <a:r>
              <a:rPr lang="da-DK" sz="1700" b="1" dirty="0" smtClean="0">
                <a:solidFill>
                  <a:srgbClr val="76B900"/>
                </a:solidFill>
                <a:latin typeface="Courier New"/>
                <a:cs typeface="Courier New"/>
              </a:rPr>
              <a:t>for </a:t>
            </a:r>
            <a:r>
              <a:rPr lang="da-DK" sz="1700" b="1" dirty="0">
                <a:solidFill>
                  <a:srgbClr val="76B900"/>
                </a:solidFill>
                <a:latin typeface="Courier New"/>
                <a:cs typeface="Courier New"/>
              </a:rPr>
              <a:t>(i = 0; i &lt; N; i++</a:t>
            </a:r>
            <a:r>
              <a:rPr lang="da-DK" sz="1700" b="1" dirty="0" smtClean="0">
                <a:solidFill>
                  <a:srgbClr val="76B900"/>
                </a:solidFill>
                <a:latin typeface="Courier New"/>
                <a:cs typeface="Courier New"/>
              </a:rPr>
              <a:t>)</a:t>
            </a:r>
          </a:p>
          <a:p>
            <a:pPr marL="3146425" lvl="7" indent="0">
              <a:buNone/>
            </a:pPr>
            <a:r>
              <a:rPr lang="da-DK" sz="1700" b="1" dirty="0">
                <a:solidFill>
                  <a:srgbClr val="76B900"/>
                </a:solidFill>
                <a:latin typeface="Courier New"/>
                <a:cs typeface="Courier New"/>
              </a:rPr>
              <a:t> </a:t>
            </a:r>
            <a:r>
              <a:rPr lang="da-DK" sz="1700" b="1" dirty="0" smtClean="0">
                <a:solidFill>
                  <a:srgbClr val="76B900"/>
                </a:solidFill>
                <a:latin typeface="Courier New"/>
                <a:cs typeface="Courier New"/>
              </a:rPr>
              <a:t>   ...</a:t>
            </a:r>
            <a:endParaRPr lang="da-DK" sz="1700" b="1" dirty="0">
              <a:solidFill>
                <a:srgbClr val="76B900"/>
              </a:solidFill>
              <a:latin typeface="Courier New"/>
              <a:cs typeface="Courier New"/>
            </a:endParaRPr>
          </a:p>
          <a:p>
            <a:pPr marL="3146425" lvl="7" indent="0">
              <a:buNone/>
            </a:pPr>
            <a:r>
              <a:rPr lang="da-DK" sz="1700" b="1" dirty="0" smtClean="0">
                <a:solidFill>
                  <a:srgbClr val="76B900"/>
                </a:solidFill>
                <a:latin typeface="Courier New"/>
                <a:cs typeface="Courier New"/>
              </a:rPr>
              <a:t>}</a:t>
            </a:r>
            <a:endParaRPr lang="en-GB" sz="1700" b="1" dirty="0">
              <a:solidFill>
                <a:srgbClr val="76B900"/>
              </a:solidFill>
              <a:latin typeface="Courier New"/>
              <a:cs typeface="Courier New"/>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23</a:t>
            </a:fld>
            <a:endParaRPr lang="en-US" dirty="0"/>
          </a:p>
        </p:txBody>
      </p:sp>
    </p:spTree>
    <p:extLst>
      <p:ext uri="{BB962C8B-B14F-4D97-AF65-F5344CB8AC3E}">
        <p14:creationId xmlns:p14="http://schemas.microsoft.com/office/powerpoint/2010/main" val="3219705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As a syntactic nicety, you can combine </a:t>
            </a:r>
            <a:r>
              <a:rPr lang="en-GB" dirty="0" smtClean="0">
                <a:latin typeface="Courier New"/>
                <a:cs typeface="Courier New"/>
              </a:rPr>
              <a:t>parallel</a:t>
            </a:r>
            <a:r>
              <a:rPr lang="en-GB" dirty="0" smtClean="0">
                <a:latin typeface="Trebuchet MS"/>
                <a:cs typeface="Trebuchet MS"/>
              </a:rPr>
              <a:t>/</a:t>
            </a:r>
            <a:r>
              <a:rPr lang="en-GB" dirty="0" smtClean="0">
                <a:latin typeface="Courier New"/>
                <a:cs typeface="Courier New"/>
              </a:rPr>
              <a:t>kernels</a:t>
            </a:r>
            <a:r>
              <a:rPr lang="en-GB" dirty="0" smtClean="0">
                <a:latin typeface="Trebuchet MS"/>
                <a:cs typeface="Trebuchet MS"/>
              </a:rPr>
              <a:t> directives with </a:t>
            </a:r>
            <a:r>
              <a:rPr lang="en-GB" dirty="0" smtClean="0">
                <a:latin typeface="Courier New"/>
                <a:cs typeface="Courier New"/>
              </a:rPr>
              <a:t>loop</a:t>
            </a:r>
            <a:r>
              <a:rPr lang="en-GB" dirty="0" smtClean="0">
                <a:latin typeface="Trebuchet MS"/>
                <a:cs typeface="Trebuchet MS"/>
              </a:rPr>
              <a:t> directives:</a:t>
            </a:r>
          </a:p>
          <a:p>
            <a:pPr marL="3146425" lvl="7" indent="0">
              <a:buNone/>
            </a:pPr>
            <a:endParaRPr lang="en-GB" sz="1800" b="1" dirty="0" smtClean="0">
              <a:solidFill>
                <a:srgbClr val="76B900"/>
              </a:solidFill>
              <a:latin typeface="Courier New"/>
              <a:cs typeface="Courier New"/>
            </a:endParaRPr>
          </a:p>
          <a:p>
            <a:pPr marL="3146425" lvl="7" indent="0">
              <a:buNone/>
            </a:pPr>
            <a:r>
              <a:rPr lang="en-GB" sz="1800" b="1" dirty="0" smtClean="0">
                <a:solidFill>
                  <a:srgbClr val="76B900"/>
                </a:solidFill>
                <a:latin typeface="Courier New"/>
                <a:cs typeface="Courier New"/>
              </a:rPr>
              <a:t>#pragma </a:t>
            </a:r>
            <a:r>
              <a:rPr lang="en-GB" sz="1800" b="1" dirty="0" err="1" smtClean="0">
                <a:solidFill>
                  <a:srgbClr val="76B900"/>
                </a:solidFill>
                <a:latin typeface="Courier New"/>
                <a:cs typeface="Courier New"/>
              </a:rPr>
              <a:t>acc</a:t>
            </a:r>
            <a:r>
              <a:rPr lang="en-GB" sz="1800" b="1" dirty="0" smtClean="0">
                <a:solidFill>
                  <a:srgbClr val="76B900"/>
                </a:solidFill>
                <a:latin typeface="Courier New"/>
                <a:cs typeface="Courier New"/>
              </a:rPr>
              <a:t> kernels loop</a:t>
            </a:r>
          </a:p>
          <a:p>
            <a:pPr marL="3146425" lvl="7" indent="0">
              <a:buNone/>
            </a:pPr>
            <a:r>
              <a:rPr lang="en-GB" sz="1800" b="1" dirty="0" smtClean="0">
                <a:solidFill>
                  <a:srgbClr val="76B900"/>
                </a:solidFill>
                <a:latin typeface="Courier New"/>
                <a:cs typeface="Courier New"/>
              </a:rPr>
              <a:t>for (</a:t>
            </a:r>
            <a:r>
              <a:rPr lang="en-GB" sz="1800" b="1" dirty="0" err="1" smtClean="0">
                <a:solidFill>
                  <a:srgbClr val="76B900"/>
                </a:solidFill>
                <a:latin typeface="Courier New"/>
                <a:cs typeface="Courier New"/>
              </a:rPr>
              <a:t>i</a:t>
            </a:r>
            <a:r>
              <a:rPr lang="en-GB" sz="1800" b="1" dirty="0" smtClean="0">
                <a:solidFill>
                  <a:srgbClr val="76B900"/>
                </a:solidFill>
                <a:latin typeface="Courier New"/>
                <a:cs typeface="Courier New"/>
              </a:rPr>
              <a:t> = 0; </a:t>
            </a:r>
            <a:r>
              <a:rPr lang="en-GB" sz="1800" b="1" dirty="0" err="1" smtClean="0">
                <a:solidFill>
                  <a:srgbClr val="76B900"/>
                </a:solidFill>
                <a:latin typeface="Courier New"/>
                <a:cs typeface="Courier New"/>
              </a:rPr>
              <a:t>i</a:t>
            </a:r>
            <a:r>
              <a:rPr lang="en-GB" sz="1800" b="1" dirty="0" smtClean="0">
                <a:solidFill>
                  <a:srgbClr val="76B900"/>
                </a:solidFill>
                <a:latin typeface="Courier New"/>
                <a:cs typeface="Courier New"/>
              </a:rPr>
              <a:t> &lt; N; </a:t>
            </a:r>
            <a:r>
              <a:rPr lang="en-GB" sz="1800" b="1" dirty="0" err="1" smtClean="0">
                <a:solidFill>
                  <a:srgbClr val="76B900"/>
                </a:solidFill>
                <a:latin typeface="Courier New"/>
                <a:cs typeface="Courier New"/>
              </a:rPr>
              <a:t>i</a:t>
            </a:r>
            <a:r>
              <a:rPr lang="en-GB" sz="1800" b="1" dirty="0" smtClean="0">
                <a:solidFill>
                  <a:srgbClr val="76B900"/>
                </a:solidFill>
                <a:latin typeface="Courier New"/>
                <a:cs typeface="Courier New"/>
              </a:rPr>
              <a:t>++) {</a:t>
            </a:r>
          </a:p>
          <a:p>
            <a:pPr marL="3146425" lvl="7" indent="0">
              <a:buNone/>
            </a:pPr>
            <a:r>
              <a:rPr lang="en-GB" sz="1800" b="1" dirty="0">
                <a:solidFill>
                  <a:srgbClr val="76B900"/>
                </a:solidFill>
                <a:latin typeface="Courier New"/>
                <a:cs typeface="Courier New"/>
              </a:rPr>
              <a:t> </a:t>
            </a:r>
            <a:r>
              <a:rPr lang="en-GB" sz="1800" b="1" dirty="0" smtClean="0">
                <a:solidFill>
                  <a:srgbClr val="76B900"/>
                </a:solidFill>
                <a:latin typeface="Courier New"/>
                <a:cs typeface="Courier New"/>
              </a:rPr>
              <a:t>   ...</a:t>
            </a:r>
          </a:p>
          <a:p>
            <a:pPr marL="3146425" lvl="7" indent="0">
              <a:buNone/>
            </a:pPr>
            <a:r>
              <a:rPr lang="en-GB" sz="1800" b="1" dirty="0" smtClean="0">
                <a:solidFill>
                  <a:srgbClr val="76B900"/>
                </a:solidFill>
                <a:latin typeface="Courier New"/>
                <a:cs typeface="Courier New"/>
              </a:rPr>
              <a:t>}</a:t>
            </a:r>
          </a:p>
          <a:p>
            <a:pPr marL="3146425" lvl="7" indent="0">
              <a:buNone/>
            </a:pPr>
            <a:endParaRPr lang="en-GB" sz="1800" b="1" dirty="0" smtClean="0">
              <a:solidFill>
                <a:srgbClr val="76B900"/>
              </a:solidFill>
              <a:latin typeface="Courier New"/>
              <a:cs typeface="Courier New"/>
            </a:endParaRPr>
          </a:p>
          <a:p>
            <a:pPr marL="3146425" lvl="7" indent="0">
              <a:buNone/>
            </a:pPr>
            <a:r>
              <a:rPr lang="en-GB" sz="1800" b="1" dirty="0" smtClean="0">
                <a:solidFill>
                  <a:srgbClr val="76B900"/>
                </a:solidFill>
                <a:latin typeface="Courier New"/>
                <a:cs typeface="Courier New"/>
              </a:rPr>
              <a:t>#</a:t>
            </a:r>
            <a:r>
              <a:rPr lang="en-GB" sz="1800" b="1" dirty="0">
                <a:solidFill>
                  <a:srgbClr val="76B900"/>
                </a:solidFill>
                <a:latin typeface="Courier New"/>
                <a:cs typeface="Courier New"/>
              </a:rPr>
              <a:t>pragma </a:t>
            </a:r>
            <a:r>
              <a:rPr lang="en-GB" sz="1800" b="1" dirty="0" err="1">
                <a:solidFill>
                  <a:srgbClr val="76B900"/>
                </a:solidFill>
                <a:latin typeface="Courier New"/>
                <a:cs typeface="Courier New"/>
              </a:rPr>
              <a:t>acc</a:t>
            </a:r>
            <a:r>
              <a:rPr lang="en-GB" sz="1800" b="1" dirty="0">
                <a:solidFill>
                  <a:srgbClr val="76B900"/>
                </a:solidFill>
                <a:latin typeface="Courier New"/>
                <a:cs typeface="Courier New"/>
              </a:rPr>
              <a:t> </a:t>
            </a:r>
            <a:r>
              <a:rPr lang="en-GB" sz="1800" b="1" dirty="0" smtClean="0">
                <a:solidFill>
                  <a:srgbClr val="76B900"/>
                </a:solidFill>
                <a:latin typeface="Courier New"/>
                <a:cs typeface="Courier New"/>
              </a:rPr>
              <a:t>parallel loop</a:t>
            </a:r>
            <a:endParaRPr lang="en-GB" sz="1800" b="1" dirty="0">
              <a:solidFill>
                <a:srgbClr val="76B900"/>
              </a:solidFill>
              <a:latin typeface="Courier New"/>
              <a:cs typeface="Courier New"/>
            </a:endParaRPr>
          </a:p>
          <a:p>
            <a:pPr marL="3146425" lvl="7" indent="0">
              <a:buNone/>
            </a:pPr>
            <a:r>
              <a:rPr lang="en-GB" sz="1800" b="1" dirty="0">
                <a:solidFill>
                  <a:srgbClr val="76B900"/>
                </a:solidFill>
                <a:latin typeface="Courier New"/>
                <a:cs typeface="Courier New"/>
              </a:rPr>
              <a:t>for (</a:t>
            </a:r>
            <a:r>
              <a:rPr lang="en-GB" sz="1800" b="1" dirty="0" err="1">
                <a:solidFill>
                  <a:srgbClr val="76B900"/>
                </a:solidFill>
                <a:latin typeface="Courier New"/>
                <a:cs typeface="Courier New"/>
              </a:rPr>
              <a:t>i</a:t>
            </a:r>
            <a:r>
              <a:rPr lang="en-GB" sz="1800" b="1" dirty="0">
                <a:solidFill>
                  <a:srgbClr val="76B900"/>
                </a:solidFill>
                <a:latin typeface="Courier New"/>
                <a:cs typeface="Courier New"/>
              </a:rPr>
              <a:t> = 0; </a:t>
            </a:r>
            <a:r>
              <a:rPr lang="en-GB" sz="1800" b="1" dirty="0" err="1">
                <a:solidFill>
                  <a:srgbClr val="76B900"/>
                </a:solidFill>
                <a:latin typeface="Courier New"/>
                <a:cs typeface="Courier New"/>
              </a:rPr>
              <a:t>i</a:t>
            </a:r>
            <a:r>
              <a:rPr lang="en-GB" sz="1800" b="1" dirty="0">
                <a:solidFill>
                  <a:srgbClr val="76B900"/>
                </a:solidFill>
                <a:latin typeface="Courier New"/>
                <a:cs typeface="Courier New"/>
              </a:rPr>
              <a:t> &lt; N; </a:t>
            </a:r>
            <a:r>
              <a:rPr lang="en-GB" sz="1800" b="1" dirty="0" err="1">
                <a:solidFill>
                  <a:srgbClr val="76B900"/>
                </a:solidFill>
                <a:latin typeface="Courier New"/>
                <a:cs typeface="Courier New"/>
              </a:rPr>
              <a:t>i</a:t>
            </a:r>
            <a:r>
              <a:rPr lang="en-GB" sz="1800" b="1" dirty="0">
                <a:solidFill>
                  <a:srgbClr val="76B900"/>
                </a:solidFill>
                <a:latin typeface="Courier New"/>
                <a:cs typeface="Courier New"/>
              </a:rPr>
              <a:t>++) {</a:t>
            </a:r>
          </a:p>
          <a:p>
            <a:pPr marL="3146425" lvl="7" indent="0">
              <a:buNone/>
            </a:pPr>
            <a:r>
              <a:rPr lang="en-GB" sz="1800" b="1" dirty="0">
                <a:solidFill>
                  <a:srgbClr val="76B900"/>
                </a:solidFill>
                <a:latin typeface="Courier New"/>
                <a:cs typeface="Courier New"/>
              </a:rPr>
              <a:t>    ...</a:t>
            </a:r>
          </a:p>
          <a:p>
            <a:pPr marL="3146425" lvl="7" indent="0">
              <a:buNone/>
            </a:pPr>
            <a:r>
              <a:rPr lang="en-GB" sz="1800" b="1" dirty="0">
                <a:solidFill>
                  <a:srgbClr val="76B900"/>
                </a:solidFill>
                <a:latin typeface="Courier New"/>
                <a:cs typeface="Courier New"/>
              </a:rPr>
              <a:t>}</a:t>
            </a:r>
          </a:p>
          <a:p>
            <a:pPr lvl="1"/>
            <a:endParaRPr lang="en-GB" dirty="0" smtClean="0">
              <a:latin typeface="Trebuchet MS"/>
              <a:cs typeface="Trebuchet MS"/>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24</a:t>
            </a:fld>
            <a:endParaRPr lang="en-US" dirty="0"/>
          </a:p>
        </p:txBody>
      </p:sp>
    </p:spTree>
    <p:extLst>
      <p:ext uri="{BB962C8B-B14F-4D97-AF65-F5344CB8AC3E}">
        <p14:creationId xmlns:p14="http://schemas.microsoft.com/office/powerpoint/2010/main" val="3258101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This combination has the same effect as a </a:t>
            </a:r>
            <a:r>
              <a:rPr lang="en-GB" dirty="0" smtClean="0">
                <a:latin typeface="Courier New"/>
                <a:cs typeface="Courier New"/>
              </a:rPr>
              <a:t>loop</a:t>
            </a:r>
            <a:r>
              <a:rPr lang="en-GB" dirty="0" smtClean="0">
                <a:latin typeface="Trebuchet MS"/>
                <a:cs typeface="Trebuchet MS"/>
              </a:rPr>
              <a:t> directive immediately following a </a:t>
            </a:r>
            <a:r>
              <a:rPr lang="en-GB" dirty="0" smtClean="0">
                <a:latin typeface="Courier New"/>
                <a:cs typeface="Courier New"/>
              </a:rPr>
              <a:t>parallel</a:t>
            </a:r>
            <a:r>
              <a:rPr lang="en-GB" dirty="0" smtClean="0">
                <a:latin typeface="Trebuchet MS"/>
                <a:cs typeface="Trebuchet MS"/>
              </a:rPr>
              <a:t>/</a:t>
            </a:r>
            <a:r>
              <a:rPr lang="en-GB" dirty="0" smtClean="0">
                <a:latin typeface="Courier New"/>
                <a:cs typeface="Courier New"/>
              </a:rPr>
              <a:t>kernels</a:t>
            </a:r>
            <a:r>
              <a:rPr lang="en-GB" dirty="0" smtClean="0">
                <a:latin typeface="Trebuchet MS"/>
                <a:cs typeface="Trebuchet MS"/>
              </a:rPr>
              <a:t> directive:</a:t>
            </a:r>
          </a:p>
          <a:p>
            <a:pPr marL="3146425" lvl="7" indent="0">
              <a:buNone/>
            </a:pPr>
            <a:endParaRPr lang="en-GB" sz="1800" b="1" dirty="0" smtClean="0">
              <a:solidFill>
                <a:srgbClr val="76B900"/>
              </a:solidFill>
              <a:latin typeface="Courier New"/>
              <a:cs typeface="Courier New"/>
            </a:endParaRPr>
          </a:p>
          <a:p>
            <a:pPr marL="3146425" lvl="7" indent="0">
              <a:buNone/>
            </a:pPr>
            <a:r>
              <a:rPr lang="en-GB" sz="1800" b="1" dirty="0" smtClean="0">
                <a:solidFill>
                  <a:srgbClr val="76B900"/>
                </a:solidFill>
                <a:latin typeface="Courier New"/>
                <a:cs typeface="Courier New"/>
              </a:rPr>
              <a:t>#</a:t>
            </a:r>
            <a:r>
              <a:rPr lang="en-GB" sz="1800" b="1" dirty="0">
                <a:solidFill>
                  <a:srgbClr val="76B900"/>
                </a:solidFill>
                <a:latin typeface="Courier New"/>
                <a:cs typeface="Courier New"/>
              </a:rPr>
              <a:t>pragma </a:t>
            </a:r>
            <a:r>
              <a:rPr lang="en-GB" sz="1800" b="1" dirty="0" err="1">
                <a:solidFill>
                  <a:srgbClr val="76B900"/>
                </a:solidFill>
                <a:latin typeface="Courier New"/>
                <a:cs typeface="Courier New"/>
              </a:rPr>
              <a:t>acc</a:t>
            </a:r>
            <a:r>
              <a:rPr lang="en-GB" sz="1800" b="1" dirty="0">
                <a:solidFill>
                  <a:srgbClr val="76B900"/>
                </a:solidFill>
                <a:latin typeface="Courier New"/>
                <a:cs typeface="Courier New"/>
              </a:rPr>
              <a:t> </a:t>
            </a:r>
            <a:r>
              <a:rPr lang="en-GB" sz="1800" b="1" dirty="0" smtClean="0">
                <a:solidFill>
                  <a:srgbClr val="76B900"/>
                </a:solidFill>
                <a:latin typeface="Courier New"/>
                <a:cs typeface="Courier New"/>
              </a:rPr>
              <a:t>kernels</a:t>
            </a:r>
          </a:p>
          <a:p>
            <a:pPr marL="3146425" lvl="7" indent="0">
              <a:buNone/>
            </a:pPr>
            <a:r>
              <a:rPr lang="en-GB" sz="1800" b="1" dirty="0" smtClean="0">
                <a:solidFill>
                  <a:srgbClr val="76B900"/>
                </a:solidFill>
                <a:latin typeface="Courier New"/>
                <a:cs typeface="Courier New"/>
              </a:rPr>
              <a:t>#pragma </a:t>
            </a:r>
            <a:r>
              <a:rPr lang="en-GB" sz="1800" b="1" dirty="0" err="1" smtClean="0">
                <a:solidFill>
                  <a:srgbClr val="76B900"/>
                </a:solidFill>
                <a:latin typeface="Courier New"/>
                <a:cs typeface="Courier New"/>
              </a:rPr>
              <a:t>acc</a:t>
            </a:r>
            <a:r>
              <a:rPr lang="en-GB" sz="1800" b="1" dirty="0" smtClean="0">
                <a:solidFill>
                  <a:srgbClr val="76B900"/>
                </a:solidFill>
                <a:latin typeface="Courier New"/>
                <a:cs typeface="Courier New"/>
              </a:rPr>
              <a:t> loop</a:t>
            </a:r>
            <a:endParaRPr lang="en-GB" sz="1800" b="1" dirty="0">
              <a:solidFill>
                <a:srgbClr val="76B900"/>
              </a:solidFill>
              <a:latin typeface="Courier New"/>
              <a:cs typeface="Courier New"/>
            </a:endParaRPr>
          </a:p>
          <a:p>
            <a:pPr marL="3146425" lvl="7" indent="0">
              <a:buNone/>
            </a:pPr>
            <a:r>
              <a:rPr lang="en-GB" sz="1800" b="1" dirty="0">
                <a:solidFill>
                  <a:srgbClr val="76B900"/>
                </a:solidFill>
                <a:latin typeface="Courier New"/>
                <a:cs typeface="Courier New"/>
              </a:rPr>
              <a:t>for (</a:t>
            </a:r>
            <a:r>
              <a:rPr lang="en-GB" sz="1800" b="1" dirty="0" err="1">
                <a:solidFill>
                  <a:srgbClr val="76B900"/>
                </a:solidFill>
                <a:latin typeface="Courier New"/>
                <a:cs typeface="Courier New"/>
              </a:rPr>
              <a:t>i</a:t>
            </a:r>
            <a:r>
              <a:rPr lang="en-GB" sz="1800" b="1" dirty="0">
                <a:solidFill>
                  <a:srgbClr val="76B900"/>
                </a:solidFill>
                <a:latin typeface="Courier New"/>
                <a:cs typeface="Courier New"/>
              </a:rPr>
              <a:t> = 0; </a:t>
            </a:r>
            <a:r>
              <a:rPr lang="en-GB" sz="1800" b="1" dirty="0" err="1">
                <a:solidFill>
                  <a:srgbClr val="76B900"/>
                </a:solidFill>
                <a:latin typeface="Courier New"/>
                <a:cs typeface="Courier New"/>
              </a:rPr>
              <a:t>i</a:t>
            </a:r>
            <a:r>
              <a:rPr lang="en-GB" sz="1800" b="1" dirty="0">
                <a:solidFill>
                  <a:srgbClr val="76B900"/>
                </a:solidFill>
                <a:latin typeface="Courier New"/>
                <a:cs typeface="Courier New"/>
              </a:rPr>
              <a:t> &lt; N; </a:t>
            </a:r>
            <a:r>
              <a:rPr lang="en-GB" sz="1800" b="1" dirty="0" err="1">
                <a:solidFill>
                  <a:srgbClr val="76B900"/>
                </a:solidFill>
                <a:latin typeface="Courier New"/>
                <a:cs typeface="Courier New"/>
              </a:rPr>
              <a:t>i</a:t>
            </a:r>
            <a:r>
              <a:rPr lang="en-GB" sz="1800" b="1" dirty="0">
                <a:solidFill>
                  <a:srgbClr val="76B900"/>
                </a:solidFill>
                <a:latin typeface="Courier New"/>
                <a:cs typeface="Courier New"/>
              </a:rPr>
              <a:t>++) </a:t>
            </a:r>
            <a:r>
              <a:rPr lang="en-GB" sz="1800" b="1" dirty="0" smtClean="0">
                <a:solidFill>
                  <a:srgbClr val="76B900"/>
                </a:solidFill>
                <a:latin typeface="Courier New"/>
                <a:cs typeface="Courier New"/>
              </a:rPr>
              <a:t>{ ... }</a:t>
            </a:r>
            <a:endParaRPr lang="en-GB" sz="1800" b="1" dirty="0">
              <a:solidFill>
                <a:srgbClr val="76B900"/>
              </a:solidFill>
              <a:latin typeface="Courier New"/>
              <a:cs typeface="Courier New"/>
            </a:endParaRPr>
          </a:p>
          <a:p>
            <a:pPr marL="3146425" lvl="7" indent="0">
              <a:buNone/>
            </a:pPr>
            <a:endParaRPr lang="en-GB" sz="1800" b="1" dirty="0">
              <a:solidFill>
                <a:srgbClr val="76B900"/>
              </a:solidFill>
              <a:latin typeface="Courier New"/>
              <a:cs typeface="Courier New"/>
            </a:endParaRPr>
          </a:p>
          <a:p>
            <a:pPr marL="3146425" lvl="7" indent="0">
              <a:buNone/>
            </a:pPr>
            <a:r>
              <a:rPr lang="en-GB" sz="1800" b="1" dirty="0">
                <a:solidFill>
                  <a:srgbClr val="76B900"/>
                </a:solidFill>
                <a:latin typeface="Courier New"/>
                <a:cs typeface="Courier New"/>
              </a:rPr>
              <a:t>#pragma </a:t>
            </a:r>
            <a:r>
              <a:rPr lang="en-GB" sz="1800" b="1" dirty="0" err="1">
                <a:solidFill>
                  <a:srgbClr val="76B900"/>
                </a:solidFill>
                <a:latin typeface="Courier New"/>
                <a:cs typeface="Courier New"/>
              </a:rPr>
              <a:t>acc</a:t>
            </a:r>
            <a:r>
              <a:rPr lang="en-GB" sz="1800" b="1" dirty="0">
                <a:solidFill>
                  <a:srgbClr val="76B900"/>
                </a:solidFill>
                <a:latin typeface="Courier New"/>
                <a:cs typeface="Courier New"/>
              </a:rPr>
              <a:t> </a:t>
            </a:r>
            <a:r>
              <a:rPr lang="en-GB" sz="1800" b="1" dirty="0" smtClean="0">
                <a:solidFill>
                  <a:srgbClr val="76B900"/>
                </a:solidFill>
                <a:latin typeface="Courier New"/>
                <a:cs typeface="Courier New"/>
              </a:rPr>
              <a:t>parallel</a:t>
            </a:r>
          </a:p>
          <a:p>
            <a:pPr marL="3146425" lvl="7" indent="0">
              <a:buNone/>
            </a:pPr>
            <a:r>
              <a:rPr lang="en-GB" sz="1800" b="1" dirty="0" smtClean="0">
                <a:solidFill>
                  <a:srgbClr val="76B900"/>
                </a:solidFill>
                <a:latin typeface="Courier New"/>
                <a:cs typeface="Courier New"/>
              </a:rPr>
              <a:t>#pragma </a:t>
            </a:r>
            <a:r>
              <a:rPr lang="en-GB" sz="1800" b="1" dirty="0" err="1" smtClean="0">
                <a:solidFill>
                  <a:srgbClr val="76B900"/>
                </a:solidFill>
                <a:latin typeface="Courier New"/>
                <a:cs typeface="Courier New"/>
              </a:rPr>
              <a:t>acc</a:t>
            </a:r>
            <a:r>
              <a:rPr lang="en-GB" sz="1800" b="1" dirty="0" smtClean="0">
                <a:solidFill>
                  <a:srgbClr val="76B900"/>
                </a:solidFill>
                <a:latin typeface="Courier New"/>
                <a:cs typeface="Courier New"/>
              </a:rPr>
              <a:t> loop</a:t>
            </a:r>
            <a:endParaRPr lang="en-GB" sz="1800" b="1" dirty="0">
              <a:solidFill>
                <a:srgbClr val="76B900"/>
              </a:solidFill>
              <a:latin typeface="Courier New"/>
              <a:cs typeface="Courier New"/>
            </a:endParaRPr>
          </a:p>
          <a:p>
            <a:pPr marL="3146425" lvl="7" indent="0">
              <a:buNone/>
            </a:pPr>
            <a:r>
              <a:rPr lang="en-GB" sz="1800" b="1" dirty="0">
                <a:solidFill>
                  <a:srgbClr val="76B900"/>
                </a:solidFill>
                <a:latin typeface="Courier New"/>
                <a:cs typeface="Courier New"/>
              </a:rPr>
              <a:t>for (</a:t>
            </a:r>
            <a:r>
              <a:rPr lang="en-GB" sz="1800" b="1" dirty="0" err="1">
                <a:solidFill>
                  <a:srgbClr val="76B900"/>
                </a:solidFill>
                <a:latin typeface="Courier New"/>
                <a:cs typeface="Courier New"/>
              </a:rPr>
              <a:t>i</a:t>
            </a:r>
            <a:r>
              <a:rPr lang="en-GB" sz="1800" b="1" dirty="0">
                <a:solidFill>
                  <a:srgbClr val="76B900"/>
                </a:solidFill>
                <a:latin typeface="Courier New"/>
                <a:cs typeface="Courier New"/>
              </a:rPr>
              <a:t> = 0; </a:t>
            </a:r>
            <a:r>
              <a:rPr lang="en-GB" sz="1800" b="1" dirty="0" err="1">
                <a:solidFill>
                  <a:srgbClr val="76B900"/>
                </a:solidFill>
                <a:latin typeface="Courier New"/>
                <a:cs typeface="Courier New"/>
              </a:rPr>
              <a:t>i</a:t>
            </a:r>
            <a:r>
              <a:rPr lang="en-GB" sz="1800" b="1" dirty="0">
                <a:solidFill>
                  <a:srgbClr val="76B900"/>
                </a:solidFill>
                <a:latin typeface="Courier New"/>
                <a:cs typeface="Courier New"/>
              </a:rPr>
              <a:t> &lt; N; </a:t>
            </a:r>
            <a:r>
              <a:rPr lang="en-GB" sz="1800" b="1" dirty="0" err="1">
                <a:solidFill>
                  <a:srgbClr val="76B900"/>
                </a:solidFill>
                <a:latin typeface="Courier New"/>
                <a:cs typeface="Courier New"/>
              </a:rPr>
              <a:t>i</a:t>
            </a:r>
            <a:r>
              <a:rPr lang="en-GB" sz="1800" b="1" dirty="0">
                <a:solidFill>
                  <a:srgbClr val="76B900"/>
                </a:solidFill>
                <a:latin typeface="Courier New"/>
                <a:cs typeface="Courier New"/>
              </a:rPr>
              <a:t>++) </a:t>
            </a:r>
            <a:r>
              <a:rPr lang="en-GB" sz="1800" b="1" dirty="0" smtClean="0">
                <a:solidFill>
                  <a:srgbClr val="76B900"/>
                </a:solidFill>
                <a:latin typeface="Courier New"/>
                <a:cs typeface="Courier New"/>
              </a:rPr>
              <a:t>{ ... }</a:t>
            </a:r>
            <a:endParaRPr lang="en-GB" sz="1800" b="1" dirty="0">
              <a:solidFill>
                <a:srgbClr val="76B900"/>
              </a:solidFill>
              <a:latin typeface="Courier New"/>
              <a:cs typeface="Courier New"/>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25</a:t>
            </a:fld>
            <a:endParaRPr lang="en-US" dirty="0"/>
          </a:p>
        </p:txBody>
      </p:sp>
    </p:spTree>
    <p:extLst>
      <p:ext uri="{BB962C8B-B14F-4D97-AF65-F5344CB8AC3E}">
        <p14:creationId xmlns:p14="http://schemas.microsoft.com/office/powerpoint/2010/main" val="831744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Compute Directives</a:t>
            </a:r>
            <a:endParaRPr lang="en-GB" dirty="0"/>
          </a:p>
        </p:txBody>
      </p:sp>
      <p:sp>
        <p:nvSpPr>
          <p:cNvPr id="3" name="Content Placeholder 2"/>
          <p:cNvSpPr>
            <a:spLocks noGrp="1"/>
          </p:cNvSpPr>
          <p:nvPr>
            <p:ph idx="1"/>
          </p:nvPr>
        </p:nvSpPr>
        <p:spPr/>
        <p:txBody>
          <a:bodyPr>
            <a:normAutofit lnSpcReduction="10000"/>
          </a:bodyPr>
          <a:lstStyle/>
          <a:p>
            <a:r>
              <a:rPr lang="en-GB" dirty="0" smtClean="0">
                <a:latin typeface="Trebuchet MS"/>
                <a:cs typeface="Trebuchet MS"/>
              </a:rPr>
              <a:t>In summary, the </a:t>
            </a:r>
            <a:r>
              <a:rPr lang="en-GB" dirty="0" smtClean="0">
                <a:latin typeface="Courier New"/>
                <a:cs typeface="Courier New"/>
              </a:rPr>
              <a:t>kernels</a:t>
            </a:r>
            <a:r>
              <a:rPr lang="en-GB" dirty="0" smtClean="0">
                <a:latin typeface="Trebuchet MS"/>
                <a:cs typeface="Trebuchet MS"/>
              </a:rPr>
              <a:t>, </a:t>
            </a:r>
            <a:r>
              <a:rPr lang="en-GB" dirty="0" smtClean="0">
                <a:latin typeface="Courier New"/>
                <a:cs typeface="Courier New"/>
              </a:rPr>
              <a:t>parallel</a:t>
            </a:r>
            <a:r>
              <a:rPr lang="en-GB" dirty="0" smtClean="0">
                <a:latin typeface="Trebuchet MS"/>
                <a:cs typeface="Trebuchet MS"/>
              </a:rPr>
              <a:t>, and </a:t>
            </a:r>
            <a:r>
              <a:rPr lang="en-GB" dirty="0" smtClean="0">
                <a:latin typeface="Courier New"/>
                <a:cs typeface="Courier New"/>
              </a:rPr>
              <a:t>loop</a:t>
            </a:r>
            <a:r>
              <a:rPr lang="en-GB" dirty="0" smtClean="0">
                <a:latin typeface="Trebuchet MS"/>
                <a:cs typeface="Trebuchet MS"/>
              </a:rPr>
              <a:t> directives all offer different ways to control the </a:t>
            </a:r>
            <a:r>
              <a:rPr lang="en-GB" dirty="0" err="1" smtClean="0">
                <a:latin typeface="Trebuchet MS"/>
                <a:cs typeface="Trebuchet MS"/>
              </a:rPr>
              <a:t>OpenACC</a:t>
            </a:r>
            <a:r>
              <a:rPr lang="en-GB" dirty="0" smtClean="0">
                <a:latin typeface="Trebuchet MS"/>
                <a:cs typeface="Trebuchet MS"/>
              </a:rPr>
              <a:t> parallelism of an application</a:t>
            </a:r>
          </a:p>
          <a:p>
            <a:pPr lvl="1"/>
            <a:endParaRPr lang="en-GB" dirty="0" smtClean="0">
              <a:latin typeface="Courier New"/>
              <a:cs typeface="Courier New"/>
            </a:endParaRPr>
          </a:p>
          <a:p>
            <a:pPr lvl="1"/>
            <a:r>
              <a:rPr lang="en-GB" dirty="0" smtClean="0">
                <a:latin typeface="Courier New"/>
                <a:cs typeface="Courier New"/>
              </a:rPr>
              <a:t>kernels</a:t>
            </a:r>
            <a:r>
              <a:rPr lang="en-GB" dirty="0" smtClean="0">
                <a:latin typeface="Trebuchet MS"/>
                <a:cs typeface="Trebuchet MS"/>
              </a:rPr>
              <a:t> is highly automated, but your rely heavily on the compiler to create an efficient parallelization strategy</a:t>
            </a:r>
          </a:p>
          <a:p>
            <a:pPr lvl="2"/>
            <a:r>
              <a:rPr lang="en-GB" dirty="0" smtClean="0">
                <a:latin typeface="Trebuchet MS"/>
                <a:cs typeface="Trebuchet MS"/>
              </a:rPr>
              <a:t>A short-form of parallel/loop for GPU</a:t>
            </a:r>
          </a:p>
          <a:p>
            <a:pPr lvl="1"/>
            <a:r>
              <a:rPr lang="en-GB" dirty="0" smtClean="0">
                <a:latin typeface="Courier New"/>
                <a:cs typeface="Courier New"/>
              </a:rPr>
              <a:t>parallel</a:t>
            </a:r>
            <a:r>
              <a:rPr lang="en-GB" dirty="0" smtClean="0">
                <a:latin typeface="Trebuchet MS"/>
                <a:cs typeface="Trebuchet MS"/>
              </a:rPr>
              <a:t> is more manual, but allows programmer knowledge about the application to improve the parallelization strategy</a:t>
            </a:r>
          </a:p>
          <a:p>
            <a:pPr lvl="2"/>
            <a:r>
              <a:rPr lang="en-GB" dirty="0" smtClean="0">
                <a:latin typeface="Trebuchet MS"/>
                <a:cs typeface="Trebuchet MS"/>
              </a:rPr>
              <a:t>Like OpenMP parallel</a:t>
            </a:r>
          </a:p>
          <a:p>
            <a:pPr lvl="1"/>
            <a:r>
              <a:rPr lang="en-GB" dirty="0" smtClean="0">
                <a:latin typeface="Courier New"/>
                <a:cs typeface="Courier New"/>
              </a:rPr>
              <a:t>loop</a:t>
            </a:r>
            <a:r>
              <a:rPr lang="en-GB" dirty="0" smtClean="0">
                <a:latin typeface="Trebuchet MS"/>
                <a:cs typeface="Trebuchet MS"/>
              </a:rPr>
              <a:t> allows you to take more manual control over both</a:t>
            </a:r>
          </a:p>
          <a:p>
            <a:pPr lvl="2"/>
            <a:r>
              <a:rPr lang="en-GB" dirty="0" smtClean="0">
                <a:latin typeface="Trebuchet MS"/>
                <a:cs typeface="Trebuchet MS"/>
              </a:rPr>
              <a:t>Like OpenMP </a:t>
            </a:r>
            <a:r>
              <a:rPr lang="en-GB" dirty="0" err="1" smtClean="0">
                <a:latin typeface="Trebuchet MS"/>
                <a:cs typeface="Trebuchet MS"/>
              </a:rPr>
              <a:t>worksharing</a:t>
            </a:r>
            <a:endParaRPr lang="en-GB" dirty="0" smtClean="0">
              <a:latin typeface="Trebuchet MS"/>
              <a:cs typeface="Trebuchet MS"/>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26</a:t>
            </a:fld>
            <a:endParaRPr lang="en-US" dirty="0"/>
          </a:p>
        </p:txBody>
      </p:sp>
    </p:spTree>
    <p:extLst>
      <p:ext uri="{BB962C8B-B14F-4D97-AF65-F5344CB8AC3E}">
        <p14:creationId xmlns:p14="http://schemas.microsoft.com/office/powerpoint/2010/main" val="402772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Readings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US" sz="2200" dirty="0" smtClean="0"/>
              <a:t>The sections on </a:t>
            </a:r>
            <a:r>
              <a:rPr lang="en-US" sz="2200" i="1" dirty="0" smtClean="0"/>
              <a:t>Using </a:t>
            </a:r>
            <a:r>
              <a:rPr lang="en-US" sz="2200" i="1" dirty="0" err="1" smtClean="0"/>
              <a:t>OpenACC</a:t>
            </a:r>
            <a:r>
              <a:rPr lang="en-US" sz="2200" dirty="0" smtClean="0"/>
              <a:t> and </a:t>
            </a:r>
            <a:r>
              <a:rPr lang="en-US" sz="2200" i="1" dirty="0" smtClean="0"/>
              <a:t>Using </a:t>
            </a:r>
            <a:r>
              <a:rPr lang="en-US" sz="2200" i="1" dirty="0" err="1" smtClean="0"/>
              <a:t>OpenACC</a:t>
            </a:r>
            <a:r>
              <a:rPr lang="en-US" sz="2200" i="1" dirty="0" smtClean="0"/>
              <a:t> Compute Directives</a:t>
            </a:r>
            <a:r>
              <a:rPr lang="en-US" sz="2200" dirty="0" smtClean="0"/>
              <a:t> in Chapter 8 of </a:t>
            </a:r>
            <a:r>
              <a:rPr lang="en-US" sz="2200" i="1" dirty="0" smtClean="0"/>
              <a:t>Professional CUDA C Programming</a:t>
            </a:r>
          </a:p>
          <a:p>
            <a:pPr marL="457200" indent="-457200">
              <a:buFont typeface="+mj-lt"/>
              <a:buAutoNum type="arabicPeriod"/>
            </a:pPr>
            <a:r>
              <a:rPr lang="en-US" sz="2200" i="1" dirty="0" err="1" smtClean="0"/>
              <a:t>OpenACC</a:t>
            </a:r>
            <a:r>
              <a:rPr lang="en-US" sz="2200" i="1" dirty="0" smtClean="0"/>
              <a:t> </a:t>
            </a:r>
            <a:r>
              <a:rPr lang="en-US" sz="2200" i="1" dirty="0"/>
              <a:t>Standard</a:t>
            </a:r>
            <a:r>
              <a:rPr lang="en-US" sz="2200" dirty="0"/>
              <a:t>. 2013. http://</a:t>
            </a:r>
            <a:r>
              <a:rPr lang="en-US" sz="2200" dirty="0" err="1"/>
              <a:t>www.openacc.org</a:t>
            </a:r>
            <a:r>
              <a:rPr lang="en-US" sz="2200" dirty="0"/>
              <a:t>/sites/default/files/ OpenACC.2.0a_1.</a:t>
            </a:r>
            <a:r>
              <a:rPr lang="en-US" sz="2200" dirty="0" smtClean="0"/>
              <a:t>pdf</a:t>
            </a:r>
            <a:endParaRPr lang="en-US" sz="2200" dirty="0"/>
          </a:p>
          <a:p>
            <a:pPr marL="457200" indent="-457200">
              <a:buFont typeface="+mj-lt"/>
              <a:buAutoNum type="arabicPeriod"/>
            </a:pPr>
            <a:r>
              <a:rPr lang="en-US" sz="2200" dirty="0"/>
              <a:t>Jeff Larkin. </a:t>
            </a:r>
            <a:r>
              <a:rPr lang="en-US" sz="2200" i="1" dirty="0"/>
              <a:t>Introduction to Accelerated Computing Using Compiler Directives</a:t>
            </a:r>
            <a:r>
              <a:rPr lang="en-US" sz="2200" dirty="0"/>
              <a:t>. 2014. http:// on-</a:t>
            </a:r>
            <a:r>
              <a:rPr lang="en-US" sz="2200" dirty="0" err="1"/>
              <a:t>demand.gputechconf.com</a:t>
            </a:r>
            <a:r>
              <a:rPr lang="en-US" sz="2200" dirty="0"/>
              <a:t>/</a:t>
            </a:r>
            <a:r>
              <a:rPr lang="en-US" sz="2200" dirty="0" err="1"/>
              <a:t>gtc</a:t>
            </a:r>
            <a:r>
              <a:rPr lang="en-US" sz="2200" dirty="0"/>
              <a:t>/2014/presentations/S4167-intro-accelerated- computing-</a:t>
            </a:r>
            <a:r>
              <a:rPr lang="en-US" sz="2200" dirty="0" err="1"/>
              <a:t>directives.pdf</a:t>
            </a:r>
            <a:r>
              <a:rPr lang="en-US" sz="2200" dirty="0"/>
              <a:t> </a:t>
            </a:r>
          </a:p>
          <a:p>
            <a:pPr marL="457200" indent="-457200">
              <a:buFont typeface="+mj-lt"/>
              <a:buAutoNum type="arabicPeriod"/>
            </a:pPr>
            <a:r>
              <a:rPr lang="en-US" sz="2200" dirty="0"/>
              <a:t>Michael Wolfe. </a:t>
            </a:r>
            <a:r>
              <a:rPr lang="en-US" sz="2200" i="1" dirty="0"/>
              <a:t>Performance Analysis and Optimization with </a:t>
            </a:r>
            <a:r>
              <a:rPr lang="en-US" sz="2200" i="1" dirty="0" err="1"/>
              <a:t>OpenACC</a:t>
            </a:r>
            <a:r>
              <a:rPr lang="en-US" sz="2200" dirty="0"/>
              <a:t>. 2014. http:// on-</a:t>
            </a:r>
            <a:r>
              <a:rPr lang="en-US" sz="2200" dirty="0" err="1"/>
              <a:t>demand.gputechconf.com</a:t>
            </a:r>
            <a:r>
              <a:rPr lang="en-US" sz="2200" dirty="0"/>
              <a:t>/</a:t>
            </a:r>
            <a:r>
              <a:rPr lang="en-US" sz="2200" dirty="0" err="1"/>
              <a:t>gtc</a:t>
            </a:r>
            <a:r>
              <a:rPr lang="en-US" sz="2200" dirty="0"/>
              <a:t>/2014/presentations/S4472-performance-analysis- optimization-</a:t>
            </a:r>
            <a:r>
              <a:rPr lang="en-US" sz="2200" dirty="0" err="1"/>
              <a:t>openacc</a:t>
            </a:r>
            <a:r>
              <a:rPr lang="en-US" sz="2200" dirty="0"/>
              <a:t>-</a:t>
            </a:r>
            <a:r>
              <a:rPr lang="en-US" sz="2200" dirty="0" err="1" smtClean="0"/>
              <a:t>apps.pdf</a:t>
            </a:r>
            <a:endParaRPr lang="en-US" sz="2200" dirty="0"/>
          </a:p>
        </p:txBody>
      </p:sp>
      <p:sp>
        <p:nvSpPr>
          <p:cNvPr id="4" name="Slide Number Placeholder 3"/>
          <p:cNvSpPr>
            <a:spLocks noGrp="1"/>
          </p:cNvSpPr>
          <p:nvPr>
            <p:ph type="sldNum" sz="quarter" idx="12"/>
          </p:nvPr>
        </p:nvSpPr>
        <p:spPr/>
        <p:txBody>
          <a:bodyPr/>
          <a:lstStyle/>
          <a:p>
            <a:fld id="{7B14E791-165F-344E-BF0E-59CD826800BF}" type="slidenum">
              <a:rPr lang="en-US" smtClean="0"/>
              <a:pPr/>
              <a:t>27</a:t>
            </a:fld>
            <a:endParaRPr lang="en-US" dirty="0"/>
          </a:p>
        </p:txBody>
      </p:sp>
    </p:spTree>
    <p:extLst>
      <p:ext uri="{BB962C8B-B14F-4D97-AF65-F5344CB8AC3E}">
        <p14:creationId xmlns:p14="http://schemas.microsoft.com/office/powerpoint/2010/main" val="200902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Data Directives</a:t>
            </a:r>
            <a:endParaRPr lang="en-GB" dirty="0"/>
          </a:p>
        </p:txBody>
      </p:sp>
      <p:sp>
        <p:nvSpPr>
          <p:cNvPr id="3" name="Content Placeholder 2"/>
          <p:cNvSpPr>
            <a:spLocks noGrp="1"/>
          </p:cNvSpPr>
          <p:nvPr>
            <p:ph idx="1"/>
          </p:nvPr>
        </p:nvSpPr>
        <p:spPr/>
        <p:txBody>
          <a:bodyPr/>
          <a:lstStyle/>
          <a:p>
            <a:r>
              <a:rPr lang="en-GB" dirty="0" smtClean="0">
                <a:latin typeface="Courier New"/>
                <a:cs typeface="Courier New"/>
              </a:rPr>
              <a:t>#pragma </a:t>
            </a:r>
            <a:r>
              <a:rPr lang="en-GB" dirty="0" err="1" smtClean="0">
                <a:latin typeface="Courier New"/>
                <a:cs typeface="Courier New"/>
              </a:rPr>
              <a:t>acc</a:t>
            </a:r>
            <a:r>
              <a:rPr lang="en-GB" dirty="0" smtClean="0">
                <a:latin typeface="Courier New"/>
                <a:cs typeface="Courier New"/>
              </a:rPr>
              <a:t> data</a:t>
            </a:r>
            <a:r>
              <a:rPr lang="en-GB" dirty="0" smtClean="0"/>
              <a:t> can be used to explicitly perform communication between a host program and accelerators</a:t>
            </a:r>
          </a:p>
          <a:p>
            <a:pPr marL="0" indent="0">
              <a:buNone/>
            </a:pPr>
            <a:endParaRPr lang="en-GB" dirty="0" smtClean="0"/>
          </a:p>
          <a:p>
            <a:r>
              <a:rPr lang="en-GB" dirty="0" smtClean="0"/>
              <a:t>The </a:t>
            </a:r>
            <a:r>
              <a:rPr lang="en-GB" dirty="0" smtClean="0">
                <a:latin typeface="Courier New"/>
                <a:cs typeface="Courier New"/>
              </a:rPr>
              <a:t>data</a:t>
            </a:r>
            <a:r>
              <a:rPr lang="en-GB" dirty="0" smtClean="0"/>
              <a:t> clause is applied to a code region and defines the communication to be performed at the start and end of that code region</a:t>
            </a:r>
          </a:p>
          <a:p>
            <a:endParaRPr lang="en-GB" dirty="0"/>
          </a:p>
          <a:p>
            <a:r>
              <a:rPr lang="en-GB" dirty="0" smtClean="0"/>
              <a:t>The </a:t>
            </a:r>
            <a:r>
              <a:rPr lang="en-GB" dirty="0" smtClean="0">
                <a:latin typeface="Courier New"/>
                <a:cs typeface="Courier New"/>
              </a:rPr>
              <a:t>data</a:t>
            </a:r>
            <a:r>
              <a:rPr lang="en-GB" dirty="0" smtClean="0"/>
              <a:t> clause alone does nothing, but it takes clauses which define the actual transfers to be performed</a:t>
            </a:r>
          </a:p>
        </p:txBody>
      </p:sp>
      <p:sp>
        <p:nvSpPr>
          <p:cNvPr id="4" name="Slide Number Placeholder 3"/>
          <p:cNvSpPr>
            <a:spLocks noGrp="1"/>
          </p:cNvSpPr>
          <p:nvPr>
            <p:ph type="sldNum" sz="quarter" idx="12"/>
          </p:nvPr>
        </p:nvSpPr>
        <p:spPr/>
        <p:txBody>
          <a:bodyPr/>
          <a:lstStyle/>
          <a:p>
            <a:fld id="{7B14E791-165F-344E-BF0E-59CD826800BF}" type="slidenum">
              <a:rPr lang="en-US" smtClean="0"/>
              <a:pPr/>
              <a:t>28</a:t>
            </a:fld>
            <a:endParaRPr lang="en-US" dirty="0"/>
          </a:p>
        </p:txBody>
      </p:sp>
    </p:spTree>
    <p:extLst>
      <p:ext uri="{BB962C8B-B14F-4D97-AF65-F5344CB8AC3E}">
        <p14:creationId xmlns:p14="http://schemas.microsoft.com/office/powerpoint/2010/main" val="3064287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Data Directives</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Common clauses used with </a:t>
            </a:r>
            <a:r>
              <a:rPr lang="en-GB" dirty="0" smtClean="0">
                <a:latin typeface="Courier New"/>
                <a:cs typeface="Courier New"/>
              </a:rPr>
              <a:t>#pragma </a:t>
            </a:r>
            <a:r>
              <a:rPr lang="en-GB" dirty="0" err="1" smtClean="0">
                <a:latin typeface="Courier New"/>
                <a:cs typeface="Courier New"/>
              </a:rPr>
              <a:t>acc</a:t>
            </a:r>
            <a:r>
              <a:rPr lang="en-GB" dirty="0" smtClean="0">
                <a:latin typeface="Courier New"/>
                <a:cs typeface="Courier New"/>
              </a:rPr>
              <a:t> data</a:t>
            </a:r>
            <a:r>
              <a:rPr lang="en-GB" dirty="0" smtClean="0">
                <a:latin typeface="Trebuchet MS"/>
                <a:cs typeface="Trebuchet MS"/>
              </a:rPr>
              <a:t>:</a:t>
            </a:r>
          </a:p>
        </p:txBody>
      </p:sp>
      <p:graphicFrame>
        <p:nvGraphicFramePr>
          <p:cNvPr id="5" name="Table 4"/>
          <p:cNvGraphicFramePr>
            <a:graphicFrameLocks noGrp="1"/>
          </p:cNvGraphicFramePr>
          <p:nvPr>
            <p:extLst>
              <p:ext uri="{D42A27DB-BD31-4B8C-83A1-F6EECF244321}">
                <p14:modId xmlns:p14="http://schemas.microsoft.com/office/powerpoint/2010/main" val="2389568807"/>
              </p:ext>
            </p:extLst>
          </p:nvPr>
        </p:nvGraphicFramePr>
        <p:xfrm>
          <a:off x="971970" y="1754757"/>
          <a:ext cx="7725859" cy="5187244"/>
        </p:xfrm>
        <a:graphic>
          <a:graphicData uri="http://schemas.openxmlformats.org/drawingml/2006/table">
            <a:tbl>
              <a:tblPr firstRow="1" bandRow="1">
                <a:tableStyleId>{5C22544A-7EE6-4342-B048-85BDC9FD1C3A}</a:tableStyleId>
              </a:tblPr>
              <a:tblGrid>
                <a:gridCol w="2625292"/>
                <a:gridCol w="5100567"/>
              </a:tblGrid>
              <a:tr h="412044">
                <a:tc>
                  <a:txBody>
                    <a:bodyPr/>
                    <a:lstStyle/>
                    <a:p>
                      <a:pPr algn="ctr"/>
                      <a:r>
                        <a:rPr lang="en-US" sz="2000" dirty="0" smtClean="0">
                          <a:latin typeface="Trebuchet MS"/>
                          <a:cs typeface="Trebuchet MS"/>
                        </a:rPr>
                        <a:t>Clause</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Description</a:t>
                      </a:r>
                      <a:endParaRPr lang="en-US" sz="2000" dirty="0">
                        <a:latin typeface="Trebuchet MS"/>
                        <a:cs typeface="Trebuchet MS"/>
                      </a:endParaRPr>
                    </a:p>
                  </a:txBody>
                  <a:tcPr marL="76200" marR="76200" marT="50800" marB="50800"/>
                </a:tc>
              </a:tr>
              <a:tr h="711200">
                <a:tc>
                  <a:txBody>
                    <a:bodyPr/>
                    <a:lstStyle/>
                    <a:p>
                      <a:pPr algn="ctr"/>
                      <a:r>
                        <a:rPr lang="en-US" sz="2000" b="1" dirty="0" smtClean="0">
                          <a:latin typeface="Courier New"/>
                          <a:cs typeface="Courier New"/>
                        </a:rPr>
                        <a:t>copy(list)</a:t>
                      </a:r>
                      <a:endParaRPr lang="en-US" sz="2000" b="1" dirty="0">
                        <a:latin typeface="Courier New"/>
                        <a:cs typeface="Courier New"/>
                      </a:endParaRPr>
                    </a:p>
                  </a:txBody>
                  <a:tcPr marL="76200" marR="76200" marT="50800" marB="50800"/>
                </a:tc>
                <a:tc>
                  <a:txBody>
                    <a:bodyPr/>
                    <a:lstStyle/>
                    <a:p>
                      <a:pPr algn="ctr"/>
                      <a:r>
                        <a:rPr lang="en-US" sz="2000" dirty="0" smtClean="0">
                          <a:latin typeface="Trebuchet MS"/>
                          <a:cs typeface="Trebuchet MS"/>
                        </a:rPr>
                        <a:t>Transfer all variables in </a:t>
                      </a:r>
                      <a:r>
                        <a:rPr lang="en-US" sz="2000" b="1" dirty="0" smtClean="0">
                          <a:latin typeface="Courier New"/>
                          <a:cs typeface="Courier New"/>
                        </a:rPr>
                        <a:t>list</a:t>
                      </a:r>
                      <a:r>
                        <a:rPr lang="en-US" sz="2000" dirty="0" smtClean="0">
                          <a:latin typeface="Trebuchet MS"/>
                          <a:cs typeface="Trebuchet MS"/>
                        </a:rPr>
                        <a:t> to the accelerator</a:t>
                      </a:r>
                      <a:r>
                        <a:rPr lang="en-US" sz="2000" baseline="0" dirty="0" smtClean="0">
                          <a:latin typeface="Trebuchet MS"/>
                          <a:cs typeface="Trebuchet MS"/>
                        </a:rPr>
                        <a:t> at the start of the </a:t>
                      </a:r>
                      <a:r>
                        <a:rPr lang="en-US" sz="2000" b="1" u="none" baseline="0" dirty="0" smtClean="0">
                          <a:latin typeface="Courier New"/>
                          <a:cs typeface="Courier New"/>
                        </a:rPr>
                        <a:t>data</a:t>
                      </a:r>
                      <a:r>
                        <a:rPr lang="en-US" sz="2000" baseline="0" dirty="0" smtClean="0">
                          <a:latin typeface="Trebuchet MS"/>
                          <a:cs typeface="Trebuchet MS"/>
                        </a:rPr>
                        <a:t> region and back to the host at the end.</a:t>
                      </a:r>
                      <a:endParaRPr lang="en-US" sz="2000" dirty="0">
                        <a:latin typeface="Trebuchet MS"/>
                        <a:cs typeface="Trebuchet MS"/>
                      </a:endParaRPr>
                    </a:p>
                  </a:txBody>
                  <a:tcPr marL="76200" marR="76200" marT="50800" marB="50800"/>
                </a:tc>
              </a:tr>
              <a:tr h="711200">
                <a:tc>
                  <a:txBody>
                    <a:bodyPr/>
                    <a:lstStyle/>
                    <a:p>
                      <a:pPr algn="ctr"/>
                      <a:r>
                        <a:rPr lang="en-US" sz="2000" b="1" dirty="0" err="1" smtClean="0">
                          <a:latin typeface="Courier New"/>
                          <a:cs typeface="Courier New"/>
                        </a:rPr>
                        <a:t>copyin</a:t>
                      </a:r>
                      <a:r>
                        <a:rPr lang="en-US" sz="2000" b="1" dirty="0" smtClean="0">
                          <a:latin typeface="Courier New"/>
                          <a:cs typeface="Courier New"/>
                        </a:rPr>
                        <a:t>(list)</a:t>
                      </a:r>
                      <a:endParaRPr lang="en-US" sz="2000" b="1" dirty="0">
                        <a:latin typeface="Courier New"/>
                        <a:cs typeface="Courier New"/>
                      </a:endParaRPr>
                    </a:p>
                  </a:txBody>
                  <a:tcPr marL="76200" marR="76200" marT="50800" marB="50800"/>
                </a:tc>
                <a:tc>
                  <a:txBody>
                    <a:bodyPr/>
                    <a:lstStyle/>
                    <a:p>
                      <a:pPr algn="ctr"/>
                      <a:r>
                        <a:rPr lang="en-US" sz="2000" dirty="0" smtClean="0">
                          <a:latin typeface="Trebuchet MS"/>
                          <a:cs typeface="Trebuchet MS"/>
                        </a:rPr>
                        <a:t>Transfer all variables in </a:t>
                      </a:r>
                      <a:r>
                        <a:rPr lang="en-US" sz="2000" b="1" dirty="0" smtClean="0">
                          <a:latin typeface="Courier New"/>
                          <a:cs typeface="Courier New"/>
                        </a:rPr>
                        <a:t>list</a:t>
                      </a:r>
                      <a:r>
                        <a:rPr lang="en-US" sz="2000" dirty="0" smtClean="0">
                          <a:latin typeface="Trebuchet MS"/>
                          <a:cs typeface="Trebuchet MS"/>
                        </a:rPr>
                        <a:t> to the accelerator</a:t>
                      </a:r>
                      <a:r>
                        <a:rPr lang="en-US" sz="2000" baseline="0" dirty="0" smtClean="0">
                          <a:latin typeface="Trebuchet MS"/>
                          <a:cs typeface="Trebuchet MS"/>
                        </a:rPr>
                        <a:t> at the start of the </a:t>
                      </a:r>
                      <a:r>
                        <a:rPr lang="en-US" sz="2000" b="1" baseline="0" dirty="0" smtClean="0">
                          <a:latin typeface="Courier New"/>
                          <a:cs typeface="Courier New"/>
                        </a:rPr>
                        <a:t>data</a:t>
                      </a:r>
                      <a:r>
                        <a:rPr lang="en-US" sz="2000" baseline="0" dirty="0" smtClean="0">
                          <a:latin typeface="Trebuchet MS"/>
                          <a:cs typeface="Trebuchet MS"/>
                        </a:rPr>
                        <a:t> region.</a:t>
                      </a:r>
                      <a:endParaRPr lang="en-US" sz="2000" dirty="0">
                        <a:latin typeface="Trebuchet MS"/>
                        <a:cs typeface="Trebuchet MS"/>
                      </a:endParaRPr>
                    </a:p>
                  </a:txBody>
                  <a:tcPr marL="76200" marR="76200" marT="50800" marB="50800"/>
                </a:tc>
              </a:tr>
              <a:tr h="711200">
                <a:tc>
                  <a:txBody>
                    <a:bodyPr/>
                    <a:lstStyle/>
                    <a:p>
                      <a:pPr algn="ctr"/>
                      <a:r>
                        <a:rPr lang="en-US" sz="2000" b="1" dirty="0" err="1" smtClean="0">
                          <a:latin typeface="Courier New"/>
                          <a:cs typeface="Courier New"/>
                        </a:rPr>
                        <a:t>copyout</a:t>
                      </a:r>
                      <a:r>
                        <a:rPr lang="en-US" sz="2000" b="1" dirty="0" smtClean="0">
                          <a:latin typeface="Courier New"/>
                          <a:cs typeface="Courier New"/>
                        </a:rPr>
                        <a:t>(list)</a:t>
                      </a:r>
                      <a:endParaRPr lang="en-US" sz="2000" b="1" dirty="0">
                        <a:latin typeface="Courier New"/>
                        <a:cs typeface="Courier New"/>
                      </a:endParaRPr>
                    </a:p>
                  </a:txBody>
                  <a:tcPr marL="76200" marR="76200" marT="50800" marB="50800"/>
                </a:tc>
                <a:tc>
                  <a:txBody>
                    <a:bodyPr/>
                    <a:lstStyle/>
                    <a:p>
                      <a:pPr algn="ctr"/>
                      <a:r>
                        <a:rPr lang="en-US" sz="2000" dirty="0" smtClean="0">
                          <a:latin typeface="Trebuchet MS"/>
                          <a:cs typeface="Trebuchet MS"/>
                        </a:rPr>
                        <a:t>Transfer</a:t>
                      </a:r>
                      <a:r>
                        <a:rPr lang="en-US" sz="2000" baseline="0" dirty="0" smtClean="0">
                          <a:latin typeface="Trebuchet MS"/>
                          <a:cs typeface="Trebuchet MS"/>
                        </a:rPr>
                        <a:t> all variables in </a:t>
                      </a:r>
                      <a:r>
                        <a:rPr lang="en-US" sz="2000" b="1" baseline="0" dirty="0" smtClean="0">
                          <a:latin typeface="Courier New"/>
                          <a:cs typeface="Courier New"/>
                        </a:rPr>
                        <a:t>list</a:t>
                      </a:r>
                      <a:r>
                        <a:rPr lang="en-US" sz="2000" baseline="0" dirty="0" smtClean="0">
                          <a:latin typeface="Trebuchet MS"/>
                          <a:cs typeface="Trebuchet MS"/>
                        </a:rPr>
                        <a:t> back to the host at the end of the </a:t>
                      </a:r>
                      <a:r>
                        <a:rPr lang="en-US" sz="2000" b="1" baseline="0" dirty="0" smtClean="0">
                          <a:latin typeface="Courier New"/>
                          <a:cs typeface="Courier New"/>
                        </a:rPr>
                        <a:t>data</a:t>
                      </a:r>
                      <a:r>
                        <a:rPr lang="en-US" sz="2000" baseline="0" dirty="0" smtClean="0">
                          <a:latin typeface="Trebuchet MS"/>
                          <a:cs typeface="Trebuchet MS"/>
                        </a:rPr>
                        <a:t> region.</a:t>
                      </a:r>
                      <a:endParaRPr lang="en-US" sz="2000" dirty="0">
                        <a:latin typeface="Trebuchet MS"/>
                        <a:cs typeface="Trebuchet MS"/>
                      </a:endParaRPr>
                    </a:p>
                  </a:txBody>
                  <a:tcPr marL="76200" marR="76200" marT="50800" marB="50800"/>
                </a:tc>
              </a:tr>
              <a:tr h="1016000">
                <a:tc>
                  <a:txBody>
                    <a:bodyPr/>
                    <a:lstStyle/>
                    <a:p>
                      <a:pPr algn="ctr"/>
                      <a:r>
                        <a:rPr lang="en-US" sz="2000" b="1" dirty="0" smtClean="0">
                          <a:latin typeface="Courier New"/>
                          <a:cs typeface="Courier New"/>
                        </a:rPr>
                        <a:t>present_or_copy(list)</a:t>
                      </a:r>
                      <a:endParaRPr lang="en-US" sz="2000" b="1" dirty="0">
                        <a:latin typeface="Courier New"/>
                        <a:cs typeface="Courier New"/>
                      </a:endParaRPr>
                    </a:p>
                  </a:txBody>
                  <a:tcPr marL="76200" marR="76200" marT="50800" marB="50800"/>
                </a:tc>
                <a:tc>
                  <a:txBody>
                    <a:bodyPr/>
                    <a:lstStyle/>
                    <a:p>
                      <a:pPr algn="ctr"/>
                      <a:r>
                        <a:rPr lang="en-US" sz="2000" dirty="0" smtClean="0">
                          <a:latin typeface="Trebuchet MS"/>
                          <a:cs typeface="Trebuchet MS"/>
                        </a:rPr>
                        <a:t>If the variables specified</a:t>
                      </a:r>
                      <a:r>
                        <a:rPr lang="en-US" sz="2000" baseline="0" dirty="0" smtClean="0">
                          <a:latin typeface="Trebuchet MS"/>
                          <a:cs typeface="Trebuchet MS"/>
                        </a:rPr>
                        <a:t> in </a:t>
                      </a:r>
                      <a:r>
                        <a:rPr lang="en-US" sz="2000" b="1" baseline="0" dirty="0" smtClean="0">
                          <a:latin typeface="Courier New"/>
                          <a:cs typeface="Courier New"/>
                        </a:rPr>
                        <a:t>list</a:t>
                      </a:r>
                      <a:r>
                        <a:rPr lang="en-US" sz="2000" baseline="0" dirty="0" smtClean="0">
                          <a:latin typeface="Trebuchet MS"/>
                          <a:cs typeface="Trebuchet MS"/>
                        </a:rPr>
                        <a:t> are not already on the accelerator, transfer them to it at the start of the </a:t>
                      </a:r>
                      <a:r>
                        <a:rPr lang="en-US" sz="2000" b="1" baseline="0" dirty="0" smtClean="0">
                          <a:latin typeface="Courier New"/>
                          <a:cs typeface="Courier New"/>
                        </a:rPr>
                        <a:t>data</a:t>
                      </a:r>
                      <a:r>
                        <a:rPr lang="en-US" sz="2000" baseline="0" dirty="0" smtClean="0">
                          <a:latin typeface="Trebuchet MS"/>
                          <a:cs typeface="Trebuchet MS"/>
                        </a:rPr>
                        <a:t> region and back at the end.</a:t>
                      </a:r>
                      <a:endParaRPr lang="en-US" sz="2000" dirty="0">
                        <a:latin typeface="Trebuchet MS"/>
                        <a:cs typeface="Trebuchet MS"/>
                      </a:endParaRPr>
                    </a:p>
                  </a:txBody>
                  <a:tcPr marL="76200" marR="76200" marT="50800" marB="50800"/>
                </a:tc>
              </a:tr>
              <a:tr h="711200">
                <a:tc>
                  <a:txBody>
                    <a:bodyPr/>
                    <a:lstStyle/>
                    <a:p>
                      <a:pPr algn="ctr"/>
                      <a:r>
                        <a:rPr lang="en-US" sz="2000" b="1" dirty="0" smtClean="0">
                          <a:latin typeface="Courier New"/>
                          <a:cs typeface="Courier New"/>
                        </a:rPr>
                        <a:t>if(</a:t>
                      </a:r>
                      <a:r>
                        <a:rPr lang="en-US" sz="2000" b="1" dirty="0" err="1" smtClean="0">
                          <a:latin typeface="Courier New"/>
                          <a:cs typeface="Courier New"/>
                        </a:rPr>
                        <a:t>cond</a:t>
                      </a:r>
                      <a:r>
                        <a:rPr lang="en-US" sz="2000" b="1" dirty="0" smtClean="0">
                          <a:latin typeface="Courier New"/>
                          <a:cs typeface="Courier New"/>
                        </a:rPr>
                        <a:t>)</a:t>
                      </a:r>
                      <a:endParaRPr lang="en-US" sz="2000" b="1" dirty="0">
                        <a:latin typeface="Courier New"/>
                        <a:cs typeface="Courier New"/>
                      </a:endParaRPr>
                    </a:p>
                  </a:txBody>
                  <a:tcPr marL="76200" marR="76200" marT="50800" marB="50800"/>
                </a:tc>
                <a:tc>
                  <a:txBody>
                    <a:bodyPr/>
                    <a:lstStyle/>
                    <a:p>
                      <a:pPr algn="ctr"/>
                      <a:r>
                        <a:rPr lang="en-US" sz="2000" dirty="0" smtClean="0">
                          <a:latin typeface="Trebuchet MS"/>
                          <a:cs typeface="Trebuchet MS"/>
                        </a:rPr>
                        <a:t>Only perform the operations defined by this data directive if </a:t>
                      </a:r>
                      <a:r>
                        <a:rPr lang="en-US" sz="2000" b="1" dirty="0" err="1" smtClean="0">
                          <a:latin typeface="Courier New"/>
                          <a:cs typeface="Courier New"/>
                        </a:rPr>
                        <a:t>cond</a:t>
                      </a:r>
                      <a:r>
                        <a:rPr lang="en-US" sz="2000" baseline="0" dirty="0" smtClean="0">
                          <a:latin typeface="Trebuchet MS"/>
                          <a:cs typeface="Trebuchet MS"/>
                        </a:rPr>
                        <a:t> is true.</a:t>
                      </a:r>
                      <a:endParaRPr lang="en-US" sz="2000" dirty="0">
                        <a:latin typeface="Trebuchet MS"/>
                        <a:cs typeface="Trebuchet MS"/>
                      </a:endParaRPr>
                    </a:p>
                  </a:txBody>
                  <a:tcPr marL="76200" marR="76200" marT="50800" marB="50800"/>
                </a:tc>
              </a:tr>
            </a:tbl>
          </a:graphicData>
        </a:graphic>
      </p:graphicFrame>
      <p:sp>
        <p:nvSpPr>
          <p:cNvPr id="4" name="Slide Number Placeholder 3"/>
          <p:cNvSpPr>
            <a:spLocks noGrp="1"/>
          </p:cNvSpPr>
          <p:nvPr>
            <p:ph type="sldNum" sz="quarter" idx="12"/>
          </p:nvPr>
        </p:nvSpPr>
        <p:spPr/>
        <p:txBody>
          <a:bodyPr/>
          <a:lstStyle/>
          <a:p>
            <a:fld id="{7B14E791-165F-344E-BF0E-59CD826800BF}" type="slidenum">
              <a:rPr lang="en-US" smtClean="0"/>
              <a:pPr/>
              <a:t>29</a:t>
            </a:fld>
            <a:endParaRPr lang="en-US" dirty="0"/>
          </a:p>
        </p:txBody>
      </p:sp>
    </p:spTree>
    <p:extLst>
      <p:ext uri="{BB962C8B-B14F-4D97-AF65-F5344CB8AC3E}">
        <p14:creationId xmlns:p14="http://schemas.microsoft.com/office/powerpoint/2010/main" val="1968683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76392" cy="927100"/>
          </a:xfrm>
        </p:spPr>
        <p:txBody>
          <a:bodyPr>
            <a:noAutofit/>
          </a:bodyPr>
          <a:lstStyle/>
          <a:p>
            <a:r>
              <a:rPr lang="en-US" sz="3200" dirty="0" smtClean="0"/>
              <a:t>Computation and data offloading for accelerators (2.9)</a:t>
            </a:r>
            <a:endParaRPr lang="en-US" sz="3200" dirty="0"/>
          </a:p>
        </p:txBody>
      </p:sp>
      <p:sp>
        <p:nvSpPr>
          <p:cNvPr id="3" name="Content Placeholder 2"/>
          <p:cNvSpPr>
            <a:spLocks noGrp="1"/>
          </p:cNvSpPr>
          <p:nvPr>
            <p:ph idx="1"/>
          </p:nvPr>
        </p:nvSpPr>
        <p:spPr>
          <a:xfrm>
            <a:off x="457199" y="1244601"/>
            <a:ext cx="6096001" cy="4953000"/>
          </a:xfrm>
        </p:spPr>
        <p:txBody>
          <a:bodyPr>
            <a:normAutofit/>
          </a:bodyPr>
          <a:lstStyle/>
          <a:p>
            <a:r>
              <a:rPr lang="en-US" sz="2400" dirty="0" smtClean="0">
                <a:solidFill>
                  <a:srgbClr val="00B050"/>
                </a:solidFill>
              </a:rPr>
              <a:t>#pragma </a:t>
            </a:r>
            <a:r>
              <a:rPr lang="en-US" sz="2400" dirty="0" err="1" smtClean="0">
                <a:solidFill>
                  <a:srgbClr val="00B050"/>
                </a:solidFill>
              </a:rPr>
              <a:t>omp</a:t>
            </a:r>
            <a:r>
              <a:rPr lang="en-US" sz="2400" dirty="0" smtClean="0">
                <a:solidFill>
                  <a:srgbClr val="00B050"/>
                </a:solidFill>
              </a:rPr>
              <a:t> target  </a:t>
            </a:r>
            <a:r>
              <a:rPr lang="en-US" sz="2400" i="1" dirty="0" smtClean="0">
                <a:solidFill>
                  <a:srgbClr val="00B050"/>
                </a:solidFill>
              </a:rPr>
              <a:t>device(id) map() if()</a:t>
            </a:r>
          </a:p>
          <a:p>
            <a:pPr lvl="1"/>
            <a:r>
              <a:rPr lang="en-US" sz="2000" b="1" dirty="0" smtClean="0"/>
              <a:t>target</a:t>
            </a:r>
            <a:r>
              <a:rPr lang="en-US" sz="2000" dirty="0" smtClean="0"/>
              <a:t>: create a data environment and offload computation on the device</a:t>
            </a:r>
          </a:p>
          <a:p>
            <a:pPr lvl="1"/>
            <a:r>
              <a:rPr lang="en-US" sz="2000" b="1" dirty="0" smtClean="0"/>
              <a:t>device (</a:t>
            </a:r>
            <a:r>
              <a:rPr lang="en-US" sz="2000" b="1" dirty="0" err="1" smtClean="0"/>
              <a:t>int_exp</a:t>
            </a:r>
            <a:r>
              <a:rPr lang="en-US" sz="2000" b="1" dirty="0" smtClean="0"/>
              <a:t>)</a:t>
            </a:r>
            <a:r>
              <a:rPr lang="en-US" sz="2000" dirty="0" smtClean="0"/>
              <a:t>: specify a target device</a:t>
            </a:r>
          </a:p>
          <a:p>
            <a:pPr lvl="1"/>
            <a:r>
              <a:rPr lang="en-US" sz="2000" b="1" dirty="0" smtClean="0"/>
              <a:t>map(</a:t>
            </a:r>
            <a:r>
              <a:rPr lang="en-US" sz="2000" b="1" dirty="0" err="1" smtClean="0"/>
              <a:t>to|from|tofrom|alloc:var_list</a:t>
            </a:r>
            <a:r>
              <a:rPr lang="en-US" sz="2000" b="1" dirty="0" smtClean="0"/>
              <a:t>) </a:t>
            </a:r>
            <a:r>
              <a:rPr lang="en-US" sz="2000" dirty="0" smtClean="0"/>
              <a:t>: data mapping between the current data environment and a device data environment</a:t>
            </a:r>
          </a:p>
          <a:p>
            <a:r>
              <a:rPr lang="en-US" sz="2400" dirty="0" smtClean="0">
                <a:solidFill>
                  <a:srgbClr val="00B050"/>
                </a:solidFill>
              </a:rPr>
              <a:t>#pragma target data </a:t>
            </a:r>
            <a:r>
              <a:rPr lang="en-US" sz="2400" i="1" dirty="0" smtClean="0">
                <a:solidFill>
                  <a:srgbClr val="00B050"/>
                </a:solidFill>
              </a:rPr>
              <a:t>device (id) map() if()</a:t>
            </a:r>
          </a:p>
          <a:p>
            <a:pPr lvl="1"/>
            <a:r>
              <a:rPr lang="en-US" sz="2000" dirty="0" smtClean="0"/>
              <a:t>Create a device data environment: to be reused/inherited</a:t>
            </a:r>
            <a:endParaRPr lang="en-US" sz="2000" dirty="0"/>
          </a:p>
        </p:txBody>
      </p:sp>
      <p:grpSp>
        <p:nvGrpSpPr>
          <p:cNvPr id="8" name="Group 7"/>
          <p:cNvGrpSpPr/>
          <p:nvPr/>
        </p:nvGrpSpPr>
        <p:grpSpPr>
          <a:xfrm>
            <a:off x="1365822" y="4762699"/>
            <a:ext cx="6083351" cy="1699368"/>
            <a:chOff x="883222" y="4362006"/>
            <a:chExt cx="6083351" cy="1699368"/>
          </a:xfrm>
        </p:grpSpPr>
        <p:cxnSp>
          <p:nvCxnSpPr>
            <p:cNvPr id="4" name="Straight Arrow Connector 3"/>
            <p:cNvCxnSpPr/>
            <p:nvPr/>
          </p:nvCxnSpPr>
          <p:spPr>
            <a:xfrm>
              <a:off x="1485894" y="5281608"/>
              <a:ext cx="1080655" cy="1039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870353" y="4628707"/>
              <a:ext cx="1287532"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err="1" smtClean="0"/>
                <a:t>omp</a:t>
              </a:r>
              <a:r>
                <a:rPr lang="en-US" dirty="0" smtClean="0"/>
                <a:t> target</a:t>
              </a:r>
              <a:endParaRPr lang="en-US" dirty="0"/>
            </a:p>
          </p:txBody>
        </p:sp>
        <p:sp>
          <p:nvSpPr>
            <p:cNvPr id="9" name="TextBox 8"/>
            <p:cNvSpPr txBox="1"/>
            <p:nvPr/>
          </p:nvSpPr>
          <p:spPr>
            <a:xfrm>
              <a:off x="883222" y="5397641"/>
              <a:ext cx="1390124" cy="369332"/>
            </a:xfrm>
            <a:prstGeom prst="rect">
              <a:avLst/>
            </a:prstGeom>
            <a:noFill/>
          </p:spPr>
          <p:txBody>
            <a:bodyPr wrap="none" rtlCol="0">
              <a:spAutoFit/>
            </a:bodyPr>
            <a:lstStyle/>
            <a:p>
              <a:r>
                <a:rPr lang="en-US" dirty="0" smtClean="0"/>
                <a:t>CPU thread</a:t>
              </a:r>
              <a:endParaRPr lang="en-US" dirty="0"/>
            </a:p>
          </p:txBody>
        </p:sp>
        <p:cxnSp>
          <p:nvCxnSpPr>
            <p:cNvPr id="18" name="Straight Connector 17"/>
            <p:cNvCxnSpPr/>
            <p:nvPr/>
          </p:nvCxnSpPr>
          <p:spPr>
            <a:xfrm>
              <a:off x="2576937" y="5117079"/>
              <a:ext cx="10391" cy="353291"/>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p:nvPr/>
          </p:nvCxnSpPr>
          <p:spPr>
            <a:xfrm flipV="1">
              <a:off x="2608107" y="5285073"/>
              <a:ext cx="1430482" cy="3462"/>
            </a:xfrm>
            <a:prstGeom prst="straightConnector1">
              <a:avLst/>
            </a:prstGeom>
            <a:ln w="31750" cmpd="sng">
              <a:prstDash val="lgDash"/>
              <a:tailEnd type="arrow"/>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038589" y="4822670"/>
              <a:ext cx="13869" cy="77239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22" name="Straight Arrow Connector 21"/>
            <p:cNvCxnSpPr/>
            <p:nvPr/>
          </p:nvCxnSpPr>
          <p:spPr>
            <a:xfrm flipV="1">
              <a:off x="4021276" y="4846915"/>
              <a:ext cx="1246904" cy="2"/>
            </a:xfrm>
            <a:prstGeom prst="straightConnector1">
              <a:avLst/>
            </a:prstGeom>
            <a:ln w="31750" cmpd="sng">
              <a:prstDash val="lgDash"/>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4059376" y="5591599"/>
              <a:ext cx="1229586" cy="13849"/>
            </a:xfrm>
            <a:prstGeom prst="straightConnector1">
              <a:avLst/>
            </a:prstGeom>
            <a:ln w="31750" cmpd="sng">
              <a:prstDash val="lgDash"/>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3349324" y="4362006"/>
              <a:ext cx="1441420"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dirty="0" err="1" smtClean="0"/>
                <a:t>omp</a:t>
              </a:r>
              <a:r>
                <a:rPr lang="en-US" dirty="0" smtClean="0"/>
                <a:t> parallel</a:t>
              </a:r>
              <a:endParaRPr lang="en-US" dirty="0"/>
            </a:p>
          </p:txBody>
        </p:sp>
        <p:sp>
          <p:nvSpPr>
            <p:cNvPr id="26" name="TextBox 25"/>
            <p:cNvSpPr txBox="1"/>
            <p:nvPr/>
          </p:nvSpPr>
          <p:spPr>
            <a:xfrm>
              <a:off x="2892127" y="5692042"/>
              <a:ext cx="2185214" cy="369332"/>
            </a:xfrm>
            <a:prstGeom prst="rect">
              <a:avLst/>
            </a:prstGeom>
            <a:noFill/>
          </p:spPr>
          <p:txBody>
            <a:bodyPr wrap="none" rtlCol="0">
              <a:spAutoFit/>
            </a:bodyPr>
            <a:lstStyle/>
            <a:p>
              <a:r>
                <a:rPr lang="en-US" dirty="0" smtClean="0"/>
                <a:t>Accelerator threads</a:t>
              </a:r>
              <a:endParaRPr lang="en-US" dirty="0"/>
            </a:p>
          </p:txBody>
        </p:sp>
        <p:cxnSp>
          <p:nvCxnSpPr>
            <p:cNvPr id="56" name="Straight Connector 55"/>
            <p:cNvCxnSpPr/>
            <p:nvPr/>
          </p:nvCxnSpPr>
          <p:spPr>
            <a:xfrm>
              <a:off x="5261253" y="4839989"/>
              <a:ext cx="13869" cy="77239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59" name="Straight Arrow Connector 58"/>
            <p:cNvCxnSpPr/>
            <p:nvPr/>
          </p:nvCxnSpPr>
          <p:spPr>
            <a:xfrm>
              <a:off x="5327066" y="5281608"/>
              <a:ext cx="1080655" cy="1039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5576449" y="5404568"/>
              <a:ext cx="1390124" cy="369332"/>
            </a:xfrm>
            <a:prstGeom prst="rect">
              <a:avLst/>
            </a:prstGeom>
            <a:noFill/>
          </p:spPr>
          <p:txBody>
            <a:bodyPr wrap="none" rtlCol="0">
              <a:spAutoFit/>
            </a:bodyPr>
            <a:lstStyle/>
            <a:p>
              <a:r>
                <a:rPr lang="en-US" dirty="0" smtClean="0"/>
                <a:t>CPU thread</a:t>
              </a:r>
              <a:endParaRPr lang="en-US" dirty="0"/>
            </a:p>
          </p:txBody>
        </p:sp>
      </p:grpSp>
      <p:sp>
        <p:nvSpPr>
          <p:cNvPr id="5" name="Slide Number Placeholder 4"/>
          <p:cNvSpPr>
            <a:spLocks noGrp="1"/>
          </p:cNvSpPr>
          <p:nvPr>
            <p:ph type="sldNum" sz="quarter" idx="12"/>
          </p:nvPr>
        </p:nvSpPr>
        <p:spPr/>
        <p:txBody>
          <a:bodyPr/>
          <a:lstStyle/>
          <a:p>
            <a:fld id="{6D203F45-6109-924D-ABBE-18E2F857EDF9}" type="slidenum">
              <a:rPr lang="en-US" smtClean="0"/>
              <a:t>3</a:t>
            </a:fld>
            <a:endParaRPr lang="en-US"/>
          </a:p>
        </p:txBody>
      </p:sp>
      <p:pic>
        <p:nvPicPr>
          <p:cNvPr id="7" name="Picture 6"/>
          <p:cNvPicPr>
            <a:picLocks noChangeAspect="1"/>
          </p:cNvPicPr>
          <p:nvPr/>
        </p:nvPicPr>
        <p:blipFill>
          <a:blip r:embed="rId3"/>
          <a:stretch>
            <a:fillRect/>
          </a:stretch>
        </p:blipFill>
        <p:spPr>
          <a:xfrm>
            <a:off x="6407721" y="1403350"/>
            <a:ext cx="2381634" cy="2228850"/>
          </a:xfrm>
          <a:prstGeom prst="rect">
            <a:avLst/>
          </a:prstGeom>
        </p:spPr>
      </p:pic>
    </p:spTree>
    <p:extLst>
      <p:ext uri="{BB962C8B-B14F-4D97-AF65-F5344CB8AC3E}">
        <p14:creationId xmlns:p14="http://schemas.microsoft.com/office/powerpoint/2010/main" val="2710461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Data Directives</a:t>
            </a:r>
            <a:endParaRPr lang="en-GB" dirty="0"/>
          </a:p>
        </p:txBody>
      </p:sp>
      <p:sp>
        <p:nvSpPr>
          <p:cNvPr id="3" name="Content Placeholder 2"/>
          <p:cNvSpPr>
            <a:spLocks noGrp="1"/>
          </p:cNvSpPr>
          <p:nvPr>
            <p:ph idx="1"/>
          </p:nvPr>
        </p:nvSpPr>
        <p:spPr/>
        <p:txBody>
          <a:bodyPr>
            <a:normAutofit lnSpcReduction="10000"/>
          </a:bodyPr>
          <a:lstStyle/>
          <a:p>
            <a:r>
              <a:rPr lang="en-GB" dirty="0" smtClean="0">
                <a:latin typeface="Trebuchet MS"/>
                <a:cs typeface="Trebuchet MS"/>
              </a:rPr>
              <a:t>Consider the example in </a:t>
            </a:r>
            <a:r>
              <a:rPr lang="en-GB" dirty="0" smtClean="0">
                <a:latin typeface="Courier New"/>
                <a:cs typeface="Courier New"/>
              </a:rPr>
              <a:t>simple-</a:t>
            </a:r>
            <a:r>
              <a:rPr lang="en-GB" dirty="0" err="1" smtClean="0">
                <a:latin typeface="Courier New"/>
                <a:cs typeface="Courier New"/>
              </a:rPr>
              <a:t>data.c</a:t>
            </a:r>
            <a:r>
              <a:rPr lang="en-GB" dirty="0" smtClean="0">
                <a:latin typeface="Trebuchet MS"/>
                <a:cs typeface="Trebuchet MS"/>
              </a:rPr>
              <a:t>, which mirrors </a:t>
            </a:r>
            <a:r>
              <a:rPr lang="en-GB" dirty="0" smtClean="0">
                <a:latin typeface="Courier New"/>
                <a:cs typeface="Courier New"/>
              </a:rPr>
              <a:t>simple-</a:t>
            </a:r>
            <a:r>
              <a:rPr lang="en-GB" dirty="0" err="1" smtClean="0">
                <a:latin typeface="Courier New"/>
                <a:cs typeface="Courier New"/>
              </a:rPr>
              <a:t>parallel.c</a:t>
            </a:r>
            <a:r>
              <a:rPr lang="en-GB" dirty="0" smtClean="0">
                <a:latin typeface="Trebuchet MS"/>
                <a:cs typeface="Trebuchet MS"/>
              </a:rPr>
              <a:t> and </a:t>
            </a:r>
            <a:r>
              <a:rPr lang="en-GB" dirty="0" smtClean="0">
                <a:latin typeface="Courier New"/>
                <a:cs typeface="Courier New"/>
              </a:rPr>
              <a:t>simple-</a:t>
            </a:r>
            <a:r>
              <a:rPr lang="en-GB" dirty="0" err="1" smtClean="0">
                <a:latin typeface="Courier New"/>
                <a:cs typeface="Courier New"/>
              </a:rPr>
              <a:t>kernels.c</a:t>
            </a:r>
            <a:r>
              <a:rPr lang="en-GB" dirty="0" smtClean="0">
                <a:latin typeface="Trebuchet MS"/>
                <a:cs typeface="Trebuchet MS"/>
              </a:rPr>
              <a:t>:</a:t>
            </a:r>
          </a:p>
          <a:p>
            <a:pPr marL="0" indent="0">
              <a:buNone/>
            </a:pPr>
            <a:endParaRPr lang="en-US" sz="1600" dirty="0" smtClean="0">
              <a:latin typeface="Courier New"/>
              <a:cs typeface="Courier New"/>
            </a:endParaRPr>
          </a:p>
          <a:p>
            <a:pPr marL="1774825" lvl="4" indent="0">
              <a:buNone/>
            </a:pPr>
            <a:r>
              <a:rPr lang="en-US" sz="1600" b="1" dirty="0" smtClean="0">
                <a:solidFill>
                  <a:srgbClr val="76B900"/>
                </a:solidFill>
                <a:latin typeface="Courier New"/>
                <a:cs typeface="Courier New"/>
              </a:rPr>
              <a:t>#</a:t>
            </a:r>
            <a:r>
              <a:rPr lang="en-US" sz="1600" b="1" dirty="0">
                <a:solidFill>
                  <a:srgbClr val="76B900"/>
                </a:solidFill>
                <a:latin typeface="Courier New"/>
                <a:cs typeface="Courier New"/>
              </a:rPr>
              <a:t>pragma </a:t>
            </a:r>
            <a:r>
              <a:rPr lang="en-US" sz="1600" b="1" dirty="0" err="1">
                <a:solidFill>
                  <a:srgbClr val="76B900"/>
                </a:solidFill>
                <a:latin typeface="Courier New"/>
                <a:cs typeface="Courier New"/>
              </a:rPr>
              <a:t>acc</a:t>
            </a:r>
            <a:r>
              <a:rPr lang="en-US" sz="1600" b="1" dirty="0">
                <a:solidFill>
                  <a:srgbClr val="76B900"/>
                </a:solidFill>
                <a:latin typeface="Courier New"/>
                <a:cs typeface="Courier New"/>
              </a:rPr>
              <a:t> data </a:t>
            </a:r>
            <a:r>
              <a:rPr lang="en-US" sz="1600" b="1" dirty="0" err="1">
                <a:solidFill>
                  <a:srgbClr val="76B900"/>
                </a:solidFill>
                <a:latin typeface="Courier New"/>
                <a:cs typeface="Courier New"/>
              </a:rPr>
              <a:t>copyin</a:t>
            </a:r>
            <a:r>
              <a:rPr lang="en-US" sz="1600" b="1" dirty="0">
                <a:solidFill>
                  <a:srgbClr val="76B900"/>
                </a:solidFill>
                <a:latin typeface="Courier New"/>
                <a:cs typeface="Courier New"/>
              </a:rPr>
              <a:t>(A[0:N], B[0:N]) </a:t>
            </a:r>
            <a:r>
              <a:rPr lang="en-US" sz="1600" b="1" dirty="0" err="1">
                <a:solidFill>
                  <a:srgbClr val="76B900"/>
                </a:solidFill>
                <a:latin typeface="Courier New"/>
                <a:cs typeface="Courier New"/>
              </a:rPr>
              <a:t>copyout</a:t>
            </a:r>
            <a:r>
              <a:rPr lang="en-US" sz="1600" b="1" dirty="0">
                <a:solidFill>
                  <a:srgbClr val="76B900"/>
                </a:solidFill>
                <a:latin typeface="Courier New"/>
                <a:cs typeface="Courier New"/>
              </a:rPr>
              <a:t>(C[0:N], D[0:N])</a:t>
            </a:r>
          </a:p>
          <a:p>
            <a:pPr marL="1774825" lvl="4" indent="0">
              <a:buNone/>
            </a:pPr>
            <a:r>
              <a:rPr lang="en-US" sz="1600" b="1" dirty="0" smtClean="0">
                <a:solidFill>
                  <a:srgbClr val="76B900"/>
                </a:solidFill>
                <a:latin typeface="Courier New"/>
                <a:cs typeface="Courier New"/>
              </a:rPr>
              <a:t>{</a:t>
            </a:r>
            <a:endParaRPr lang="en-US" sz="1600" b="1" dirty="0">
              <a:solidFill>
                <a:srgbClr val="76B900"/>
              </a:solidFill>
              <a:latin typeface="Courier New"/>
              <a:cs typeface="Courier New"/>
            </a:endParaRPr>
          </a:p>
          <a:p>
            <a:pPr marL="1774825" lvl="4" indent="0">
              <a:buNone/>
            </a:pPr>
            <a:r>
              <a:rPr lang="en-US" sz="1600" b="1" dirty="0">
                <a:solidFill>
                  <a:srgbClr val="76B900"/>
                </a:solidFill>
                <a:latin typeface="Courier New"/>
                <a:cs typeface="Courier New"/>
              </a:rPr>
              <a:t>#pragma </a:t>
            </a:r>
            <a:r>
              <a:rPr lang="en-US" sz="1600" b="1" dirty="0" err="1">
                <a:solidFill>
                  <a:srgbClr val="76B900"/>
                </a:solidFill>
                <a:latin typeface="Courier New"/>
                <a:cs typeface="Courier New"/>
              </a:rPr>
              <a:t>acc</a:t>
            </a:r>
            <a:r>
              <a:rPr lang="en-US" sz="1600" b="1" dirty="0">
                <a:solidFill>
                  <a:srgbClr val="76B900"/>
                </a:solidFill>
                <a:latin typeface="Courier New"/>
                <a:cs typeface="Courier New"/>
              </a:rPr>
              <a:t> parallel</a:t>
            </a:r>
          </a:p>
          <a:p>
            <a:pPr marL="1774825" lvl="4" indent="0">
              <a:buNone/>
            </a:pPr>
            <a:r>
              <a:rPr lang="en-US" sz="1600" b="1" dirty="0">
                <a:solidFill>
                  <a:srgbClr val="76B900"/>
                </a:solidFill>
                <a:latin typeface="Courier New"/>
                <a:cs typeface="Courier New"/>
              </a:rPr>
              <a:t> </a:t>
            </a:r>
            <a:r>
              <a:rPr lang="en-US" sz="1600" b="1" dirty="0" smtClean="0">
                <a:solidFill>
                  <a:srgbClr val="76B900"/>
                </a:solidFill>
                <a:latin typeface="Courier New"/>
                <a:cs typeface="Courier New"/>
              </a:rPr>
              <a:t> {   </a:t>
            </a:r>
            <a:endParaRPr lang="en-US" sz="1600" b="1" dirty="0">
              <a:solidFill>
                <a:srgbClr val="76B900"/>
              </a:solidFill>
              <a:latin typeface="Courier New"/>
              <a:cs typeface="Courier New"/>
            </a:endParaRPr>
          </a:p>
          <a:p>
            <a:pPr marL="1774825" lvl="4" indent="0">
              <a:buNone/>
            </a:pPr>
            <a:r>
              <a:rPr lang="en-US" sz="1600" b="1" dirty="0">
                <a:solidFill>
                  <a:srgbClr val="76B900"/>
                </a:solidFill>
                <a:latin typeface="Courier New"/>
                <a:cs typeface="Courier New"/>
              </a:rPr>
              <a:t>#pragma </a:t>
            </a:r>
            <a:r>
              <a:rPr lang="en-US" sz="1600" b="1" dirty="0" err="1">
                <a:solidFill>
                  <a:srgbClr val="76B900"/>
                </a:solidFill>
                <a:latin typeface="Courier New"/>
                <a:cs typeface="Courier New"/>
              </a:rPr>
              <a:t>acc</a:t>
            </a:r>
            <a:r>
              <a:rPr lang="en-US" sz="1600" b="1" dirty="0">
                <a:solidFill>
                  <a:srgbClr val="76B900"/>
                </a:solidFill>
                <a:latin typeface="Courier New"/>
                <a:cs typeface="Courier New"/>
              </a:rPr>
              <a:t> </a:t>
            </a:r>
            <a:r>
              <a:rPr lang="en-US" sz="1600" b="1" dirty="0" smtClean="0">
                <a:solidFill>
                  <a:srgbClr val="76B900"/>
                </a:solidFill>
                <a:latin typeface="Courier New"/>
                <a:cs typeface="Courier New"/>
              </a:rPr>
              <a:t>loop</a:t>
            </a:r>
            <a:endParaRPr lang="en-US" sz="1600" b="1" dirty="0">
              <a:solidFill>
                <a:srgbClr val="76B900"/>
              </a:solidFill>
              <a:latin typeface="Courier New"/>
              <a:cs typeface="Courier New"/>
            </a:endParaRPr>
          </a:p>
          <a:p>
            <a:pPr marL="1774825" lvl="4" indent="0">
              <a:buNone/>
            </a:pPr>
            <a:r>
              <a:rPr lang="da-DK" sz="1600" b="1" dirty="0" smtClean="0">
                <a:solidFill>
                  <a:srgbClr val="76B900"/>
                </a:solidFill>
                <a:latin typeface="Courier New"/>
                <a:cs typeface="Courier New"/>
              </a:rPr>
              <a:t>    for </a:t>
            </a:r>
            <a:r>
              <a:rPr lang="da-DK" sz="1600" b="1" dirty="0">
                <a:solidFill>
                  <a:srgbClr val="76B900"/>
                </a:solidFill>
                <a:latin typeface="Courier New"/>
                <a:cs typeface="Courier New"/>
              </a:rPr>
              <a:t>(i = 0; i &lt; N; i++)</a:t>
            </a:r>
          </a:p>
          <a:p>
            <a:pPr marL="1774825" lvl="4" indent="0">
              <a:buNone/>
            </a:pPr>
            <a:r>
              <a:rPr lang="da-DK" sz="1600" b="1" dirty="0">
                <a:solidFill>
                  <a:srgbClr val="76B900"/>
                </a:solidFill>
                <a:latin typeface="Courier New"/>
                <a:cs typeface="Courier New"/>
              </a:rPr>
              <a:t> </a:t>
            </a:r>
            <a:r>
              <a:rPr lang="da-DK" sz="1600" b="1" dirty="0" smtClean="0">
                <a:solidFill>
                  <a:srgbClr val="76B900"/>
                </a:solidFill>
                <a:latin typeface="Courier New"/>
                <a:cs typeface="Courier New"/>
              </a:rPr>
              <a:t>     ...</a:t>
            </a:r>
            <a:endParaRPr lang="da-DK" sz="1600" b="1" dirty="0">
              <a:solidFill>
                <a:srgbClr val="76B900"/>
              </a:solidFill>
              <a:latin typeface="Courier New"/>
              <a:cs typeface="Courier New"/>
            </a:endParaRPr>
          </a:p>
          <a:p>
            <a:pPr marL="1774825" lvl="4" indent="0">
              <a:buNone/>
            </a:pPr>
            <a:r>
              <a:rPr lang="da-DK" sz="1600" b="1" dirty="0">
                <a:solidFill>
                  <a:srgbClr val="76B900"/>
                </a:solidFill>
                <a:latin typeface="Courier New"/>
                <a:cs typeface="Courier New"/>
              </a:rPr>
              <a:t>#</a:t>
            </a:r>
            <a:r>
              <a:rPr lang="da-DK" sz="1600" b="1" dirty="0" err="1">
                <a:solidFill>
                  <a:srgbClr val="76B900"/>
                </a:solidFill>
                <a:latin typeface="Courier New"/>
                <a:cs typeface="Courier New"/>
              </a:rPr>
              <a:t>pragma</a:t>
            </a:r>
            <a:r>
              <a:rPr lang="da-DK" sz="1600" b="1" dirty="0">
                <a:solidFill>
                  <a:srgbClr val="76B900"/>
                </a:solidFill>
                <a:latin typeface="Courier New"/>
                <a:cs typeface="Courier New"/>
              </a:rPr>
              <a:t> </a:t>
            </a:r>
            <a:r>
              <a:rPr lang="da-DK" sz="1600" b="1" dirty="0" err="1">
                <a:solidFill>
                  <a:srgbClr val="76B900"/>
                </a:solidFill>
                <a:latin typeface="Courier New"/>
                <a:cs typeface="Courier New"/>
              </a:rPr>
              <a:t>acc</a:t>
            </a:r>
            <a:r>
              <a:rPr lang="da-DK" sz="1600" b="1" dirty="0">
                <a:solidFill>
                  <a:srgbClr val="76B900"/>
                </a:solidFill>
                <a:latin typeface="Courier New"/>
                <a:cs typeface="Courier New"/>
              </a:rPr>
              <a:t> </a:t>
            </a:r>
            <a:r>
              <a:rPr lang="da-DK" sz="1600" b="1" dirty="0" smtClean="0">
                <a:solidFill>
                  <a:srgbClr val="76B900"/>
                </a:solidFill>
                <a:latin typeface="Courier New"/>
                <a:cs typeface="Courier New"/>
              </a:rPr>
              <a:t>loop</a:t>
            </a:r>
            <a:endParaRPr lang="da-DK" sz="1600" b="1" dirty="0">
              <a:solidFill>
                <a:srgbClr val="76B900"/>
              </a:solidFill>
              <a:latin typeface="Courier New"/>
              <a:cs typeface="Courier New"/>
            </a:endParaRPr>
          </a:p>
          <a:p>
            <a:pPr marL="1774825" lvl="4" indent="0">
              <a:buNone/>
            </a:pPr>
            <a:r>
              <a:rPr lang="da-DK" sz="1600" b="1" dirty="0">
                <a:solidFill>
                  <a:srgbClr val="76B900"/>
                </a:solidFill>
                <a:latin typeface="Courier New"/>
                <a:cs typeface="Courier New"/>
              </a:rPr>
              <a:t>    </a:t>
            </a:r>
            <a:r>
              <a:rPr lang="da-DK" sz="1600" b="1" dirty="0" smtClean="0">
                <a:solidFill>
                  <a:srgbClr val="76B900"/>
                </a:solidFill>
                <a:latin typeface="Courier New"/>
                <a:cs typeface="Courier New"/>
              </a:rPr>
              <a:t>for </a:t>
            </a:r>
            <a:r>
              <a:rPr lang="da-DK" sz="1600" b="1" dirty="0">
                <a:solidFill>
                  <a:srgbClr val="76B900"/>
                </a:solidFill>
                <a:latin typeface="Courier New"/>
                <a:cs typeface="Courier New"/>
              </a:rPr>
              <a:t>(i = 0; i &lt; N; i++</a:t>
            </a:r>
            <a:r>
              <a:rPr lang="da-DK" sz="1600" b="1" dirty="0" smtClean="0">
                <a:solidFill>
                  <a:srgbClr val="76B900"/>
                </a:solidFill>
                <a:latin typeface="Courier New"/>
                <a:cs typeface="Courier New"/>
              </a:rPr>
              <a:t>)</a:t>
            </a:r>
          </a:p>
          <a:p>
            <a:pPr marL="1774825" lvl="4" indent="0">
              <a:buNone/>
            </a:pPr>
            <a:r>
              <a:rPr lang="da-DK" sz="1600" b="1" dirty="0">
                <a:solidFill>
                  <a:srgbClr val="76B900"/>
                </a:solidFill>
                <a:latin typeface="Courier New"/>
                <a:cs typeface="Courier New"/>
              </a:rPr>
              <a:t> </a:t>
            </a:r>
            <a:r>
              <a:rPr lang="da-DK" sz="1600" b="1" dirty="0" smtClean="0">
                <a:solidFill>
                  <a:srgbClr val="76B900"/>
                </a:solidFill>
                <a:latin typeface="Courier New"/>
                <a:cs typeface="Courier New"/>
              </a:rPr>
              <a:t>     ...</a:t>
            </a:r>
            <a:endParaRPr lang="da-DK" sz="1600" b="1" dirty="0">
              <a:solidFill>
                <a:srgbClr val="76B900"/>
              </a:solidFill>
              <a:latin typeface="Courier New"/>
              <a:cs typeface="Courier New"/>
            </a:endParaRPr>
          </a:p>
          <a:p>
            <a:pPr marL="1774825" lvl="4" indent="0">
              <a:buNone/>
            </a:pPr>
            <a:r>
              <a:rPr lang="da-DK" sz="1600" b="1" dirty="0" smtClean="0">
                <a:solidFill>
                  <a:srgbClr val="76B900"/>
                </a:solidFill>
                <a:latin typeface="Courier New"/>
                <a:cs typeface="Courier New"/>
              </a:rPr>
              <a:t>  }</a:t>
            </a:r>
          </a:p>
          <a:p>
            <a:pPr marL="1774825" lvl="4" indent="0">
              <a:buNone/>
            </a:pPr>
            <a:r>
              <a:rPr lang="da-DK" sz="1600" b="1" dirty="0" smtClean="0">
                <a:solidFill>
                  <a:srgbClr val="76B900"/>
                </a:solidFill>
                <a:latin typeface="Courier New"/>
                <a:cs typeface="Courier New"/>
              </a:rPr>
              <a:t>}</a:t>
            </a:r>
            <a:endParaRPr lang="en-GB" sz="1600" b="1" dirty="0" smtClean="0">
              <a:solidFill>
                <a:srgbClr val="76B900"/>
              </a:solidFill>
              <a:latin typeface="Courier New"/>
              <a:cs typeface="Courier New"/>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30</a:t>
            </a:fld>
            <a:endParaRPr lang="en-US" dirty="0"/>
          </a:p>
        </p:txBody>
      </p:sp>
    </p:spTree>
    <p:extLst>
      <p:ext uri="{BB962C8B-B14F-4D97-AF65-F5344CB8AC3E}">
        <p14:creationId xmlns:p14="http://schemas.microsoft.com/office/powerpoint/2010/main" val="2744132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Data Directives</a:t>
            </a:r>
            <a:endParaRPr lang="en-GB" dirty="0"/>
          </a:p>
        </p:txBody>
      </p:sp>
      <p:sp>
        <p:nvSpPr>
          <p:cNvPr id="3" name="Content Placeholder 2"/>
          <p:cNvSpPr>
            <a:spLocks noGrp="1"/>
          </p:cNvSpPr>
          <p:nvPr>
            <p:ph idx="1"/>
          </p:nvPr>
        </p:nvSpPr>
        <p:spPr/>
        <p:txBody>
          <a:bodyPr/>
          <a:lstStyle/>
          <a:p>
            <a:r>
              <a:rPr lang="en-GB" dirty="0" err="1" smtClean="0">
                <a:latin typeface="Trebuchet MS"/>
                <a:cs typeface="Trebuchet MS"/>
              </a:rPr>
              <a:t>OpenACC</a:t>
            </a:r>
            <a:r>
              <a:rPr lang="en-GB" dirty="0" smtClean="0">
                <a:latin typeface="Trebuchet MS"/>
                <a:cs typeface="Trebuchet MS"/>
              </a:rPr>
              <a:t> also supports:</a:t>
            </a:r>
          </a:p>
          <a:p>
            <a:pPr marL="1889125" lvl="4" indent="0">
              <a:buNone/>
            </a:pPr>
            <a:r>
              <a:rPr lang="en-GB" b="1" dirty="0" smtClean="0">
                <a:solidFill>
                  <a:srgbClr val="76B900"/>
                </a:solidFill>
                <a:latin typeface="Courier New"/>
                <a:cs typeface="Courier New"/>
              </a:rPr>
              <a:t>#pragma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enter data</a:t>
            </a:r>
          </a:p>
          <a:p>
            <a:pPr marL="1889125" lvl="4" indent="0">
              <a:buNone/>
            </a:pPr>
            <a:r>
              <a:rPr lang="en-GB" b="1" dirty="0" smtClean="0">
                <a:solidFill>
                  <a:srgbClr val="76B900"/>
                </a:solidFill>
                <a:latin typeface="Courier New"/>
                <a:cs typeface="Courier New"/>
              </a:rPr>
              <a:t>#pragma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exit data</a:t>
            </a:r>
          </a:p>
          <a:p>
            <a:endParaRPr lang="en-GB" dirty="0" smtClean="0">
              <a:latin typeface="Trebuchet MS"/>
              <a:cs typeface="Trebuchet MS"/>
            </a:endParaRPr>
          </a:p>
          <a:p>
            <a:r>
              <a:rPr lang="en-GB" dirty="0" smtClean="0">
                <a:latin typeface="Trebuchet MS"/>
                <a:cs typeface="Trebuchet MS"/>
              </a:rPr>
              <a:t>Rather than bracketing a code region, these </a:t>
            </a:r>
            <a:r>
              <a:rPr lang="en-GB" dirty="0" smtClean="0">
                <a:latin typeface="Courier New"/>
                <a:cs typeface="Courier New"/>
              </a:rPr>
              <a:t>#pragmas</a:t>
            </a:r>
            <a:r>
              <a:rPr lang="en-GB" dirty="0" smtClean="0">
                <a:latin typeface="Trebuchet MS"/>
                <a:cs typeface="Trebuchet MS"/>
              </a:rPr>
              <a:t> allow you to copy data to and from the accelerator at arbitrary points in time</a:t>
            </a:r>
          </a:p>
          <a:p>
            <a:pPr lvl="1"/>
            <a:r>
              <a:rPr lang="en-GB" dirty="0" smtClean="0">
                <a:latin typeface="Trebuchet MS"/>
                <a:cs typeface="Trebuchet MS"/>
              </a:rPr>
              <a:t>Data transferred to an accelerator with </a:t>
            </a:r>
            <a:r>
              <a:rPr lang="en-GB" dirty="0" smtClean="0">
                <a:latin typeface="Courier New"/>
                <a:cs typeface="Courier New"/>
              </a:rPr>
              <a:t>enter data</a:t>
            </a:r>
            <a:r>
              <a:rPr lang="en-GB" dirty="0" smtClean="0">
                <a:latin typeface="Trebuchet MS"/>
                <a:cs typeface="Trebuchet MS"/>
              </a:rPr>
              <a:t> will remain there until a matching </a:t>
            </a:r>
            <a:r>
              <a:rPr lang="en-GB" dirty="0" smtClean="0">
                <a:latin typeface="Courier New"/>
                <a:cs typeface="Courier New"/>
              </a:rPr>
              <a:t>exit data</a:t>
            </a:r>
            <a:r>
              <a:rPr lang="en-GB" dirty="0" smtClean="0">
                <a:latin typeface="Trebuchet MS"/>
                <a:cs typeface="Trebuchet MS"/>
              </a:rPr>
              <a:t> is reached or until the application terminates</a:t>
            </a:r>
            <a:endParaRPr lang="en-GB" dirty="0">
              <a:latin typeface="Trebuchet MS"/>
              <a:cs typeface="Trebuchet MS"/>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31</a:t>
            </a:fld>
            <a:endParaRPr lang="en-US" dirty="0"/>
          </a:p>
        </p:txBody>
      </p:sp>
    </p:spTree>
    <p:extLst>
      <p:ext uri="{BB962C8B-B14F-4D97-AF65-F5344CB8AC3E}">
        <p14:creationId xmlns:p14="http://schemas.microsoft.com/office/powerpoint/2010/main" val="3313430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Data Directives</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Finally, </a:t>
            </a:r>
            <a:r>
              <a:rPr lang="en-GB" dirty="0" err="1" smtClean="0">
                <a:latin typeface="Trebuchet MS"/>
                <a:cs typeface="Trebuchet MS"/>
              </a:rPr>
              <a:t>OpenACC</a:t>
            </a:r>
            <a:r>
              <a:rPr lang="en-GB" dirty="0" smtClean="0">
                <a:latin typeface="Trebuchet MS"/>
                <a:cs typeface="Trebuchet MS"/>
              </a:rPr>
              <a:t> also allows you to specify data movement as part of the compute directives through data clauses</a:t>
            </a:r>
          </a:p>
          <a:p>
            <a:pPr marL="860498" lvl="1" indent="0">
              <a:buNone/>
            </a:pPr>
            <a:endParaRPr lang="en-US" sz="1600" dirty="0" smtClean="0">
              <a:solidFill>
                <a:srgbClr val="76B900"/>
              </a:solidFill>
              <a:latin typeface="Courier New"/>
              <a:cs typeface="Courier New"/>
            </a:endParaRPr>
          </a:p>
          <a:p>
            <a:pPr marL="860498" lvl="1" indent="0">
              <a:buNone/>
            </a:pPr>
            <a:r>
              <a:rPr lang="en-US" sz="1800" b="1" dirty="0" smtClean="0">
                <a:solidFill>
                  <a:srgbClr val="76B900"/>
                </a:solidFill>
                <a:latin typeface="Courier New"/>
                <a:cs typeface="Courier New"/>
              </a:rPr>
              <a:t>#pragma </a:t>
            </a:r>
            <a:r>
              <a:rPr lang="en-US" sz="1800" b="1" dirty="0" err="1" smtClean="0">
                <a:solidFill>
                  <a:srgbClr val="76B900"/>
                </a:solidFill>
                <a:latin typeface="Courier New"/>
                <a:cs typeface="Courier New"/>
              </a:rPr>
              <a:t>acc</a:t>
            </a:r>
            <a:r>
              <a:rPr lang="en-US" sz="1800" b="1" dirty="0" smtClean="0">
                <a:solidFill>
                  <a:srgbClr val="76B900"/>
                </a:solidFill>
                <a:latin typeface="Courier New"/>
                <a:cs typeface="Courier New"/>
              </a:rPr>
              <a:t> data </a:t>
            </a:r>
            <a:r>
              <a:rPr lang="en-US" sz="1800" b="1" dirty="0" err="1" smtClean="0">
                <a:solidFill>
                  <a:srgbClr val="76B900"/>
                </a:solidFill>
                <a:latin typeface="Courier New"/>
                <a:cs typeface="Courier New"/>
              </a:rPr>
              <a:t>copyin</a:t>
            </a:r>
            <a:r>
              <a:rPr lang="en-US" sz="1800" b="1" dirty="0" smtClean="0">
                <a:solidFill>
                  <a:srgbClr val="76B900"/>
                </a:solidFill>
                <a:latin typeface="Courier New"/>
                <a:cs typeface="Courier New"/>
              </a:rPr>
              <a:t>(A[0:N], B[0:N]) </a:t>
            </a:r>
            <a:r>
              <a:rPr lang="en-US" sz="1800" b="1" dirty="0" err="1" smtClean="0">
                <a:solidFill>
                  <a:srgbClr val="76B900"/>
                </a:solidFill>
                <a:latin typeface="Courier New"/>
                <a:cs typeface="Courier New"/>
              </a:rPr>
              <a:t>copyout</a:t>
            </a:r>
            <a:r>
              <a:rPr lang="en-US" sz="1800" b="1" dirty="0" smtClean="0">
                <a:solidFill>
                  <a:srgbClr val="76B900"/>
                </a:solidFill>
                <a:latin typeface="Courier New"/>
                <a:cs typeface="Courier New"/>
              </a:rPr>
              <a:t>(C[0:N], D[0:N])</a:t>
            </a:r>
          </a:p>
          <a:p>
            <a:pPr marL="860498" lvl="1" indent="0">
              <a:buNone/>
            </a:pPr>
            <a:r>
              <a:rPr lang="en-US" sz="1800" b="1" dirty="0" smtClean="0">
                <a:solidFill>
                  <a:srgbClr val="76B900"/>
                </a:solidFill>
                <a:latin typeface="Courier New"/>
                <a:cs typeface="Courier New"/>
              </a:rPr>
              <a:t>{</a:t>
            </a:r>
            <a:endParaRPr lang="en-US" sz="1800" b="1" dirty="0">
              <a:solidFill>
                <a:srgbClr val="76B900"/>
              </a:solidFill>
              <a:latin typeface="Courier New"/>
              <a:cs typeface="Courier New"/>
            </a:endParaRPr>
          </a:p>
          <a:p>
            <a:pPr marL="860498" lvl="1" indent="0">
              <a:buNone/>
            </a:pPr>
            <a:r>
              <a:rPr lang="en-US" sz="1800" b="1" dirty="0">
                <a:solidFill>
                  <a:srgbClr val="76B900"/>
                </a:solidFill>
                <a:latin typeface="Courier New"/>
                <a:cs typeface="Courier New"/>
              </a:rPr>
              <a:t>#pragma </a:t>
            </a:r>
            <a:r>
              <a:rPr lang="en-US" sz="1800" b="1" dirty="0" err="1">
                <a:solidFill>
                  <a:srgbClr val="76B900"/>
                </a:solidFill>
                <a:latin typeface="Courier New"/>
                <a:cs typeface="Courier New"/>
              </a:rPr>
              <a:t>acc</a:t>
            </a:r>
            <a:r>
              <a:rPr lang="en-US" sz="1800" b="1" dirty="0">
                <a:solidFill>
                  <a:srgbClr val="76B900"/>
                </a:solidFill>
                <a:latin typeface="Courier New"/>
                <a:cs typeface="Courier New"/>
              </a:rPr>
              <a:t> </a:t>
            </a:r>
            <a:r>
              <a:rPr lang="en-US" sz="1800" b="1" dirty="0" smtClean="0">
                <a:solidFill>
                  <a:srgbClr val="76B900"/>
                </a:solidFill>
                <a:latin typeface="Courier New"/>
                <a:cs typeface="Courier New"/>
              </a:rPr>
              <a:t>parallel</a:t>
            </a:r>
          </a:p>
          <a:p>
            <a:pPr marL="860498" lvl="1" indent="0">
              <a:buNone/>
            </a:pPr>
            <a:r>
              <a:rPr lang="en-US" sz="1800" b="1" dirty="0" smtClean="0">
                <a:solidFill>
                  <a:srgbClr val="76B900"/>
                </a:solidFill>
                <a:latin typeface="Courier New"/>
                <a:cs typeface="Courier New"/>
              </a:rPr>
              <a:t>  {</a:t>
            </a:r>
          </a:p>
          <a:p>
            <a:pPr marL="860498" lvl="1" indent="0">
              <a:buNone/>
            </a:pPr>
            <a:r>
              <a:rPr lang="en-US" sz="1800" b="1" dirty="0" smtClean="0">
                <a:solidFill>
                  <a:srgbClr val="76B900"/>
                </a:solidFill>
                <a:latin typeface="Courier New"/>
                <a:cs typeface="Courier New"/>
              </a:rPr>
              <a:t>  }</a:t>
            </a:r>
          </a:p>
          <a:p>
            <a:pPr marL="860498" lvl="1" indent="0">
              <a:buNone/>
            </a:pPr>
            <a:r>
              <a:rPr lang="en-US" sz="1800" b="1" dirty="0" smtClean="0">
                <a:solidFill>
                  <a:srgbClr val="76B900"/>
                </a:solidFill>
                <a:latin typeface="Courier New"/>
                <a:cs typeface="Courier New"/>
              </a:rPr>
              <a:t>}</a:t>
            </a:r>
          </a:p>
          <a:p>
            <a:pPr marL="860498" lvl="1" indent="0">
              <a:buNone/>
            </a:pPr>
            <a:endParaRPr lang="en-US" sz="1800" b="1" dirty="0">
              <a:solidFill>
                <a:srgbClr val="76B900"/>
              </a:solidFill>
              <a:latin typeface="Courier New"/>
              <a:cs typeface="Courier New"/>
            </a:endParaRPr>
          </a:p>
          <a:p>
            <a:pPr marL="860498" lvl="1" indent="0">
              <a:buNone/>
            </a:pPr>
            <a:endParaRPr lang="en-US" sz="1800" b="1" dirty="0" smtClean="0">
              <a:solidFill>
                <a:srgbClr val="76B900"/>
              </a:solidFill>
              <a:latin typeface="Courier New"/>
              <a:cs typeface="Courier New"/>
            </a:endParaRPr>
          </a:p>
          <a:p>
            <a:pPr marL="860498" lvl="1" indent="0">
              <a:buNone/>
            </a:pPr>
            <a:r>
              <a:rPr lang="en-US" sz="1800" b="1" dirty="0" smtClean="0">
                <a:solidFill>
                  <a:srgbClr val="76B900"/>
                </a:solidFill>
                <a:latin typeface="Courier New"/>
                <a:cs typeface="Courier New"/>
              </a:rPr>
              <a:t>#pragma </a:t>
            </a:r>
            <a:r>
              <a:rPr lang="en-US" sz="1800" b="1" dirty="0" err="1" smtClean="0">
                <a:solidFill>
                  <a:srgbClr val="76B900"/>
                </a:solidFill>
                <a:latin typeface="Courier New"/>
                <a:cs typeface="Courier New"/>
              </a:rPr>
              <a:t>acc</a:t>
            </a:r>
            <a:r>
              <a:rPr lang="en-US" sz="1800" b="1" dirty="0" smtClean="0">
                <a:solidFill>
                  <a:srgbClr val="76B900"/>
                </a:solidFill>
                <a:latin typeface="Courier New"/>
                <a:cs typeface="Courier New"/>
              </a:rPr>
              <a:t> parallel </a:t>
            </a:r>
            <a:r>
              <a:rPr lang="en-US" sz="1800" b="1" dirty="0" err="1" smtClean="0">
                <a:solidFill>
                  <a:srgbClr val="76B900"/>
                </a:solidFill>
                <a:latin typeface="Courier New"/>
                <a:cs typeface="Courier New"/>
              </a:rPr>
              <a:t>copyin</a:t>
            </a:r>
            <a:r>
              <a:rPr lang="en-US" sz="1800" b="1" dirty="0" smtClean="0">
                <a:solidFill>
                  <a:srgbClr val="76B900"/>
                </a:solidFill>
                <a:latin typeface="Courier New"/>
                <a:cs typeface="Courier New"/>
              </a:rPr>
              <a:t>(A[0:N], B[0:N]) </a:t>
            </a:r>
            <a:r>
              <a:rPr lang="en-US" sz="1800" b="1" dirty="0" err="1" smtClean="0">
                <a:solidFill>
                  <a:srgbClr val="76B900"/>
                </a:solidFill>
                <a:latin typeface="Courier New"/>
                <a:cs typeface="Courier New"/>
              </a:rPr>
              <a:t>copyout</a:t>
            </a:r>
            <a:r>
              <a:rPr lang="en-US" sz="1800" b="1" dirty="0" smtClean="0">
                <a:solidFill>
                  <a:srgbClr val="76B900"/>
                </a:solidFill>
                <a:latin typeface="Courier New"/>
                <a:cs typeface="Courier New"/>
              </a:rPr>
              <a:t>(C[0:N], D[0:N])</a:t>
            </a:r>
            <a:endParaRPr lang="en-US" sz="1800" b="1" dirty="0">
              <a:solidFill>
                <a:srgbClr val="76B900"/>
              </a:solidFill>
              <a:latin typeface="Courier New"/>
              <a:cs typeface="Courier New"/>
            </a:endParaRPr>
          </a:p>
        </p:txBody>
      </p:sp>
      <p:sp>
        <p:nvSpPr>
          <p:cNvPr id="7" name="Rectangle 6"/>
          <p:cNvSpPr/>
          <p:nvPr/>
        </p:nvSpPr>
        <p:spPr>
          <a:xfrm>
            <a:off x="1159121" y="2590799"/>
            <a:ext cx="6900767" cy="2295533"/>
          </a:xfrm>
          <a:prstGeom prst="rect">
            <a:avLst/>
          </a:prstGeom>
          <a:noFill/>
          <a:ln>
            <a:solidFill>
              <a:srgbClr val="76B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Down Arrow 5"/>
          <p:cNvSpPr/>
          <p:nvPr/>
        </p:nvSpPr>
        <p:spPr>
          <a:xfrm>
            <a:off x="3971934" y="4886333"/>
            <a:ext cx="637571" cy="600067"/>
          </a:xfrm>
          <a:prstGeom prst="downArrow">
            <a:avLst/>
          </a:prstGeom>
          <a:solidFill>
            <a:srgbClr val="FF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7B14E791-165F-344E-BF0E-59CD826800BF}" type="slidenum">
              <a:rPr lang="en-US" smtClean="0"/>
              <a:pPr/>
              <a:t>32</a:t>
            </a:fld>
            <a:endParaRPr lang="en-US" dirty="0"/>
          </a:p>
        </p:txBody>
      </p:sp>
    </p:spTree>
    <p:extLst>
      <p:ext uri="{BB962C8B-B14F-4D97-AF65-F5344CB8AC3E}">
        <p14:creationId xmlns:p14="http://schemas.microsoft.com/office/powerpoint/2010/main" val="132339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Data Specification</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You may have noticed that </a:t>
            </a:r>
            <a:r>
              <a:rPr lang="en-GB" dirty="0" err="1" smtClean="0">
                <a:latin typeface="Trebuchet MS"/>
                <a:cs typeface="Trebuchet MS"/>
              </a:rPr>
              <a:t>OpenACC</a:t>
            </a:r>
            <a:r>
              <a:rPr lang="en-GB" dirty="0" smtClean="0">
                <a:latin typeface="Trebuchet MS"/>
                <a:cs typeface="Trebuchet MS"/>
              </a:rPr>
              <a:t> data directives use an unusual array dimension specification, for example:</a:t>
            </a:r>
            <a:endParaRPr lang="en-GB" dirty="0">
              <a:latin typeface="Trebuchet MS"/>
              <a:cs typeface="Trebuchet MS"/>
            </a:endParaRPr>
          </a:p>
          <a:p>
            <a:pPr marL="1889125" lvl="4" indent="0">
              <a:buNone/>
            </a:pPr>
            <a:r>
              <a:rPr lang="en-GB" b="1" dirty="0" smtClean="0">
                <a:solidFill>
                  <a:srgbClr val="76B900"/>
                </a:solidFill>
                <a:latin typeface="Courier New"/>
                <a:cs typeface="Courier New"/>
              </a:rPr>
              <a:t>#pragma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data copy(A[</a:t>
            </a:r>
            <a:r>
              <a:rPr lang="en-GB" b="1" dirty="0" err="1" smtClean="0">
                <a:solidFill>
                  <a:srgbClr val="76B900"/>
                </a:solidFill>
                <a:latin typeface="Courier New"/>
                <a:cs typeface="Courier New"/>
              </a:rPr>
              <a:t>start:length</a:t>
            </a:r>
            <a:r>
              <a:rPr lang="en-GB" b="1" dirty="0" smtClean="0">
                <a:solidFill>
                  <a:srgbClr val="76B900"/>
                </a:solidFill>
                <a:latin typeface="Courier New"/>
                <a:cs typeface="Courier New"/>
              </a:rPr>
              <a:t>])</a:t>
            </a:r>
          </a:p>
          <a:p>
            <a:pPr lvl="1"/>
            <a:endParaRPr lang="en-GB" dirty="0">
              <a:latin typeface="Trebuchet MS"/>
              <a:cs typeface="Trebuchet MS"/>
            </a:endParaRPr>
          </a:p>
          <a:p>
            <a:r>
              <a:rPr lang="en-GB" dirty="0" smtClean="0">
                <a:latin typeface="Trebuchet MS"/>
                <a:cs typeface="Trebuchet MS"/>
              </a:rPr>
              <a:t>In some cases, data specifications may not even be necessary as the </a:t>
            </a:r>
            <a:r>
              <a:rPr lang="en-GB" dirty="0" err="1" smtClean="0">
                <a:latin typeface="Trebuchet MS"/>
                <a:cs typeface="Trebuchet MS"/>
              </a:rPr>
              <a:t>OpenACC</a:t>
            </a:r>
            <a:r>
              <a:rPr lang="en-GB" dirty="0" smtClean="0">
                <a:latin typeface="Trebuchet MS"/>
                <a:cs typeface="Trebuchet MS"/>
              </a:rPr>
              <a:t> compiler can infer the size of the array:</a:t>
            </a:r>
          </a:p>
          <a:p>
            <a:pPr marL="1889125" lvl="4" indent="0">
              <a:buNone/>
            </a:pP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a[5];</a:t>
            </a:r>
          </a:p>
          <a:p>
            <a:pPr marL="1889125" lvl="4" indent="0">
              <a:buNone/>
            </a:pPr>
            <a:r>
              <a:rPr lang="en-GB" b="1" dirty="0" smtClean="0">
                <a:solidFill>
                  <a:srgbClr val="76B900"/>
                </a:solidFill>
                <a:latin typeface="Courier New"/>
                <a:cs typeface="Courier New"/>
              </a:rPr>
              <a:t>#pragma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data copy(a)</a:t>
            </a:r>
          </a:p>
          <a:p>
            <a:pPr marL="1889125" lvl="4" indent="0">
              <a:buNone/>
            </a:pPr>
            <a:r>
              <a:rPr lang="en-GB" b="1" dirty="0" smtClean="0">
                <a:solidFill>
                  <a:srgbClr val="76B900"/>
                </a:solidFill>
                <a:latin typeface="Courier New"/>
                <a:cs typeface="Courier New"/>
              </a:rPr>
              <a:t>{</a:t>
            </a:r>
          </a:p>
          <a:p>
            <a:pPr marL="1889125" lvl="4" indent="0">
              <a:buNone/>
            </a:pPr>
            <a:r>
              <a:rPr lang="en-GB" b="1" dirty="0">
                <a:solidFill>
                  <a:srgbClr val="76B900"/>
                </a:solidFill>
                <a:latin typeface="Courier New"/>
                <a:cs typeface="Courier New"/>
              </a:rPr>
              <a:t> </a:t>
            </a:r>
            <a:r>
              <a:rPr lang="en-GB" b="1" dirty="0" smtClean="0">
                <a:solidFill>
                  <a:srgbClr val="76B900"/>
                </a:solidFill>
                <a:latin typeface="Courier New"/>
                <a:cs typeface="Courier New"/>
              </a:rPr>
              <a:t>   ...</a:t>
            </a:r>
          </a:p>
          <a:p>
            <a:pPr marL="1889125" lvl="4" indent="0">
              <a:buNone/>
            </a:pPr>
            <a:r>
              <a:rPr lang="en-GB" b="1" dirty="0">
                <a:solidFill>
                  <a:srgbClr val="76B900"/>
                </a:solidFill>
                <a:latin typeface="Courier New"/>
                <a:cs typeface="Courier New"/>
              </a:rPr>
              <a:t>}</a:t>
            </a:r>
            <a:endParaRPr lang="en-GB" b="1" dirty="0" smtClean="0">
              <a:solidFill>
                <a:srgbClr val="76B900"/>
              </a:solidFill>
              <a:latin typeface="Courier New"/>
              <a:cs typeface="Courier New"/>
            </a:endParaRPr>
          </a:p>
          <a:p>
            <a:pPr lvl="3"/>
            <a:endParaRPr lang="en-GB" dirty="0" smtClean="0">
              <a:solidFill>
                <a:srgbClr val="76B900"/>
              </a:solidFill>
              <a:latin typeface="Trebuchet MS"/>
              <a:cs typeface="Trebuchet MS"/>
            </a:endParaRPr>
          </a:p>
          <a:p>
            <a:pPr lvl="1"/>
            <a:endParaRPr lang="en-GB" dirty="0" smtClean="0">
              <a:latin typeface="Trebuchet MS"/>
              <a:cs typeface="Trebuchet MS"/>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33</a:t>
            </a:fld>
            <a:endParaRPr lang="en-US" dirty="0"/>
          </a:p>
        </p:txBody>
      </p:sp>
    </p:spTree>
    <p:extLst>
      <p:ext uri="{BB962C8B-B14F-4D97-AF65-F5344CB8AC3E}">
        <p14:creationId xmlns:p14="http://schemas.microsoft.com/office/powerpoint/2010/main" val="3676118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Data Specification</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If the compiler is unable to infer an array size, error messages like the one below will be emitted</a:t>
            </a:r>
          </a:p>
          <a:p>
            <a:pPr lvl="1"/>
            <a:r>
              <a:rPr lang="en-GB" dirty="0" smtClean="0">
                <a:latin typeface="Trebuchet MS"/>
                <a:cs typeface="Trebuchet MS"/>
              </a:rPr>
              <a:t>Example code:</a:t>
            </a:r>
          </a:p>
          <a:p>
            <a:pPr marL="1889125" lvl="4" indent="0">
              <a:buNone/>
            </a:pP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*a = (</a:t>
            </a: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a:t>
            </a:r>
            <a:r>
              <a:rPr lang="en-GB" b="1" dirty="0" err="1" smtClean="0">
                <a:solidFill>
                  <a:srgbClr val="76B900"/>
                </a:solidFill>
                <a:latin typeface="Courier New"/>
                <a:cs typeface="Courier New"/>
              </a:rPr>
              <a:t>malloc</a:t>
            </a:r>
            <a:r>
              <a:rPr lang="en-GB" b="1" dirty="0" smtClean="0">
                <a:solidFill>
                  <a:srgbClr val="76B900"/>
                </a:solidFill>
                <a:latin typeface="Courier New"/>
                <a:cs typeface="Courier New"/>
              </a:rPr>
              <a:t>(</a:t>
            </a:r>
            <a:r>
              <a:rPr lang="en-GB" b="1" dirty="0" err="1" smtClean="0">
                <a:solidFill>
                  <a:srgbClr val="76B900"/>
                </a:solidFill>
                <a:latin typeface="Courier New"/>
                <a:cs typeface="Courier New"/>
              </a:rPr>
              <a:t>sizeof</a:t>
            </a:r>
            <a:r>
              <a:rPr lang="en-GB" b="1" dirty="0" smtClean="0">
                <a:solidFill>
                  <a:srgbClr val="76B900"/>
                </a:solidFill>
                <a:latin typeface="Courier New"/>
                <a:cs typeface="Courier New"/>
              </a:rPr>
              <a:t>(</a:t>
            </a: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 5);</a:t>
            </a:r>
          </a:p>
          <a:p>
            <a:pPr marL="1889125" lvl="4" indent="0">
              <a:buNone/>
            </a:pPr>
            <a:r>
              <a:rPr lang="en-GB" b="1" dirty="0" smtClean="0">
                <a:solidFill>
                  <a:srgbClr val="76B900"/>
                </a:solidFill>
                <a:latin typeface="Courier New"/>
                <a:cs typeface="Courier New"/>
              </a:rPr>
              <a:t>#pragma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data copy(a)</a:t>
            </a:r>
          </a:p>
          <a:p>
            <a:pPr marL="1889125" lvl="4" indent="0">
              <a:buNone/>
            </a:pPr>
            <a:r>
              <a:rPr lang="en-GB" b="1" dirty="0" smtClean="0">
                <a:solidFill>
                  <a:srgbClr val="76B900"/>
                </a:solidFill>
                <a:latin typeface="Courier New"/>
                <a:cs typeface="Courier New"/>
              </a:rPr>
              <a:t>{</a:t>
            </a:r>
          </a:p>
          <a:p>
            <a:pPr marL="1889125" lvl="4" indent="0">
              <a:buNone/>
            </a:pPr>
            <a:r>
              <a:rPr lang="en-GB" b="1" dirty="0">
                <a:solidFill>
                  <a:srgbClr val="76B900"/>
                </a:solidFill>
                <a:latin typeface="Courier New"/>
                <a:cs typeface="Courier New"/>
              </a:rPr>
              <a:t> </a:t>
            </a:r>
            <a:r>
              <a:rPr lang="en-GB" b="1" dirty="0" smtClean="0">
                <a:solidFill>
                  <a:srgbClr val="76B900"/>
                </a:solidFill>
                <a:latin typeface="Courier New"/>
                <a:cs typeface="Courier New"/>
              </a:rPr>
              <a:t>   ...</a:t>
            </a:r>
          </a:p>
          <a:p>
            <a:pPr marL="1889125" lvl="4" indent="0">
              <a:buNone/>
            </a:pPr>
            <a:r>
              <a:rPr lang="en-GB" b="1" dirty="0">
                <a:solidFill>
                  <a:srgbClr val="76B900"/>
                </a:solidFill>
                <a:latin typeface="Courier New"/>
                <a:cs typeface="Courier New"/>
              </a:rPr>
              <a:t>}</a:t>
            </a:r>
            <a:endParaRPr lang="en-GB" b="1" dirty="0" smtClean="0">
              <a:solidFill>
                <a:srgbClr val="76B900"/>
              </a:solidFill>
              <a:latin typeface="Courier New"/>
              <a:cs typeface="Courier New"/>
            </a:endParaRPr>
          </a:p>
          <a:p>
            <a:pPr lvl="1"/>
            <a:endParaRPr lang="en-GB" dirty="0" smtClean="0">
              <a:latin typeface="Trebuchet MS"/>
              <a:cs typeface="Trebuchet MS"/>
            </a:endParaRPr>
          </a:p>
          <a:p>
            <a:pPr lvl="1"/>
            <a:r>
              <a:rPr lang="en-GB" dirty="0" smtClean="0">
                <a:latin typeface="Trebuchet MS"/>
                <a:cs typeface="Trebuchet MS"/>
              </a:rPr>
              <a:t>Example error message:</a:t>
            </a:r>
          </a:p>
          <a:p>
            <a:pPr marL="1143000" lvl="2" indent="0">
              <a:buNone/>
            </a:pPr>
            <a:r>
              <a:rPr lang="en-US" sz="2000" b="1" dirty="0">
                <a:solidFill>
                  <a:srgbClr val="76B900"/>
                </a:solidFill>
                <a:latin typeface="Courier New"/>
                <a:cs typeface="Courier New"/>
              </a:rPr>
              <a:t>PGCC-S-0155-Cannot determine bounds for array </a:t>
            </a:r>
            <a:r>
              <a:rPr lang="en-US" sz="2000" b="1" dirty="0" smtClean="0">
                <a:solidFill>
                  <a:srgbClr val="76B900"/>
                </a:solidFill>
                <a:latin typeface="Courier New"/>
                <a:cs typeface="Courier New"/>
              </a:rPr>
              <a:t>a</a:t>
            </a:r>
            <a:endParaRPr lang="en-GB" sz="2000" b="1" dirty="0" smtClean="0">
              <a:solidFill>
                <a:srgbClr val="76B900"/>
              </a:solidFill>
              <a:latin typeface="Courier New"/>
              <a:cs typeface="Courier New"/>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34</a:t>
            </a:fld>
            <a:endParaRPr lang="en-US" dirty="0"/>
          </a:p>
        </p:txBody>
      </p:sp>
    </p:spTree>
    <p:extLst>
      <p:ext uri="{BB962C8B-B14F-4D97-AF65-F5344CB8AC3E}">
        <p14:creationId xmlns:p14="http://schemas.microsoft.com/office/powerpoint/2010/main" val="3055469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Data Specification</a:t>
            </a:r>
            <a:endParaRPr lang="en-GB" dirty="0"/>
          </a:p>
        </p:txBody>
      </p:sp>
      <p:sp>
        <p:nvSpPr>
          <p:cNvPr id="3" name="Content Placeholder 2"/>
          <p:cNvSpPr>
            <a:spLocks noGrp="1"/>
          </p:cNvSpPr>
          <p:nvPr>
            <p:ph idx="1"/>
          </p:nvPr>
        </p:nvSpPr>
        <p:spPr/>
        <p:txBody>
          <a:bodyPr/>
          <a:lstStyle/>
          <a:p>
            <a:r>
              <a:rPr lang="en-GB" dirty="0" smtClean="0">
                <a:latin typeface="Trebuchet MS"/>
                <a:cs typeface="Trebuchet MS"/>
              </a:rPr>
              <a:t>Instead, you must specify the full array bounds to be transferred</a:t>
            </a:r>
          </a:p>
          <a:p>
            <a:pPr marL="1889125" lvl="4" indent="0">
              <a:buNone/>
            </a:pP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*a = (</a:t>
            </a: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a:t>
            </a:r>
            <a:r>
              <a:rPr lang="en-GB" b="1" dirty="0" err="1" smtClean="0">
                <a:solidFill>
                  <a:srgbClr val="76B900"/>
                </a:solidFill>
                <a:latin typeface="Courier New"/>
                <a:cs typeface="Courier New"/>
              </a:rPr>
              <a:t>malloc</a:t>
            </a:r>
            <a:r>
              <a:rPr lang="en-GB" b="1" dirty="0" smtClean="0">
                <a:solidFill>
                  <a:srgbClr val="76B900"/>
                </a:solidFill>
                <a:latin typeface="Courier New"/>
                <a:cs typeface="Courier New"/>
              </a:rPr>
              <a:t>(</a:t>
            </a:r>
            <a:r>
              <a:rPr lang="en-GB" b="1" dirty="0" err="1" smtClean="0">
                <a:solidFill>
                  <a:srgbClr val="76B900"/>
                </a:solidFill>
                <a:latin typeface="Courier New"/>
                <a:cs typeface="Courier New"/>
              </a:rPr>
              <a:t>sizeof</a:t>
            </a:r>
            <a:r>
              <a:rPr lang="en-GB" b="1" dirty="0" smtClean="0">
                <a:solidFill>
                  <a:srgbClr val="76B900"/>
                </a:solidFill>
                <a:latin typeface="Courier New"/>
                <a:cs typeface="Courier New"/>
              </a:rPr>
              <a:t>(</a:t>
            </a: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 5);</a:t>
            </a:r>
          </a:p>
          <a:p>
            <a:pPr marL="1889125" lvl="4" indent="0">
              <a:buNone/>
            </a:pPr>
            <a:r>
              <a:rPr lang="en-GB" b="1" dirty="0" smtClean="0">
                <a:solidFill>
                  <a:srgbClr val="76B900"/>
                </a:solidFill>
                <a:latin typeface="Courier New"/>
                <a:cs typeface="Courier New"/>
              </a:rPr>
              <a:t>#pragma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data copy(a[0:5])</a:t>
            </a:r>
          </a:p>
          <a:p>
            <a:pPr marL="1889125" lvl="4" indent="0">
              <a:buNone/>
            </a:pPr>
            <a:r>
              <a:rPr lang="en-GB" b="1" dirty="0" smtClean="0">
                <a:solidFill>
                  <a:srgbClr val="76B900"/>
                </a:solidFill>
                <a:latin typeface="Courier New"/>
                <a:cs typeface="Courier New"/>
              </a:rPr>
              <a:t>{</a:t>
            </a:r>
          </a:p>
          <a:p>
            <a:pPr marL="1889125" lvl="4" indent="0">
              <a:buNone/>
            </a:pPr>
            <a:r>
              <a:rPr lang="en-GB" b="1" dirty="0">
                <a:solidFill>
                  <a:srgbClr val="76B900"/>
                </a:solidFill>
                <a:latin typeface="Courier New"/>
                <a:cs typeface="Courier New"/>
              </a:rPr>
              <a:t> </a:t>
            </a:r>
            <a:r>
              <a:rPr lang="en-GB" b="1" dirty="0" smtClean="0">
                <a:solidFill>
                  <a:srgbClr val="76B900"/>
                </a:solidFill>
                <a:latin typeface="Courier New"/>
                <a:cs typeface="Courier New"/>
              </a:rPr>
              <a:t>   ...</a:t>
            </a:r>
          </a:p>
          <a:p>
            <a:pPr marL="1889125" lvl="4" indent="0">
              <a:buNone/>
            </a:pPr>
            <a:r>
              <a:rPr lang="en-GB" b="1" dirty="0">
                <a:solidFill>
                  <a:srgbClr val="76B900"/>
                </a:solidFill>
                <a:latin typeface="Courier New"/>
                <a:cs typeface="Courier New"/>
              </a:rPr>
              <a:t>}</a:t>
            </a:r>
            <a:endParaRPr lang="en-GB" b="1" dirty="0" smtClean="0">
              <a:solidFill>
                <a:srgbClr val="76B900"/>
              </a:solidFill>
              <a:latin typeface="Courier New"/>
              <a:cs typeface="Courier New"/>
            </a:endParaRPr>
          </a:p>
          <a:p>
            <a:pPr lvl="1"/>
            <a:endParaRPr lang="en-GB" dirty="0" smtClean="0">
              <a:latin typeface="Trebuchet MS"/>
              <a:cs typeface="Trebuchet MS"/>
            </a:endParaRPr>
          </a:p>
          <a:p>
            <a:pPr lvl="1"/>
            <a:r>
              <a:rPr lang="en-GB" dirty="0" smtClean="0">
                <a:latin typeface="Trebuchet MS"/>
                <a:cs typeface="Trebuchet MS"/>
              </a:rPr>
              <a:t>The lower bound is inclusive and, if not explicitly set, will default to 0</a:t>
            </a:r>
          </a:p>
          <a:p>
            <a:pPr lvl="1"/>
            <a:r>
              <a:rPr lang="en-GB" dirty="0" smtClean="0">
                <a:latin typeface="Trebuchet MS"/>
                <a:cs typeface="Trebuchet MS"/>
              </a:rPr>
              <a:t>The length must be provided if it cannot be inferred</a:t>
            </a:r>
          </a:p>
        </p:txBody>
      </p:sp>
      <p:sp>
        <p:nvSpPr>
          <p:cNvPr id="4" name="Slide Number Placeholder 3"/>
          <p:cNvSpPr>
            <a:spLocks noGrp="1"/>
          </p:cNvSpPr>
          <p:nvPr>
            <p:ph type="sldNum" sz="quarter" idx="12"/>
          </p:nvPr>
        </p:nvSpPr>
        <p:spPr/>
        <p:txBody>
          <a:bodyPr/>
          <a:lstStyle/>
          <a:p>
            <a:fld id="{7B14E791-165F-344E-BF0E-59CD826800BF}" type="slidenum">
              <a:rPr lang="en-US" smtClean="0"/>
              <a:pPr/>
              <a:t>35</a:t>
            </a:fld>
            <a:endParaRPr lang="en-US" dirty="0"/>
          </a:p>
        </p:txBody>
      </p:sp>
    </p:spTree>
    <p:extLst>
      <p:ext uri="{BB962C8B-B14F-4D97-AF65-F5344CB8AC3E}">
        <p14:creationId xmlns:p14="http://schemas.microsoft.com/office/powerpoint/2010/main" val="1056792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Asynchronous Work in </a:t>
            </a:r>
            <a:r>
              <a:rPr lang="en-GB" dirty="0" err="1" smtClean="0"/>
              <a:t>OpenACC</a:t>
            </a:r>
            <a:endParaRPr lang="en-GB" dirty="0"/>
          </a:p>
        </p:txBody>
      </p:sp>
      <p:sp>
        <p:nvSpPr>
          <p:cNvPr id="3" name="Content Placeholder 2"/>
          <p:cNvSpPr>
            <a:spLocks noGrp="1"/>
          </p:cNvSpPr>
          <p:nvPr>
            <p:ph idx="1"/>
          </p:nvPr>
        </p:nvSpPr>
        <p:spPr/>
        <p:txBody>
          <a:bodyPr/>
          <a:lstStyle/>
          <a:p>
            <a:endParaRPr lang="en-GB" dirty="0"/>
          </a:p>
          <a:p>
            <a:r>
              <a:rPr lang="en-GB" dirty="0" smtClean="0"/>
              <a:t>In </a:t>
            </a:r>
            <a:r>
              <a:rPr lang="en-GB" dirty="0" err="1" smtClean="0"/>
              <a:t>OpenACC</a:t>
            </a:r>
            <a:r>
              <a:rPr lang="en-GB" dirty="0" smtClean="0"/>
              <a:t>, the default </a:t>
            </a:r>
            <a:r>
              <a:rPr lang="en-GB" dirty="0" err="1" smtClean="0"/>
              <a:t>behavior</a:t>
            </a:r>
            <a:r>
              <a:rPr lang="en-GB" dirty="0" smtClean="0"/>
              <a:t> is always to block the host while executing an </a:t>
            </a:r>
            <a:r>
              <a:rPr lang="en-GB" dirty="0" err="1" smtClean="0"/>
              <a:t>acc</a:t>
            </a:r>
            <a:r>
              <a:rPr lang="en-GB" dirty="0" smtClean="0"/>
              <a:t> region</a:t>
            </a:r>
          </a:p>
          <a:p>
            <a:pPr lvl="1"/>
            <a:r>
              <a:rPr lang="en-GB" dirty="0" smtClean="0"/>
              <a:t>Host execution does not continue past a </a:t>
            </a:r>
            <a:r>
              <a:rPr lang="en-GB" dirty="0" smtClean="0">
                <a:latin typeface="Courier New"/>
                <a:cs typeface="Courier New"/>
              </a:rPr>
              <a:t>kernels</a:t>
            </a:r>
            <a:r>
              <a:rPr lang="en-GB" dirty="0" smtClean="0"/>
              <a:t>/</a:t>
            </a:r>
            <a:r>
              <a:rPr lang="en-GB" dirty="0" smtClean="0">
                <a:latin typeface="Courier New"/>
                <a:cs typeface="Courier New"/>
              </a:rPr>
              <a:t>parallel</a:t>
            </a:r>
            <a:r>
              <a:rPr lang="en-GB" dirty="0" smtClean="0"/>
              <a:t> region until all operations within it complete</a:t>
            </a:r>
          </a:p>
          <a:p>
            <a:pPr lvl="1"/>
            <a:r>
              <a:rPr lang="en-GB" dirty="0" smtClean="0"/>
              <a:t>Host execution does not enter or exit a data region until all prescribed data transfers have completed</a:t>
            </a:r>
          </a:p>
        </p:txBody>
      </p:sp>
      <p:sp>
        <p:nvSpPr>
          <p:cNvPr id="4" name="Slide Number Placeholder 3"/>
          <p:cNvSpPr>
            <a:spLocks noGrp="1"/>
          </p:cNvSpPr>
          <p:nvPr>
            <p:ph type="sldNum" sz="quarter" idx="12"/>
          </p:nvPr>
        </p:nvSpPr>
        <p:spPr/>
        <p:txBody>
          <a:bodyPr/>
          <a:lstStyle/>
          <a:p>
            <a:fld id="{7B14E791-165F-344E-BF0E-59CD826800BF}" type="slidenum">
              <a:rPr lang="en-US" smtClean="0"/>
              <a:pPr/>
              <a:t>36</a:t>
            </a:fld>
            <a:endParaRPr lang="en-US" dirty="0"/>
          </a:p>
        </p:txBody>
      </p:sp>
    </p:spTree>
    <p:extLst>
      <p:ext uri="{BB962C8B-B14F-4D97-AF65-F5344CB8AC3E}">
        <p14:creationId xmlns:p14="http://schemas.microsoft.com/office/powerpoint/2010/main" val="3022324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Asynchronous Work in </a:t>
            </a:r>
            <a:r>
              <a:rPr lang="en-GB" dirty="0" err="1" smtClean="0"/>
              <a:t>OpenACC</a:t>
            </a:r>
            <a:endParaRPr lang="en-GB" dirty="0"/>
          </a:p>
        </p:txBody>
      </p:sp>
      <p:sp>
        <p:nvSpPr>
          <p:cNvPr id="3" name="Content Placeholder 2"/>
          <p:cNvSpPr>
            <a:spLocks noGrp="1"/>
          </p:cNvSpPr>
          <p:nvPr>
            <p:ph idx="1"/>
          </p:nvPr>
        </p:nvSpPr>
        <p:spPr/>
        <p:txBody>
          <a:bodyPr/>
          <a:lstStyle/>
          <a:p>
            <a:r>
              <a:rPr lang="en-GB" dirty="0" smtClean="0"/>
              <a:t>When the host blocks, host cycles are wasted:</a:t>
            </a:r>
          </a:p>
        </p:txBody>
      </p:sp>
      <p:cxnSp>
        <p:nvCxnSpPr>
          <p:cNvPr id="5" name="Straight Arrow Connector 4"/>
          <p:cNvCxnSpPr/>
          <p:nvPr/>
        </p:nvCxnSpPr>
        <p:spPr>
          <a:xfrm>
            <a:off x="1909205" y="3879050"/>
            <a:ext cx="648822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21551" y="3529012"/>
            <a:ext cx="1312645" cy="850094"/>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Single-threaded host</a:t>
            </a:r>
            <a:endParaRPr lang="en-US" dirty="0">
              <a:solidFill>
                <a:schemeClr val="tx1"/>
              </a:solidFill>
            </a:endParaRPr>
          </a:p>
        </p:txBody>
      </p:sp>
      <p:sp>
        <p:nvSpPr>
          <p:cNvPr id="7" name="Rectangle 6"/>
          <p:cNvSpPr/>
          <p:nvPr/>
        </p:nvSpPr>
        <p:spPr>
          <a:xfrm>
            <a:off x="521550" y="4729144"/>
            <a:ext cx="1312645" cy="1800200"/>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solidFill>
                  <a:schemeClr val="tx1"/>
                </a:solidFill>
              </a:rPr>
              <a:t>Accelerator w/ many PUs</a:t>
            </a:r>
            <a:endParaRPr lang="en-US" dirty="0">
              <a:solidFill>
                <a:schemeClr val="tx1"/>
              </a:solidFill>
            </a:endParaRPr>
          </a:p>
        </p:txBody>
      </p:sp>
      <p:sp>
        <p:nvSpPr>
          <p:cNvPr id="8" name="Rectangle 7"/>
          <p:cNvSpPr/>
          <p:nvPr/>
        </p:nvSpPr>
        <p:spPr>
          <a:xfrm>
            <a:off x="634063" y="5529234"/>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1046609" y="5529234"/>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1459155" y="5529234"/>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634063" y="6029289"/>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Rectangle 11"/>
          <p:cNvSpPr/>
          <p:nvPr/>
        </p:nvSpPr>
        <p:spPr>
          <a:xfrm>
            <a:off x="1046609" y="6029289"/>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Rectangle 12"/>
          <p:cNvSpPr/>
          <p:nvPr/>
        </p:nvSpPr>
        <p:spPr>
          <a:xfrm>
            <a:off x="1459155" y="6029289"/>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4" name="Straight Arrow Connector 13"/>
          <p:cNvCxnSpPr/>
          <p:nvPr/>
        </p:nvCxnSpPr>
        <p:spPr>
          <a:xfrm>
            <a:off x="1909205" y="5629244"/>
            <a:ext cx="648822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909205" y="5429222"/>
            <a:ext cx="648822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1909205" y="5829267"/>
            <a:ext cx="648822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1909205" y="6029289"/>
            <a:ext cx="648822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484379" y="3879050"/>
            <a:ext cx="562563" cy="1500167"/>
          </a:xfrm>
          <a:prstGeom prst="straightConnector1">
            <a:avLst/>
          </a:prstGeom>
          <a:ln>
            <a:solidFill>
              <a:schemeClr val="tx1"/>
            </a:solidFill>
            <a:prstDash val="lgDash"/>
            <a:tailEnd type="triangle" w="lg" len="med"/>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371867" y="3429000"/>
            <a:ext cx="2737804" cy="646331"/>
          </a:xfrm>
          <a:prstGeom prst="rect">
            <a:avLst/>
          </a:prstGeom>
          <a:noFill/>
        </p:spPr>
        <p:txBody>
          <a:bodyPr wrap="square" rtlCol="0">
            <a:spAutoFit/>
          </a:bodyPr>
          <a:lstStyle/>
          <a:p>
            <a:pPr algn="ctr"/>
            <a:r>
              <a:rPr lang="en-US" b="1" dirty="0" smtClean="0">
                <a:solidFill>
                  <a:srgbClr val="76B900"/>
                </a:solidFill>
                <a:latin typeface="Courier New"/>
                <a:cs typeface="Courier New"/>
              </a:rPr>
              <a:t>#pragma </a:t>
            </a:r>
            <a:r>
              <a:rPr lang="en-US" b="1" dirty="0" err="1" smtClean="0">
                <a:solidFill>
                  <a:srgbClr val="76B900"/>
                </a:solidFill>
                <a:latin typeface="Courier New"/>
                <a:cs typeface="Courier New"/>
              </a:rPr>
              <a:t>acc</a:t>
            </a:r>
            <a:r>
              <a:rPr lang="en-US" b="1" dirty="0" smtClean="0">
                <a:solidFill>
                  <a:srgbClr val="76B900"/>
                </a:solidFill>
                <a:latin typeface="Courier New"/>
                <a:cs typeface="Courier New"/>
              </a:rPr>
              <a:t> { ... }</a:t>
            </a:r>
            <a:endParaRPr lang="en-US" b="1" dirty="0">
              <a:solidFill>
                <a:srgbClr val="76B900"/>
              </a:solidFill>
              <a:latin typeface="Courier New"/>
              <a:cs typeface="Courier New"/>
            </a:endParaRPr>
          </a:p>
        </p:txBody>
      </p:sp>
      <p:cxnSp>
        <p:nvCxnSpPr>
          <p:cNvPr id="20" name="Straight Arrow Connector 19"/>
          <p:cNvCxnSpPr/>
          <p:nvPr/>
        </p:nvCxnSpPr>
        <p:spPr>
          <a:xfrm flipV="1">
            <a:off x="5584612" y="3879050"/>
            <a:ext cx="375042" cy="1500167"/>
          </a:xfrm>
          <a:prstGeom prst="straightConnector1">
            <a:avLst/>
          </a:prstGeom>
          <a:ln>
            <a:solidFill>
              <a:schemeClr val="tx1"/>
            </a:solidFill>
            <a:prstDash val="lgDash"/>
            <a:tailEnd type="triangle" w="lg" len="med"/>
          </a:ln>
        </p:spPr>
        <p:style>
          <a:lnRef idx="2">
            <a:schemeClr val="accent1"/>
          </a:lnRef>
          <a:fillRef idx="0">
            <a:schemeClr val="accent1"/>
          </a:fillRef>
          <a:effectRef idx="1">
            <a:schemeClr val="accent1"/>
          </a:effectRef>
          <a:fontRef idx="minor">
            <a:schemeClr val="tx1"/>
          </a:fontRef>
        </p:style>
      </p:cxnSp>
      <p:sp>
        <p:nvSpPr>
          <p:cNvPr id="21" name="Left Brace 20"/>
          <p:cNvSpPr/>
          <p:nvPr/>
        </p:nvSpPr>
        <p:spPr>
          <a:xfrm rot="5400000">
            <a:off x="4571999" y="2041345"/>
            <a:ext cx="300034" cy="2475275"/>
          </a:xfrm>
          <a:prstGeom prst="leftBrace">
            <a:avLst/>
          </a:prstGeom>
          <a:ln w="381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3709405" y="2718598"/>
            <a:ext cx="2062729" cy="369332"/>
          </a:xfrm>
          <a:prstGeom prst="rect">
            <a:avLst/>
          </a:prstGeom>
          <a:noFill/>
        </p:spPr>
        <p:txBody>
          <a:bodyPr wrap="square" rtlCol="0">
            <a:spAutoFit/>
          </a:bodyPr>
          <a:lstStyle/>
          <a:p>
            <a:pPr algn="ctr"/>
            <a:r>
              <a:rPr lang="en-US" dirty="0" smtClean="0">
                <a:latin typeface="Trebuchet MS"/>
                <a:cs typeface="Trebuchet MS"/>
              </a:rPr>
              <a:t>Wasted cycles</a:t>
            </a:r>
            <a:endParaRPr lang="en-US" dirty="0">
              <a:latin typeface="Trebuchet MS"/>
              <a:cs typeface="Trebuchet MS"/>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37</a:t>
            </a:fld>
            <a:endParaRPr lang="en-US" dirty="0"/>
          </a:p>
        </p:txBody>
      </p:sp>
    </p:spTree>
    <p:extLst>
      <p:ext uri="{BB962C8B-B14F-4D97-AF65-F5344CB8AC3E}">
        <p14:creationId xmlns:p14="http://schemas.microsoft.com/office/powerpoint/2010/main" val="3669825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Asynchronous Work in </a:t>
            </a:r>
            <a:r>
              <a:rPr lang="en-GB" dirty="0" err="1" smtClean="0"/>
              <a:t>OpenACC</a:t>
            </a:r>
            <a:endParaRPr lang="en-GB" dirty="0"/>
          </a:p>
        </p:txBody>
      </p:sp>
      <p:sp>
        <p:nvSpPr>
          <p:cNvPr id="3" name="Content Placeholder 2"/>
          <p:cNvSpPr>
            <a:spLocks noGrp="1"/>
          </p:cNvSpPr>
          <p:nvPr>
            <p:ph idx="1"/>
          </p:nvPr>
        </p:nvSpPr>
        <p:spPr/>
        <p:txBody>
          <a:bodyPr/>
          <a:lstStyle/>
          <a:p>
            <a:r>
              <a:rPr lang="en-GB" dirty="0" smtClean="0"/>
              <a:t>In many cases this default can be overridden to perform operations asynchronously</a:t>
            </a:r>
          </a:p>
          <a:p>
            <a:pPr lvl="1"/>
            <a:r>
              <a:rPr lang="en-GB" dirty="0" smtClean="0"/>
              <a:t>Asynchronously copy data to the accelerator</a:t>
            </a:r>
          </a:p>
          <a:p>
            <a:pPr lvl="1"/>
            <a:r>
              <a:rPr lang="en-GB" dirty="0" smtClean="0"/>
              <a:t>Asynchronously execute computation</a:t>
            </a:r>
          </a:p>
          <a:p>
            <a:endParaRPr lang="en-GB" dirty="0"/>
          </a:p>
          <a:p>
            <a:r>
              <a:rPr lang="en-GB" dirty="0" smtClean="0"/>
              <a:t>As a result, host cycles are not wasted idling while the accelerator is working</a:t>
            </a:r>
          </a:p>
        </p:txBody>
      </p:sp>
      <p:sp>
        <p:nvSpPr>
          <p:cNvPr id="4" name="Slide Number Placeholder 3"/>
          <p:cNvSpPr>
            <a:spLocks noGrp="1"/>
          </p:cNvSpPr>
          <p:nvPr>
            <p:ph type="sldNum" sz="quarter" idx="12"/>
          </p:nvPr>
        </p:nvSpPr>
        <p:spPr/>
        <p:txBody>
          <a:bodyPr/>
          <a:lstStyle/>
          <a:p>
            <a:fld id="{7B14E791-165F-344E-BF0E-59CD826800BF}" type="slidenum">
              <a:rPr lang="en-US" smtClean="0"/>
              <a:pPr/>
              <a:t>38</a:t>
            </a:fld>
            <a:endParaRPr lang="en-US" dirty="0"/>
          </a:p>
        </p:txBody>
      </p:sp>
    </p:spTree>
    <p:extLst>
      <p:ext uri="{BB962C8B-B14F-4D97-AF65-F5344CB8AC3E}">
        <p14:creationId xmlns:p14="http://schemas.microsoft.com/office/powerpoint/2010/main" val="398292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Asynchronous Work in </a:t>
            </a:r>
            <a:r>
              <a:rPr lang="en-GB" dirty="0" err="1" smtClean="0"/>
              <a:t>OpenACC</a:t>
            </a:r>
            <a:endParaRPr lang="en-GB" dirty="0"/>
          </a:p>
        </p:txBody>
      </p:sp>
      <p:sp>
        <p:nvSpPr>
          <p:cNvPr id="3" name="Content Placeholder 2"/>
          <p:cNvSpPr>
            <a:spLocks noGrp="1"/>
          </p:cNvSpPr>
          <p:nvPr>
            <p:ph idx="1"/>
          </p:nvPr>
        </p:nvSpPr>
        <p:spPr/>
        <p:txBody>
          <a:bodyPr/>
          <a:lstStyle/>
          <a:p>
            <a:r>
              <a:rPr lang="en-GB" dirty="0" smtClean="0"/>
              <a:t>Asynchronous work is created using the </a:t>
            </a:r>
            <a:r>
              <a:rPr lang="en-GB" dirty="0" err="1" smtClean="0">
                <a:latin typeface="Courier New"/>
                <a:cs typeface="Courier New"/>
              </a:rPr>
              <a:t>async</a:t>
            </a:r>
            <a:r>
              <a:rPr lang="en-GB" dirty="0" smtClean="0"/>
              <a:t> clause on compute and data directives, and every asynchronous task has an </a:t>
            </a:r>
            <a:r>
              <a:rPr lang="en-GB" dirty="0" smtClean="0">
                <a:latin typeface="Courier New"/>
                <a:cs typeface="Courier New"/>
              </a:rPr>
              <a:t>id</a:t>
            </a:r>
          </a:p>
          <a:p>
            <a:pPr lvl="1"/>
            <a:r>
              <a:rPr lang="en-GB" dirty="0" smtClean="0"/>
              <a:t>Run a </a:t>
            </a:r>
            <a:r>
              <a:rPr lang="en-GB" dirty="0" smtClean="0">
                <a:latin typeface="Courier New"/>
                <a:cs typeface="Courier New"/>
              </a:rPr>
              <a:t>kernels</a:t>
            </a:r>
            <a:r>
              <a:rPr lang="en-GB" dirty="0" smtClean="0"/>
              <a:t> region asynchronously:</a:t>
            </a:r>
          </a:p>
          <a:p>
            <a:pPr marL="1089025" lvl="2" indent="0">
              <a:buNone/>
            </a:pPr>
            <a:r>
              <a:rPr lang="en-GB" b="1" dirty="0" smtClean="0">
                <a:solidFill>
                  <a:srgbClr val="76B900"/>
                </a:solidFill>
                <a:latin typeface="Courier New"/>
                <a:cs typeface="Courier New"/>
              </a:rPr>
              <a:t>#pragma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kernels </a:t>
            </a:r>
            <a:r>
              <a:rPr lang="en-GB" b="1" dirty="0" err="1" smtClean="0">
                <a:solidFill>
                  <a:srgbClr val="76B900"/>
                </a:solidFill>
                <a:latin typeface="Courier New"/>
                <a:cs typeface="Courier New"/>
              </a:rPr>
              <a:t>async</a:t>
            </a:r>
            <a:r>
              <a:rPr lang="en-GB" b="1" dirty="0" smtClean="0">
                <a:solidFill>
                  <a:srgbClr val="76B900"/>
                </a:solidFill>
                <a:latin typeface="Courier New"/>
                <a:cs typeface="Courier New"/>
              </a:rPr>
              <a:t>(id)</a:t>
            </a:r>
          </a:p>
          <a:p>
            <a:pPr lvl="1"/>
            <a:r>
              <a:rPr lang="en-GB" dirty="0" smtClean="0"/>
              <a:t>Run a </a:t>
            </a:r>
            <a:r>
              <a:rPr lang="en-GB" dirty="0" smtClean="0">
                <a:latin typeface="Courier New"/>
                <a:cs typeface="Courier New"/>
              </a:rPr>
              <a:t>parallel</a:t>
            </a:r>
            <a:r>
              <a:rPr lang="en-GB" dirty="0" smtClean="0"/>
              <a:t> region asynchronously:</a:t>
            </a:r>
          </a:p>
          <a:p>
            <a:pPr marL="1089025" lvl="2" indent="0">
              <a:buNone/>
            </a:pPr>
            <a:r>
              <a:rPr lang="en-GB" b="1" dirty="0">
                <a:solidFill>
                  <a:srgbClr val="76B900"/>
                </a:solidFill>
                <a:latin typeface="Courier New"/>
                <a:cs typeface="Courier New"/>
              </a:rPr>
              <a:t>#pragma </a:t>
            </a:r>
            <a:r>
              <a:rPr lang="en-GB" b="1" dirty="0" err="1">
                <a:solidFill>
                  <a:srgbClr val="76B900"/>
                </a:solidFill>
                <a:latin typeface="Courier New"/>
                <a:cs typeface="Courier New"/>
              </a:rPr>
              <a:t>acc</a:t>
            </a:r>
            <a:r>
              <a:rPr lang="en-GB" b="1" dirty="0">
                <a:solidFill>
                  <a:srgbClr val="76B900"/>
                </a:solidFill>
                <a:latin typeface="Courier New"/>
                <a:cs typeface="Courier New"/>
              </a:rPr>
              <a:t> parallel </a:t>
            </a:r>
            <a:r>
              <a:rPr lang="en-GB" b="1" dirty="0" err="1">
                <a:solidFill>
                  <a:srgbClr val="76B900"/>
                </a:solidFill>
                <a:latin typeface="Courier New"/>
                <a:cs typeface="Courier New"/>
              </a:rPr>
              <a:t>async</a:t>
            </a:r>
            <a:r>
              <a:rPr lang="en-GB" b="1" dirty="0">
                <a:solidFill>
                  <a:srgbClr val="76B900"/>
                </a:solidFill>
                <a:latin typeface="Courier New"/>
                <a:cs typeface="Courier New"/>
              </a:rPr>
              <a:t>(id)</a:t>
            </a:r>
          </a:p>
          <a:p>
            <a:pPr lvl="1"/>
            <a:r>
              <a:rPr lang="en-GB" dirty="0" smtClean="0"/>
              <a:t>Perform an </a:t>
            </a:r>
            <a:r>
              <a:rPr lang="en-GB" dirty="0" smtClean="0">
                <a:latin typeface="Courier New"/>
                <a:cs typeface="Courier New"/>
              </a:rPr>
              <a:t>enter data</a:t>
            </a:r>
            <a:r>
              <a:rPr lang="en-GB" dirty="0" smtClean="0"/>
              <a:t> asynchronously:</a:t>
            </a:r>
          </a:p>
          <a:p>
            <a:pPr marL="1089025" lvl="2" indent="0">
              <a:buNone/>
            </a:pPr>
            <a:r>
              <a:rPr lang="en-GB" b="1" dirty="0">
                <a:solidFill>
                  <a:srgbClr val="76B900"/>
                </a:solidFill>
                <a:latin typeface="Courier New"/>
                <a:cs typeface="Courier New"/>
              </a:rPr>
              <a:t>#pragma </a:t>
            </a:r>
            <a:r>
              <a:rPr lang="en-GB" b="1" dirty="0" err="1">
                <a:solidFill>
                  <a:srgbClr val="76B900"/>
                </a:solidFill>
                <a:latin typeface="Courier New"/>
                <a:cs typeface="Courier New"/>
              </a:rPr>
              <a:t>acc</a:t>
            </a:r>
            <a:r>
              <a:rPr lang="en-GB" b="1" dirty="0">
                <a:solidFill>
                  <a:srgbClr val="76B900"/>
                </a:solidFill>
                <a:latin typeface="Courier New"/>
                <a:cs typeface="Courier New"/>
              </a:rPr>
              <a:t> enter data </a:t>
            </a:r>
            <a:r>
              <a:rPr lang="en-GB" b="1" dirty="0" err="1">
                <a:solidFill>
                  <a:srgbClr val="76B900"/>
                </a:solidFill>
                <a:latin typeface="Courier New"/>
                <a:cs typeface="Courier New"/>
              </a:rPr>
              <a:t>async</a:t>
            </a:r>
            <a:r>
              <a:rPr lang="en-GB" b="1" dirty="0">
                <a:solidFill>
                  <a:srgbClr val="76B900"/>
                </a:solidFill>
                <a:latin typeface="Courier New"/>
                <a:cs typeface="Courier New"/>
              </a:rPr>
              <a:t>(id)</a:t>
            </a:r>
          </a:p>
          <a:p>
            <a:pPr lvl="1"/>
            <a:r>
              <a:rPr lang="en-GB" dirty="0" smtClean="0"/>
              <a:t>Perform an </a:t>
            </a:r>
            <a:r>
              <a:rPr lang="en-GB" dirty="0" smtClean="0">
                <a:latin typeface="Courier New"/>
                <a:cs typeface="Courier New"/>
              </a:rPr>
              <a:t>exit data</a:t>
            </a:r>
            <a:r>
              <a:rPr lang="en-GB" dirty="0" smtClean="0"/>
              <a:t> asynchronously:</a:t>
            </a:r>
          </a:p>
          <a:p>
            <a:pPr marL="1089025" lvl="2" indent="0">
              <a:buNone/>
            </a:pPr>
            <a:r>
              <a:rPr lang="en-GB" b="1" dirty="0">
                <a:solidFill>
                  <a:srgbClr val="76B900"/>
                </a:solidFill>
                <a:latin typeface="Courier New"/>
                <a:cs typeface="Courier New"/>
              </a:rPr>
              <a:t>#pragma </a:t>
            </a:r>
            <a:r>
              <a:rPr lang="en-GB" b="1" dirty="0" err="1">
                <a:solidFill>
                  <a:srgbClr val="76B900"/>
                </a:solidFill>
                <a:latin typeface="Courier New"/>
                <a:cs typeface="Courier New"/>
              </a:rPr>
              <a:t>acc</a:t>
            </a:r>
            <a:r>
              <a:rPr lang="en-GB" b="1" dirty="0">
                <a:solidFill>
                  <a:srgbClr val="76B900"/>
                </a:solidFill>
                <a:latin typeface="Courier New"/>
                <a:cs typeface="Courier New"/>
              </a:rPr>
              <a:t> exit data </a:t>
            </a:r>
            <a:r>
              <a:rPr lang="en-GB" b="1" dirty="0" err="1">
                <a:solidFill>
                  <a:srgbClr val="76B900"/>
                </a:solidFill>
                <a:latin typeface="Courier New"/>
                <a:cs typeface="Courier New"/>
              </a:rPr>
              <a:t>async</a:t>
            </a:r>
            <a:r>
              <a:rPr lang="en-GB" b="1" dirty="0">
                <a:solidFill>
                  <a:srgbClr val="76B900"/>
                </a:solidFill>
                <a:latin typeface="Courier New"/>
                <a:cs typeface="Courier New"/>
              </a:rPr>
              <a:t>(id)</a:t>
            </a:r>
          </a:p>
          <a:p>
            <a:pPr lvl="1"/>
            <a:r>
              <a:rPr lang="en-GB" dirty="0" err="1" smtClean="0">
                <a:latin typeface="Courier New"/>
                <a:cs typeface="Courier New"/>
              </a:rPr>
              <a:t>async</a:t>
            </a:r>
            <a:r>
              <a:rPr lang="en-GB" dirty="0" smtClean="0"/>
              <a:t> is not supported on the </a:t>
            </a:r>
            <a:r>
              <a:rPr lang="en-GB" dirty="0" smtClean="0">
                <a:latin typeface="Courier New"/>
                <a:cs typeface="Courier New"/>
              </a:rPr>
              <a:t>data</a:t>
            </a:r>
            <a:r>
              <a:rPr lang="en-GB" dirty="0" smtClean="0"/>
              <a:t> directive</a:t>
            </a:r>
          </a:p>
        </p:txBody>
      </p:sp>
      <p:sp>
        <p:nvSpPr>
          <p:cNvPr id="4" name="Slide Number Placeholder 3"/>
          <p:cNvSpPr>
            <a:spLocks noGrp="1"/>
          </p:cNvSpPr>
          <p:nvPr>
            <p:ph type="sldNum" sz="quarter" idx="12"/>
          </p:nvPr>
        </p:nvSpPr>
        <p:spPr/>
        <p:txBody>
          <a:bodyPr/>
          <a:lstStyle/>
          <a:p>
            <a:fld id="{7B14E791-165F-344E-BF0E-59CD826800BF}" type="slidenum">
              <a:rPr lang="en-US" smtClean="0"/>
              <a:pPr/>
              <a:t>39</a:t>
            </a:fld>
            <a:endParaRPr lang="en-US" dirty="0"/>
          </a:p>
        </p:txBody>
      </p:sp>
    </p:spTree>
    <p:extLst>
      <p:ext uri="{BB962C8B-B14F-4D97-AF65-F5344CB8AC3E}">
        <p14:creationId xmlns:p14="http://schemas.microsoft.com/office/powerpoint/2010/main" val="2097015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arget and map examples</a:t>
            </a:r>
            <a:endParaRPr lang="en-US" dirty="0"/>
          </a:p>
        </p:txBody>
      </p:sp>
      <p:pic>
        <p:nvPicPr>
          <p:cNvPr id="7" name="Picture 6"/>
          <p:cNvPicPr>
            <a:picLocks noChangeAspect="1"/>
          </p:cNvPicPr>
          <p:nvPr/>
        </p:nvPicPr>
        <p:blipFill>
          <a:blip r:embed="rId2"/>
          <a:stretch>
            <a:fillRect/>
          </a:stretch>
        </p:blipFill>
        <p:spPr>
          <a:xfrm>
            <a:off x="0" y="1744116"/>
            <a:ext cx="9144000" cy="2708413"/>
          </a:xfrm>
          <a:prstGeom prst="rect">
            <a:avLst/>
          </a:prstGeom>
        </p:spPr>
      </p:pic>
      <p:pic>
        <p:nvPicPr>
          <p:cNvPr id="8" name="Picture 7"/>
          <p:cNvPicPr>
            <a:picLocks noChangeAspect="1"/>
          </p:cNvPicPr>
          <p:nvPr/>
        </p:nvPicPr>
        <p:blipFill>
          <a:blip r:embed="rId3"/>
          <a:stretch>
            <a:fillRect/>
          </a:stretch>
        </p:blipFill>
        <p:spPr>
          <a:xfrm>
            <a:off x="0" y="4373217"/>
            <a:ext cx="9144000" cy="2484783"/>
          </a:xfrm>
          <a:prstGeom prst="rect">
            <a:avLst/>
          </a:prstGeom>
        </p:spPr>
      </p:pic>
      <p:sp>
        <p:nvSpPr>
          <p:cNvPr id="9" name="Rectangle 8"/>
          <p:cNvSpPr/>
          <p:nvPr/>
        </p:nvSpPr>
        <p:spPr>
          <a:xfrm>
            <a:off x="230915" y="3252198"/>
            <a:ext cx="4897326" cy="644666"/>
          </a:xfrm>
          <a:prstGeom prst="rect">
            <a:avLst/>
          </a:prstGeom>
          <a:no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30915" y="5665742"/>
            <a:ext cx="4897326" cy="644666"/>
          </a:xfrm>
          <a:prstGeom prst="rect">
            <a:avLst/>
          </a:prstGeom>
          <a:no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64CFC4C1-CD3F-E740-BE35-6567BD99E8C0}" type="slidenum">
              <a:rPr lang="en-US" smtClean="0"/>
              <a:t>4</a:t>
            </a:fld>
            <a:endParaRPr lang="en-US"/>
          </a:p>
        </p:txBody>
      </p:sp>
    </p:spTree>
    <p:extLst>
      <p:ext uri="{BB962C8B-B14F-4D97-AF65-F5344CB8AC3E}">
        <p14:creationId xmlns:p14="http://schemas.microsoft.com/office/powerpoint/2010/main" val="3354586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Asynchronous Work in </a:t>
            </a:r>
            <a:r>
              <a:rPr lang="en-GB" dirty="0" err="1" smtClean="0"/>
              <a:t>OpenACC</a:t>
            </a:r>
            <a:endParaRPr lang="en-GB" dirty="0"/>
          </a:p>
        </p:txBody>
      </p:sp>
      <p:sp>
        <p:nvSpPr>
          <p:cNvPr id="3" name="Content Placeholder 2"/>
          <p:cNvSpPr>
            <a:spLocks noGrp="1"/>
          </p:cNvSpPr>
          <p:nvPr>
            <p:ph idx="1"/>
          </p:nvPr>
        </p:nvSpPr>
        <p:spPr/>
        <p:txBody>
          <a:bodyPr/>
          <a:lstStyle/>
          <a:p>
            <a:r>
              <a:rPr lang="en-GB" dirty="0" smtClean="0"/>
              <a:t>Having asynchronous work means we also need a way to wait for it</a:t>
            </a:r>
          </a:p>
          <a:p>
            <a:pPr lvl="1"/>
            <a:r>
              <a:rPr lang="en-GB" dirty="0" smtClean="0"/>
              <a:t>Note that every </a:t>
            </a:r>
            <a:r>
              <a:rPr lang="en-GB" dirty="0" err="1" smtClean="0">
                <a:latin typeface="Courier New"/>
                <a:cs typeface="Courier New"/>
              </a:rPr>
              <a:t>async</a:t>
            </a:r>
            <a:r>
              <a:rPr lang="en-GB" dirty="0" smtClean="0"/>
              <a:t> clause on the previous slide took an </a:t>
            </a:r>
            <a:r>
              <a:rPr lang="en-GB" dirty="0" smtClean="0">
                <a:latin typeface="Courier New"/>
                <a:cs typeface="Courier New"/>
              </a:rPr>
              <a:t>id</a:t>
            </a:r>
          </a:p>
          <a:p>
            <a:pPr lvl="1"/>
            <a:r>
              <a:rPr lang="en-GB" dirty="0" smtClean="0"/>
              <a:t>The asynchronous task created is uniquely identified by that </a:t>
            </a:r>
            <a:r>
              <a:rPr lang="en-GB" dirty="0" smtClean="0">
                <a:latin typeface="Courier New"/>
                <a:cs typeface="Courier New"/>
              </a:rPr>
              <a:t>id</a:t>
            </a:r>
          </a:p>
          <a:p>
            <a:endParaRPr lang="en-GB" dirty="0"/>
          </a:p>
          <a:p>
            <a:r>
              <a:rPr lang="en-GB" dirty="0" smtClean="0"/>
              <a:t>We can then wait on that </a:t>
            </a:r>
            <a:r>
              <a:rPr lang="en-GB" dirty="0" smtClean="0">
                <a:latin typeface="Courier New"/>
                <a:cs typeface="Courier New"/>
              </a:rPr>
              <a:t>id</a:t>
            </a:r>
            <a:r>
              <a:rPr lang="en-GB" dirty="0" smtClean="0"/>
              <a:t> using either:</a:t>
            </a:r>
          </a:p>
          <a:p>
            <a:pPr lvl="1"/>
            <a:r>
              <a:rPr lang="en-GB" dirty="0" smtClean="0"/>
              <a:t>The </a:t>
            </a:r>
            <a:r>
              <a:rPr lang="en-GB" dirty="0" smtClean="0">
                <a:latin typeface="Courier New"/>
                <a:cs typeface="Courier New"/>
              </a:rPr>
              <a:t>wait</a:t>
            </a:r>
            <a:r>
              <a:rPr lang="en-GB" dirty="0" smtClean="0"/>
              <a:t> clause on compute or data directives</a:t>
            </a:r>
          </a:p>
          <a:p>
            <a:pPr lvl="1"/>
            <a:r>
              <a:rPr lang="en-GB" dirty="0" smtClean="0"/>
              <a:t>The </a:t>
            </a:r>
            <a:r>
              <a:rPr lang="en-GB" dirty="0" err="1" smtClean="0"/>
              <a:t>OpenACC</a:t>
            </a:r>
            <a:r>
              <a:rPr lang="en-GB" dirty="0" smtClean="0"/>
              <a:t> Runtime API’s Asynchronous Control functions</a:t>
            </a:r>
          </a:p>
        </p:txBody>
      </p:sp>
      <p:sp>
        <p:nvSpPr>
          <p:cNvPr id="4" name="Slide Number Placeholder 3"/>
          <p:cNvSpPr>
            <a:spLocks noGrp="1"/>
          </p:cNvSpPr>
          <p:nvPr>
            <p:ph type="sldNum" sz="quarter" idx="12"/>
          </p:nvPr>
        </p:nvSpPr>
        <p:spPr/>
        <p:txBody>
          <a:bodyPr/>
          <a:lstStyle/>
          <a:p>
            <a:fld id="{7B14E791-165F-344E-BF0E-59CD826800BF}" type="slidenum">
              <a:rPr lang="en-US" smtClean="0"/>
              <a:pPr/>
              <a:t>40</a:t>
            </a:fld>
            <a:endParaRPr lang="en-US" dirty="0"/>
          </a:p>
        </p:txBody>
      </p:sp>
    </p:spTree>
    <p:extLst>
      <p:ext uri="{BB962C8B-B14F-4D97-AF65-F5344CB8AC3E}">
        <p14:creationId xmlns:p14="http://schemas.microsoft.com/office/powerpoint/2010/main" val="834715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Asynchronous Work in </a:t>
            </a:r>
            <a:r>
              <a:rPr lang="en-GB" dirty="0" err="1" smtClean="0"/>
              <a:t>OpenACC</a:t>
            </a:r>
            <a:endParaRPr lang="en-GB" dirty="0"/>
          </a:p>
        </p:txBody>
      </p:sp>
      <p:sp>
        <p:nvSpPr>
          <p:cNvPr id="3" name="Content Placeholder 2"/>
          <p:cNvSpPr>
            <a:spLocks noGrp="1"/>
          </p:cNvSpPr>
          <p:nvPr>
            <p:ph idx="1"/>
          </p:nvPr>
        </p:nvSpPr>
        <p:spPr/>
        <p:txBody>
          <a:bodyPr>
            <a:normAutofit lnSpcReduction="10000"/>
          </a:bodyPr>
          <a:lstStyle/>
          <a:p>
            <a:r>
              <a:rPr lang="en-GB" dirty="0" smtClean="0"/>
              <a:t>Adding a </a:t>
            </a:r>
            <a:r>
              <a:rPr lang="en-GB" dirty="0" smtClean="0">
                <a:latin typeface="Courier New"/>
                <a:cs typeface="Courier New"/>
              </a:rPr>
              <a:t>wait(id)</a:t>
            </a:r>
            <a:r>
              <a:rPr lang="en-GB" dirty="0" smtClean="0"/>
              <a:t> clause to a compute or data directive makes the associated data transfer or computation wait until the asynchronous task associated with that </a:t>
            </a:r>
            <a:r>
              <a:rPr lang="en-GB" dirty="0" smtClean="0">
                <a:latin typeface="Courier New"/>
                <a:cs typeface="Courier New"/>
              </a:rPr>
              <a:t>id</a:t>
            </a:r>
            <a:r>
              <a:rPr lang="en-GB" dirty="0" smtClean="0"/>
              <a:t> completes</a:t>
            </a:r>
          </a:p>
          <a:p>
            <a:endParaRPr lang="en-GB" dirty="0"/>
          </a:p>
          <a:p>
            <a:r>
              <a:rPr lang="en-GB" dirty="0" smtClean="0"/>
              <a:t>The </a:t>
            </a:r>
            <a:r>
              <a:rPr lang="en-GB" dirty="0" err="1" smtClean="0"/>
              <a:t>OpenACC</a:t>
            </a:r>
            <a:r>
              <a:rPr lang="en-GB" dirty="0" smtClean="0"/>
              <a:t> Runtime API supports explicitly waiting using:</a:t>
            </a:r>
          </a:p>
          <a:p>
            <a:pPr marL="2689225" lvl="6" indent="0">
              <a:buNone/>
            </a:pPr>
            <a:r>
              <a:rPr lang="en-GB" b="1" dirty="0" smtClean="0">
                <a:solidFill>
                  <a:srgbClr val="76B900"/>
                </a:solidFill>
                <a:latin typeface="Courier New"/>
                <a:cs typeface="Courier New"/>
              </a:rPr>
              <a:t>void </a:t>
            </a:r>
            <a:r>
              <a:rPr lang="en-GB" b="1" dirty="0" err="1" smtClean="0">
                <a:solidFill>
                  <a:srgbClr val="76B900"/>
                </a:solidFill>
                <a:latin typeface="Courier New"/>
                <a:cs typeface="Courier New"/>
              </a:rPr>
              <a:t>acc_wait</a:t>
            </a:r>
            <a:r>
              <a:rPr lang="en-GB" b="1" dirty="0" smtClean="0">
                <a:solidFill>
                  <a:srgbClr val="76B900"/>
                </a:solidFill>
                <a:latin typeface="Courier New"/>
                <a:cs typeface="Courier New"/>
              </a:rPr>
              <a:t>(</a:t>
            </a: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id);</a:t>
            </a:r>
          </a:p>
          <a:p>
            <a:pPr marL="2689225" lvl="6" indent="0">
              <a:buNone/>
            </a:pPr>
            <a:r>
              <a:rPr lang="en-GB" b="1" dirty="0" smtClean="0">
                <a:solidFill>
                  <a:srgbClr val="76B900"/>
                </a:solidFill>
                <a:latin typeface="Courier New"/>
                <a:cs typeface="Courier New"/>
              </a:rPr>
              <a:t>void </a:t>
            </a:r>
            <a:r>
              <a:rPr lang="en-GB" b="1" dirty="0" err="1" smtClean="0">
                <a:solidFill>
                  <a:srgbClr val="76B900"/>
                </a:solidFill>
                <a:latin typeface="Courier New"/>
                <a:cs typeface="Courier New"/>
              </a:rPr>
              <a:t>acc_wait_all</a:t>
            </a:r>
            <a:r>
              <a:rPr lang="en-GB" b="1" dirty="0" smtClean="0">
                <a:solidFill>
                  <a:srgbClr val="76B900"/>
                </a:solidFill>
                <a:latin typeface="Courier New"/>
                <a:cs typeface="Courier New"/>
              </a:rPr>
              <a:t>();</a:t>
            </a:r>
          </a:p>
          <a:p>
            <a:pPr marL="2689225" lvl="6" indent="0">
              <a:buNone/>
            </a:pPr>
            <a:endParaRPr lang="en-GB" dirty="0" smtClean="0"/>
          </a:p>
          <a:p>
            <a:r>
              <a:rPr lang="en-GB" dirty="0" smtClean="0"/>
              <a:t>You can also check if asynchronous tasks have completed using:</a:t>
            </a:r>
          </a:p>
          <a:p>
            <a:pPr marL="2689225" lvl="6" indent="0">
              <a:buNone/>
            </a:pPr>
            <a:r>
              <a:rPr lang="en-GB" sz="1800" b="1" dirty="0" err="1" smtClean="0">
                <a:solidFill>
                  <a:srgbClr val="76B900"/>
                </a:solidFill>
                <a:latin typeface="Courier New"/>
                <a:cs typeface="Courier New"/>
              </a:rPr>
              <a:t>int</a:t>
            </a:r>
            <a:r>
              <a:rPr lang="en-GB" sz="1800" b="1" dirty="0" smtClean="0">
                <a:solidFill>
                  <a:srgbClr val="76B900"/>
                </a:solidFill>
                <a:latin typeface="Courier New"/>
                <a:cs typeface="Courier New"/>
              </a:rPr>
              <a:t> </a:t>
            </a:r>
            <a:r>
              <a:rPr lang="en-GB" sz="1800" b="1" dirty="0" err="1" smtClean="0">
                <a:solidFill>
                  <a:srgbClr val="76B900"/>
                </a:solidFill>
                <a:latin typeface="Courier New"/>
                <a:cs typeface="Courier New"/>
              </a:rPr>
              <a:t>acc_async_test</a:t>
            </a:r>
            <a:r>
              <a:rPr lang="en-GB" sz="1800" b="1" dirty="0" smtClean="0">
                <a:solidFill>
                  <a:srgbClr val="76B900"/>
                </a:solidFill>
                <a:latin typeface="Courier New"/>
                <a:cs typeface="Courier New"/>
              </a:rPr>
              <a:t>(</a:t>
            </a:r>
            <a:r>
              <a:rPr lang="en-GB" sz="1800" b="1" dirty="0" err="1" smtClean="0">
                <a:solidFill>
                  <a:srgbClr val="76B900"/>
                </a:solidFill>
                <a:latin typeface="Courier New"/>
                <a:cs typeface="Courier New"/>
              </a:rPr>
              <a:t>int</a:t>
            </a:r>
            <a:r>
              <a:rPr lang="en-GB" sz="1800" b="1" dirty="0">
                <a:solidFill>
                  <a:srgbClr val="76B900"/>
                </a:solidFill>
                <a:latin typeface="Courier New"/>
                <a:cs typeface="Courier New"/>
              </a:rPr>
              <a:t> </a:t>
            </a:r>
            <a:r>
              <a:rPr lang="en-GB" sz="1800" b="1" dirty="0" smtClean="0">
                <a:solidFill>
                  <a:srgbClr val="76B900"/>
                </a:solidFill>
                <a:latin typeface="Courier New"/>
                <a:cs typeface="Courier New"/>
              </a:rPr>
              <a:t>id);</a:t>
            </a:r>
          </a:p>
          <a:p>
            <a:pPr marL="2689225" lvl="6" indent="0">
              <a:buNone/>
            </a:pPr>
            <a:r>
              <a:rPr lang="en-GB" sz="1800" b="1" dirty="0" err="1" smtClean="0">
                <a:solidFill>
                  <a:srgbClr val="76B900"/>
                </a:solidFill>
                <a:latin typeface="Courier New"/>
                <a:cs typeface="Courier New"/>
              </a:rPr>
              <a:t>int</a:t>
            </a:r>
            <a:r>
              <a:rPr lang="en-GB" sz="1800" b="1" dirty="0" smtClean="0">
                <a:solidFill>
                  <a:srgbClr val="76B900"/>
                </a:solidFill>
                <a:latin typeface="Courier New"/>
                <a:cs typeface="Courier New"/>
              </a:rPr>
              <a:t> </a:t>
            </a:r>
            <a:r>
              <a:rPr lang="en-GB" sz="1800" b="1" dirty="0" err="1" smtClean="0">
                <a:solidFill>
                  <a:srgbClr val="76B900"/>
                </a:solidFill>
                <a:latin typeface="Courier New"/>
                <a:cs typeface="Courier New"/>
              </a:rPr>
              <a:t>acc_async_test_all</a:t>
            </a:r>
            <a:r>
              <a:rPr lang="en-GB" sz="1800" b="1" dirty="0" smtClean="0">
                <a:solidFill>
                  <a:srgbClr val="76B900"/>
                </a:solidFill>
                <a:latin typeface="Courier New"/>
                <a:cs typeface="Courier New"/>
              </a:rPr>
              <a:t>();</a:t>
            </a:r>
          </a:p>
        </p:txBody>
      </p:sp>
      <p:sp>
        <p:nvSpPr>
          <p:cNvPr id="4" name="Slide Number Placeholder 3"/>
          <p:cNvSpPr>
            <a:spLocks noGrp="1"/>
          </p:cNvSpPr>
          <p:nvPr>
            <p:ph type="sldNum" sz="quarter" idx="12"/>
          </p:nvPr>
        </p:nvSpPr>
        <p:spPr/>
        <p:txBody>
          <a:bodyPr/>
          <a:lstStyle/>
          <a:p>
            <a:fld id="{7B14E791-165F-344E-BF0E-59CD826800BF}" type="slidenum">
              <a:rPr lang="en-US" smtClean="0"/>
              <a:pPr/>
              <a:t>41</a:t>
            </a:fld>
            <a:endParaRPr lang="en-US" dirty="0"/>
          </a:p>
        </p:txBody>
      </p:sp>
    </p:spTree>
    <p:extLst>
      <p:ext uri="{BB962C8B-B14F-4D97-AF65-F5344CB8AC3E}">
        <p14:creationId xmlns:p14="http://schemas.microsoft.com/office/powerpoint/2010/main" val="4191569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Asynchronous Work in </a:t>
            </a:r>
            <a:r>
              <a:rPr lang="en-GB" dirty="0" err="1" smtClean="0"/>
              <a:t>OpenACC</a:t>
            </a:r>
            <a:endParaRPr lang="en-GB" dirty="0"/>
          </a:p>
        </p:txBody>
      </p:sp>
      <p:sp>
        <p:nvSpPr>
          <p:cNvPr id="3" name="Content Placeholder 2"/>
          <p:cNvSpPr>
            <a:spLocks noGrp="1"/>
          </p:cNvSpPr>
          <p:nvPr>
            <p:ph idx="1"/>
          </p:nvPr>
        </p:nvSpPr>
        <p:spPr/>
        <p:txBody>
          <a:bodyPr/>
          <a:lstStyle/>
          <a:p>
            <a:r>
              <a:rPr lang="en-GB" dirty="0" smtClean="0"/>
              <a:t>Let’s take a simple code snippet as an example:</a:t>
            </a:r>
          </a:p>
          <a:p>
            <a:pPr marL="0" indent="0">
              <a:buNone/>
            </a:pPr>
            <a:endParaRPr lang="en-GB" sz="1800" dirty="0" smtClean="0">
              <a:latin typeface="Courier New"/>
              <a:cs typeface="Courier New"/>
            </a:endParaRPr>
          </a:p>
          <a:p>
            <a:pPr marL="1431925" lvl="3" indent="0">
              <a:buNone/>
            </a:pPr>
            <a:r>
              <a:rPr lang="en-GB" b="1" dirty="0" smtClean="0">
                <a:solidFill>
                  <a:schemeClr val="tx1"/>
                </a:solidFill>
                <a:latin typeface="Courier New"/>
                <a:cs typeface="Courier New"/>
              </a:rPr>
              <a:t>#pragma </a:t>
            </a:r>
            <a:r>
              <a:rPr lang="en-GB" b="1" dirty="0" err="1" smtClean="0">
                <a:solidFill>
                  <a:schemeClr val="tx1"/>
                </a:solidFill>
                <a:latin typeface="Courier New"/>
                <a:cs typeface="Courier New"/>
              </a:rPr>
              <a:t>acc</a:t>
            </a:r>
            <a:r>
              <a:rPr lang="en-GB" b="1" dirty="0" smtClean="0">
                <a:solidFill>
                  <a:schemeClr val="tx1"/>
                </a:solidFill>
                <a:latin typeface="Courier New"/>
                <a:cs typeface="Courier New"/>
              </a:rPr>
              <a:t> data </a:t>
            </a:r>
            <a:r>
              <a:rPr lang="en-GB" b="1" dirty="0" err="1" smtClean="0">
                <a:solidFill>
                  <a:schemeClr val="tx1"/>
                </a:solidFill>
                <a:latin typeface="Courier New"/>
                <a:cs typeface="Courier New"/>
              </a:rPr>
              <a:t>copyin</a:t>
            </a:r>
            <a:r>
              <a:rPr lang="en-GB" b="1" dirty="0" smtClean="0">
                <a:solidFill>
                  <a:schemeClr val="tx1"/>
                </a:solidFill>
                <a:latin typeface="Courier New"/>
                <a:cs typeface="Courier New"/>
              </a:rPr>
              <a:t>(A[0:N]) </a:t>
            </a:r>
            <a:r>
              <a:rPr lang="en-GB" b="1" dirty="0" err="1" smtClean="0">
                <a:solidFill>
                  <a:schemeClr val="tx1"/>
                </a:solidFill>
                <a:latin typeface="Courier New"/>
                <a:cs typeface="Courier New"/>
              </a:rPr>
              <a:t>copyout</a:t>
            </a:r>
            <a:r>
              <a:rPr lang="en-GB" b="1" dirty="0" smtClean="0">
                <a:solidFill>
                  <a:schemeClr val="tx1"/>
                </a:solidFill>
                <a:latin typeface="Courier New"/>
                <a:cs typeface="Courier New"/>
              </a:rPr>
              <a:t>(B[0:N])</a:t>
            </a:r>
          </a:p>
          <a:p>
            <a:pPr marL="1431925" lvl="3" indent="0">
              <a:buNone/>
            </a:pPr>
            <a:r>
              <a:rPr lang="en-GB" b="1" dirty="0" smtClean="0">
                <a:solidFill>
                  <a:schemeClr val="tx1"/>
                </a:solidFill>
                <a:latin typeface="Courier New"/>
                <a:cs typeface="Courier New"/>
              </a:rPr>
              <a:t>{</a:t>
            </a:r>
          </a:p>
          <a:p>
            <a:pPr marL="1431925" lvl="3" indent="0">
              <a:buNone/>
            </a:pPr>
            <a:r>
              <a:rPr lang="en-GB" b="1" dirty="0" smtClean="0">
                <a:solidFill>
                  <a:schemeClr val="tx1"/>
                </a:solidFill>
                <a:latin typeface="Courier New"/>
                <a:cs typeface="Courier New"/>
              </a:rPr>
              <a:t>#pragma </a:t>
            </a:r>
            <a:r>
              <a:rPr lang="en-GB" b="1" dirty="0" err="1" smtClean="0">
                <a:solidFill>
                  <a:schemeClr val="tx1"/>
                </a:solidFill>
                <a:latin typeface="Courier New"/>
                <a:cs typeface="Courier New"/>
              </a:rPr>
              <a:t>acc</a:t>
            </a:r>
            <a:r>
              <a:rPr lang="en-GB" b="1" dirty="0" smtClean="0">
                <a:solidFill>
                  <a:schemeClr val="tx1"/>
                </a:solidFill>
                <a:latin typeface="Courier New"/>
                <a:cs typeface="Courier New"/>
              </a:rPr>
              <a:t> kernels</a:t>
            </a:r>
          </a:p>
          <a:p>
            <a:pPr marL="1431925" lvl="3" indent="0">
              <a:buNone/>
            </a:pPr>
            <a:r>
              <a:rPr lang="en-GB" b="1" dirty="0" smtClean="0">
                <a:solidFill>
                  <a:schemeClr val="tx1"/>
                </a:solidFill>
                <a:latin typeface="Courier New"/>
                <a:cs typeface="Courier New"/>
              </a:rPr>
              <a:t>  {</a:t>
            </a:r>
          </a:p>
          <a:p>
            <a:pPr marL="1431925" lvl="3" indent="0">
              <a:buNone/>
            </a:pPr>
            <a:r>
              <a:rPr lang="en-GB" b="1" dirty="0" smtClean="0">
                <a:solidFill>
                  <a:schemeClr val="tx1"/>
                </a:solidFill>
                <a:latin typeface="Courier New"/>
                <a:cs typeface="Courier New"/>
              </a:rPr>
              <a:t>    for (</a:t>
            </a:r>
            <a:r>
              <a:rPr lang="en-GB" b="1" dirty="0" err="1" smtClean="0">
                <a:solidFill>
                  <a:schemeClr val="tx1"/>
                </a:solidFill>
                <a:latin typeface="Courier New"/>
                <a:cs typeface="Courier New"/>
              </a:rPr>
              <a:t>i</a:t>
            </a:r>
            <a:r>
              <a:rPr lang="en-GB" b="1" dirty="0" smtClean="0">
                <a:solidFill>
                  <a:schemeClr val="tx1"/>
                </a:solidFill>
                <a:latin typeface="Courier New"/>
                <a:cs typeface="Courier New"/>
              </a:rPr>
              <a:t> = 0; </a:t>
            </a:r>
            <a:r>
              <a:rPr lang="en-GB" b="1" dirty="0" err="1" smtClean="0">
                <a:solidFill>
                  <a:schemeClr val="tx1"/>
                </a:solidFill>
                <a:latin typeface="Courier New"/>
                <a:cs typeface="Courier New"/>
              </a:rPr>
              <a:t>i</a:t>
            </a:r>
            <a:r>
              <a:rPr lang="en-GB" b="1" dirty="0" smtClean="0">
                <a:solidFill>
                  <a:schemeClr val="tx1"/>
                </a:solidFill>
                <a:latin typeface="Courier New"/>
                <a:cs typeface="Courier New"/>
              </a:rPr>
              <a:t> &lt; N; </a:t>
            </a:r>
            <a:r>
              <a:rPr lang="en-GB" b="1" dirty="0" err="1" smtClean="0">
                <a:solidFill>
                  <a:schemeClr val="tx1"/>
                </a:solidFill>
                <a:latin typeface="Courier New"/>
                <a:cs typeface="Courier New"/>
              </a:rPr>
              <a:t>i</a:t>
            </a:r>
            <a:r>
              <a:rPr lang="en-GB" b="1" dirty="0" smtClean="0">
                <a:solidFill>
                  <a:schemeClr val="tx1"/>
                </a:solidFill>
                <a:latin typeface="Courier New"/>
                <a:cs typeface="Courier New"/>
              </a:rPr>
              <a:t>++)</a:t>
            </a:r>
          </a:p>
          <a:p>
            <a:pPr marL="1431925" lvl="3" indent="0">
              <a:buNone/>
            </a:pPr>
            <a:r>
              <a:rPr lang="en-GB" b="1" dirty="0" smtClean="0">
                <a:solidFill>
                  <a:schemeClr val="tx1"/>
                </a:solidFill>
                <a:latin typeface="Courier New"/>
                <a:cs typeface="Courier New"/>
              </a:rPr>
              <a:t>      B[</a:t>
            </a:r>
            <a:r>
              <a:rPr lang="en-GB" b="1" dirty="0" err="1" smtClean="0">
                <a:solidFill>
                  <a:schemeClr val="tx1"/>
                </a:solidFill>
                <a:latin typeface="Courier New"/>
                <a:cs typeface="Courier New"/>
              </a:rPr>
              <a:t>i</a:t>
            </a:r>
            <a:r>
              <a:rPr lang="en-GB" b="1" dirty="0" smtClean="0">
                <a:solidFill>
                  <a:schemeClr val="tx1"/>
                </a:solidFill>
                <a:latin typeface="Courier New"/>
                <a:cs typeface="Courier New"/>
              </a:rPr>
              <a:t>] = foo(A[</a:t>
            </a:r>
            <a:r>
              <a:rPr lang="en-GB" b="1" dirty="0" err="1" smtClean="0">
                <a:solidFill>
                  <a:schemeClr val="tx1"/>
                </a:solidFill>
                <a:latin typeface="Courier New"/>
                <a:cs typeface="Courier New"/>
              </a:rPr>
              <a:t>i</a:t>
            </a:r>
            <a:r>
              <a:rPr lang="en-GB" b="1" dirty="0" smtClean="0">
                <a:solidFill>
                  <a:schemeClr val="tx1"/>
                </a:solidFill>
                <a:latin typeface="Courier New"/>
                <a:cs typeface="Courier New"/>
              </a:rPr>
              <a:t>]);</a:t>
            </a:r>
          </a:p>
          <a:p>
            <a:pPr marL="1431925" lvl="3" indent="0">
              <a:buNone/>
            </a:pPr>
            <a:r>
              <a:rPr lang="en-GB" b="1" dirty="0" smtClean="0">
                <a:solidFill>
                  <a:schemeClr val="tx1"/>
                </a:solidFill>
                <a:latin typeface="Courier New"/>
                <a:cs typeface="Courier New"/>
              </a:rPr>
              <a:t>  }</a:t>
            </a:r>
          </a:p>
          <a:p>
            <a:pPr marL="1431925" lvl="3" indent="0">
              <a:buNone/>
            </a:pPr>
            <a:r>
              <a:rPr lang="en-GB" b="1" dirty="0" smtClean="0">
                <a:solidFill>
                  <a:schemeClr val="tx1"/>
                </a:solidFill>
                <a:latin typeface="Courier New"/>
                <a:cs typeface="Courier New"/>
              </a:rPr>
              <a:t>}</a:t>
            </a:r>
          </a:p>
          <a:p>
            <a:pPr marL="1431925" lvl="3" indent="0">
              <a:buNone/>
            </a:pPr>
            <a:r>
              <a:rPr lang="en-GB" b="1" dirty="0" err="1" smtClean="0">
                <a:solidFill>
                  <a:schemeClr val="tx1"/>
                </a:solidFill>
                <a:latin typeface="Courier New"/>
                <a:cs typeface="Courier New"/>
              </a:rPr>
              <a:t>do_work_on_host</a:t>
            </a:r>
            <a:r>
              <a:rPr lang="en-GB" b="1" dirty="0" smtClean="0">
                <a:solidFill>
                  <a:schemeClr val="tx1"/>
                </a:solidFill>
                <a:latin typeface="Courier New"/>
                <a:cs typeface="Courier New"/>
              </a:rPr>
              <a:t>(C);</a:t>
            </a:r>
            <a:endParaRPr lang="en-GB" b="1" dirty="0">
              <a:solidFill>
                <a:schemeClr val="tx1"/>
              </a:solidFill>
              <a:latin typeface="Courier New"/>
              <a:cs typeface="Courier New"/>
            </a:endParaRPr>
          </a:p>
          <a:p>
            <a:endParaRPr lang="en-GB" dirty="0" smtClean="0">
              <a:latin typeface="Courier New"/>
              <a:cs typeface="Courier New"/>
            </a:endParaRPr>
          </a:p>
        </p:txBody>
      </p:sp>
      <p:sp>
        <p:nvSpPr>
          <p:cNvPr id="5" name="Left Brace 4"/>
          <p:cNvSpPr/>
          <p:nvPr/>
        </p:nvSpPr>
        <p:spPr>
          <a:xfrm>
            <a:off x="1309138" y="1981201"/>
            <a:ext cx="337538" cy="3048000"/>
          </a:xfrm>
          <a:prstGeom prst="leftBrace">
            <a:avLst/>
          </a:prstGeom>
          <a:ln w="38100">
            <a:solidFill>
              <a:srgbClr val="76B9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152400" y="3729034"/>
            <a:ext cx="1119233" cy="646331"/>
          </a:xfrm>
          <a:prstGeom prst="rect">
            <a:avLst/>
          </a:prstGeom>
          <a:noFill/>
        </p:spPr>
        <p:txBody>
          <a:bodyPr wrap="square" rtlCol="0">
            <a:spAutoFit/>
          </a:bodyPr>
          <a:lstStyle/>
          <a:p>
            <a:pPr algn="r"/>
            <a:r>
              <a:rPr lang="en-US" dirty="0" smtClean="0">
                <a:latin typeface="Trebuchet MS"/>
                <a:cs typeface="Trebuchet MS"/>
              </a:rPr>
              <a:t>Host is blocked</a:t>
            </a:r>
            <a:endParaRPr lang="en-US" dirty="0">
              <a:latin typeface="Trebuchet MS"/>
              <a:cs typeface="Trebuchet MS"/>
            </a:endParaRPr>
          </a:p>
        </p:txBody>
      </p:sp>
      <p:sp>
        <p:nvSpPr>
          <p:cNvPr id="7" name="Left Brace 6"/>
          <p:cNvSpPr/>
          <p:nvPr/>
        </p:nvSpPr>
        <p:spPr>
          <a:xfrm>
            <a:off x="1309138" y="5062544"/>
            <a:ext cx="337538" cy="500056"/>
          </a:xfrm>
          <a:prstGeom prst="leftBrace">
            <a:avLst/>
          </a:prstGeom>
          <a:ln w="38100">
            <a:solidFill>
              <a:srgbClr val="76B9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0" y="4912528"/>
            <a:ext cx="1271633" cy="646331"/>
          </a:xfrm>
          <a:prstGeom prst="rect">
            <a:avLst/>
          </a:prstGeom>
          <a:noFill/>
        </p:spPr>
        <p:txBody>
          <a:bodyPr wrap="square" rtlCol="0">
            <a:spAutoFit/>
          </a:bodyPr>
          <a:lstStyle/>
          <a:p>
            <a:pPr algn="r"/>
            <a:r>
              <a:rPr lang="en-US" dirty="0" smtClean="0">
                <a:latin typeface="Trebuchet MS"/>
                <a:cs typeface="Trebuchet MS"/>
              </a:rPr>
              <a:t>Host is working</a:t>
            </a:r>
            <a:endParaRPr lang="en-US" dirty="0">
              <a:latin typeface="Trebuchet MS"/>
              <a:cs typeface="Trebuchet MS"/>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42</a:t>
            </a:fld>
            <a:endParaRPr lang="en-US" dirty="0"/>
          </a:p>
        </p:txBody>
      </p:sp>
    </p:spTree>
    <p:extLst>
      <p:ext uri="{BB962C8B-B14F-4D97-AF65-F5344CB8AC3E}">
        <p14:creationId xmlns:p14="http://schemas.microsoft.com/office/powerpoint/2010/main" val="2892280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Asynchronous Work in </a:t>
            </a:r>
            <a:r>
              <a:rPr lang="en-GB" dirty="0" err="1" smtClean="0"/>
              <a:t>OpenACC</a:t>
            </a:r>
            <a:endParaRPr lang="en-GB" dirty="0"/>
          </a:p>
        </p:txBody>
      </p:sp>
      <p:cxnSp>
        <p:nvCxnSpPr>
          <p:cNvPr id="5" name="Straight Arrow Connector 4"/>
          <p:cNvCxnSpPr/>
          <p:nvPr/>
        </p:nvCxnSpPr>
        <p:spPr>
          <a:xfrm>
            <a:off x="2209238" y="2778928"/>
            <a:ext cx="603817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821584" y="2428890"/>
            <a:ext cx="1312645" cy="850094"/>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Single-threaded host</a:t>
            </a:r>
            <a:endParaRPr lang="en-US" dirty="0">
              <a:solidFill>
                <a:schemeClr val="tx1"/>
              </a:solidFill>
            </a:endParaRPr>
          </a:p>
        </p:txBody>
      </p:sp>
      <p:sp>
        <p:nvSpPr>
          <p:cNvPr id="7" name="Rectangle 6"/>
          <p:cNvSpPr/>
          <p:nvPr/>
        </p:nvSpPr>
        <p:spPr>
          <a:xfrm>
            <a:off x="821583" y="3629022"/>
            <a:ext cx="1312645" cy="1800200"/>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solidFill>
                  <a:schemeClr val="tx1"/>
                </a:solidFill>
              </a:rPr>
              <a:t>Accelerator w/ many PUs</a:t>
            </a:r>
            <a:endParaRPr lang="en-US" dirty="0">
              <a:solidFill>
                <a:schemeClr val="tx1"/>
              </a:solidFill>
            </a:endParaRPr>
          </a:p>
        </p:txBody>
      </p:sp>
      <p:sp>
        <p:nvSpPr>
          <p:cNvPr id="8" name="Rectangle 7"/>
          <p:cNvSpPr/>
          <p:nvPr/>
        </p:nvSpPr>
        <p:spPr>
          <a:xfrm>
            <a:off x="934096" y="4429112"/>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1346642" y="4429112"/>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1759188" y="4429112"/>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934096" y="4929167"/>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Rectangle 11"/>
          <p:cNvSpPr/>
          <p:nvPr/>
        </p:nvSpPr>
        <p:spPr>
          <a:xfrm>
            <a:off x="1346642" y="4929167"/>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Rectangle 12"/>
          <p:cNvSpPr/>
          <p:nvPr/>
        </p:nvSpPr>
        <p:spPr>
          <a:xfrm>
            <a:off x="1759188" y="4929167"/>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4" name="Straight Arrow Connector 13"/>
          <p:cNvCxnSpPr/>
          <p:nvPr/>
        </p:nvCxnSpPr>
        <p:spPr>
          <a:xfrm>
            <a:off x="2209238" y="4529122"/>
            <a:ext cx="603817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209238" y="4329100"/>
            <a:ext cx="603817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209238" y="4729144"/>
            <a:ext cx="603817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2209238" y="4929167"/>
            <a:ext cx="603817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2321750" y="2479041"/>
            <a:ext cx="900100" cy="550061"/>
          </a:xfrm>
          <a:prstGeom prst="rect">
            <a:avLst/>
          </a:prstGeom>
          <a:solidFill>
            <a:srgbClr val="817CBE"/>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err="1" smtClean="0">
                <a:solidFill>
                  <a:schemeClr val="tx1"/>
                </a:solidFill>
                <a:latin typeface="Courier New"/>
                <a:cs typeface="Courier New"/>
              </a:rPr>
              <a:t>copyin</a:t>
            </a:r>
            <a:endParaRPr lang="en-US" b="1" dirty="0">
              <a:solidFill>
                <a:schemeClr val="tx1"/>
              </a:solidFill>
              <a:latin typeface="Courier New"/>
              <a:cs typeface="Courier New"/>
            </a:endParaRPr>
          </a:p>
        </p:txBody>
      </p:sp>
      <p:sp>
        <p:nvSpPr>
          <p:cNvPr id="24" name="Rectangle 23"/>
          <p:cNvSpPr/>
          <p:nvPr/>
        </p:nvSpPr>
        <p:spPr>
          <a:xfrm>
            <a:off x="3296859" y="2478895"/>
            <a:ext cx="1687688" cy="550062"/>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smtClean="0">
                <a:solidFill>
                  <a:schemeClr val="tx1"/>
                </a:solidFill>
                <a:latin typeface="Trebuchet MS"/>
                <a:cs typeface="Trebuchet MS"/>
              </a:rPr>
              <a:t>Idling</a:t>
            </a:r>
            <a:endParaRPr lang="en-US" b="1" dirty="0">
              <a:solidFill>
                <a:schemeClr val="tx1"/>
              </a:solidFill>
              <a:latin typeface="Trebuchet MS"/>
              <a:cs typeface="Trebuchet MS"/>
            </a:endParaRPr>
          </a:p>
        </p:txBody>
      </p:sp>
      <p:sp>
        <p:nvSpPr>
          <p:cNvPr id="25" name="Rectangle 24"/>
          <p:cNvSpPr/>
          <p:nvPr/>
        </p:nvSpPr>
        <p:spPr>
          <a:xfrm>
            <a:off x="3296859" y="4229090"/>
            <a:ext cx="1687688" cy="850094"/>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err="1" smtClean="0">
                <a:solidFill>
                  <a:schemeClr val="tx1"/>
                </a:solidFill>
                <a:latin typeface="Courier New"/>
                <a:cs typeface="Courier New"/>
              </a:rPr>
              <a:t>acc</a:t>
            </a:r>
            <a:r>
              <a:rPr lang="en-US" b="1" dirty="0" smtClean="0">
                <a:solidFill>
                  <a:schemeClr val="tx1"/>
                </a:solidFill>
                <a:latin typeface="Courier New"/>
                <a:cs typeface="Courier New"/>
              </a:rPr>
              <a:t> kernels</a:t>
            </a:r>
            <a:endParaRPr lang="en-US" b="1" dirty="0">
              <a:solidFill>
                <a:schemeClr val="tx1"/>
              </a:solidFill>
              <a:latin typeface="Courier New"/>
              <a:cs typeface="Courier New"/>
            </a:endParaRPr>
          </a:p>
        </p:txBody>
      </p:sp>
      <p:sp>
        <p:nvSpPr>
          <p:cNvPr id="32" name="Rectangle 31"/>
          <p:cNvSpPr/>
          <p:nvPr/>
        </p:nvSpPr>
        <p:spPr>
          <a:xfrm>
            <a:off x="5059554" y="2478895"/>
            <a:ext cx="975108" cy="550061"/>
          </a:xfrm>
          <a:prstGeom prst="rect">
            <a:avLst/>
          </a:prstGeom>
          <a:solidFill>
            <a:srgbClr val="817CBE"/>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err="1" smtClean="0">
                <a:solidFill>
                  <a:schemeClr val="tx1"/>
                </a:solidFill>
                <a:latin typeface="Courier New"/>
                <a:cs typeface="Courier New"/>
              </a:rPr>
              <a:t>copyout</a:t>
            </a:r>
            <a:endParaRPr lang="en-US" b="1" dirty="0">
              <a:solidFill>
                <a:schemeClr val="tx1"/>
              </a:solidFill>
              <a:latin typeface="Courier New"/>
              <a:cs typeface="Courier New"/>
            </a:endParaRPr>
          </a:p>
        </p:txBody>
      </p:sp>
      <p:sp>
        <p:nvSpPr>
          <p:cNvPr id="33" name="Rectangle 32"/>
          <p:cNvSpPr/>
          <p:nvPr/>
        </p:nvSpPr>
        <p:spPr>
          <a:xfrm>
            <a:off x="6109671" y="2478895"/>
            <a:ext cx="1912713" cy="550061"/>
          </a:xfrm>
          <a:prstGeom prst="rect">
            <a:avLst/>
          </a:prstGeom>
          <a:solidFill>
            <a:srgbClr val="817CBE"/>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b="1" dirty="0" err="1" smtClean="0">
                <a:solidFill>
                  <a:schemeClr val="tx1"/>
                </a:solidFill>
                <a:latin typeface="Courier New"/>
                <a:cs typeface="Courier New"/>
              </a:rPr>
              <a:t>do_work_on_host</a:t>
            </a:r>
            <a:endParaRPr lang="en-US" sz="1600" b="1" dirty="0">
              <a:solidFill>
                <a:schemeClr val="tx1"/>
              </a:solidFill>
              <a:latin typeface="Courier New"/>
              <a:cs typeface="Courier New"/>
            </a:endParaRPr>
          </a:p>
        </p:txBody>
      </p:sp>
      <p:sp>
        <p:nvSpPr>
          <p:cNvPr id="41" name="Down Arrow 40"/>
          <p:cNvSpPr/>
          <p:nvPr/>
        </p:nvSpPr>
        <p:spPr>
          <a:xfrm>
            <a:off x="2509271" y="3278983"/>
            <a:ext cx="525058" cy="800089"/>
          </a:xfrm>
          <a:prstGeom prst="downArrow">
            <a:avLst/>
          </a:prstGeom>
          <a:solidFill>
            <a:srgbClr val="817CB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2" name="Down Arrow 41"/>
          <p:cNvSpPr/>
          <p:nvPr/>
        </p:nvSpPr>
        <p:spPr>
          <a:xfrm rot="10800000">
            <a:off x="5284579" y="3228978"/>
            <a:ext cx="525058" cy="800089"/>
          </a:xfrm>
          <a:prstGeom prst="downArrow">
            <a:avLst/>
          </a:prstGeom>
          <a:solidFill>
            <a:srgbClr val="817CB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 name="Slide Number Placeholder 2"/>
          <p:cNvSpPr>
            <a:spLocks noGrp="1"/>
          </p:cNvSpPr>
          <p:nvPr>
            <p:ph type="sldNum" sz="quarter" idx="12"/>
          </p:nvPr>
        </p:nvSpPr>
        <p:spPr/>
        <p:txBody>
          <a:bodyPr/>
          <a:lstStyle/>
          <a:p>
            <a:fld id="{7B14E791-165F-344E-BF0E-59CD826800BF}" type="slidenum">
              <a:rPr lang="en-US" smtClean="0"/>
              <a:pPr/>
              <a:t>43</a:t>
            </a:fld>
            <a:endParaRPr lang="en-US" dirty="0"/>
          </a:p>
        </p:txBody>
      </p:sp>
    </p:spTree>
    <p:extLst>
      <p:ext uri="{BB962C8B-B14F-4D97-AF65-F5344CB8AC3E}">
        <p14:creationId xmlns:p14="http://schemas.microsoft.com/office/powerpoint/2010/main" val="1220311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Asynchronous Work in </a:t>
            </a:r>
            <a:r>
              <a:rPr lang="en-GB" dirty="0" err="1" smtClean="0"/>
              <a:t>OpenACC</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Performing the transfer and compute asynchronously allows us to overlap the host and accelerator work:</a:t>
            </a:r>
          </a:p>
          <a:p>
            <a:pPr marL="0" indent="0">
              <a:buNone/>
            </a:pPr>
            <a:endParaRPr lang="en-GB" sz="1800" dirty="0" smtClean="0">
              <a:latin typeface="Courier New"/>
              <a:cs typeface="Courier New"/>
            </a:endParaRPr>
          </a:p>
          <a:p>
            <a:pPr marL="1028700" lvl="2" indent="0">
              <a:buNone/>
            </a:pPr>
            <a:r>
              <a:rPr lang="en-GB" b="1" dirty="0" smtClean="0">
                <a:solidFill>
                  <a:schemeClr val="tx1"/>
                </a:solidFill>
                <a:latin typeface="Courier New"/>
                <a:cs typeface="Courier New"/>
              </a:rPr>
              <a:t>#pragma </a:t>
            </a:r>
            <a:r>
              <a:rPr lang="en-GB" b="1" dirty="0" err="1" smtClean="0">
                <a:solidFill>
                  <a:schemeClr val="tx1"/>
                </a:solidFill>
                <a:latin typeface="Courier New"/>
                <a:cs typeface="Courier New"/>
              </a:rPr>
              <a:t>acc</a:t>
            </a:r>
            <a:r>
              <a:rPr lang="en-GB" b="1" dirty="0" smtClean="0">
                <a:solidFill>
                  <a:schemeClr val="tx1"/>
                </a:solidFill>
                <a:latin typeface="Courier New"/>
                <a:cs typeface="Courier New"/>
              </a:rPr>
              <a:t> enter data </a:t>
            </a:r>
            <a:r>
              <a:rPr lang="en-GB" b="1" dirty="0" err="1" smtClean="0">
                <a:solidFill>
                  <a:srgbClr val="76B900"/>
                </a:solidFill>
                <a:latin typeface="Courier New"/>
                <a:cs typeface="Courier New"/>
              </a:rPr>
              <a:t>async</a:t>
            </a:r>
            <a:r>
              <a:rPr lang="en-GB" b="1" dirty="0" smtClean="0">
                <a:solidFill>
                  <a:srgbClr val="76B900"/>
                </a:solidFill>
                <a:latin typeface="Courier New"/>
                <a:cs typeface="Courier New"/>
              </a:rPr>
              <a:t>(0)</a:t>
            </a:r>
            <a:r>
              <a:rPr lang="en-GB" b="1" dirty="0" smtClean="0">
                <a:solidFill>
                  <a:schemeClr val="tx1"/>
                </a:solidFill>
                <a:latin typeface="Courier New"/>
                <a:cs typeface="Courier New"/>
              </a:rPr>
              <a:t> </a:t>
            </a:r>
            <a:r>
              <a:rPr lang="en-GB" b="1" dirty="0" err="1" smtClean="0">
                <a:solidFill>
                  <a:schemeClr val="tx1"/>
                </a:solidFill>
                <a:latin typeface="Courier New"/>
                <a:cs typeface="Courier New"/>
              </a:rPr>
              <a:t>copyin</a:t>
            </a:r>
            <a:r>
              <a:rPr lang="en-GB" b="1" dirty="0" smtClean="0">
                <a:solidFill>
                  <a:schemeClr val="tx1"/>
                </a:solidFill>
                <a:latin typeface="Courier New"/>
                <a:cs typeface="Courier New"/>
              </a:rPr>
              <a:t>(A[0:N]) create(B[0:N])</a:t>
            </a:r>
          </a:p>
          <a:p>
            <a:pPr marL="1028700" lvl="2" indent="0">
              <a:buNone/>
            </a:pPr>
            <a:r>
              <a:rPr lang="en-GB" b="1" dirty="0" smtClean="0">
                <a:solidFill>
                  <a:schemeClr val="tx1"/>
                </a:solidFill>
                <a:latin typeface="Courier New"/>
                <a:cs typeface="Courier New"/>
              </a:rPr>
              <a:t>#pragma </a:t>
            </a:r>
            <a:r>
              <a:rPr lang="en-GB" b="1" dirty="0" err="1" smtClean="0">
                <a:solidFill>
                  <a:schemeClr val="tx1"/>
                </a:solidFill>
                <a:latin typeface="Courier New"/>
                <a:cs typeface="Courier New"/>
              </a:rPr>
              <a:t>acc</a:t>
            </a:r>
            <a:r>
              <a:rPr lang="en-GB" b="1" dirty="0" smtClean="0">
                <a:solidFill>
                  <a:schemeClr val="tx1"/>
                </a:solidFill>
                <a:latin typeface="Courier New"/>
                <a:cs typeface="Courier New"/>
              </a:rPr>
              <a:t> kernels </a:t>
            </a:r>
            <a:r>
              <a:rPr lang="en-GB" b="1" dirty="0" smtClean="0">
                <a:solidFill>
                  <a:srgbClr val="76B900"/>
                </a:solidFill>
                <a:latin typeface="Courier New"/>
                <a:cs typeface="Courier New"/>
              </a:rPr>
              <a:t>wait(0) </a:t>
            </a:r>
            <a:r>
              <a:rPr lang="en-GB" b="1" dirty="0" err="1" smtClean="0">
                <a:solidFill>
                  <a:srgbClr val="76B900"/>
                </a:solidFill>
                <a:latin typeface="Courier New"/>
                <a:cs typeface="Courier New"/>
              </a:rPr>
              <a:t>async</a:t>
            </a:r>
            <a:r>
              <a:rPr lang="en-GB" b="1" dirty="0" smtClean="0">
                <a:solidFill>
                  <a:srgbClr val="76B900"/>
                </a:solidFill>
                <a:latin typeface="Courier New"/>
                <a:cs typeface="Courier New"/>
              </a:rPr>
              <a:t>(1)</a:t>
            </a:r>
          </a:p>
          <a:p>
            <a:pPr marL="1028700" lvl="2" indent="0">
              <a:buNone/>
            </a:pPr>
            <a:r>
              <a:rPr lang="en-GB" b="1" dirty="0" smtClean="0">
                <a:solidFill>
                  <a:schemeClr val="tx1"/>
                </a:solidFill>
                <a:latin typeface="Courier New"/>
                <a:cs typeface="Courier New"/>
              </a:rPr>
              <a:t>{</a:t>
            </a:r>
          </a:p>
          <a:p>
            <a:pPr marL="1028700" lvl="2" indent="0">
              <a:buNone/>
            </a:pPr>
            <a:r>
              <a:rPr lang="en-GB" b="1" dirty="0" smtClean="0">
                <a:solidFill>
                  <a:schemeClr val="tx1"/>
                </a:solidFill>
                <a:latin typeface="Courier New"/>
                <a:cs typeface="Courier New"/>
              </a:rPr>
              <a:t>  for (</a:t>
            </a:r>
            <a:r>
              <a:rPr lang="en-GB" b="1" dirty="0" err="1" smtClean="0">
                <a:solidFill>
                  <a:schemeClr val="tx1"/>
                </a:solidFill>
                <a:latin typeface="Courier New"/>
                <a:cs typeface="Courier New"/>
              </a:rPr>
              <a:t>i</a:t>
            </a:r>
            <a:r>
              <a:rPr lang="en-GB" b="1" dirty="0" smtClean="0">
                <a:solidFill>
                  <a:schemeClr val="tx1"/>
                </a:solidFill>
                <a:latin typeface="Courier New"/>
                <a:cs typeface="Courier New"/>
              </a:rPr>
              <a:t> = 0; </a:t>
            </a:r>
            <a:r>
              <a:rPr lang="en-GB" b="1" dirty="0" err="1" smtClean="0">
                <a:solidFill>
                  <a:schemeClr val="tx1"/>
                </a:solidFill>
                <a:latin typeface="Courier New"/>
                <a:cs typeface="Courier New"/>
              </a:rPr>
              <a:t>i</a:t>
            </a:r>
            <a:r>
              <a:rPr lang="en-GB" b="1" dirty="0" smtClean="0">
                <a:solidFill>
                  <a:schemeClr val="tx1"/>
                </a:solidFill>
                <a:latin typeface="Courier New"/>
                <a:cs typeface="Courier New"/>
              </a:rPr>
              <a:t> &lt; N; </a:t>
            </a:r>
            <a:r>
              <a:rPr lang="en-GB" b="1" dirty="0" err="1" smtClean="0">
                <a:solidFill>
                  <a:schemeClr val="tx1"/>
                </a:solidFill>
                <a:latin typeface="Courier New"/>
                <a:cs typeface="Courier New"/>
              </a:rPr>
              <a:t>i</a:t>
            </a:r>
            <a:r>
              <a:rPr lang="en-GB" b="1" dirty="0" smtClean="0">
                <a:solidFill>
                  <a:schemeClr val="tx1"/>
                </a:solidFill>
                <a:latin typeface="Courier New"/>
                <a:cs typeface="Courier New"/>
              </a:rPr>
              <a:t>++)</a:t>
            </a:r>
          </a:p>
          <a:p>
            <a:pPr marL="1028700" lvl="2" indent="0">
              <a:buNone/>
            </a:pPr>
            <a:r>
              <a:rPr lang="en-GB" b="1" dirty="0" smtClean="0">
                <a:solidFill>
                  <a:schemeClr val="tx1"/>
                </a:solidFill>
                <a:latin typeface="Courier New"/>
                <a:cs typeface="Courier New"/>
              </a:rPr>
              <a:t>    B[</a:t>
            </a:r>
            <a:r>
              <a:rPr lang="en-GB" b="1" dirty="0" err="1" smtClean="0">
                <a:solidFill>
                  <a:schemeClr val="tx1"/>
                </a:solidFill>
                <a:latin typeface="Courier New"/>
                <a:cs typeface="Courier New"/>
              </a:rPr>
              <a:t>i</a:t>
            </a:r>
            <a:r>
              <a:rPr lang="en-GB" b="1" dirty="0" smtClean="0">
                <a:solidFill>
                  <a:schemeClr val="tx1"/>
                </a:solidFill>
                <a:latin typeface="Courier New"/>
                <a:cs typeface="Courier New"/>
              </a:rPr>
              <a:t>] = foo(A[</a:t>
            </a:r>
            <a:r>
              <a:rPr lang="en-GB" b="1" dirty="0" err="1" smtClean="0">
                <a:solidFill>
                  <a:schemeClr val="tx1"/>
                </a:solidFill>
                <a:latin typeface="Courier New"/>
                <a:cs typeface="Courier New"/>
              </a:rPr>
              <a:t>i</a:t>
            </a:r>
            <a:r>
              <a:rPr lang="en-GB" b="1" dirty="0" smtClean="0">
                <a:solidFill>
                  <a:schemeClr val="tx1"/>
                </a:solidFill>
                <a:latin typeface="Courier New"/>
                <a:cs typeface="Courier New"/>
              </a:rPr>
              <a:t>]);</a:t>
            </a:r>
          </a:p>
          <a:p>
            <a:pPr marL="1028700" lvl="2" indent="0">
              <a:buNone/>
            </a:pPr>
            <a:r>
              <a:rPr lang="en-GB" b="1" dirty="0" smtClean="0">
                <a:solidFill>
                  <a:schemeClr val="tx1"/>
                </a:solidFill>
                <a:latin typeface="Courier New"/>
                <a:cs typeface="Courier New"/>
              </a:rPr>
              <a:t>}</a:t>
            </a:r>
          </a:p>
          <a:p>
            <a:pPr marL="1028700" lvl="2" indent="0">
              <a:buNone/>
            </a:pPr>
            <a:r>
              <a:rPr lang="en-GB" b="1" dirty="0" smtClean="0">
                <a:latin typeface="Courier New"/>
                <a:cs typeface="Courier New"/>
              </a:rPr>
              <a:t>#pragma </a:t>
            </a:r>
            <a:r>
              <a:rPr lang="en-GB" b="1" dirty="0" err="1" smtClean="0">
                <a:latin typeface="Courier New"/>
                <a:cs typeface="Courier New"/>
              </a:rPr>
              <a:t>acc</a:t>
            </a:r>
            <a:r>
              <a:rPr lang="en-GB" b="1" dirty="0" smtClean="0">
                <a:latin typeface="Courier New"/>
                <a:cs typeface="Courier New"/>
              </a:rPr>
              <a:t> exit data </a:t>
            </a:r>
            <a:r>
              <a:rPr lang="en-GB" b="1" dirty="0" smtClean="0">
                <a:solidFill>
                  <a:srgbClr val="76B900"/>
                </a:solidFill>
                <a:latin typeface="Courier New"/>
                <a:cs typeface="Courier New"/>
              </a:rPr>
              <a:t>wait(1) </a:t>
            </a:r>
            <a:r>
              <a:rPr lang="en-GB" b="1" dirty="0" err="1" smtClean="0">
                <a:solidFill>
                  <a:srgbClr val="76B900"/>
                </a:solidFill>
                <a:latin typeface="Courier New"/>
                <a:cs typeface="Courier New"/>
              </a:rPr>
              <a:t>async</a:t>
            </a:r>
            <a:r>
              <a:rPr lang="en-GB" b="1" dirty="0" smtClean="0">
                <a:solidFill>
                  <a:srgbClr val="76B900"/>
                </a:solidFill>
                <a:latin typeface="Courier New"/>
                <a:cs typeface="Courier New"/>
              </a:rPr>
              <a:t>(2)</a:t>
            </a:r>
            <a:r>
              <a:rPr lang="en-GB" b="1" dirty="0" smtClean="0">
                <a:latin typeface="Courier New"/>
                <a:cs typeface="Courier New"/>
              </a:rPr>
              <a:t> </a:t>
            </a:r>
            <a:r>
              <a:rPr lang="en-GB" b="1" dirty="0" err="1" smtClean="0">
                <a:latin typeface="Courier New"/>
                <a:cs typeface="Courier New"/>
              </a:rPr>
              <a:t>copyout</a:t>
            </a:r>
            <a:r>
              <a:rPr lang="en-GB" b="1" dirty="0" smtClean="0">
                <a:latin typeface="Courier New"/>
                <a:cs typeface="Courier New"/>
              </a:rPr>
              <a:t>(B[0:N])</a:t>
            </a:r>
            <a:endParaRPr lang="en-GB" b="1" dirty="0" smtClean="0">
              <a:solidFill>
                <a:schemeClr val="tx1"/>
              </a:solidFill>
              <a:latin typeface="Courier New"/>
              <a:cs typeface="Courier New"/>
            </a:endParaRPr>
          </a:p>
          <a:p>
            <a:pPr marL="1028700" lvl="2" indent="0">
              <a:buNone/>
            </a:pPr>
            <a:r>
              <a:rPr lang="en-GB" b="1" dirty="0" err="1" smtClean="0">
                <a:solidFill>
                  <a:schemeClr val="tx1"/>
                </a:solidFill>
                <a:latin typeface="Courier New"/>
                <a:cs typeface="Courier New"/>
              </a:rPr>
              <a:t>do_work_on_host</a:t>
            </a:r>
            <a:r>
              <a:rPr lang="en-GB" b="1" dirty="0" smtClean="0">
                <a:solidFill>
                  <a:schemeClr val="tx1"/>
                </a:solidFill>
                <a:latin typeface="Courier New"/>
                <a:cs typeface="Courier New"/>
              </a:rPr>
              <a:t>(C);</a:t>
            </a:r>
          </a:p>
          <a:p>
            <a:pPr marL="1028700" lvl="2" indent="0">
              <a:buNone/>
            </a:pPr>
            <a:endParaRPr lang="en-GB" dirty="0">
              <a:latin typeface="Courier New"/>
              <a:cs typeface="Courier New"/>
            </a:endParaRPr>
          </a:p>
          <a:p>
            <a:pPr marL="1028700" lvl="2" indent="0">
              <a:buNone/>
            </a:pPr>
            <a:r>
              <a:rPr lang="en-GB" b="1" dirty="0" err="1" smtClean="0">
                <a:solidFill>
                  <a:srgbClr val="76B900"/>
                </a:solidFill>
                <a:latin typeface="Courier New"/>
                <a:cs typeface="Courier New"/>
              </a:rPr>
              <a:t>acc_wait</a:t>
            </a:r>
            <a:r>
              <a:rPr lang="en-GB" b="1" dirty="0" smtClean="0">
                <a:solidFill>
                  <a:srgbClr val="76B900"/>
                </a:solidFill>
                <a:latin typeface="Courier New"/>
                <a:cs typeface="Courier New"/>
              </a:rPr>
              <a:t>(2);</a:t>
            </a:r>
            <a:endParaRPr lang="en-GB" b="1" dirty="0">
              <a:solidFill>
                <a:srgbClr val="76B900"/>
              </a:solidFill>
              <a:latin typeface="Courier New"/>
              <a:cs typeface="Courier New"/>
            </a:endParaRPr>
          </a:p>
          <a:p>
            <a:endParaRPr lang="en-GB" dirty="0" smtClean="0">
              <a:latin typeface="Courier New"/>
              <a:cs typeface="Courier New"/>
            </a:endParaRPr>
          </a:p>
        </p:txBody>
      </p:sp>
      <p:cxnSp>
        <p:nvCxnSpPr>
          <p:cNvPr id="5" name="Curved Connector 4"/>
          <p:cNvCxnSpPr/>
          <p:nvPr/>
        </p:nvCxnSpPr>
        <p:spPr>
          <a:xfrm rot="5400000">
            <a:off x="6019800" y="2438400"/>
            <a:ext cx="533400" cy="533400"/>
          </a:xfrm>
          <a:prstGeom prst="curvedConnector3">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Curved Connector 6"/>
          <p:cNvCxnSpPr/>
          <p:nvPr/>
        </p:nvCxnSpPr>
        <p:spPr>
          <a:xfrm rot="5400000">
            <a:off x="5676900" y="3314700"/>
            <a:ext cx="1371600" cy="1143000"/>
          </a:xfrm>
          <a:prstGeom prst="curvedConnector3">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Curved Connector 8"/>
          <p:cNvCxnSpPr/>
          <p:nvPr/>
        </p:nvCxnSpPr>
        <p:spPr>
          <a:xfrm rot="10800000" flipV="1">
            <a:off x="3581400" y="4876800"/>
            <a:ext cx="3581400" cy="1219200"/>
          </a:xfrm>
          <a:prstGeom prst="curvedConnector3">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fld id="{7B14E791-165F-344E-BF0E-59CD826800BF}" type="slidenum">
              <a:rPr lang="en-US" smtClean="0"/>
              <a:pPr/>
              <a:t>44</a:t>
            </a:fld>
            <a:endParaRPr lang="en-US" dirty="0"/>
          </a:p>
        </p:txBody>
      </p:sp>
    </p:spTree>
    <p:extLst>
      <p:ext uri="{BB962C8B-B14F-4D97-AF65-F5344CB8AC3E}">
        <p14:creationId xmlns:p14="http://schemas.microsoft.com/office/powerpoint/2010/main" val="708805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Asynchronous Work in </a:t>
            </a:r>
            <a:r>
              <a:rPr lang="en-GB" dirty="0" err="1" smtClean="0"/>
              <a:t>OpenACC</a:t>
            </a:r>
            <a:endParaRPr lang="en-GB" dirty="0"/>
          </a:p>
        </p:txBody>
      </p:sp>
      <p:cxnSp>
        <p:nvCxnSpPr>
          <p:cNvPr id="5" name="Straight Arrow Connector 4"/>
          <p:cNvCxnSpPr/>
          <p:nvPr/>
        </p:nvCxnSpPr>
        <p:spPr>
          <a:xfrm>
            <a:off x="2209238" y="2778928"/>
            <a:ext cx="603817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821584" y="2428890"/>
            <a:ext cx="1312645" cy="850094"/>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Single-threaded host</a:t>
            </a:r>
            <a:endParaRPr lang="en-US" dirty="0">
              <a:solidFill>
                <a:schemeClr val="tx1"/>
              </a:solidFill>
            </a:endParaRPr>
          </a:p>
        </p:txBody>
      </p:sp>
      <p:sp>
        <p:nvSpPr>
          <p:cNvPr id="7" name="Rectangle 6"/>
          <p:cNvSpPr/>
          <p:nvPr/>
        </p:nvSpPr>
        <p:spPr>
          <a:xfrm>
            <a:off x="821583" y="3629022"/>
            <a:ext cx="1312645" cy="1800200"/>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solidFill>
                  <a:schemeClr val="tx1"/>
                </a:solidFill>
              </a:rPr>
              <a:t>Accelerator w/ many PUs</a:t>
            </a:r>
            <a:endParaRPr lang="en-US" dirty="0">
              <a:solidFill>
                <a:schemeClr val="tx1"/>
              </a:solidFill>
            </a:endParaRPr>
          </a:p>
        </p:txBody>
      </p:sp>
      <p:sp>
        <p:nvSpPr>
          <p:cNvPr id="8" name="Rectangle 7"/>
          <p:cNvSpPr/>
          <p:nvPr/>
        </p:nvSpPr>
        <p:spPr>
          <a:xfrm>
            <a:off x="934096" y="4429112"/>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1346642" y="4429112"/>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1759188" y="4429112"/>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934096" y="4929167"/>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Rectangle 11"/>
          <p:cNvSpPr/>
          <p:nvPr/>
        </p:nvSpPr>
        <p:spPr>
          <a:xfrm>
            <a:off x="1346642" y="4929167"/>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Rectangle 12"/>
          <p:cNvSpPr/>
          <p:nvPr/>
        </p:nvSpPr>
        <p:spPr>
          <a:xfrm>
            <a:off x="1759188" y="4929167"/>
            <a:ext cx="262529" cy="350039"/>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4" name="Straight Arrow Connector 13"/>
          <p:cNvCxnSpPr/>
          <p:nvPr/>
        </p:nvCxnSpPr>
        <p:spPr>
          <a:xfrm>
            <a:off x="2209238" y="4529122"/>
            <a:ext cx="603817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209238" y="4329100"/>
            <a:ext cx="603817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209238" y="4729144"/>
            <a:ext cx="603817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2209238" y="4929167"/>
            <a:ext cx="6038171"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2321750" y="2479041"/>
            <a:ext cx="112513" cy="550061"/>
          </a:xfrm>
          <a:prstGeom prst="rect">
            <a:avLst/>
          </a:prstGeom>
          <a:solidFill>
            <a:srgbClr val="817CBE"/>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b="1" dirty="0">
              <a:solidFill>
                <a:schemeClr val="tx1"/>
              </a:solidFill>
              <a:latin typeface="Courier New"/>
              <a:cs typeface="Courier New"/>
            </a:endParaRPr>
          </a:p>
        </p:txBody>
      </p:sp>
      <p:sp>
        <p:nvSpPr>
          <p:cNvPr id="24" name="Rectangle 23"/>
          <p:cNvSpPr/>
          <p:nvPr/>
        </p:nvSpPr>
        <p:spPr>
          <a:xfrm>
            <a:off x="2471767" y="2478894"/>
            <a:ext cx="112513" cy="550060"/>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b="1" dirty="0">
              <a:solidFill>
                <a:schemeClr val="tx1"/>
              </a:solidFill>
              <a:latin typeface="Trebuchet MS"/>
              <a:cs typeface="Trebuchet MS"/>
            </a:endParaRPr>
          </a:p>
        </p:txBody>
      </p:sp>
      <p:sp>
        <p:nvSpPr>
          <p:cNvPr id="25" name="Rectangle 24"/>
          <p:cNvSpPr/>
          <p:nvPr/>
        </p:nvSpPr>
        <p:spPr>
          <a:xfrm>
            <a:off x="3296859" y="4229090"/>
            <a:ext cx="1687688" cy="850094"/>
          </a:xfrm>
          <a:prstGeom prst="rect">
            <a:avLst/>
          </a:prstGeom>
          <a:solidFill>
            <a:srgbClr val="76B900"/>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err="1" smtClean="0">
                <a:solidFill>
                  <a:schemeClr val="tx1"/>
                </a:solidFill>
                <a:latin typeface="Courier New"/>
                <a:cs typeface="Courier New"/>
              </a:rPr>
              <a:t>acc</a:t>
            </a:r>
            <a:r>
              <a:rPr lang="en-US" b="1" dirty="0" smtClean="0">
                <a:solidFill>
                  <a:schemeClr val="tx1"/>
                </a:solidFill>
                <a:latin typeface="Courier New"/>
                <a:cs typeface="Courier New"/>
              </a:rPr>
              <a:t> kernels</a:t>
            </a:r>
            <a:endParaRPr lang="en-US" b="1" dirty="0">
              <a:solidFill>
                <a:schemeClr val="tx1"/>
              </a:solidFill>
              <a:latin typeface="Courier New"/>
              <a:cs typeface="Courier New"/>
            </a:endParaRPr>
          </a:p>
        </p:txBody>
      </p:sp>
      <p:sp>
        <p:nvSpPr>
          <p:cNvPr id="32" name="Rectangle 31"/>
          <p:cNvSpPr/>
          <p:nvPr/>
        </p:nvSpPr>
        <p:spPr>
          <a:xfrm>
            <a:off x="2621784" y="2478895"/>
            <a:ext cx="112513" cy="550061"/>
          </a:xfrm>
          <a:prstGeom prst="rect">
            <a:avLst/>
          </a:prstGeom>
          <a:solidFill>
            <a:srgbClr val="817CBE"/>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b="1" dirty="0">
              <a:solidFill>
                <a:schemeClr val="tx1"/>
              </a:solidFill>
              <a:latin typeface="Courier New"/>
              <a:cs typeface="Courier New"/>
            </a:endParaRPr>
          </a:p>
        </p:txBody>
      </p:sp>
      <p:sp>
        <p:nvSpPr>
          <p:cNvPr id="33" name="Rectangle 32"/>
          <p:cNvSpPr/>
          <p:nvPr/>
        </p:nvSpPr>
        <p:spPr>
          <a:xfrm>
            <a:off x="2809304" y="2478895"/>
            <a:ext cx="3000333" cy="550061"/>
          </a:xfrm>
          <a:prstGeom prst="rect">
            <a:avLst/>
          </a:prstGeom>
          <a:solidFill>
            <a:srgbClr val="817CBE"/>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b="1" dirty="0" err="1" smtClean="0">
                <a:solidFill>
                  <a:schemeClr val="tx1"/>
                </a:solidFill>
                <a:latin typeface="Courier New"/>
                <a:cs typeface="Courier New"/>
              </a:rPr>
              <a:t>do_work_on_host</a:t>
            </a:r>
            <a:endParaRPr lang="en-US" b="1" dirty="0">
              <a:solidFill>
                <a:schemeClr val="tx1"/>
              </a:solidFill>
              <a:latin typeface="Courier New"/>
              <a:cs typeface="Courier New"/>
            </a:endParaRPr>
          </a:p>
        </p:txBody>
      </p:sp>
      <p:sp>
        <p:nvSpPr>
          <p:cNvPr id="41" name="Down Arrow 40"/>
          <p:cNvSpPr/>
          <p:nvPr/>
        </p:nvSpPr>
        <p:spPr>
          <a:xfrm>
            <a:off x="2509271" y="3278983"/>
            <a:ext cx="525058" cy="800089"/>
          </a:xfrm>
          <a:prstGeom prst="downArrow">
            <a:avLst/>
          </a:prstGeom>
          <a:solidFill>
            <a:srgbClr val="817CB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2" name="Down Arrow 41"/>
          <p:cNvSpPr/>
          <p:nvPr/>
        </p:nvSpPr>
        <p:spPr>
          <a:xfrm rot="10800000">
            <a:off x="5284579" y="3228978"/>
            <a:ext cx="525058" cy="800089"/>
          </a:xfrm>
          <a:prstGeom prst="downArrow">
            <a:avLst/>
          </a:prstGeom>
          <a:solidFill>
            <a:srgbClr val="817CB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 name="Slide Number Placeholder 2"/>
          <p:cNvSpPr>
            <a:spLocks noGrp="1"/>
          </p:cNvSpPr>
          <p:nvPr>
            <p:ph type="sldNum" sz="quarter" idx="12"/>
          </p:nvPr>
        </p:nvSpPr>
        <p:spPr/>
        <p:txBody>
          <a:bodyPr/>
          <a:lstStyle/>
          <a:p>
            <a:fld id="{7B14E791-165F-344E-BF0E-59CD826800BF}" type="slidenum">
              <a:rPr lang="en-US" smtClean="0"/>
              <a:pPr/>
              <a:t>45</a:t>
            </a:fld>
            <a:endParaRPr lang="en-US" dirty="0"/>
          </a:p>
        </p:txBody>
      </p:sp>
    </p:spTree>
    <p:extLst>
      <p:ext uri="{BB962C8B-B14F-4D97-AF65-F5344CB8AC3E}">
        <p14:creationId xmlns:p14="http://schemas.microsoft.com/office/powerpoint/2010/main" val="2874482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Reductions in </a:t>
            </a:r>
            <a:r>
              <a:rPr lang="en-GB" dirty="0" err="1" smtClean="0"/>
              <a:t>OpenACC</a:t>
            </a:r>
            <a:endParaRPr lang="en-GB" dirty="0"/>
          </a:p>
        </p:txBody>
      </p:sp>
      <p:sp>
        <p:nvSpPr>
          <p:cNvPr id="3" name="Content Placeholder 2"/>
          <p:cNvSpPr>
            <a:spLocks noGrp="1"/>
          </p:cNvSpPr>
          <p:nvPr>
            <p:ph idx="1"/>
          </p:nvPr>
        </p:nvSpPr>
        <p:spPr/>
        <p:txBody>
          <a:bodyPr/>
          <a:lstStyle/>
          <a:p>
            <a:r>
              <a:rPr lang="en-GB" dirty="0" err="1" smtClean="0"/>
              <a:t>OpenACC</a:t>
            </a:r>
            <a:r>
              <a:rPr lang="en-GB" dirty="0" smtClean="0"/>
              <a:t> supports the ability to perform automatic parallel reductions</a:t>
            </a:r>
          </a:p>
          <a:p>
            <a:pPr lvl="1"/>
            <a:r>
              <a:rPr lang="en-GB" dirty="0" smtClean="0"/>
              <a:t>The </a:t>
            </a:r>
            <a:r>
              <a:rPr lang="en-GB" dirty="0" smtClean="0">
                <a:latin typeface="Courier New"/>
                <a:cs typeface="Courier New"/>
              </a:rPr>
              <a:t>reduction</a:t>
            </a:r>
            <a:r>
              <a:rPr lang="en-GB" dirty="0" smtClean="0"/>
              <a:t> clause can be added to the </a:t>
            </a:r>
            <a:r>
              <a:rPr lang="en-GB" dirty="0" smtClean="0">
                <a:latin typeface="Courier New"/>
                <a:cs typeface="Courier New"/>
              </a:rPr>
              <a:t>parallel</a:t>
            </a:r>
            <a:r>
              <a:rPr lang="en-GB" dirty="0" smtClean="0"/>
              <a:t> and </a:t>
            </a:r>
            <a:r>
              <a:rPr lang="en-GB" dirty="0" smtClean="0">
                <a:latin typeface="Courier New"/>
                <a:cs typeface="Courier New"/>
              </a:rPr>
              <a:t>loop</a:t>
            </a:r>
            <a:r>
              <a:rPr lang="en-GB" dirty="0" smtClean="0"/>
              <a:t> directives, but has a subtle difference in meaning on each</a:t>
            </a:r>
          </a:p>
          <a:p>
            <a:pPr marL="1492250" lvl="3" indent="0">
              <a:buNone/>
            </a:pPr>
            <a:r>
              <a:rPr lang="en-GB" sz="1800" b="1" dirty="0" smtClean="0">
                <a:solidFill>
                  <a:srgbClr val="76B900"/>
                </a:solidFill>
                <a:latin typeface="Courier New"/>
                <a:cs typeface="Courier New"/>
              </a:rPr>
              <a:t>#pragma </a:t>
            </a:r>
            <a:r>
              <a:rPr lang="en-GB" sz="1800" b="1" dirty="0" err="1" smtClean="0">
                <a:solidFill>
                  <a:srgbClr val="76B900"/>
                </a:solidFill>
                <a:latin typeface="Courier New"/>
                <a:cs typeface="Courier New"/>
              </a:rPr>
              <a:t>acc</a:t>
            </a:r>
            <a:r>
              <a:rPr lang="en-GB" sz="1800" b="1" dirty="0" smtClean="0">
                <a:solidFill>
                  <a:srgbClr val="76B900"/>
                </a:solidFill>
                <a:latin typeface="Courier New"/>
                <a:cs typeface="Courier New"/>
              </a:rPr>
              <a:t> parallel reduction(op:var1, var2, ...)</a:t>
            </a:r>
          </a:p>
          <a:p>
            <a:pPr marL="1492250" lvl="3" indent="0">
              <a:buNone/>
            </a:pPr>
            <a:r>
              <a:rPr lang="en-GB" sz="1800" b="1" dirty="0">
                <a:solidFill>
                  <a:srgbClr val="76B900"/>
                </a:solidFill>
                <a:latin typeface="Courier New"/>
                <a:cs typeface="Courier New"/>
              </a:rPr>
              <a:t>#pragma </a:t>
            </a:r>
            <a:r>
              <a:rPr lang="en-GB" sz="1800" b="1" dirty="0" err="1">
                <a:solidFill>
                  <a:srgbClr val="76B900"/>
                </a:solidFill>
                <a:latin typeface="Courier New"/>
                <a:cs typeface="Courier New"/>
              </a:rPr>
              <a:t>acc</a:t>
            </a:r>
            <a:r>
              <a:rPr lang="en-GB" sz="1800" b="1" dirty="0">
                <a:solidFill>
                  <a:srgbClr val="76B900"/>
                </a:solidFill>
                <a:latin typeface="Courier New"/>
                <a:cs typeface="Courier New"/>
              </a:rPr>
              <a:t> </a:t>
            </a:r>
            <a:r>
              <a:rPr lang="en-GB" sz="1800" b="1" dirty="0" smtClean="0">
                <a:solidFill>
                  <a:srgbClr val="76B900"/>
                </a:solidFill>
                <a:latin typeface="Courier New"/>
                <a:cs typeface="Courier New"/>
              </a:rPr>
              <a:t>loop reduction</a:t>
            </a:r>
            <a:r>
              <a:rPr lang="en-GB" sz="1800" b="1" dirty="0">
                <a:solidFill>
                  <a:srgbClr val="76B900"/>
                </a:solidFill>
                <a:latin typeface="Courier New"/>
                <a:cs typeface="Courier New"/>
              </a:rPr>
              <a:t>(op:var1, var2, ...)</a:t>
            </a:r>
          </a:p>
          <a:p>
            <a:pPr marL="1089025" lvl="2" indent="0">
              <a:buNone/>
            </a:pPr>
            <a:endParaRPr lang="en-GB" dirty="0" smtClean="0"/>
          </a:p>
          <a:p>
            <a:pPr lvl="1"/>
            <a:r>
              <a:rPr lang="en-GB" dirty="0" smtClean="0">
                <a:latin typeface="Courier New"/>
                <a:cs typeface="Courier New"/>
              </a:rPr>
              <a:t>op</a:t>
            </a:r>
            <a:r>
              <a:rPr lang="en-GB" dirty="0" smtClean="0"/>
              <a:t> defines the reduction operation to perform</a:t>
            </a:r>
          </a:p>
          <a:p>
            <a:pPr lvl="1"/>
            <a:r>
              <a:rPr lang="en-GB" dirty="0" smtClean="0"/>
              <a:t>The variable list defines a set of private variables created and initialized in the subsequent compute region</a:t>
            </a:r>
          </a:p>
        </p:txBody>
      </p:sp>
      <p:sp>
        <p:nvSpPr>
          <p:cNvPr id="4" name="Slide Number Placeholder 3"/>
          <p:cNvSpPr>
            <a:spLocks noGrp="1"/>
          </p:cNvSpPr>
          <p:nvPr>
            <p:ph type="sldNum" sz="quarter" idx="12"/>
          </p:nvPr>
        </p:nvSpPr>
        <p:spPr/>
        <p:txBody>
          <a:bodyPr/>
          <a:lstStyle/>
          <a:p>
            <a:fld id="{7B14E791-165F-344E-BF0E-59CD826800BF}" type="slidenum">
              <a:rPr lang="en-US" smtClean="0"/>
              <a:pPr/>
              <a:t>46</a:t>
            </a:fld>
            <a:endParaRPr lang="en-US" dirty="0"/>
          </a:p>
        </p:txBody>
      </p:sp>
    </p:spTree>
    <p:extLst>
      <p:ext uri="{BB962C8B-B14F-4D97-AF65-F5344CB8AC3E}">
        <p14:creationId xmlns:p14="http://schemas.microsoft.com/office/powerpoint/2010/main" val="3317296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Reductions in </a:t>
            </a:r>
            <a:r>
              <a:rPr lang="en-GB" dirty="0" err="1" smtClean="0"/>
              <a:t>OpenACC</a:t>
            </a:r>
            <a:endParaRPr lang="en-GB" dirty="0"/>
          </a:p>
        </p:txBody>
      </p:sp>
      <p:sp>
        <p:nvSpPr>
          <p:cNvPr id="3" name="Content Placeholder 2"/>
          <p:cNvSpPr>
            <a:spLocks noGrp="1"/>
          </p:cNvSpPr>
          <p:nvPr>
            <p:ph idx="1"/>
          </p:nvPr>
        </p:nvSpPr>
        <p:spPr/>
        <p:txBody>
          <a:bodyPr/>
          <a:lstStyle/>
          <a:p>
            <a:r>
              <a:rPr lang="en-GB" dirty="0" smtClean="0"/>
              <a:t>When applied to a </a:t>
            </a:r>
            <a:r>
              <a:rPr lang="en-GB" dirty="0" smtClean="0">
                <a:latin typeface="Courier New"/>
                <a:cs typeface="Courier New"/>
              </a:rPr>
              <a:t>parallel</a:t>
            </a:r>
            <a:r>
              <a:rPr lang="en-GB" dirty="0" smtClean="0"/>
              <a:t> region, </a:t>
            </a:r>
            <a:r>
              <a:rPr lang="en-GB" dirty="0" smtClean="0">
                <a:latin typeface="Courier New"/>
                <a:cs typeface="Courier New"/>
              </a:rPr>
              <a:t>reduction</a:t>
            </a:r>
            <a:r>
              <a:rPr lang="en-GB" dirty="0" smtClean="0"/>
              <a:t> creates a private copy of each variable for </a:t>
            </a:r>
            <a:r>
              <a:rPr lang="en-GB" b="1" dirty="0" smtClean="0"/>
              <a:t>each gang </a:t>
            </a:r>
            <a:r>
              <a:rPr lang="en-GB" dirty="0" smtClean="0"/>
              <a:t>created for that </a:t>
            </a:r>
            <a:r>
              <a:rPr lang="en-GB" dirty="0" smtClean="0">
                <a:latin typeface="Courier New"/>
                <a:cs typeface="Courier New"/>
              </a:rPr>
              <a:t>parallel</a:t>
            </a:r>
            <a:r>
              <a:rPr lang="en-GB" dirty="0" smtClean="0"/>
              <a:t> region</a:t>
            </a:r>
          </a:p>
          <a:p>
            <a:endParaRPr lang="en-GB" dirty="0"/>
          </a:p>
          <a:p>
            <a:r>
              <a:rPr lang="en-GB" dirty="0" smtClean="0"/>
              <a:t>When applied to a </a:t>
            </a:r>
            <a:r>
              <a:rPr lang="en-GB" dirty="0" smtClean="0">
                <a:latin typeface="Courier New"/>
                <a:cs typeface="Courier New"/>
              </a:rPr>
              <a:t>loop</a:t>
            </a:r>
            <a:r>
              <a:rPr lang="en-GB" dirty="0" smtClean="0"/>
              <a:t> directive, </a:t>
            </a:r>
            <a:r>
              <a:rPr lang="en-GB" dirty="0" smtClean="0">
                <a:latin typeface="Courier New"/>
                <a:cs typeface="Courier New"/>
              </a:rPr>
              <a:t>reduction</a:t>
            </a:r>
            <a:r>
              <a:rPr lang="en-GB" dirty="0" smtClean="0"/>
              <a:t> creates a private copy of each variable for </a:t>
            </a:r>
            <a:r>
              <a:rPr lang="en-GB" b="1" dirty="0" smtClean="0"/>
              <a:t>each vector element </a:t>
            </a:r>
            <a:r>
              <a:rPr lang="en-GB" dirty="0" smtClean="0"/>
              <a:t>in the loop region</a:t>
            </a:r>
          </a:p>
          <a:p>
            <a:endParaRPr lang="en-GB" dirty="0"/>
          </a:p>
          <a:p>
            <a:r>
              <a:rPr lang="en-GB" dirty="0" smtClean="0"/>
              <a:t>The resulting value is transferred back to the host once the current compute region completes</a:t>
            </a:r>
          </a:p>
        </p:txBody>
      </p:sp>
      <p:sp>
        <p:nvSpPr>
          <p:cNvPr id="4" name="Slide Number Placeholder 3"/>
          <p:cNvSpPr>
            <a:spLocks noGrp="1"/>
          </p:cNvSpPr>
          <p:nvPr>
            <p:ph type="sldNum" sz="quarter" idx="12"/>
          </p:nvPr>
        </p:nvSpPr>
        <p:spPr/>
        <p:txBody>
          <a:bodyPr/>
          <a:lstStyle/>
          <a:p>
            <a:fld id="{7B14E791-165F-344E-BF0E-59CD826800BF}" type="slidenum">
              <a:rPr lang="en-US" smtClean="0"/>
              <a:pPr/>
              <a:t>47</a:t>
            </a:fld>
            <a:endParaRPr lang="en-US" dirty="0"/>
          </a:p>
        </p:txBody>
      </p:sp>
    </p:spTree>
    <p:extLst>
      <p:ext uri="{BB962C8B-B14F-4D97-AF65-F5344CB8AC3E}">
        <p14:creationId xmlns:p14="http://schemas.microsoft.com/office/powerpoint/2010/main" val="4071657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OpenACC</a:t>
            </a:r>
            <a:r>
              <a:rPr lang="en-GB" dirty="0" smtClean="0"/>
              <a:t> Parallel Region Optimizations</a:t>
            </a:r>
            <a:endParaRPr lang="en-GB" dirty="0"/>
          </a:p>
        </p:txBody>
      </p:sp>
      <p:sp>
        <p:nvSpPr>
          <p:cNvPr id="3" name="Content Placeholder 2"/>
          <p:cNvSpPr>
            <a:spLocks noGrp="1"/>
          </p:cNvSpPr>
          <p:nvPr>
            <p:ph idx="1"/>
          </p:nvPr>
        </p:nvSpPr>
        <p:spPr/>
        <p:txBody>
          <a:bodyPr>
            <a:normAutofit lnSpcReduction="10000"/>
          </a:bodyPr>
          <a:lstStyle/>
          <a:p>
            <a:r>
              <a:rPr lang="en-GB" dirty="0" smtClean="0"/>
              <a:t>To some extent, optimizing the parallel code regions in </a:t>
            </a:r>
            <a:r>
              <a:rPr lang="en-GB" dirty="0" err="1" smtClean="0"/>
              <a:t>OpenACC</a:t>
            </a:r>
            <a:r>
              <a:rPr lang="en-GB" dirty="0" smtClean="0"/>
              <a:t> is contradictory to the whole </a:t>
            </a:r>
            <a:r>
              <a:rPr lang="en-GB" dirty="0" err="1" smtClean="0"/>
              <a:t>OpenACC</a:t>
            </a:r>
            <a:r>
              <a:rPr lang="en-GB" dirty="0" smtClean="0"/>
              <a:t> principle</a:t>
            </a:r>
          </a:p>
          <a:p>
            <a:pPr lvl="1"/>
            <a:r>
              <a:rPr lang="en-GB" dirty="0" err="1" smtClean="0"/>
              <a:t>OpenACC</a:t>
            </a:r>
            <a:r>
              <a:rPr lang="en-GB" dirty="0" smtClean="0"/>
              <a:t> wants programmers to focus on writing application logic and worry less about nitty-gritty optimization tricks</a:t>
            </a:r>
          </a:p>
          <a:p>
            <a:pPr lvl="1"/>
            <a:r>
              <a:rPr lang="en-GB" dirty="0" smtClean="0"/>
              <a:t>Often, low-level code optimizations require intimate understanding of the hardware you are running on</a:t>
            </a:r>
          </a:p>
          <a:p>
            <a:pPr lvl="1"/>
            <a:endParaRPr lang="en-GB" dirty="0"/>
          </a:p>
          <a:p>
            <a:r>
              <a:rPr lang="en-GB" dirty="0"/>
              <a:t>In </a:t>
            </a:r>
            <a:r>
              <a:rPr lang="en-GB" dirty="0" err="1"/>
              <a:t>OpenACC</a:t>
            </a:r>
            <a:r>
              <a:rPr lang="en-GB" dirty="0"/>
              <a:t>, optimizing is more about avoiding symptomatically horrible scenarios so that the compiler has the best code to work with, rather than making very low-level </a:t>
            </a:r>
            <a:r>
              <a:rPr lang="en-GB" dirty="0" smtClean="0"/>
              <a:t>optimizations</a:t>
            </a:r>
            <a:endParaRPr lang="en-GB" dirty="0"/>
          </a:p>
          <a:p>
            <a:pPr lvl="1"/>
            <a:r>
              <a:rPr lang="en-GB" dirty="0"/>
              <a:t>Memory access patterns</a:t>
            </a:r>
          </a:p>
          <a:p>
            <a:pPr lvl="1"/>
            <a:r>
              <a:rPr lang="en-GB" dirty="0"/>
              <a:t>Loop scheduling</a:t>
            </a:r>
          </a:p>
          <a:p>
            <a:pPr lvl="1"/>
            <a:endParaRPr lang="en-GB" dirty="0"/>
          </a:p>
          <a:p>
            <a:pPr lvl="1"/>
            <a:endParaRPr lang="en-GB" dirty="0"/>
          </a:p>
        </p:txBody>
      </p:sp>
      <p:sp>
        <p:nvSpPr>
          <p:cNvPr id="4" name="Slide Number Placeholder 3"/>
          <p:cNvSpPr>
            <a:spLocks noGrp="1"/>
          </p:cNvSpPr>
          <p:nvPr>
            <p:ph type="sldNum" sz="quarter" idx="12"/>
          </p:nvPr>
        </p:nvSpPr>
        <p:spPr/>
        <p:txBody>
          <a:bodyPr/>
          <a:lstStyle/>
          <a:p>
            <a:fld id="{7B14E791-165F-344E-BF0E-59CD826800BF}" type="slidenum">
              <a:rPr lang="en-US" smtClean="0"/>
              <a:pPr/>
              <a:t>48</a:t>
            </a:fld>
            <a:endParaRPr lang="en-US" dirty="0"/>
          </a:p>
        </p:txBody>
      </p:sp>
    </p:spTree>
    <p:extLst>
      <p:ext uri="{BB962C8B-B14F-4D97-AF65-F5344CB8AC3E}">
        <p14:creationId xmlns:p14="http://schemas.microsoft.com/office/powerpoint/2010/main" val="3000695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OpenACC</a:t>
            </a:r>
            <a:r>
              <a:rPr lang="en-GB" dirty="0"/>
              <a:t> Parallel Region Optimizations</a:t>
            </a:r>
          </a:p>
        </p:txBody>
      </p:sp>
      <p:sp>
        <p:nvSpPr>
          <p:cNvPr id="3" name="Content Placeholder 2"/>
          <p:cNvSpPr>
            <a:spLocks noGrp="1"/>
          </p:cNvSpPr>
          <p:nvPr>
            <p:ph idx="1"/>
          </p:nvPr>
        </p:nvSpPr>
        <p:spPr/>
        <p:txBody>
          <a:bodyPr/>
          <a:lstStyle/>
          <a:p>
            <a:r>
              <a:rPr lang="en-GB" dirty="0" smtClean="0"/>
              <a:t>GPUs are optimized for aligned, coalesced memory accesses</a:t>
            </a:r>
          </a:p>
          <a:p>
            <a:pPr lvl="1"/>
            <a:r>
              <a:rPr lang="en-GB" dirty="0" smtClean="0"/>
              <a:t>Aligned: the lowest address accessed by the elements in a vector to be 32</a:t>
            </a:r>
            <a:r>
              <a:rPr lang="en-GB" dirty="0"/>
              <a:t>-</a:t>
            </a:r>
            <a:r>
              <a:rPr lang="en-GB" dirty="0" smtClean="0"/>
              <a:t> or 128-bit aligned (depending on architecture)</a:t>
            </a:r>
          </a:p>
          <a:p>
            <a:pPr lvl="1"/>
            <a:r>
              <a:rPr lang="en-GB" dirty="0" smtClean="0"/>
              <a:t>Coalesced: </a:t>
            </a:r>
            <a:r>
              <a:rPr lang="en-GB" dirty="0" err="1" smtClean="0"/>
              <a:t>neighboring</a:t>
            </a:r>
            <a:r>
              <a:rPr lang="en-GB" dirty="0" smtClean="0"/>
              <a:t> vector elements access </a:t>
            </a:r>
            <a:r>
              <a:rPr lang="en-GB" dirty="0" err="1" smtClean="0"/>
              <a:t>neighboring</a:t>
            </a:r>
            <a:r>
              <a:rPr lang="en-GB" dirty="0" smtClean="0"/>
              <a:t> memory cells</a:t>
            </a:r>
          </a:p>
        </p:txBody>
      </p:sp>
      <p:pic>
        <p:nvPicPr>
          <p:cNvPr id="4" name="Picture 3"/>
          <p:cNvPicPr>
            <a:picLocks noChangeAspect="1"/>
          </p:cNvPicPr>
          <p:nvPr/>
        </p:nvPicPr>
        <p:blipFill>
          <a:blip r:embed="rId2"/>
          <a:stretch>
            <a:fillRect/>
          </a:stretch>
        </p:blipFill>
        <p:spPr>
          <a:xfrm>
            <a:off x="1346642" y="4479117"/>
            <a:ext cx="6372200" cy="1256957"/>
          </a:xfrm>
          <a:prstGeom prst="rect">
            <a:avLst/>
          </a:prstGeom>
        </p:spPr>
      </p:pic>
      <p:sp>
        <p:nvSpPr>
          <p:cNvPr id="5" name="Slide Number Placeholder 4"/>
          <p:cNvSpPr>
            <a:spLocks noGrp="1"/>
          </p:cNvSpPr>
          <p:nvPr>
            <p:ph type="sldNum" sz="quarter" idx="12"/>
          </p:nvPr>
        </p:nvSpPr>
        <p:spPr/>
        <p:txBody>
          <a:bodyPr/>
          <a:lstStyle/>
          <a:p>
            <a:fld id="{7B14E791-165F-344E-BF0E-59CD826800BF}" type="slidenum">
              <a:rPr lang="en-US" smtClean="0"/>
              <a:pPr/>
              <a:t>49</a:t>
            </a:fld>
            <a:endParaRPr lang="en-US" dirty="0"/>
          </a:p>
        </p:txBody>
      </p:sp>
    </p:spTree>
    <p:extLst>
      <p:ext uri="{BB962C8B-B14F-4D97-AF65-F5344CB8AC3E}">
        <p14:creationId xmlns:p14="http://schemas.microsoft.com/office/powerpoint/2010/main" val="660607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Accelerator: </a:t>
            </a:r>
            <a:r>
              <a:rPr lang="en-US" dirty="0"/>
              <a:t>e</a:t>
            </a:r>
            <a:r>
              <a:rPr lang="en-US" dirty="0" smtClean="0"/>
              <a:t>xplicit data mapping</a:t>
            </a:r>
            <a:endParaRPr lang="en-US" dirty="0"/>
          </a:p>
        </p:txBody>
      </p:sp>
      <p:sp>
        <p:nvSpPr>
          <p:cNvPr id="3" name="Content Placeholder 2"/>
          <p:cNvSpPr>
            <a:spLocks noGrp="1"/>
          </p:cNvSpPr>
          <p:nvPr>
            <p:ph idx="1"/>
          </p:nvPr>
        </p:nvSpPr>
        <p:spPr>
          <a:xfrm>
            <a:off x="457200" y="1388533"/>
            <a:ext cx="4216400" cy="4809067"/>
          </a:xfrm>
        </p:spPr>
        <p:txBody>
          <a:bodyPr/>
          <a:lstStyle/>
          <a:p>
            <a:r>
              <a:rPr lang="en-US" dirty="0" smtClean="0"/>
              <a:t>Relatively small number of truly shared memory accelerators so far</a:t>
            </a:r>
          </a:p>
          <a:p>
            <a:r>
              <a:rPr lang="en-US" dirty="0" smtClean="0"/>
              <a:t>Require the user to explicitly </a:t>
            </a:r>
            <a:r>
              <a:rPr lang="en-US" i="1" dirty="0" smtClean="0"/>
              <a:t>map</a:t>
            </a:r>
            <a:r>
              <a:rPr lang="en-US" dirty="0" smtClean="0"/>
              <a:t> data to and from the device memory</a:t>
            </a:r>
          </a:p>
          <a:p>
            <a:r>
              <a:rPr lang="en-US" dirty="0" smtClean="0"/>
              <a:t>Use array region</a:t>
            </a:r>
          </a:p>
        </p:txBody>
      </p:sp>
      <p:sp>
        <p:nvSpPr>
          <p:cNvPr id="4" name="Slide Number Placeholder 3"/>
          <p:cNvSpPr>
            <a:spLocks noGrp="1"/>
          </p:cNvSpPr>
          <p:nvPr>
            <p:ph type="sldNum" sz="quarter" idx="12"/>
          </p:nvPr>
        </p:nvSpPr>
        <p:spPr/>
        <p:txBody>
          <a:bodyPr/>
          <a:lstStyle/>
          <a:p>
            <a:fld id="{6D203F45-6109-924D-ABBE-18E2F857EDF9}" type="slidenum">
              <a:rPr lang="en-US" smtClean="0"/>
              <a:t>5</a:t>
            </a:fld>
            <a:endParaRPr lang="en-US"/>
          </a:p>
        </p:txBody>
      </p:sp>
      <p:sp>
        <p:nvSpPr>
          <p:cNvPr id="6" name="Rectangle 5"/>
          <p:cNvSpPr/>
          <p:nvPr/>
        </p:nvSpPr>
        <p:spPr>
          <a:xfrm>
            <a:off x="4673600" y="1388533"/>
            <a:ext cx="4191000" cy="5220883"/>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long a = 0x858;</a:t>
            </a:r>
          </a:p>
          <a:p>
            <a:r>
              <a:rPr lang="en-US" dirty="0">
                <a:solidFill>
                  <a:schemeClr val="tx1"/>
                </a:solidFill>
              </a:rPr>
              <a:t>l</a:t>
            </a:r>
            <a:r>
              <a:rPr lang="en-US" dirty="0" smtClean="0">
                <a:solidFill>
                  <a:schemeClr val="tx1"/>
                </a:solidFill>
              </a:rPr>
              <a:t>ong b = 0;</a:t>
            </a:r>
          </a:p>
          <a:p>
            <a:r>
              <a:rPr lang="en-US" dirty="0" err="1">
                <a:solidFill>
                  <a:schemeClr val="tx1"/>
                </a:solidFill>
              </a:rPr>
              <a:t>i</a:t>
            </a:r>
            <a:r>
              <a:rPr lang="en-US" dirty="0" err="1" smtClean="0">
                <a:solidFill>
                  <a:schemeClr val="tx1"/>
                </a:solidFill>
              </a:rPr>
              <a:t>nt</a:t>
            </a:r>
            <a:r>
              <a:rPr lang="en-US" dirty="0" smtClean="0">
                <a:solidFill>
                  <a:schemeClr val="tx1"/>
                </a:solidFill>
              </a:rPr>
              <a:t> </a:t>
            </a:r>
            <a:r>
              <a:rPr lang="en-US" dirty="0" err="1" smtClean="0">
                <a:solidFill>
                  <a:schemeClr val="tx1"/>
                </a:solidFill>
              </a:rPr>
              <a:t>anArray</a:t>
            </a:r>
            <a:r>
              <a:rPr lang="en-US" dirty="0" smtClean="0">
                <a:solidFill>
                  <a:schemeClr val="tx1"/>
                </a:solidFill>
              </a:rPr>
              <a:t>[100]</a:t>
            </a:r>
          </a:p>
          <a:p>
            <a:endParaRPr lang="en-US" dirty="0">
              <a:solidFill>
                <a:schemeClr val="tx1"/>
              </a:solidFill>
            </a:endParaRPr>
          </a:p>
          <a:p>
            <a:r>
              <a:rPr lang="en-US" b="1" dirty="0" smtClean="0">
                <a:solidFill>
                  <a:srgbClr val="FF0000"/>
                </a:solidFill>
              </a:rPr>
              <a:t>#pragma </a:t>
            </a:r>
            <a:r>
              <a:rPr lang="en-US" b="1" dirty="0" err="1" smtClean="0">
                <a:solidFill>
                  <a:srgbClr val="FF0000"/>
                </a:solidFill>
              </a:rPr>
              <a:t>omp</a:t>
            </a:r>
            <a:r>
              <a:rPr lang="en-US" b="1" dirty="0" smtClean="0">
                <a:solidFill>
                  <a:srgbClr val="FF0000"/>
                </a:solidFill>
              </a:rPr>
              <a:t> </a:t>
            </a:r>
            <a:r>
              <a:rPr lang="en-US" b="1" i="1" dirty="0" smtClean="0">
                <a:solidFill>
                  <a:srgbClr val="FF0000"/>
                </a:solidFill>
              </a:rPr>
              <a:t>target data </a:t>
            </a:r>
            <a:r>
              <a:rPr lang="en-US" b="1" dirty="0" smtClean="0">
                <a:solidFill>
                  <a:srgbClr val="FF0000"/>
                </a:solidFill>
              </a:rPr>
              <a:t>map(</a:t>
            </a:r>
            <a:r>
              <a:rPr lang="en-US" b="1" dirty="0" err="1" smtClean="0">
                <a:solidFill>
                  <a:srgbClr val="FF0000"/>
                </a:solidFill>
              </a:rPr>
              <a:t>to:a</a:t>
            </a:r>
            <a:r>
              <a:rPr lang="en-US" b="1" dirty="0" smtClean="0">
                <a:solidFill>
                  <a:srgbClr val="FF0000"/>
                </a:solidFill>
              </a:rPr>
              <a:t>) \\</a:t>
            </a:r>
          </a:p>
          <a:p>
            <a:r>
              <a:rPr lang="en-US" b="1" dirty="0">
                <a:solidFill>
                  <a:srgbClr val="FF0000"/>
                </a:solidFill>
              </a:rPr>
              <a:t> </a:t>
            </a:r>
            <a:r>
              <a:rPr lang="en-US" b="1" dirty="0" smtClean="0">
                <a:solidFill>
                  <a:srgbClr val="FF0000"/>
                </a:solidFill>
              </a:rPr>
              <a:t>  map(</a:t>
            </a:r>
            <a:r>
              <a:rPr lang="en-US" b="1" dirty="0" err="1" smtClean="0">
                <a:solidFill>
                  <a:srgbClr val="FF0000"/>
                </a:solidFill>
              </a:rPr>
              <a:t>tofrom:b,anArray</a:t>
            </a:r>
            <a:r>
              <a:rPr lang="en-US" b="1" dirty="0" smtClean="0">
                <a:solidFill>
                  <a:srgbClr val="FF0000"/>
                </a:solidFill>
              </a:rPr>
              <a:t>[0:64])</a:t>
            </a:r>
          </a:p>
          <a:p>
            <a:r>
              <a:rPr lang="en-US" dirty="0" smtClean="0">
                <a:solidFill>
                  <a:schemeClr val="tx1"/>
                </a:solidFill>
              </a:rPr>
              <a:t>{</a:t>
            </a:r>
          </a:p>
          <a:p>
            <a:r>
              <a:rPr lang="en-US" dirty="0">
                <a:solidFill>
                  <a:schemeClr val="tx1"/>
                </a:solidFill>
              </a:rPr>
              <a:t> </a:t>
            </a:r>
            <a:r>
              <a:rPr lang="en-US" dirty="0" smtClean="0">
                <a:solidFill>
                  <a:schemeClr val="tx1"/>
                </a:solidFill>
              </a:rPr>
              <a:t>   /</a:t>
            </a:r>
            <a:r>
              <a:rPr lang="en-US" dirty="0">
                <a:solidFill>
                  <a:schemeClr val="tx1"/>
                </a:solidFill>
              </a:rPr>
              <a:t>*</a:t>
            </a:r>
            <a:r>
              <a:rPr lang="en-US" dirty="0" smtClean="0">
                <a:solidFill>
                  <a:schemeClr val="tx1"/>
                </a:solidFill>
              </a:rPr>
              <a:t> a, b and </a:t>
            </a:r>
            <a:r>
              <a:rPr lang="en-US" dirty="0" err="1" smtClean="0">
                <a:solidFill>
                  <a:schemeClr val="tx1"/>
                </a:solidFill>
              </a:rPr>
              <a:t>anArray</a:t>
            </a:r>
            <a:r>
              <a:rPr lang="en-US" dirty="0" smtClean="0">
                <a:solidFill>
                  <a:schemeClr val="tx1"/>
                </a:solidFill>
              </a:rPr>
              <a:t> are mapped </a:t>
            </a:r>
          </a:p>
          <a:p>
            <a:r>
              <a:rPr lang="en-US" dirty="0">
                <a:solidFill>
                  <a:schemeClr val="tx1"/>
                </a:solidFill>
              </a:rPr>
              <a:t> </a:t>
            </a:r>
            <a:r>
              <a:rPr lang="en-US" dirty="0" smtClean="0">
                <a:solidFill>
                  <a:schemeClr val="tx1"/>
                </a:solidFill>
              </a:rPr>
              <a:t>     * to the device */</a:t>
            </a:r>
          </a:p>
          <a:p>
            <a:endParaRPr lang="en-US" dirty="0" smtClean="0">
              <a:solidFill>
                <a:schemeClr val="tx1"/>
              </a:solidFill>
            </a:endParaRPr>
          </a:p>
          <a:p>
            <a:r>
              <a:rPr lang="en-US" dirty="0">
                <a:solidFill>
                  <a:schemeClr val="tx1"/>
                </a:solidFill>
              </a:rPr>
              <a:t> </a:t>
            </a:r>
            <a:r>
              <a:rPr lang="en-US" dirty="0" smtClean="0">
                <a:solidFill>
                  <a:schemeClr val="tx1"/>
                </a:solidFill>
              </a:rPr>
              <a:t>  /* work on the device */</a:t>
            </a:r>
          </a:p>
          <a:p>
            <a:r>
              <a:rPr lang="en-US" b="1" dirty="0" smtClean="0">
                <a:solidFill>
                  <a:srgbClr val="FF0000"/>
                </a:solidFill>
              </a:rPr>
              <a:t>#pragma </a:t>
            </a:r>
            <a:r>
              <a:rPr lang="en-US" b="1" dirty="0" err="1" smtClean="0">
                <a:solidFill>
                  <a:srgbClr val="FF0000"/>
                </a:solidFill>
              </a:rPr>
              <a:t>omp</a:t>
            </a:r>
            <a:r>
              <a:rPr lang="en-US" b="1" dirty="0" smtClean="0">
                <a:solidFill>
                  <a:srgbClr val="FF0000"/>
                </a:solidFill>
              </a:rPr>
              <a:t> target … </a:t>
            </a:r>
          </a:p>
          <a:p>
            <a:r>
              <a:rPr lang="en-US" dirty="0">
                <a:solidFill>
                  <a:schemeClr val="tx1"/>
                </a:solidFill>
              </a:rPr>
              <a:t> </a:t>
            </a:r>
            <a:r>
              <a:rPr lang="en-US" dirty="0" smtClean="0">
                <a:solidFill>
                  <a:schemeClr val="tx1"/>
                </a:solidFill>
              </a:rPr>
              <a:t>  {</a:t>
            </a:r>
          </a:p>
          <a:p>
            <a:r>
              <a:rPr lang="en-US" dirty="0">
                <a:solidFill>
                  <a:schemeClr val="tx1"/>
                </a:solidFill>
              </a:rPr>
              <a:t> </a:t>
            </a:r>
            <a:r>
              <a:rPr lang="en-US" dirty="0" smtClean="0">
                <a:solidFill>
                  <a:schemeClr val="tx1"/>
                </a:solidFill>
              </a:rPr>
              <a:t>          …</a:t>
            </a:r>
          </a:p>
          <a:p>
            <a:r>
              <a:rPr lang="en-US" dirty="0">
                <a:solidFill>
                  <a:schemeClr val="tx1"/>
                </a:solidFill>
              </a:rPr>
              <a:t> </a:t>
            </a:r>
            <a:r>
              <a:rPr lang="en-US" dirty="0" smtClean="0">
                <a:solidFill>
                  <a:schemeClr val="tx1"/>
                </a:solidFill>
              </a:rPr>
              <a:t>   }|</a:t>
            </a:r>
          </a:p>
          <a:p>
            <a:r>
              <a:rPr lang="en-US" dirty="0" smtClean="0">
                <a:solidFill>
                  <a:schemeClr val="tx1"/>
                </a:solidFill>
              </a:rPr>
              <a:t>}</a:t>
            </a:r>
          </a:p>
          <a:p>
            <a:r>
              <a:rPr lang="en-US" dirty="0" smtClean="0">
                <a:solidFill>
                  <a:schemeClr val="tx1"/>
                </a:solidFill>
              </a:rPr>
              <a:t>/* b and </a:t>
            </a:r>
            <a:r>
              <a:rPr lang="en-US" dirty="0" err="1" smtClean="0">
                <a:solidFill>
                  <a:schemeClr val="tx1"/>
                </a:solidFill>
              </a:rPr>
              <a:t>anArray</a:t>
            </a:r>
            <a:r>
              <a:rPr lang="en-US" dirty="0" smtClean="0">
                <a:solidFill>
                  <a:schemeClr val="tx1"/>
                </a:solidFill>
              </a:rPr>
              <a:t> are mapped </a:t>
            </a:r>
          </a:p>
          <a:p>
            <a:r>
              <a:rPr lang="en-US" dirty="0">
                <a:solidFill>
                  <a:schemeClr val="tx1"/>
                </a:solidFill>
              </a:rPr>
              <a:t> </a:t>
            </a:r>
            <a:r>
              <a:rPr lang="en-US" dirty="0" smtClean="0">
                <a:solidFill>
                  <a:schemeClr val="tx1"/>
                </a:solidFill>
              </a:rPr>
              <a:t> * back to the host */</a:t>
            </a:r>
            <a:endParaRPr lang="en-US" dirty="0">
              <a:solidFill>
                <a:schemeClr val="tx1"/>
              </a:solidFill>
            </a:endParaRPr>
          </a:p>
        </p:txBody>
      </p:sp>
      <p:sp>
        <p:nvSpPr>
          <p:cNvPr id="5" name="Rectangle 4"/>
          <p:cNvSpPr/>
          <p:nvPr/>
        </p:nvSpPr>
        <p:spPr>
          <a:xfrm>
            <a:off x="6105609" y="2618384"/>
            <a:ext cx="1157980" cy="32375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63683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OpenACC</a:t>
            </a:r>
            <a:r>
              <a:rPr lang="en-GB" dirty="0"/>
              <a:t> Parallel Region Optimizations</a:t>
            </a:r>
          </a:p>
        </p:txBody>
      </p:sp>
      <p:sp>
        <p:nvSpPr>
          <p:cNvPr id="3" name="Content Placeholder 2"/>
          <p:cNvSpPr>
            <a:spLocks noGrp="1"/>
          </p:cNvSpPr>
          <p:nvPr>
            <p:ph idx="1"/>
          </p:nvPr>
        </p:nvSpPr>
        <p:spPr/>
        <p:txBody>
          <a:bodyPr/>
          <a:lstStyle/>
          <a:p>
            <a:r>
              <a:rPr lang="en-GB" dirty="0" smtClean="0"/>
              <a:t>Improving alignment in </a:t>
            </a:r>
            <a:r>
              <a:rPr lang="en-GB" dirty="0" err="1" smtClean="0"/>
              <a:t>OpenACC</a:t>
            </a:r>
            <a:r>
              <a:rPr lang="en-GB" dirty="0" smtClean="0"/>
              <a:t> is difficult because there is less visibility into how </a:t>
            </a:r>
            <a:r>
              <a:rPr lang="en-GB" dirty="0" err="1" smtClean="0"/>
              <a:t>OpenACC</a:t>
            </a:r>
            <a:r>
              <a:rPr lang="en-GB" dirty="0" smtClean="0"/>
              <a:t> threads are scheduled on GPU</a:t>
            </a:r>
          </a:p>
          <a:p>
            <a:endParaRPr lang="en-GB" dirty="0"/>
          </a:p>
          <a:p>
            <a:r>
              <a:rPr lang="en-GB" dirty="0" smtClean="0"/>
              <a:t>Improving coalescing is also difficult, the </a:t>
            </a:r>
            <a:r>
              <a:rPr lang="en-GB" dirty="0" err="1" smtClean="0"/>
              <a:t>OpenACC</a:t>
            </a:r>
            <a:r>
              <a:rPr lang="en-GB" dirty="0" smtClean="0"/>
              <a:t> compiler may choose a number of different ways to schedule a loop across threads on the GPU</a:t>
            </a:r>
          </a:p>
          <a:p>
            <a:endParaRPr lang="en-GB" dirty="0"/>
          </a:p>
          <a:p>
            <a:r>
              <a:rPr lang="en-GB" dirty="0" smtClean="0"/>
              <a:t>In general, try to ensure that </a:t>
            </a:r>
            <a:r>
              <a:rPr lang="en-GB" dirty="0" err="1" smtClean="0"/>
              <a:t>neighboring</a:t>
            </a:r>
            <a:r>
              <a:rPr lang="en-GB" dirty="0" smtClean="0"/>
              <a:t> iterations of the innermost parallel loops are referencing </a:t>
            </a:r>
            <a:r>
              <a:rPr lang="en-GB" dirty="0" err="1" smtClean="0"/>
              <a:t>neighboring</a:t>
            </a:r>
            <a:r>
              <a:rPr lang="en-GB" dirty="0" smtClean="0"/>
              <a:t> memory cells</a:t>
            </a:r>
          </a:p>
        </p:txBody>
      </p:sp>
      <p:sp>
        <p:nvSpPr>
          <p:cNvPr id="4" name="Slide Number Placeholder 3"/>
          <p:cNvSpPr>
            <a:spLocks noGrp="1"/>
          </p:cNvSpPr>
          <p:nvPr>
            <p:ph type="sldNum" sz="quarter" idx="12"/>
          </p:nvPr>
        </p:nvSpPr>
        <p:spPr/>
        <p:txBody>
          <a:bodyPr/>
          <a:lstStyle/>
          <a:p>
            <a:fld id="{7B14E791-165F-344E-BF0E-59CD826800BF}" type="slidenum">
              <a:rPr lang="en-US" smtClean="0"/>
              <a:pPr/>
              <a:t>50</a:t>
            </a:fld>
            <a:endParaRPr lang="en-US" dirty="0"/>
          </a:p>
        </p:txBody>
      </p:sp>
    </p:spTree>
    <p:extLst>
      <p:ext uri="{BB962C8B-B14F-4D97-AF65-F5344CB8AC3E}">
        <p14:creationId xmlns:p14="http://schemas.microsoft.com/office/powerpoint/2010/main" val="3250071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OpenACC</a:t>
            </a:r>
            <a:r>
              <a:rPr lang="en-GB" dirty="0"/>
              <a:t> Parallel Region Optimizations</a:t>
            </a:r>
          </a:p>
        </p:txBody>
      </p:sp>
      <p:sp>
        <p:nvSpPr>
          <p:cNvPr id="3" name="Content Placeholder 2"/>
          <p:cNvSpPr>
            <a:spLocks noGrp="1"/>
          </p:cNvSpPr>
          <p:nvPr>
            <p:ph idx="1"/>
          </p:nvPr>
        </p:nvSpPr>
        <p:spPr/>
        <p:txBody>
          <a:bodyPr/>
          <a:lstStyle/>
          <a:p>
            <a:r>
              <a:rPr lang="en-GB" dirty="0" err="1" smtClean="0"/>
              <a:t>Vecadd</a:t>
            </a:r>
            <a:r>
              <a:rPr lang="en-GB" dirty="0" smtClean="0"/>
              <a:t> example </a:t>
            </a:r>
            <a:r>
              <a:rPr lang="en-GB" dirty="0"/>
              <a:t>using coalescing </a:t>
            </a:r>
            <a:r>
              <a:rPr lang="en-GB" dirty="0" smtClean="0"/>
              <a:t>and </a:t>
            </a:r>
            <a:r>
              <a:rPr lang="en-GB" dirty="0" err="1" smtClean="0"/>
              <a:t>non</a:t>
            </a:r>
            <a:r>
              <a:rPr lang="en-GB" dirty="0" err="1"/>
              <a:t>coalescing</a:t>
            </a:r>
            <a:r>
              <a:rPr lang="en-GB" dirty="0"/>
              <a:t> </a:t>
            </a:r>
            <a:r>
              <a:rPr lang="en-GB" dirty="0" smtClean="0"/>
              <a:t> access</a:t>
            </a:r>
            <a:endParaRPr lang="en-GB" dirty="0" smtClean="0">
              <a:latin typeface="Courier New"/>
              <a:cs typeface="Courier New"/>
            </a:endParaRPr>
          </a:p>
          <a:p>
            <a:pPr lvl="1"/>
            <a:endParaRPr lang="en-GB" dirty="0" smtClean="0"/>
          </a:p>
        </p:txBody>
      </p:sp>
      <p:graphicFrame>
        <p:nvGraphicFramePr>
          <p:cNvPr id="20" name="Table 19"/>
          <p:cNvGraphicFramePr>
            <a:graphicFrameLocks noGrp="1"/>
          </p:cNvGraphicFramePr>
          <p:nvPr>
            <p:extLst>
              <p:ext uri="{D42A27DB-BD31-4B8C-83A1-F6EECF244321}">
                <p14:modId xmlns:p14="http://schemas.microsoft.com/office/powerpoint/2010/main" val="181996"/>
              </p:ext>
            </p:extLst>
          </p:nvPr>
        </p:nvGraphicFramePr>
        <p:xfrm>
          <a:off x="1219200" y="3192977"/>
          <a:ext cx="7010400" cy="1836222"/>
        </p:xfrm>
        <a:graphic>
          <a:graphicData uri="http://schemas.openxmlformats.org/drawingml/2006/table">
            <a:tbl>
              <a:tblPr firstRow="1" bandRow="1">
                <a:tableStyleId>{5C22544A-7EE6-4342-B048-85BDC9FD1C3A}</a:tableStyleId>
              </a:tblPr>
              <a:tblGrid>
                <a:gridCol w="3505200"/>
                <a:gridCol w="3505200"/>
              </a:tblGrid>
              <a:tr h="612074">
                <a:tc>
                  <a:txBody>
                    <a:bodyPr/>
                    <a:lstStyle/>
                    <a:p>
                      <a:pPr algn="ctr"/>
                      <a:r>
                        <a:rPr lang="en-US" sz="2000" dirty="0" smtClean="0"/>
                        <a:t>CLI Flag</a:t>
                      </a:r>
                      <a:endParaRPr lang="en-US" sz="2000" dirty="0"/>
                    </a:p>
                  </a:txBody>
                  <a:tcPr marL="76200" marR="76200" marT="50800" marB="50800"/>
                </a:tc>
                <a:tc>
                  <a:txBody>
                    <a:bodyPr/>
                    <a:lstStyle/>
                    <a:p>
                      <a:pPr algn="ctr"/>
                      <a:r>
                        <a:rPr lang="en-US" sz="2000" dirty="0" smtClean="0"/>
                        <a:t>Average</a:t>
                      </a:r>
                      <a:r>
                        <a:rPr lang="en-US" sz="2000" baseline="0" dirty="0" smtClean="0"/>
                        <a:t> Compute Time</a:t>
                      </a:r>
                      <a:endParaRPr lang="en-US" sz="2000" dirty="0"/>
                    </a:p>
                  </a:txBody>
                  <a:tcPr marL="76200" marR="76200" marT="50800" marB="50800"/>
                </a:tc>
              </a:tr>
              <a:tr h="612074">
                <a:tc>
                  <a:txBody>
                    <a:bodyPr/>
                    <a:lstStyle/>
                    <a:p>
                      <a:pPr algn="ctr"/>
                      <a:r>
                        <a:rPr lang="en-US" sz="2000" dirty="0" smtClean="0">
                          <a:latin typeface="Trebuchet MS"/>
                          <a:cs typeface="Trebuchet MS"/>
                        </a:rPr>
                        <a:t>Without </a:t>
                      </a:r>
                      <a:r>
                        <a:rPr lang="en-US" sz="2000" b="1" dirty="0" smtClean="0">
                          <a:latin typeface="Courier New"/>
                          <a:cs typeface="Courier New"/>
                        </a:rPr>
                        <a:t>–b (</a:t>
                      </a:r>
                      <a:r>
                        <a:rPr lang="en-GB" sz="2000" dirty="0" smtClean="0"/>
                        <a:t>coalescing)</a:t>
                      </a:r>
                      <a:endParaRPr lang="en-US" sz="2000" b="1" dirty="0">
                        <a:latin typeface="Courier New"/>
                        <a:cs typeface="Courier New"/>
                      </a:endParaRPr>
                    </a:p>
                  </a:txBody>
                  <a:tcPr marL="76200" marR="76200" marT="50800" marB="50800"/>
                </a:tc>
                <a:tc>
                  <a:txBody>
                    <a:bodyPr/>
                    <a:lstStyle/>
                    <a:p>
                      <a:pPr algn="ctr"/>
                      <a:r>
                        <a:rPr lang="en-US" sz="2000" kern="1200" dirty="0" smtClean="0">
                          <a:solidFill>
                            <a:schemeClr val="dk1"/>
                          </a:solidFill>
                          <a:latin typeface="+mn-lt"/>
                          <a:ea typeface="+mn-ea"/>
                          <a:cs typeface="+mn-cs"/>
                        </a:rPr>
                        <a:t>122.02us</a:t>
                      </a:r>
                      <a:endParaRPr lang="en-US" sz="2000" dirty="0"/>
                    </a:p>
                  </a:txBody>
                  <a:tcPr marL="76200" marR="76200" marT="50800" marB="50800"/>
                </a:tc>
              </a:tr>
              <a:tr h="612074">
                <a:tc>
                  <a:txBody>
                    <a:bodyPr/>
                    <a:lstStyle/>
                    <a:p>
                      <a:pPr algn="ctr"/>
                      <a:r>
                        <a:rPr lang="en-US" sz="2000" dirty="0" smtClean="0">
                          <a:latin typeface="Trebuchet MS"/>
                          <a:cs typeface="Trebuchet MS"/>
                        </a:rPr>
                        <a:t>With </a:t>
                      </a:r>
                      <a:r>
                        <a:rPr lang="en-US" sz="2000" b="1" dirty="0" smtClean="0">
                          <a:latin typeface="Courier New"/>
                          <a:cs typeface="Courier New"/>
                        </a:rPr>
                        <a:t>–b (non</a:t>
                      </a:r>
                      <a:r>
                        <a:rPr lang="en-GB" sz="2000" dirty="0" smtClean="0"/>
                        <a:t>coalescing )</a:t>
                      </a:r>
                      <a:endParaRPr lang="en-US" sz="2000" b="1" dirty="0">
                        <a:latin typeface="Courier New"/>
                        <a:cs typeface="Courier New"/>
                      </a:endParaRPr>
                    </a:p>
                  </a:txBody>
                  <a:tcPr marL="76200" marR="76200" marT="50800" marB="50800"/>
                </a:tc>
                <a:tc>
                  <a:txBody>
                    <a:bodyPr/>
                    <a:lstStyle/>
                    <a:p>
                      <a:pPr algn="ctr"/>
                      <a:r>
                        <a:rPr lang="en-US" sz="2000" kern="1200" dirty="0" smtClean="0">
                          <a:solidFill>
                            <a:schemeClr val="dk1"/>
                          </a:solidFill>
                          <a:latin typeface="+mn-lt"/>
                          <a:ea typeface="+mn-ea"/>
                          <a:cs typeface="+mn-cs"/>
                        </a:rPr>
                        <a:t>624.04ms</a:t>
                      </a:r>
                      <a:endParaRPr lang="en-US" sz="2000" dirty="0"/>
                    </a:p>
                  </a:txBody>
                  <a:tcPr marL="76200" marR="76200" marT="50800" marB="50800"/>
                </a:tc>
              </a:tr>
            </a:tbl>
          </a:graphicData>
        </a:graphic>
      </p:graphicFrame>
      <p:sp>
        <p:nvSpPr>
          <p:cNvPr id="4" name="Slide Number Placeholder 3"/>
          <p:cNvSpPr>
            <a:spLocks noGrp="1"/>
          </p:cNvSpPr>
          <p:nvPr>
            <p:ph type="sldNum" sz="quarter" idx="12"/>
          </p:nvPr>
        </p:nvSpPr>
        <p:spPr/>
        <p:txBody>
          <a:bodyPr/>
          <a:lstStyle/>
          <a:p>
            <a:fld id="{7B14E791-165F-344E-BF0E-59CD826800BF}" type="slidenum">
              <a:rPr lang="en-US" smtClean="0"/>
              <a:pPr/>
              <a:t>51</a:t>
            </a:fld>
            <a:endParaRPr lang="en-US" dirty="0"/>
          </a:p>
        </p:txBody>
      </p:sp>
    </p:spTree>
    <p:extLst>
      <p:ext uri="{BB962C8B-B14F-4D97-AF65-F5344CB8AC3E}">
        <p14:creationId xmlns:p14="http://schemas.microsoft.com/office/powerpoint/2010/main" val="1570209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OpenACC</a:t>
            </a:r>
            <a:r>
              <a:rPr lang="en-GB" dirty="0"/>
              <a:t> Parallel Region Optimizations</a:t>
            </a:r>
          </a:p>
        </p:txBody>
      </p:sp>
      <p:sp>
        <p:nvSpPr>
          <p:cNvPr id="3" name="Content Placeholder 2"/>
          <p:cNvSpPr>
            <a:spLocks noGrp="1"/>
          </p:cNvSpPr>
          <p:nvPr>
            <p:ph idx="1"/>
          </p:nvPr>
        </p:nvSpPr>
        <p:spPr/>
        <p:txBody>
          <a:bodyPr>
            <a:normAutofit fontScale="92500"/>
          </a:bodyPr>
          <a:lstStyle/>
          <a:p>
            <a:r>
              <a:rPr lang="en-GB" dirty="0" smtClean="0"/>
              <a:t>The </a:t>
            </a:r>
            <a:r>
              <a:rPr lang="en-GB" dirty="0" smtClean="0">
                <a:latin typeface="Courier New"/>
                <a:cs typeface="Courier New"/>
              </a:rPr>
              <a:t>loop</a:t>
            </a:r>
            <a:r>
              <a:rPr lang="en-GB" dirty="0" smtClean="0"/>
              <a:t> directive supports three special clauses that control how loops are parallelized: </a:t>
            </a:r>
            <a:r>
              <a:rPr lang="en-GB" dirty="0" smtClean="0">
                <a:latin typeface="Courier New"/>
                <a:cs typeface="Courier New"/>
              </a:rPr>
              <a:t>gang</a:t>
            </a:r>
            <a:r>
              <a:rPr lang="en-GB" dirty="0" smtClean="0"/>
              <a:t>, </a:t>
            </a:r>
            <a:r>
              <a:rPr lang="en-GB" dirty="0" smtClean="0">
                <a:latin typeface="Courier New"/>
                <a:cs typeface="Courier New"/>
              </a:rPr>
              <a:t>worker</a:t>
            </a:r>
            <a:r>
              <a:rPr lang="en-GB" dirty="0" smtClean="0"/>
              <a:t>, and </a:t>
            </a:r>
            <a:r>
              <a:rPr lang="en-GB" dirty="0" smtClean="0">
                <a:latin typeface="Courier New"/>
                <a:cs typeface="Courier New"/>
              </a:rPr>
              <a:t>vector</a:t>
            </a:r>
          </a:p>
          <a:p>
            <a:pPr lvl="1"/>
            <a:r>
              <a:rPr lang="en-GB" dirty="0" smtClean="0">
                <a:latin typeface="Trebuchet MS"/>
                <a:cs typeface="Trebuchet MS"/>
              </a:rPr>
              <a:t>The meaning of these clauses changes depending on whether they are used in a </a:t>
            </a:r>
            <a:r>
              <a:rPr lang="en-GB" dirty="0" smtClean="0">
                <a:latin typeface="Courier New"/>
                <a:cs typeface="Courier New"/>
              </a:rPr>
              <a:t>parallel</a:t>
            </a:r>
            <a:r>
              <a:rPr lang="en-GB" dirty="0" smtClean="0">
                <a:latin typeface="Trebuchet MS"/>
                <a:cs typeface="Trebuchet MS"/>
              </a:rPr>
              <a:t> or </a:t>
            </a:r>
            <a:r>
              <a:rPr lang="en-GB" dirty="0" smtClean="0">
                <a:latin typeface="Courier New"/>
                <a:cs typeface="Courier New"/>
              </a:rPr>
              <a:t>kernels</a:t>
            </a:r>
            <a:r>
              <a:rPr lang="en-GB" dirty="0" smtClean="0">
                <a:latin typeface="Trebuchet MS"/>
                <a:cs typeface="Trebuchet MS"/>
              </a:rPr>
              <a:t> region</a:t>
            </a:r>
          </a:p>
          <a:p>
            <a:endParaRPr lang="en-GB" dirty="0">
              <a:latin typeface="Trebuchet MS"/>
              <a:cs typeface="Trebuchet MS"/>
            </a:endParaRPr>
          </a:p>
          <a:p>
            <a:r>
              <a:rPr lang="en-GB" dirty="0" smtClean="0">
                <a:latin typeface="Trebuchet MS"/>
                <a:cs typeface="Trebuchet MS"/>
              </a:rPr>
              <a:t>The </a:t>
            </a:r>
            <a:r>
              <a:rPr lang="en-GB" dirty="0" smtClean="0">
                <a:latin typeface="Courier New"/>
                <a:cs typeface="Courier New"/>
              </a:rPr>
              <a:t>gang</a:t>
            </a:r>
            <a:r>
              <a:rPr lang="en-GB" dirty="0" smtClean="0">
                <a:latin typeface="Trebuchet MS"/>
                <a:cs typeface="Trebuchet MS"/>
              </a:rPr>
              <a:t> clause:</a:t>
            </a:r>
          </a:p>
          <a:p>
            <a:pPr lvl="1"/>
            <a:r>
              <a:rPr lang="en-GB" dirty="0">
                <a:latin typeface="Trebuchet MS"/>
                <a:cs typeface="Trebuchet MS"/>
              </a:rPr>
              <a:t>I</a:t>
            </a:r>
            <a:r>
              <a:rPr lang="en-GB" dirty="0" smtClean="0">
                <a:latin typeface="Trebuchet MS"/>
                <a:cs typeface="Trebuchet MS"/>
              </a:rPr>
              <a:t>n a </a:t>
            </a:r>
            <a:r>
              <a:rPr lang="en-GB" dirty="0" smtClean="0">
                <a:latin typeface="Courier New"/>
                <a:cs typeface="Courier New"/>
              </a:rPr>
              <a:t>parallel</a:t>
            </a:r>
            <a:r>
              <a:rPr lang="en-GB" dirty="0" smtClean="0">
                <a:latin typeface="Trebuchet MS"/>
                <a:cs typeface="Trebuchet MS"/>
              </a:rPr>
              <a:t> region, causes the iterations of the loop to be parallelized across gangs created by the </a:t>
            </a:r>
            <a:r>
              <a:rPr lang="en-GB" dirty="0" smtClean="0">
                <a:latin typeface="Courier New"/>
                <a:cs typeface="Courier New"/>
              </a:rPr>
              <a:t>parallel</a:t>
            </a:r>
            <a:r>
              <a:rPr lang="en-GB" dirty="0" smtClean="0">
                <a:latin typeface="Trebuchet MS"/>
                <a:cs typeface="Trebuchet MS"/>
              </a:rPr>
              <a:t> region, transitioning from gang-redundant to gang-partitioned mode.</a:t>
            </a:r>
          </a:p>
          <a:p>
            <a:pPr lvl="1"/>
            <a:r>
              <a:rPr lang="en-GB" dirty="0" smtClean="0">
                <a:latin typeface="Trebuchet MS"/>
                <a:cs typeface="Trebuchet MS"/>
              </a:rPr>
              <a:t>In a </a:t>
            </a:r>
            <a:r>
              <a:rPr lang="en-GB" dirty="0" smtClean="0">
                <a:latin typeface="Courier New"/>
                <a:cs typeface="Courier New"/>
              </a:rPr>
              <a:t>kernels</a:t>
            </a:r>
            <a:r>
              <a:rPr lang="en-GB" dirty="0" smtClean="0">
                <a:latin typeface="Trebuchet MS"/>
                <a:cs typeface="Trebuchet MS"/>
              </a:rPr>
              <a:t> region, does the same but also allows the user to specify the number of gangs to use, using </a:t>
            </a:r>
            <a:r>
              <a:rPr lang="en-GB" dirty="0" smtClean="0">
                <a:latin typeface="Courier New"/>
                <a:cs typeface="Courier New"/>
              </a:rPr>
              <a:t>gang(</a:t>
            </a:r>
            <a:r>
              <a:rPr lang="en-GB" dirty="0" err="1" smtClean="0">
                <a:latin typeface="Courier New"/>
                <a:cs typeface="Courier New"/>
              </a:rPr>
              <a:t>ngangs</a:t>
            </a:r>
            <a:r>
              <a:rPr lang="en-GB" dirty="0" smtClean="0">
                <a:latin typeface="Courier New"/>
                <a:cs typeface="Courier New"/>
              </a:rPr>
              <a:t>)</a:t>
            </a:r>
          </a:p>
        </p:txBody>
      </p:sp>
      <p:sp>
        <p:nvSpPr>
          <p:cNvPr id="4" name="Slide Number Placeholder 3"/>
          <p:cNvSpPr>
            <a:spLocks noGrp="1"/>
          </p:cNvSpPr>
          <p:nvPr>
            <p:ph type="sldNum" sz="quarter" idx="12"/>
          </p:nvPr>
        </p:nvSpPr>
        <p:spPr/>
        <p:txBody>
          <a:bodyPr/>
          <a:lstStyle/>
          <a:p>
            <a:fld id="{7B14E791-165F-344E-BF0E-59CD826800BF}" type="slidenum">
              <a:rPr lang="en-US" smtClean="0"/>
              <a:pPr/>
              <a:t>52</a:t>
            </a:fld>
            <a:endParaRPr lang="en-US" dirty="0"/>
          </a:p>
        </p:txBody>
      </p:sp>
    </p:spTree>
    <p:extLst>
      <p:ext uri="{BB962C8B-B14F-4D97-AF65-F5344CB8AC3E}">
        <p14:creationId xmlns:p14="http://schemas.microsoft.com/office/powerpoint/2010/main" val="80223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OpenACC</a:t>
            </a:r>
            <a:r>
              <a:rPr lang="en-GB" dirty="0"/>
              <a:t> Parallel Region Optimizations</a:t>
            </a:r>
          </a:p>
        </p:txBody>
      </p:sp>
      <p:sp>
        <p:nvSpPr>
          <p:cNvPr id="3" name="Content Placeholder 2"/>
          <p:cNvSpPr>
            <a:spLocks noGrp="1"/>
          </p:cNvSpPr>
          <p:nvPr>
            <p:ph idx="1"/>
          </p:nvPr>
        </p:nvSpPr>
        <p:spPr/>
        <p:txBody>
          <a:bodyPr/>
          <a:lstStyle/>
          <a:p>
            <a:r>
              <a:rPr lang="en-GB" dirty="0" smtClean="0"/>
              <a:t>The </a:t>
            </a:r>
            <a:r>
              <a:rPr lang="en-GB" dirty="0" smtClean="0">
                <a:latin typeface="Courier New"/>
                <a:cs typeface="Courier New"/>
              </a:rPr>
              <a:t>worker</a:t>
            </a:r>
            <a:r>
              <a:rPr lang="en-GB" dirty="0" smtClean="0"/>
              <a:t> clause:</a:t>
            </a:r>
          </a:p>
          <a:p>
            <a:pPr lvl="1"/>
            <a:r>
              <a:rPr lang="en-GB" dirty="0">
                <a:latin typeface="Trebuchet MS"/>
                <a:cs typeface="Trebuchet MS"/>
              </a:rPr>
              <a:t>In a </a:t>
            </a:r>
            <a:r>
              <a:rPr lang="en-GB" dirty="0">
                <a:latin typeface="Courier New"/>
                <a:cs typeface="Courier New"/>
              </a:rPr>
              <a:t>parallel</a:t>
            </a:r>
            <a:r>
              <a:rPr lang="en-GB" dirty="0">
                <a:latin typeface="Trebuchet MS"/>
                <a:cs typeface="Trebuchet MS"/>
              </a:rPr>
              <a:t> region, causes the iterations of the loop to be parallelized across </a:t>
            </a:r>
            <a:r>
              <a:rPr lang="en-GB" dirty="0" smtClean="0">
                <a:latin typeface="Trebuchet MS"/>
                <a:cs typeface="Trebuchet MS"/>
              </a:rPr>
              <a:t>workers created </a:t>
            </a:r>
            <a:r>
              <a:rPr lang="en-GB" dirty="0">
                <a:latin typeface="Trebuchet MS"/>
                <a:cs typeface="Trebuchet MS"/>
              </a:rPr>
              <a:t>by the </a:t>
            </a:r>
            <a:r>
              <a:rPr lang="en-GB" dirty="0">
                <a:latin typeface="Courier New"/>
                <a:cs typeface="Courier New"/>
              </a:rPr>
              <a:t>parallel</a:t>
            </a:r>
            <a:r>
              <a:rPr lang="en-GB" dirty="0">
                <a:latin typeface="Trebuchet MS"/>
                <a:cs typeface="Trebuchet MS"/>
              </a:rPr>
              <a:t> region, transitioning from </a:t>
            </a:r>
            <a:r>
              <a:rPr lang="en-GB" dirty="0" smtClean="0">
                <a:latin typeface="Trebuchet MS"/>
                <a:cs typeface="Trebuchet MS"/>
              </a:rPr>
              <a:t>worker-single to worker-partitioned modes</a:t>
            </a:r>
            <a:r>
              <a:rPr lang="en-GB" dirty="0">
                <a:latin typeface="Trebuchet MS"/>
                <a:cs typeface="Trebuchet MS"/>
              </a:rPr>
              <a:t>.</a:t>
            </a:r>
          </a:p>
          <a:p>
            <a:pPr lvl="1"/>
            <a:r>
              <a:rPr lang="en-GB" dirty="0">
                <a:latin typeface="Trebuchet MS"/>
                <a:cs typeface="Trebuchet MS"/>
              </a:rPr>
              <a:t>In a </a:t>
            </a:r>
            <a:r>
              <a:rPr lang="en-GB" dirty="0">
                <a:latin typeface="Courier New"/>
                <a:cs typeface="Courier New"/>
              </a:rPr>
              <a:t>kernels</a:t>
            </a:r>
            <a:r>
              <a:rPr lang="en-GB" dirty="0">
                <a:latin typeface="Trebuchet MS"/>
                <a:cs typeface="Trebuchet MS"/>
              </a:rPr>
              <a:t> region, does the same but also allows the user to specify the number of </a:t>
            </a:r>
            <a:r>
              <a:rPr lang="en-GB" dirty="0" smtClean="0">
                <a:latin typeface="Trebuchet MS"/>
                <a:cs typeface="Trebuchet MS"/>
              </a:rPr>
              <a:t>workers per gang, </a:t>
            </a:r>
            <a:r>
              <a:rPr lang="en-GB" dirty="0">
                <a:latin typeface="Trebuchet MS"/>
                <a:cs typeface="Trebuchet MS"/>
              </a:rPr>
              <a:t>using </a:t>
            </a:r>
            <a:r>
              <a:rPr lang="en-GB" dirty="0" smtClean="0">
                <a:latin typeface="Courier New"/>
                <a:cs typeface="Courier New"/>
              </a:rPr>
              <a:t>worker(</a:t>
            </a:r>
            <a:r>
              <a:rPr lang="en-GB" dirty="0" err="1" smtClean="0">
                <a:latin typeface="Courier New"/>
                <a:cs typeface="Courier New"/>
              </a:rPr>
              <a:t>nworkers</a:t>
            </a:r>
            <a:r>
              <a:rPr lang="en-GB" dirty="0" smtClean="0">
                <a:latin typeface="Courier New"/>
                <a:cs typeface="Courier New"/>
              </a:rPr>
              <a:t>)</a:t>
            </a:r>
            <a:endParaRPr lang="en-GB" dirty="0">
              <a:latin typeface="Courier New"/>
              <a:cs typeface="Courier New"/>
            </a:endParaRPr>
          </a:p>
          <a:p>
            <a:pPr lvl="1"/>
            <a:endParaRPr lang="en-GB" dirty="0" smtClean="0"/>
          </a:p>
        </p:txBody>
      </p:sp>
      <p:cxnSp>
        <p:nvCxnSpPr>
          <p:cNvPr id="5" name="Straight Arrow Connector 4"/>
          <p:cNvCxnSpPr/>
          <p:nvPr/>
        </p:nvCxnSpPr>
        <p:spPr>
          <a:xfrm>
            <a:off x="2089760" y="4429111"/>
            <a:ext cx="1875208" cy="0"/>
          </a:xfrm>
          <a:prstGeom prst="straightConnector1">
            <a:avLst/>
          </a:prstGeom>
          <a:ln>
            <a:solidFill>
              <a:srgbClr val="817CBE"/>
            </a:solidFill>
            <a:tailEnd type="triangl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2014752" y="4329101"/>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2089760" y="5579239"/>
            <a:ext cx="1875208" cy="0"/>
          </a:xfrm>
          <a:prstGeom prst="straightConnector1">
            <a:avLst/>
          </a:prstGeom>
          <a:ln>
            <a:solidFill>
              <a:schemeClr val="accent2">
                <a:lumMod val="60000"/>
                <a:lumOff val="40000"/>
              </a:schemeClr>
            </a:solidFill>
            <a:tailEnd type="triangl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2014752" y="5479228"/>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939743" y="5379218"/>
            <a:ext cx="2141220" cy="1000111"/>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5468618" y="4429111"/>
            <a:ext cx="1875208" cy="0"/>
          </a:xfrm>
          <a:prstGeom prst="straightConnector1">
            <a:avLst/>
          </a:prstGeom>
          <a:ln>
            <a:solidFill>
              <a:srgbClr val="817CBE"/>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468618" y="4879161"/>
            <a:ext cx="1875208" cy="0"/>
          </a:xfrm>
          <a:prstGeom prst="straightConnector1">
            <a:avLst/>
          </a:prstGeom>
          <a:ln>
            <a:solidFill>
              <a:srgbClr val="FF3300"/>
            </a:solidFill>
            <a:tailEnd type="triangle" w="lg" len="med"/>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5318601" y="5379217"/>
            <a:ext cx="2141220" cy="1000111"/>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a:off x="5468618" y="5579239"/>
            <a:ext cx="1875208" cy="0"/>
          </a:xfrm>
          <a:prstGeom prst="straightConnector1">
            <a:avLst/>
          </a:prstGeom>
          <a:ln>
            <a:solidFill>
              <a:schemeClr val="accent2">
                <a:lumMod val="60000"/>
                <a:lumOff val="40000"/>
              </a:schemeClr>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468618" y="6029289"/>
            <a:ext cx="1875208" cy="0"/>
          </a:xfrm>
          <a:prstGeom prst="straightConnector1">
            <a:avLst/>
          </a:prstGeom>
          <a:ln>
            <a:solidFill>
              <a:schemeClr val="accent4">
                <a:lumMod val="60000"/>
                <a:lumOff val="40000"/>
              </a:schemeClr>
            </a:solidFill>
            <a:tailEnd type="triangle" w="lg" len="med"/>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5393609" y="5479228"/>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5393609" y="5929278"/>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1943226" y="4229089"/>
            <a:ext cx="2141220" cy="1000111"/>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18601" y="4229089"/>
            <a:ext cx="2141220" cy="1000111"/>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5393609" y="4329101"/>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393609" y="4779151"/>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ight Arrow 29"/>
          <p:cNvSpPr/>
          <p:nvPr/>
        </p:nvSpPr>
        <p:spPr>
          <a:xfrm>
            <a:off x="4234463" y="4929167"/>
            <a:ext cx="900100" cy="700078"/>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7B14E791-165F-344E-BF0E-59CD826800BF}" type="slidenum">
              <a:rPr lang="en-US" smtClean="0"/>
              <a:pPr/>
              <a:t>53</a:t>
            </a:fld>
            <a:endParaRPr lang="en-US" dirty="0"/>
          </a:p>
        </p:txBody>
      </p:sp>
    </p:spTree>
    <p:extLst>
      <p:ext uri="{BB962C8B-B14F-4D97-AF65-F5344CB8AC3E}">
        <p14:creationId xmlns:p14="http://schemas.microsoft.com/office/powerpoint/2010/main" val="4125175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OpenACC</a:t>
            </a:r>
            <a:r>
              <a:rPr lang="en-GB" dirty="0"/>
              <a:t> Parallel Region Optimizations</a:t>
            </a:r>
          </a:p>
        </p:txBody>
      </p:sp>
      <p:sp>
        <p:nvSpPr>
          <p:cNvPr id="3" name="Content Placeholder 2"/>
          <p:cNvSpPr>
            <a:spLocks noGrp="1"/>
          </p:cNvSpPr>
          <p:nvPr>
            <p:ph idx="1"/>
          </p:nvPr>
        </p:nvSpPr>
        <p:spPr/>
        <p:txBody>
          <a:bodyPr/>
          <a:lstStyle/>
          <a:p>
            <a:r>
              <a:rPr lang="en-GB" dirty="0" smtClean="0"/>
              <a:t>The </a:t>
            </a:r>
            <a:r>
              <a:rPr lang="en-GB" dirty="0" smtClean="0">
                <a:latin typeface="Courier New"/>
                <a:cs typeface="Courier New"/>
              </a:rPr>
              <a:t>vector</a:t>
            </a:r>
            <a:r>
              <a:rPr lang="en-GB" dirty="0" smtClean="0"/>
              <a:t> clause:</a:t>
            </a:r>
          </a:p>
          <a:p>
            <a:pPr lvl="1"/>
            <a:r>
              <a:rPr lang="en-GB" dirty="0">
                <a:latin typeface="Trebuchet MS"/>
                <a:cs typeface="Trebuchet MS"/>
              </a:rPr>
              <a:t>In a </a:t>
            </a:r>
            <a:r>
              <a:rPr lang="en-GB" dirty="0">
                <a:latin typeface="Courier New"/>
                <a:cs typeface="Courier New"/>
              </a:rPr>
              <a:t>parallel</a:t>
            </a:r>
            <a:r>
              <a:rPr lang="en-GB" dirty="0">
                <a:latin typeface="Trebuchet MS"/>
                <a:cs typeface="Trebuchet MS"/>
              </a:rPr>
              <a:t> region, causes the iterations of the loop to be </a:t>
            </a:r>
            <a:r>
              <a:rPr lang="en-GB" dirty="0" smtClean="0">
                <a:latin typeface="Trebuchet MS"/>
                <a:cs typeface="Trebuchet MS"/>
              </a:rPr>
              <a:t>parallelized using vector/SIMD parallelism with the vector length specified by </a:t>
            </a:r>
            <a:r>
              <a:rPr lang="en-GB" dirty="0" smtClean="0">
                <a:latin typeface="Courier New"/>
                <a:cs typeface="Courier New"/>
              </a:rPr>
              <a:t>parallel</a:t>
            </a:r>
            <a:r>
              <a:rPr lang="en-GB" dirty="0" smtClean="0">
                <a:latin typeface="Trebuchet MS"/>
                <a:cs typeface="Trebuchet MS"/>
              </a:rPr>
              <a:t>, </a:t>
            </a:r>
            <a:r>
              <a:rPr lang="en-GB" dirty="0">
                <a:latin typeface="Trebuchet MS"/>
                <a:cs typeface="Trebuchet MS"/>
              </a:rPr>
              <a:t>transitioning from </a:t>
            </a:r>
            <a:r>
              <a:rPr lang="en-GB" dirty="0" smtClean="0">
                <a:latin typeface="Trebuchet MS"/>
                <a:cs typeface="Trebuchet MS"/>
              </a:rPr>
              <a:t>vector-single to vector-partitioned modes</a:t>
            </a:r>
            <a:r>
              <a:rPr lang="en-GB" dirty="0">
                <a:latin typeface="Trebuchet MS"/>
                <a:cs typeface="Trebuchet MS"/>
              </a:rPr>
              <a:t>.</a:t>
            </a:r>
          </a:p>
          <a:p>
            <a:pPr lvl="1"/>
            <a:r>
              <a:rPr lang="en-GB" dirty="0">
                <a:latin typeface="Trebuchet MS"/>
                <a:cs typeface="Trebuchet MS"/>
              </a:rPr>
              <a:t>In a </a:t>
            </a:r>
            <a:r>
              <a:rPr lang="en-GB" dirty="0">
                <a:latin typeface="Courier New"/>
                <a:cs typeface="Courier New"/>
              </a:rPr>
              <a:t>kernels</a:t>
            </a:r>
            <a:r>
              <a:rPr lang="en-GB" dirty="0">
                <a:latin typeface="Trebuchet MS"/>
                <a:cs typeface="Trebuchet MS"/>
              </a:rPr>
              <a:t> region, does the same but also allows the user to specify the </a:t>
            </a:r>
            <a:r>
              <a:rPr lang="en-GB" dirty="0" smtClean="0">
                <a:latin typeface="Trebuchet MS"/>
                <a:cs typeface="Trebuchet MS"/>
              </a:rPr>
              <a:t>vector length to use, </a:t>
            </a:r>
            <a:r>
              <a:rPr lang="en-GB" dirty="0">
                <a:latin typeface="Trebuchet MS"/>
                <a:cs typeface="Trebuchet MS"/>
              </a:rPr>
              <a:t>using </a:t>
            </a:r>
            <a:r>
              <a:rPr lang="en-GB" dirty="0" smtClean="0">
                <a:latin typeface="Courier New"/>
                <a:cs typeface="Courier New"/>
              </a:rPr>
              <a:t>vector(</a:t>
            </a:r>
            <a:r>
              <a:rPr lang="en-GB" dirty="0" err="1" smtClean="0">
                <a:latin typeface="Courier New"/>
                <a:cs typeface="Courier New"/>
              </a:rPr>
              <a:t>vector_length</a:t>
            </a:r>
            <a:r>
              <a:rPr lang="en-GB" dirty="0" smtClean="0">
                <a:latin typeface="Courier New"/>
                <a:cs typeface="Courier New"/>
              </a:rPr>
              <a:t>)</a:t>
            </a:r>
            <a:endParaRPr lang="en-GB" dirty="0">
              <a:latin typeface="Courier New"/>
              <a:cs typeface="Courier New"/>
            </a:endParaRPr>
          </a:p>
        </p:txBody>
      </p:sp>
      <p:cxnSp>
        <p:nvCxnSpPr>
          <p:cNvPr id="4" name="Straight Arrow Connector 3"/>
          <p:cNvCxnSpPr/>
          <p:nvPr/>
        </p:nvCxnSpPr>
        <p:spPr>
          <a:xfrm>
            <a:off x="2093243" y="4429111"/>
            <a:ext cx="1875208" cy="0"/>
          </a:xfrm>
          <a:prstGeom prst="straightConnector1">
            <a:avLst/>
          </a:prstGeom>
          <a:ln>
            <a:solidFill>
              <a:srgbClr val="817CBE"/>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p:nvPr/>
        </p:nvCxnSpPr>
        <p:spPr>
          <a:xfrm>
            <a:off x="2093243" y="4879161"/>
            <a:ext cx="1875208" cy="0"/>
          </a:xfrm>
          <a:prstGeom prst="straightConnector1">
            <a:avLst/>
          </a:prstGeom>
          <a:ln>
            <a:solidFill>
              <a:srgbClr val="FF3300"/>
            </a:solidFill>
            <a:tailEnd type="triangl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943226" y="5379217"/>
            <a:ext cx="2141220" cy="1000111"/>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093243" y="5579239"/>
            <a:ext cx="1875208" cy="0"/>
          </a:xfrm>
          <a:prstGeom prst="straightConnector1">
            <a:avLst/>
          </a:prstGeom>
          <a:ln>
            <a:solidFill>
              <a:schemeClr val="accent2">
                <a:lumMod val="60000"/>
                <a:lumOff val="40000"/>
              </a:schemeClr>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093243" y="6029289"/>
            <a:ext cx="1875208" cy="0"/>
          </a:xfrm>
          <a:prstGeom prst="straightConnector1">
            <a:avLst/>
          </a:prstGeom>
          <a:ln>
            <a:solidFill>
              <a:schemeClr val="accent4">
                <a:lumMod val="60000"/>
                <a:lumOff val="40000"/>
              </a:schemeClr>
            </a:solidFill>
            <a:tailEnd type="triangle" w="lg" len="med"/>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018234" y="5479228"/>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018234" y="5929278"/>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943226" y="4229089"/>
            <a:ext cx="2141220" cy="1000111"/>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018234" y="4329101"/>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018234" y="4779151"/>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4234463" y="4929167"/>
            <a:ext cx="900100" cy="700078"/>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5468618" y="4429111"/>
            <a:ext cx="1875208"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468618" y="4879161"/>
            <a:ext cx="1875208"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5318601" y="5379217"/>
            <a:ext cx="2141220" cy="1000111"/>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a:off x="5468618" y="5579239"/>
            <a:ext cx="1875208"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5468618" y="6029289"/>
            <a:ext cx="1875208"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393609" y="5479228"/>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5393609" y="5929278"/>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5318601" y="4229089"/>
            <a:ext cx="2141220" cy="1000111"/>
          </a:xfrm>
          <a:prstGeom prst="rect">
            <a:avLst/>
          </a:prstGeom>
          <a:noFill/>
          <a:ln w="25400">
            <a:solidFill>
              <a:srgbClr val="76B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5393609" y="4329101"/>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393609" y="4779151"/>
            <a:ext cx="2025225" cy="350039"/>
          </a:xfrm>
          <a:prstGeom prst="rect">
            <a:avLst/>
          </a:prstGeom>
          <a:noFill/>
          <a:ln w="254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5472100" y="4579128"/>
            <a:ext cx="1875208"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5472100" y="5029178"/>
            <a:ext cx="1875208"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5472100" y="5729256"/>
            <a:ext cx="1875208"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5472100" y="6179306"/>
            <a:ext cx="1875208" cy="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29" name="Slide Number Placeholder 28"/>
          <p:cNvSpPr>
            <a:spLocks noGrp="1"/>
          </p:cNvSpPr>
          <p:nvPr>
            <p:ph type="sldNum" sz="quarter" idx="12"/>
          </p:nvPr>
        </p:nvSpPr>
        <p:spPr/>
        <p:txBody>
          <a:bodyPr/>
          <a:lstStyle/>
          <a:p>
            <a:fld id="{7B14E791-165F-344E-BF0E-59CD826800BF}" type="slidenum">
              <a:rPr lang="en-US" smtClean="0"/>
              <a:pPr/>
              <a:t>54</a:t>
            </a:fld>
            <a:endParaRPr lang="en-US" dirty="0"/>
          </a:p>
        </p:txBody>
      </p:sp>
    </p:spTree>
    <p:extLst>
      <p:ext uri="{BB962C8B-B14F-4D97-AF65-F5344CB8AC3E}">
        <p14:creationId xmlns:p14="http://schemas.microsoft.com/office/powerpoint/2010/main" val="2900491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OpenACC</a:t>
            </a:r>
            <a:r>
              <a:rPr lang="en-GB" dirty="0"/>
              <a:t> Parallel Region Optimizations</a:t>
            </a:r>
          </a:p>
        </p:txBody>
      </p:sp>
      <p:sp>
        <p:nvSpPr>
          <p:cNvPr id="3" name="Content Placeholder 2"/>
          <p:cNvSpPr>
            <a:spLocks noGrp="1"/>
          </p:cNvSpPr>
          <p:nvPr>
            <p:ph idx="1"/>
          </p:nvPr>
        </p:nvSpPr>
        <p:spPr/>
        <p:txBody>
          <a:bodyPr/>
          <a:lstStyle/>
          <a:p>
            <a:r>
              <a:rPr lang="en-GB" dirty="0" smtClean="0"/>
              <a:t>Manipulating the </a:t>
            </a:r>
            <a:r>
              <a:rPr lang="en-GB" dirty="0" smtClean="0">
                <a:latin typeface="Courier New"/>
                <a:cs typeface="Courier New"/>
              </a:rPr>
              <a:t>gang</a:t>
            </a:r>
            <a:r>
              <a:rPr lang="en-GB" dirty="0" smtClean="0"/>
              <a:t>, </a:t>
            </a:r>
            <a:r>
              <a:rPr lang="en-GB" dirty="0" smtClean="0">
                <a:latin typeface="Courier New"/>
                <a:cs typeface="Courier New"/>
              </a:rPr>
              <a:t>worker</a:t>
            </a:r>
            <a:r>
              <a:rPr lang="en-GB" dirty="0" smtClean="0"/>
              <a:t>, and </a:t>
            </a:r>
            <a:r>
              <a:rPr lang="en-GB" dirty="0" smtClean="0">
                <a:latin typeface="Courier New"/>
                <a:cs typeface="Courier New"/>
              </a:rPr>
              <a:t>vector</a:t>
            </a:r>
            <a:r>
              <a:rPr lang="en-GB" dirty="0" smtClean="0"/>
              <a:t> clauses results in different scheduling of loop iterations on the underlying hardware</a:t>
            </a:r>
          </a:p>
          <a:p>
            <a:pPr lvl="1"/>
            <a:r>
              <a:rPr lang="en-GB" dirty="0" smtClean="0">
                <a:latin typeface="Trebuchet MS"/>
                <a:cs typeface="Trebuchet MS"/>
              </a:rPr>
              <a:t>Can result in significant performance improvement or loss</a:t>
            </a:r>
          </a:p>
          <a:p>
            <a:endParaRPr lang="en-GB" dirty="0">
              <a:latin typeface="Trebuchet MS"/>
              <a:cs typeface="Trebuchet MS"/>
            </a:endParaRPr>
          </a:p>
          <a:p>
            <a:r>
              <a:rPr lang="en-GB" dirty="0" smtClean="0">
                <a:latin typeface="Trebuchet MS"/>
                <a:cs typeface="Trebuchet MS"/>
              </a:rPr>
              <a:t>Consider the example of loop schedule</a:t>
            </a:r>
            <a:endParaRPr lang="en-GB" dirty="0" smtClean="0">
              <a:latin typeface="Courier New"/>
              <a:cs typeface="Courier New"/>
            </a:endParaRPr>
          </a:p>
          <a:p>
            <a:pPr lvl="1"/>
            <a:r>
              <a:rPr lang="en-GB" dirty="0" smtClean="0">
                <a:latin typeface="Trebuchet MS"/>
                <a:cs typeface="Trebuchet MS"/>
              </a:rPr>
              <a:t>The </a:t>
            </a:r>
            <a:r>
              <a:rPr lang="en-GB" dirty="0" smtClean="0">
                <a:latin typeface="Courier New"/>
                <a:cs typeface="Courier New"/>
              </a:rPr>
              <a:t>gang</a:t>
            </a:r>
            <a:r>
              <a:rPr lang="en-GB" dirty="0" smtClean="0">
                <a:latin typeface="Trebuchet MS"/>
                <a:cs typeface="Trebuchet MS"/>
              </a:rPr>
              <a:t> and </a:t>
            </a:r>
            <a:r>
              <a:rPr lang="en-GB" dirty="0" smtClean="0">
                <a:latin typeface="Courier New"/>
                <a:cs typeface="Courier New"/>
              </a:rPr>
              <a:t>vector</a:t>
            </a:r>
            <a:r>
              <a:rPr lang="en-GB" dirty="0" smtClean="0">
                <a:latin typeface="Trebuchet MS"/>
                <a:cs typeface="Trebuchet MS"/>
              </a:rPr>
              <a:t> clauses are used to change the parallelization of two nested loops in a </a:t>
            </a:r>
            <a:r>
              <a:rPr lang="en-GB" dirty="0" smtClean="0">
                <a:latin typeface="Courier New"/>
                <a:cs typeface="Courier New"/>
              </a:rPr>
              <a:t>parallel</a:t>
            </a:r>
            <a:r>
              <a:rPr lang="en-GB" dirty="0" smtClean="0">
                <a:latin typeface="Trebuchet MS"/>
                <a:cs typeface="Trebuchet MS"/>
              </a:rPr>
              <a:t> region</a:t>
            </a:r>
          </a:p>
          <a:p>
            <a:pPr lvl="1"/>
            <a:r>
              <a:rPr lang="en-GB" dirty="0" smtClean="0">
                <a:latin typeface="Trebuchet MS"/>
                <a:cs typeface="Trebuchet MS"/>
              </a:rPr>
              <a:t>The # of gangs is set with the command-line flag </a:t>
            </a:r>
            <a:r>
              <a:rPr lang="en-GB" dirty="0" smtClean="0">
                <a:latin typeface="Courier New"/>
                <a:cs typeface="Courier New"/>
              </a:rPr>
              <a:t>-g, </a:t>
            </a:r>
            <a:r>
              <a:rPr lang="en-GB" dirty="0" smtClean="0">
                <a:latin typeface="Trebuchet MS"/>
                <a:cs typeface="Trebuchet MS"/>
              </a:rPr>
              <a:t>vector width is set with </a:t>
            </a:r>
            <a:r>
              <a:rPr lang="en-GB" dirty="0" smtClean="0">
                <a:latin typeface="Courier New"/>
                <a:cs typeface="Courier New"/>
              </a:rPr>
              <a:t>–v</a:t>
            </a:r>
          </a:p>
        </p:txBody>
      </p:sp>
      <p:sp>
        <p:nvSpPr>
          <p:cNvPr id="4" name="Slide Number Placeholder 3"/>
          <p:cNvSpPr>
            <a:spLocks noGrp="1"/>
          </p:cNvSpPr>
          <p:nvPr>
            <p:ph type="sldNum" sz="quarter" idx="12"/>
          </p:nvPr>
        </p:nvSpPr>
        <p:spPr/>
        <p:txBody>
          <a:bodyPr/>
          <a:lstStyle/>
          <a:p>
            <a:fld id="{7B14E791-165F-344E-BF0E-59CD826800BF}" type="slidenum">
              <a:rPr lang="en-US" smtClean="0"/>
              <a:pPr/>
              <a:t>55</a:t>
            </a:fld>
            <a:endParaRPr lang="en-US" dirty="0"/>
          </a:p>
        </p:txBody>
      </p:sp>
    </p:spTree>
    <p:extLst>
      <p:ext uri="{BB962C8B-B14F-4D97-AF65-F5344CB8AC3E}">
        <p14:creationId xmlns:p14="http://schemas.microsoft.com/office/powerpoint/2010/main" val="3410032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OpenACC</a:t>
            </a:r>
            <a:r>
              <a:rPr lang="en-GB" dirty="0"/>
              <a:t> Parallel Region Optimizations</a:t>
            </a:r>
          </a:p>
        </p:txBody>
      </p:sp>
      <p:sp>
        <p:nvSpPr>
          <p:cNvPr id="3" name="Content Placeholder 2"/>
          <p:cNvSpPr>
            <a:spLocks noGrp="1"/>
          </p:cNvSpPr>
          <p:nvPr>
            <p:ph idx="1"/>
          </p:nvPr>
        </p:nvSpPr>
        <p:spPr/>
        <p:txBody>
          <a:bodyPr/>
          <a:lstStyle/>
          <a:p>
            <a:r>
              <a:rPr lang="en-GB" dirty="0"/>
              <a:t>Try playing with </a:t>
            </a:r>
            <a:r>
              <a:rPr lang="en-GB" dirty="0">
                <a:latin typeface="Courier New"/>
                <a:cs typeface="Courier New"/>
              </a:rPr>
              <a:t>-g</a:t>
            </a:r>
            <a:r>
              <a:rPr lang="en-GB" dirty="0"/>
              <a:t> and </a:t>
            </a:r>
            <a:r>
              <a:rPr lang="en-GB" dirty="0">
                <a:latin typeface="Courier New"/>
                <a:cs typeface="Courier New"/>
              </a:rPr>
              <a:t>-v</a:t>
            </a:r>
            <a:r>
              <a:rPr lang="en-GB" dirty="0"/>
              <a:t> to see how </a:t>
            </a:r>
            <a:r>
              <a:rPr lang="en-GB" dirty="0">
                <a:latin typeface="Courier New"/>
                <a:cs typeface="Courier New"/>
              </a:rPr>
              <a:t>gang</a:t>
            </a:r>
            <a:r>
              <a:rPr lang="en-GB" dirty="0"/>
              <a:t> and </a:t>
            </a:r>
            <a:r>
              <a:rPr lang="en-GB" dirty="0">
                <a:latin typeface="Courier New"/>
                <a:cs typeface="Courier New"/>
              </a:rPr>
              <a:t>vector</a:t>
            </a:r>
            <a:r>
              <a:rPr lang="en-GB" dirty="0"/>
              <a:t> affect </a:t>
            </a:r>
            <a:r>
              <a:rPr lang="en-GB" dirty="0" smtClean="0"/>
              <a:t>performance</a:t>
            </a:r>
          </a:p>
          <a:p>
            <a:pPr lvl="1"/>
            <a:r>
              <a:rPr lang="en-GB" dirty="0" smtClean="0"/>
              <a:t>Options for gang and vector sizes</a:t>
            </a:r>
            <a:endParaRPr lang="en-GB" dirty="0"/>
          </a:p>
          <a:p>
            <a:pPr marL="0" indent="0">
              <a:buNone/>
            </a:pPr>
            <a:endParaRPr lang="en-US" sz="1600" dirty="0">
              <a:latin typeface="Courier New"/>
              <a:cs typeface="Courier New"/>
            </a:endParaRPr>
          </a:p>
          <a:p>
            <a:pPr marL="1028700" lvl="2" indent="0">
              <a:buNone/>
            </a:pPr>
            <a:r>
              <a:rPr lang="en-US" sz="2000" b="1" dirty="0">
                <a:solidFill>
                  <a:srgbClr val="76B900"/>
                </a:solidFill>
                <a:latin typeface="Courier New"/>
                <a:cs typeface="Courier New"/>
              </a:rPr>
              <a:t>#pragma </a:t>
            </a:r>
            <a:r>
              <a:rPr lang="en-US" sz="2000" b="1" dirty="0" err="1">
                <a:solidFill>
                  <a:srgbClr val="76B900"/>
                </a:solidFill>
                <a:latin typeface="Courier New"/>
                <a:cs typeface="Courier New"/>
              </a:rPr>
              <a:t>acc</a:t>
            </a:r>
            <a:r>
              <a:rPr lang="en-US" sz="2000" b="1" dirty="0">
                <a:solidFill>
                  <a:srgbClr val="76B900"/>
                </a:solidFill>
                <a:latin typeface="Courier New"/>
                <a:cs typeface="Courier New"/>
              </a:rPr>
              <a:t> parallel </a:t>
            </a:r>
            <a:r>
              <a:rPr lang="en-US" sz="2000" b="1" dirty="0" err="1">
                <a:solidFill>
                  <a:srgbClr val="76B900"/>
                </a:solidFill>
                <a:latin typeface="Courier New"/>
                <a:cs typeface="Courier New"/>
              </a:rPr>
              <a:t>copyin</a:t>
            </a:r>
            <a:r>
              <a:rPr lang="en-US" sz="2000" b="1" dirty="0">
                <a:solidFill>
                  <a:srgbClr val="76B900"/>
                </a:solidFill>
                <a:latin typeface="Courier New"/>
                <a:cs typeface="Courier New"/>
              </a:rPr>
              <a:t>(A[0:M * N], B[0:M * N]) </a:t>
            </a:r>
            <a:r>
              <a:rPr lang="en-US" sz="2000" b="1" dirty="0" err="1">
                <a:solidFill>
                  <a:srgbClr val="76B900"/>
                </a:solidFill>
                <a:latin typeface="Courier New"/>
                <a:cs typeface="Courier New"/>
              </a:rPr>
              <a:t>copyout</a:t>
            </a:r>
            <a:r>
              <a:rPr lang="en-US" sz="2000" b="1" dirty="0">
                <a:solidFill>
                  <a:srgbClr val="76B900"/>
                </a:solidFill>
                <a:latin typeface="Courier New"/>
                <a:cs typeface="Courier New"/>
              </a:rPr>
              <a:t>(C[0:M * N])</a:t>
            </a:r>
          </a:p>
          <a:p>
            <a:pPr marL="1028700" lvl="2" indent="0">
              <a:buNone/>
            </a:pPr>
            <a:r>
              <a:rPr lang="en-US" sz="2000" b="1" dirty="0">
                <a:solidFill>
                  <a:srgbClr val="76B900"/>
                </a:solidFill>
                <a:latin typeface="Courier New"/>
                <a:cs typeface="Courier New"/>
              </a:rPr>
              <a:t>#pragma </a:t>
            </a:r>
            <a:r>
              <a:rPr lang="en-US" sz="2000" b="1" dirty="0" err="1">
                <a:solidFill>
                  <a:srgbClr val="76B900"/>
                </a:solidFill>
                <a:latin typeface="Courier New"/>
                <a:cs typeface="Courier New"/>
              </a:rPr>
              <a:t>acc</a:t>
            </a:r>
            <a:r>
              <a:rPr lang="en-US" sz="2000" b="1" dirty="0">
                <a:solidFill>
                  <a:srgbClr val="76B900"/>
                </a:solidFill>
                <a:latin typeface="Courier New"/>
                <a:cs typeface="Courier New"/>
              </a:rPr>
              <a:t> loop gang(gangs)</a:t>
            </a:r>
          </a:p>
          <a:p>
            <a:pPr marL="1028700" lvl="2" indent="0">
              <a:buNone/>
            </a:pPr>
            <a:r>
              <a:rPr lang="da-DK" sz="2000" b="1" dirty="0">
                <a:solidFill>
                  <a:srgbClr val="76B900"/>
                </a:solidFill>
                <a:latin typeface="Courier New"/>
                <a:cs typeface="Courier New"/>
              </a:rPr>
              <a:t>        for (</a:t>
            </a:r>
            <a:r>
              <a:rPr lang="da-DK" sz="2000" b="1" dirty="0" err="1">
                <a:solidFill>
                  <a:srgbClr val="76B900"/>
                </a:solidFill>
                <a:latin typeface="Courier New"/>
                <a:cs typeface="Courier New"/>
              </a:rPr>
              <a:t>int</a:t>
            </a:r>
            <a:r>
              <a:rPr lang="da-DK" sz="2000" b="1" dirty="0">
                <a:solidFill>
                  <a:srgbClr val="76B900"/>
                </a:solidFill>
                <a:latin typeface="Courier New"/>
                <a:cs typeface="Courier New"/>
              </a:rPr>
              <a:t> i = 0; i &lt; M; i++) {</a:t>
            </a:r>
          </a:p>
          <a:p>
            <a:pPr marL="1028700" lvl="2" indent="0">
              <a:buNone/>
            </a:pPr>
            <a:r>
              <a:rPr lang="da-DK" sz="2000" b="1" dirty="0">
                <a:solidFill>
                  <a:srgbClr val="76B900"/>
                </a:solidFill>
                <a:latin typeface="Courier New"/>
                <a:cs typeface="Courier New"/>
              </a:rPr>
              <a:t>#</a:t>
            </a:r>
            <a:r>
              <a:rPr lang="da-DK" sz="2000" b="1" dirty="0" err="1">
                <a:solidFill>
                  <a:srgbClr val="76B900"/>
                </a:solidFill>
                <a:latin typeface="Courier New"/>
                <a:cs typeface="Courier New"/>
              </a:rPr>
              <a:t>pragma</a:t>
            </a:r>
            <a:r>
              <a:rPr lang="da-DK" sz="2000" b="1" dirty="0">
                <a:solidFill>
                  <a:srgbClr val="76B900"/>
                </a:solidFill>
                <a:latin typeface="Courier New"/>
                <a:cs typeface="Courier New"/>
              </a:rPr>
              <a:t> </a:t>
            </a:r>
            <a:r>
              <a:rPr lang="da-DK" sz="2000" b="1" dirty="0" err="1">
                <a:solidFill>
                  <a:srgbClr val="76B900"/>
                </a:solidFill>
                <a:latin typeface="Courier New"/>
                <a:cs typeface="Courier New"/>
              </a:rPr>
              <a:t>acc</a:t>
            </a:r>
            <a:r>
              <a:rPr lang="da-DK" sz="2000" b="1" dirty="0">
                <a:solidFill>
                  <a:srgbClr val="76B900"/>
                </a:solidFill>
                <a:latin typeface="Courier New"/>
                <a:cs typeface="Courier New"/>
              </a:rPr>
              <a:t> loop </a:t>
            </a:r>
            <a:r>
              <a:rPr lang="da-DK" sz="2000" b="1" dirty="0" err="1">
                <a:solidFill>
                  <a:srgbClr val="76B900"/>
                </a:solidFill>
                <a:latin typeface="Courier New"/>
                <a:cs typeface="Courier New"/>
              </a:rPr>
              <a:t>vector</a:t>
            </a:r>
            <a:r>
              <a:rPr lang="da-DK" sz="2000" b="1" dirty="0">
                <a:solidFill>
                  <a:srgbClr val="76B900"/>
                </a:solidFill>
                <a:latin typeface="Courier New"/>
                <a:cs typeface="Courier New"/>
              </a:rPr>
              <a:t>(</a:t>
            </a:r>
            <a:r>
              <a:rPr lang="da-DK" sz="2000" b="1" dirty="0" err="1">
                <a:solidFill>
                  <a:srgbClr val="76B900"/>
                </a:solidFill>
                <a:latin typeface="Courier New"/>
                <a:cs typeface="Courier New"/>
              </a:rPr>
              <a:t>vector_length</a:t>
            </a:r>
            <a:r>
              <a:rPr lang="da-DK" sz="2000" b="1" dirty="0">
                <a:solidFill>
                  <a:srgbClr val="76B900"/>
                </a:solidFill>
                <a:latin typeface="Courier New"/>
                <a:cs typeface="Courier New"/>
              </a:rPr>
              <a:t>)</a:t>
            </a:r>
          </a:p>
          <a:p>
            <a:pPr marL="1028700" lvl="2" indent="0">
              <a:buNone/>
            </a:pPr>
            <a:r>
              <a:rPr lang="en-US" sz="2000" b="1" dirty="0" smtClean="0">
                <a:solidFill>
                  <a:srgbClr val="76B900"/>
                </a:solidFill>
                <a:latin typeface="Courier New"/>
                <a:cs typeface="Courier New"/>
              </a:rPr>
              <a:t>            for (</a:t>
            </a:r>
            <a:r>
              <a:rPr lang="en-US" sz="2000" b="1" dirty="0" err="1" smtClean="0">
                <a:solidFill>
                  <a:srgbClr val="76B900"/>
                </a:solidFill>
                <a:latin typeface="Courier New"/>
                <a:cs typeface="Courier New"/>
              </a:rPr>
              <a:t>int</a:t>
            </a:r>
            <a:r>
              <a:rPr lang="en-US" sz="2000" b="1" dirty="0" smtClean="0">
                <a:solidFill>
                  <a:srgbClr val="76B900"/>
                </a:solidFill>
                <a:latin typeface="Courier New"/>
                <a:cs typeface="Courier New"/>
              </a:rPr>
              <a:t> j = 0; j &lt; N; j++) {</a:t>
            </a:r>
          </a:p>
          <a:p>
            <a:pPr marL="1028700" lvl="2" indent="0">
              <a:buNone/>
            </a:pPr>
            <a:r>
              <a:rPr lang="en-US" sz="2000" b="1" dirty="0">
                <a:solidFill>
                  <a:srgbClr val="76B900"/>
                </a:solidFill>
                <a:latin typeface="Courier New"/>
                <a:cs typeface="Courier New"/>
              </a:rPr>
              <a:t> </a:t>
            </a:r>
            <a:r>
              <a:rPr lang="en-US" sz="2000" b="1" dirty="0" smtClean="0">
                <a:solidFill>
                  <a:srgbClr val="76B900"/>
                </a:solidFill>
                <a:latin typeface="Courier New"/>
                <a:cs typeface="Courier New"/>
              </a:rPr>
              <a:t>               ...</a:t>
            </a:r>
            <a:br>
              <a:rPr lang="en-US" sz="2000" b="1" dirty="0" smtClean="0">
                <a:solidFill>
                  <a:srgbClr val="76B900"/>
                </a:solidFill>
                <a:latin typeface="Courier New"/>
                <a:cs typeface="Courier New"/>
              </a:rPr>
            </a:br>
            <a:r>
              <a:rPr lang="en-US" sz="2000" b="1" dirty="0" smtClean="0">
                <a:solidFill>
                  <a:srgbClr val="76B900"/>
                </a:solidFill>
                <a:latin typeface="Courier New"/>
                <a:cs typeface="Courier New"/>
              </a:rPr>
              <a:t>            }</a:t>
            </a:r>
          </a:p>
          <a:p>
            <a:pPr marL="1028700" lvl="2" indent="0">
              <a:buNone/>
            </a:pPr>
            <a:r>
              <a:rPr lang="en-US" sz="2000" b="1" dirty="0">
                <a:solidFill>
                  <a:srgbClr val="76B900"/>
                </a:solidFill>
                <a:latin typeface="Courier New"/>
                <a:cs typeface="Courier New"/>
              </a:rPr>
              <a:t> </a:t>
            </a:r>
            <a:r>
              <a:rPr lang="en-US" sz="2000" b="1" dirty="0" smtClean="0">
                <a:solidFill>
                  <a:srgbClr val="76B900"/>
                </a:solidFill>
                <a:latin typeface="Courier New"/>
                <a:cs typeface="Courier New"/>
              </a:rPr>
              <a:t>       }</a:t>
            </a:r>
            <a:endParaRPr lang="en-GB" sz="2000" b="1" dirty="0" smtClean="0">
              <a:solidFill>
                <a:srgbClr val="76B900"/>
              </a:solidFill>
              <a:latin typeface="Courier New"/>
              <a:cs typeface="Courier New"/>
            </a:endParaRPr>
          </a:p>
          <a:p>
            <a:pPr marL="0" indent="0">
              <a:buNone/>
            </a:pPr>
            <a:endParaRPr lang="en-GB" dirty="0" smtClean="0"/>
          </a:p>
        </p:txBody>
      </p:sp>
      <p:sp>
        <p:nvSpPr>
          <p:cNvPr id="4" name="Slide Number Placeholder 3"/>
          <p:cNvSpPr>
            <a:spLocks noGrp="1"/>
          </p:cNvSpPr>
          <p:nvPr>
            <p:ph type="sldNum" sz="quarter" idx="12"/>
          </p:nvPr>
        </p:nvSpPr>
        <p:spPr/>
        <p:txBody>
          <a:bodyPr/>
          <a:lstStyle/>
          <a:p>
            <a:fld id="{7B14E791-165F-344E-BF0E-59CD826800BF}" type="slidenum">
              <a:rPr lang="en-US" smtClean="0"/>
              <a:pPr/>
              <a:t>56</a:t>
            </a:fld>
            <a:endParaRPr lang="en-US" dirty="0"/>
          </a:p>
        </p:txBody>
      </p:sp>
    </p:spTree>
    <p:extLst>
      <p:ext uri="{BB962C8B-B14F-4D97-AF65-F5344CB8AC3E}">
        <p14:creationId xmlns:p14="http://schemas.microsoft.com/office/powerpoint/2010/main" val="294960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OpenACC</a:t>
            </a:r>
            <a:r>
              <a:rPr lang="en-GB" dirty="0"/>
              <a:t> Parallel Region Optimizations</a:t>
            </a:r>
          </a:p>
        </p:txBody>
      </p:sp>
      <p:sp>
        <p:nvSpPr>
          <p:cNvPr id="3" name="Content Placeholder 2"/>
          <p:cNvSpPr>
            <a:spLocks noGrp="1"/>
          </p:cNvSpPr>
          <p:nvPr>
            <p:ph idx="1"/>
          </p:nvPr>
        </p:nvSpPr>
        <p:spPr/>
        <p:txBody>
          <a:bodyPr/>
          <a:lstStyle/>
          <a:p>
            <a:pPr marL="0" indent="0">
              <a:buNone/>
            </a:pPr>
            <a:r>
              <a:rPr lang="en-GB" dirty="0" smtClean="0"/>
              <a:t>Example results:</a:t>
            </a:r>
          </a:p>
          <a:p>
            <a:pPr marL="0" indent="0">
              <a:buNone/>
            </a:pPr>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1796974707"/>
              </p:ext>
            </p:extLst>
          </p:nvPr>
        </p:nvGraphicFramePr>
        <p:xfrm>
          <a:off x="152401" y="2428889"/>
          <a:ext cx="4457104" cy="3595508"/>
        </p:xfrm>
        <a:graphic>
          <a:graphicData uri="http://schemas.openxmlformats.org/drawingml/2006/table">
            <a:tbl>
              <a:tblPr firstRow="1" bandRow="1">
                <a:tableStyleId>{5C22544A-7EE6-4342-B048-85BDC9FD1C3A}</a:tableStyleId>
              </a:tblPr>
              <a:tblGrid>
                <a:gridCol w="1445547"/>
                <a:gridCol w="1445547"/>
                <a:gridCol w="1566010"/>
              </a:tblGrid>
              <a:tr h="412044">
                <a:tc>
                  <a:txBody>
                    <a:bodyPr/>
                    <a:lstStyle/>
                    <a:p>
                      <a:pPr algn="ctr"/>
                      <a:r>
                        <a:rPr lang="en-US" sz="2000" dirty="0" smtClean="0">
                          <a:latin typeface="Courier New"/>
                          <a:cs typeface="Courier New"/>
                        </a:rPr>
                        <a:t>-g</a:t>
                      </a:r>
                      <a:endParaRPr lang="en-US" sz="2000" dirty="0">
                        <a:latin typeface="Courier New"/>
                        <a:cs typeface="Courier New"/>
                      </a:endParaRPr>
                    </a:p>
                  </a:txBody>
                  <a:tcPr marL="76200" marR="76200" marT="50800" marB="50800"/>
                </a:tc>
                <a:tc>
                  <a:txBody>
                    <a:bodyPr/>
                    <a:lstStyle/>
                    <a:p>
                      <a:pPr algn="ctr"/>
                      <a:r>
                        <a:rPr lang="en-US" sz="2000" dirty="0" smtClean="0">
                          <a:latin typeface="Courier New"/>
                          <a:cs typeface="Courier New"/>
                        </a:rPr>
                        <a:t>-v</a:t>
                      </a:r>
                      <a:r>
                        <a:rPr lang="en-US" sz="2000" dirty="0" smtClean="0">
                          <a:latin typeface="Trebuchet MS"/>
                          <a:cs typeface="Trebuchet MS"/>
                        </a:rPr>
                        <a:t> (constant)</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Time</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1</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128</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5.7590ms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2</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128</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2.8855ms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4</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128</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1.4478ms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8</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128</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730.11us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16</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128</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373.40us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32</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128</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202.89us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64</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128</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129.85us</a:t>
                      </a:r>
                      <a:endParaRPr lang="en-US" sz="2000" dirty="0">
                        <a:latin typeface="Trebuchet MS"/>
                        <a:cs typeface="Trebuchet MS"/>
                      </a:endParaRPr>
                    </a:p>
                  </a:txBody>
                  <a:tcPr marL="76200" marR="76200" marT="50800" marB="5080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1230611"/>
              </p:ext>
            </p:extLst>
          </p:nvPr>
        </p:nvGraphicFramePr>
        <p:xfrm>
          <a:off x="4759521" y="2428889"/>
          <a:ext cx="4384479" cy="3595508"/>
        </p:xfrm>
        <a:graphic>
          <a:graphicData uri="http://schemas.openxmlformats.org/drawingml/2006/table">
            <a:tbl>
              <a:tblPr firstRow="1" bandRow="1">
                <a:tableStyleId>{5C22544A-7EE6-4342-B048-85BDC9FD1C3A}</a:tableStyleId>
              </a:tblPr>
              <a:tblGrid>
                <a:gridCol w="1421993"/>
                <a:gridCol w="1382493"/>
                <a:gridCol w="1579993"/>
              </a:tblGrid>
              <a:tr h="412044">
                <a:tc>
                  <a:txBody>
                    <a:bodyPr/>
                    <a:lstStyle/>
                    <a:p>
                      <a:pPr algn="ctr"/>
                      <a:r>
                        <a:rPr lang="en-US" sz="2000" dirty="0" smtClean="0">
                          <a:latin typeface="Courier New"/>
                          <a:cs typeface="Courier New"/>
                        </a:rPr>
                        <a:t>-g</a:t>
                      </a:r>
                      <a:r>
                        <a:rPr lang="en-US" sz="2000" dirty="0" smtClean="0">
                          <a:latin typeface="Trebuchet MS"/>
                          <a:cs typeface="Trebuchet MS"/>
                        </a:rPr>
                        <a:t> (constant)</a:t>
                      </a:r>
                      <a:endParaRPr lang="en-US" sz="2000" dirty="0">
                        <a:latin typeface="Courier New"/>
                        <a:cs typeface="Courier New"/>
                      </a:endParaRPr>
                    </a:p>
                  </a:txBody>
                  <a:tcPr marL="76200" marR="76200" marT="50800" marB="50800"/>
                </a:tc>
                <a:tc>
                  <a:txBody>
                    <a:bodyPr/>
                    <a:lstStyle/>
                    <a:p>
                      <a:pPr algn="ctr"/>
                      <a:r>
                        <a:rPr lang="en-US" sz="2000" dirty="0" smtClean="0">
                          <a:latin typeface="Courier New"/>
                          <a:cs typeface="Courier New"/>
                        </a:rPr>
                        <a:t>-v</a:t>
                      </a:r>
                      <a:endParaRPr lang="en-US" sz="2000" dirty="0">
                        <a:latin typeface="Courier New"/>
                        <a:cs typeface="Courier New"/>
                      </a:endParaRPr>
                    </a:p>
                  </a:txBody>
                  <a:tcPr marL="76200" marR="76200" marT="50800" marB="50800"/>
                </a:tc>
                <a:tc>
                  <a:txBody>
                    <a:bodyPr/>
                    <a:lstStyle/>
                    <a:p>
                      <a:pPr algn="ctr"/>
                      <a:r>
                        <a:rPr lang="en-US" sz="2000" dirty="0" smtClean="0">
                          <a:latin typeface="Trebuchet MS"/>
                          <a:cs typeface="Trebuchet MS"/>
                        </a:rPr>
                        <a:t>Time</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32</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2</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9.3165ms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32</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8</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2.7953ms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32</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32</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716.45us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32</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128</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203.02us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32</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256</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129.76us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32</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512</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125.16us</a:t>
                      </a:r>
                      <a:endParaRPr lang="en-US" sz="2000" dirty="0">
                        <a:latin typeface="Trebuchet MS"/>
                        <a:cs typeface="Trebuchet MS"/>
                      </a:endParaRPr>
                    </a:p>
                  </a:txBody>
                  <a:tcPr marL="76200" marR="76200" marT="50800" marB="50800"/>
                </a:tc>
              </a:tr>
              <a:tr h="412044">
                <a:tc>
                  <a:txBody>
                    <a:bodyPr/>
                    <a:lstStyle/>
                    <a:p>
                      <a:pPr algn="ctr"/>
                      <a:r>
                        <a:rPr lang="en-US" sz="2000" dirty="0" smtClean="0">
                          <a:latin typeface="Trebuchet MS"/>
                          <a:cs typeface="Trebuchet MS"/>
                        </a:rPr>
                        <a:t>32</a:t>
                      </a:r>
                      <a:endParaRPr lang="en-US" sz="2000" dirty="0">
                        <a:latin typeface="Trebuchet MS"/>
                        <a:cs typeface="Trebuchet MS"/>
                      </a:endParaRPr>
                    </a:p>
                  </a:txBody>
                  <a:tcPr marL="76200" marR="76200" marT="50800" marB="50800"/>
                </a:tc>
                <a:tc>
                  <a:txBody>
                    <a:bodyPr/>
                    <a:lstStyle/>
                    <a:p>
                      <a:pPr algn="ctr"/>
                      <a:r>
                        <a:rPr lang="en-US" sz="2000" dirty="0" smtClean="0">
                          <a:latin typeface="Trebuchet MS"/>
                          <a:cs typeface="Trebuchet MS"/>
                        </a:rPr>
                        <a:t>1024</a:t>
                      </a:r>
                      <a:endParaRPr lang="en-US" sz="2000" dirty="0">
                        <a:latin typeface="Trebuchet MS"/>
                        <a:cs typeface="Trebuchet MS"/>
                      </a:endParaRPr>
                    </a:p>
                  </a:txBody>
                  <a:tcPr marL="76200" marR="76200" marT="50800" marB="50800"/>
                </a:tc>
                <a:tc>
                  <a:txBody>
                    <a:bodyPr/>
                    <a:lstStyle/>
                    <a:p>
                      <a:pPr algn="ctr"/>
                      <a:r>
                        <a:rPr lang="en-US" sz="2000" kern="1200" dirty="0" smtClean="0">
                          <a:solidFill>
                            <a:schemeClr val="dk1"/>
                          </a:solidFill>
                          <a:latin typeface="Trebuchet MS"/>
                          <a:ea typeface="+mn-ea"/>
                          <a:cs typeface="Trebuchet MS"/>
                        </a:rPr>
                        <a:t>124.83us</a:t>
                      </a:r>
                      <a:endParaRPr lang="en-US" sz="2000" dirty="0">
                        <a:latin typeface="Trebuchet MS"/>
                        <a:cs typeface="Trebuchet MS"/>
                      </a:endParaRPr>
                    </a:p>
                  </a:txBody>
                  <a:tcPr marL="76200" marR="76200" marT="50800" marB="50800"/>
                </a:tc>
              </a:tr>
            </a:tbl>
          </a:graphicData>
        </a:graphic>
      </p:graphicFrame>
      <p:sp>
        <p:nvSpPr>
          <p:cNvPr id="6" name="Slide Number Placeholder 5"/>
          <p:cNvSpPr>
            <a:spLocks noGrp="1"/>
          </p:cNvSpPr>
          <p:nvPr>
            <p:ph type="sldNum" sz="quarter" idx="12"/>
          </p:nvPr>
        </p:nvSpPr>
        <p:spPr/>
        <p:txBody>
          <a:bodyPr/>
          <a:lstStyle/>
          <a:p>
            <a:fld id="{7B14E791-165F-344E-BF0E-59CD826800BF}" type="slidenum">
              <a:rPr lang="en-US" smtClean="0"/>
              <a:pPr/>
              <a:t>57</a:t>
            </a:fld>
            <a:endParaRPr lang="en-US" dirty="0"/>
          </a:p>
        </p:txBody>
      </p:sp>
    </p:spTree>
    <p:extLst>
      <p:ext uri="{BB962C8B-B14F-4D97-AF65-F5344CB8AC3E}">
        <p14:creationId xmlns:p14="http://schemas.microsoft.com/office/powerpoint/2010/main" val="600025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OpenACC</a:t>
            </a:r>
            <a:r>
              <a:rPr lang="en-GB" dirty="0"/>
              <a:t> Parallel Region Optimizations</a:t>
            </a:r>
          </a:p>
        </p:txBody>
      </p:sp>
      <p:sp>
        <p:nvSpPr>
          <p:cNvPr id="3" name="Content Placeholder 2"/>
          <p:cNvSpPr>
            <a:spLocks noGrp="1"/>
          </p:cNvSpPr>
          <p:nvPr>
            <p:ph idx="1"/>
          </p:nvPr>
        </p:nvSpPr>
        <p:spPr/>
        <p:txBody>
          <a:bodyPr/>
          <a:lstStyle/>
          <a:p>
            <a:r>
              <a:rPr lang="en-GB" dirty="0" smtClean="0"/>
              <a:t>Your options for optimizing </a:t>
            </a:r>
            <a:r>
              <a:rPr lang="en-GB" dirty="0" err="1" smtClean="0"/>
              <a:t>OpenACC</a:t>
            </a:r>
            <a:r>
              <a:rPr lang="en-GB" dirty="0" smtClean="0"/>
              <a:t> parallel regions are fairly limited</a:t>
            </a:r>
            <a:endParaRPr lang="en-GB" dirty="0"/>
          </a:p>
          <a:p>
            <a:pPr lvl="1"/>
            <a:r>
              <a:rPr lang="en-GB" dirty="0" smtClean="0"/>
              <a:t>The whole idea of </a:t>
            </a:r>
            <a:r>
              <a:rPr lang="en-GB" dirty="0" err="1" smtClean="0"/>
              <a:t>OpenACC</a:t>
            </a:r>
            <a:r>
              <a:rPr lang="en-GB" dirty="0" smtClean="0"/>
              <a:t> is that the compiler can handle that for you</a:t>
            </a:r>
          </a:p>
          <a:p>
            <a:endParaRPr lang="en-GB" dirty="0"/>
          </a:p>
          <a:p>
            <a:r>
              <a:rPr lang="en-GB" dirty="0" smtClean="0"/>
              <a:t>There are some things you can do to avoid poor code characteristics on the GPU that that compiler can’t optimize you out of (memory access patterns)</a:t>
            </a:r>
          </a:p>
          <a:p>
            <a:endParaRPr lang="en-GB" dirty="0"/>
          </a:p>
          <a:p>
            <a:r>
              <a:rPr lang="en-GB" dirty="0" smtClean="0"/>
              <a:t>There are also </a:t>
            </a:r>
            <a:r>
              <a:rPr lang="en-GB" dirty="0" err="1" smtClean="0"/>
              <a:t>tunables</a:t>
            </a:r>
            <a:r>
              <a:rPr lang="en-GB" dirty="0" smtClean="0"/>
              <a:t> you can tweak which may improve performance (e.g. </a:t>
            </a:r>
            <a:r>
              <a:rPr lang="en-GB" dirty="0" smtClean="0">
                <a:latin typeface="Courier New"/>
                <a:cs typeface="Courier New"/>
              </a:rPr>
              <a:t>gang</a:t>
            </a:r>
            <a:r>
              <a:rPr lang="en-GB" dirty="0" smtClean="0"/>
              <a:t>, </a:t>
            </a:r>
            <a:r>
              <a:rPr lang="en-GB" dirty="0" smtClean="0">
                <a:latin typeface="Courier New"/>
                <a:cs typeface="Courier New"/>
              </a:rPr>
              <a:t>worker</a:t>
            </a:r>
            <a:r>
              <a:rPr lang="en-GB" dirty="0" smtClean="0"/>
              <a:t>, </a:t>
            </a:r>
            <a:r>
              <a:rPr lang="en-GB" dirty="0" smtClean="0">
                <a:latin typeface="Courier New"/>
                <a:cs typeface="Courier New"/>
              </a:rPr>
              <a:t>vector</a:t>
            </a:r>
            <a:r>
              <a:rPr lang="en-GB" dirty="0" smtClean="0"/>
              <a:t>)</a:t>
            </a:r>
          </a:p>
        </p:txBody>
      </p:sp>
      <p:sp>
        <p:nvSpPr>
          <p:cNvPr id="4" name="Slide Number Placeholder 3"/>
          <p:cNvSpPr>
            <a:spLocks noGrp="1"/>
          </p:cNvSpPr>
          <p:nvPr>
            <p:ph type="sldNum" sz="quarter" idx="12"/>
          </p:nvPr>
        </p:nvSpPr>
        <p:spPr/>
        <p:txBody>
          <a:bodyPr/>
          <a:lstStyle/>
          <a:p>
            <a:fld id="{7B14E791-165F-344E-BF0E-59CD826800BF}" type="slidenum">
              <a:rPr lang="en-US" smtClean="0"/>
              <a:pPr/>
              <a:t>58</a:t>
            </a:fld>
            <a:endParaRPr lang="en-US" dirty="0"/>
          </a:p>
        </p:txBody>
      </p:sp>
    </p:spTree>
    <p:extLst>
      <p:ext uri="{BB962C8B-B14F-4D97-AF65-F5344CB8AC3E}">
        <p14:creationId xmlns:p14="http://schemas.microsoft.com/office/powerpoint/2010/main" val="2448087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Tile Clause</a:t>
            </a:r>
            <a:endParaRPr lang="en-GB" dirty="0"/>
          </a:p>
        </p:txBody>
      </p:sp>
      <p:sp>
        <p:nvSpPr>
          <p:cNvPr id="3" name="Content Placeholder 2"/>
          <p:cNvSpPr>
            <a:spLocks noGrp="1"/>
          </p:cNvSpPr>
          <p:nvPr>
            <p:ph idx="1"/>
          </p:nvPr>
        </p:nvSpPr>
        <p:spPr/>
        <p:txBody>
          <a:bodyPr/>
          <a:lstStyle/>
          <a:p>
            <a:r>
              <a:rPr lang="en-GB" dirty="0" smtClean="0"/>
              <a:t>Like the </a:t>
            </a:r>
            <a:r>
              <a:rPr lang="en-GB" dirty="0" smtClean="0">
                <a:latin typeface="Courier New"/>
                <a:cs typeface="Courier New"/>
              </a:rPr>
              <a:t>gang</a:t>
            </a:r>
            <a:r>
              <a:rPr lang="en-GB" dirty="0" smtClean="0"/>
              <a:t>, </a:t>
            </a:r>
            <a:r>
              <a:rPr lang="en-GB" dirty="0" smtClean="0">
                <a:latin typeface="Courier New"/>
                <a:cs typeface="Courier New"/>
              </a:rPr>
              <a:t>worker</a:t>
            </a:r>
            <a:r>
              <a:rPr lang="en-GB" dirty="0" smtClean="0"/>
              <a:t>, and </a:t>
            </a:r>
            <a:r>
              <a:rPr lang="en-GB" dirty="0" smtClean="0">
                <a:latin typeface="Courier New"/>
                <a:cs typeface="Courier New"/>
              </a:rPr>
              <a:t>vector</a:t>
            </a:r>
            <a:r>
              <a:rPr lang="en-GB" dirty="0" smtClean="0"/>
              <a:t> clauses, the </a:t>
            </a:r>
            <a:r>
              <a:rPr lang="en-GB" dirty="0" smtClean="0">
                <a:latin typeface="Courier New"/>
                <a:cs typeface="Courier New"/>
              </a:rPr>
              <a:t>tile</a:t>
            </a:r>
            <a:r>
              <a:rPr lang="en-GB" dirty="0" smtClean="0"/>
              <a:t> clause is used to control the scheduling of loop iterations</a:t>
            </a:r>
          </a:p>
          <a:p>
            <a:pPr lvl="1"/>
            <a:r>
              <a:rPr lang="en-GB" dirty="0" smtClean="0"/>
              <a:t>Used on </a:t>
            </a:r>
            <a:r>
              <a:rPr lang="en-GB" dirty="0" smtClean="0">
                <a:latin typeface="Courier New"/>
                <a:cs typeface="Courier New"/>
              </a:rPr>
              <a:t>loop</a:t>
            </a:r>
            <a:r>
              <a:rPr lang="en-GB" dirty="0" smtClean="0"/>
              <a:t> directives only</a:t>
            </a:r>
          </a:p>
          <a:p>
            <a:endParaRPr lang="en-GB" dirty="0"/>
          </a:p>
          <a:p>
            <a:r>
              <a:rPr lang="en-GB" dirty="0" smtClean="0"/>
              <a:t>It specifies how you would like loop iterations grouped across the iteration space</a:t>
            </a:r>
          </a:p>
          <a:p>
            <a:pPr lvl="1"/>
            <a:r>
              <a:rPr lang="en-GB" dirty="0" smtClean="0"/>
              <a:t>Iteration grouping (more commonly called loop tiling) can be beneficial for locality on both CPUs and GPUs</a:t>
            </a:r>
          </a:p>
        </p:txBody>
      </p:sp>
      <p:sp>
        <p:nvSpPr>
          <p:cNvPr id="4" name="Slide Number Placeholder 3"/>
          <p:cNvSpPr>
            <a:spLocks noGrp="1"/>
          </p:cNvSpPr>
          <p:nvPr>
            <p:ph type="sldNum" sz="quarter" idx="12"/>
          </p:nvPr>
        </p:nvSpPr>
        <p:spPr/>
        <p:txBody>
          <a:bodyPr/>
          <a:lstStyle/>
          <a:p>
            <a:fld id="{7B14E791-165F-344E-BF0E-59CD826800BF}" type="slidenum">
              <a:rPr lang="en-US" smtClean="0"/>
              <a:pPr/>
              <a:t>59</a:t>
            </a:fld>
            <a:endParaRPr lang="en-US" dirty="0"/>
          </a:p>
        </p:txBody>
      </p:sp>
    </p:spTree>
    <p:extLst>
      <p:ext uri="{BB962C8B-B14F-4D97-AF65-F5344CB8AC3E}">
        <p14:creationId xmlns:p14="http://schemas.microsoft.com/office/powerpoint/2010/main" val="1841860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1544202"/>
            <a:ext cx="9144000" cy="4274634"/>
          </a:xfrm>
          <a:prstGeom prst="rect">
            <a:avLst/>
          </a:prstGeom>
        </p:spPr>
      </p:pic>
      <p:sp>
        <p:nvSpPr>
          <p:cNvPr id="2" name="Title 1"/>
          <p:cNvSpPr>
            <a:spLocks noGrp="1"/>
          </p:cNvSpPr>
          <p:nvPr>
            <p:ph type="title"/>
          </p:nvPr>
        </p:nvSpPr>
        <p:spPr/>
        <p:txBody>
          <a:bodyPr/>
          <a:lstStyle/>
          <a:p>
            <a:r>
              <a:rPr lang="en-US" dirty="0"/>
              <a:t>t</a:t>
            </a:r>
            <a:r>
              <a:rPr lang="en-US" dirty="0" smtClean="0"/>
              <a:t>arget date example</a:t>
            </a:r>
            <a:endParaRPr lang="en-US" dirty="0"/>
          </a:p>
        </p:txBody>
      </p:sp>
      <p:sp>
        <p:nvSpPr>
          <p:cNvPr id="7" name="TextBox 6"/>
          <p:cNvSpPr txBox="1"/>
          <p:nvPr/>
        </p:nvSpPr>
        <p:spPr>
          <a:xfrm rot="19804275">
            <a:off x="6038807" y="3101226"/>
            <a:ext cx="2990672" cy="369332"/>
          </a:xfrm>
          <a:prstGeom prst="rect">
            <a:avLst/>
          </a:prstGeom>
          <a:noFill/>
        </p:spPr>
        <p:txBody>
          <a:bodyPr wrap="square" rtlCol="0">
            <a:spAutoFit/>
          </a:bodyPr>
          <a:lstStyle/>
          <a:p>
            <a:r>
              <a:rPr lang="en-US" dirty="0" smtClean="0"/>
              <a:t>Note mapping inheritance </a:t>
            </a:r>
            <a:endParaRPr lang="en-US" dirty="0"/>
          </a:p>
        </p:txBody>
      </p:sp>
      <p:sp>
        <p:nvSpPr>
          <p:cNvPr id="3" name="Slide Number Placeholder 2"/>
          <p:cNvSpPr>
            <a:spLocks noGrp="1"/>
          </p:cNvSpPr>
          <p:nvPr>
            <p:ph type="sldNum" sz="quarter" idx="12"/>
          </p:nvPr>
        </p:nvSpPr>
        <p:spPr/>
        <p:txBody>
          <a:bodyPr/>
          <a:lstStyle/>
          <a:p>
            <a:fld id="{64CFC4C1-CD3F-E740-BE35-6567BD99E8C0}" type="slidenum">
              <a:rPr lang="en-US" smtClean="0"/>
              <a:t>6</a:t>
            </a:fld>
            <a:endParaRPr lang="en-US"/>
          </a:p>
        </p:txBody>
      </p:sp>
      <p:sp>
        <p:nvSpPr>
          <p:cNvPr id="8" name="Rectangle 7"/>
          <p:cNvSpPr/>
          <p:nvPr/>
        </p:nvSpPr>
        <p:spPr>
          <a:xfrm>
            <a:off x="260812" y="2562891"/>
            <a:ext cx="5885271" cy="2268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60812" y="3003773"/>
            <a:ext cx="5885271" cy="2268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60812" y="4136674"/>
            <a:ext cx="5885271" cy="200267"/>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Arrow Connector 4"/>
          <p:cNvCxnSpPr>
            <a:stCxn id="7" idx="0"/>
          </p:cNvCxnSpPr>
          <p:nvPr/>
        </p:nvCxnSpPr>
        <p:spPr>
          <a:xfrm flipH="1" flipV="1">
            <a:off x="5136856" y="2789695"/>
            <a:ext cx="2305153" cy="3361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30178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Tile Clause</a:t>
            </a:r>
            <a:endParaRPr lang="en-GB" dirty="0"/>
          </a:p>
        </p:txBody>
      </p:sp>
      <p:sp>
        <p:nvSpPr>
          <p:cNvPr id="3" name="Content Placeholder 2"/>
          <p:cNvSpPr>
            <a:spLocks noGrp="1"/>
          </p:cNvSpPr>
          <p:nvPr>
            <p:ph idx="1"/>
          </p:nvPr>
        </p:nvSpPr>
        <p:spPr/>
        <p:txBody>
          <a:bodyPr/>
          <a:lstStyle/>
          <a:p>
            <a:r>
              <a:rPr lang="en-GB" dirty="0" smtClean="0"/>
              <a:t>Suppose you have a loop like the following:</a:t>
            </a:r>
          </a:p>
          <a:p>
            <a:pPr marL="2346325" lvl="5" indent="0">
              <a:buNone/>
            </a:pPr>
            <a:r>
              <a:rPr lang="en-GB" b="1" dirty="0" smtClean="0">
                <a:solidFill>
                  <a:srgbClr val="76B900"/>
                </a:solidFill>
                <a:latin typeface="Courier New"/>
                <a:cs typeface="Courier New"/>
              </a:rPr>
              <a:t>#pragma loop</a:t>
            </a:r>
          </a:p>
          <a:p>
            <a:pPr marL="2346325" lvl="5" indent="0">
              <a:buNone/>
            </a:pPr>
            <a:r>
              <a:rPr lang="en-GB" b="1" dirty="0" smtClean="0">
                <a:solidFill>
                  <a:srgbClr val="76B900"/>
                </a:solidFill>
                <a:latin typeface="Courier New"/>
                <a:cs typeface="Courier New"/>
              </a:rPr>
              <a:t>for (</a:t>
            </a: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 0;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&lt; N;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a:t>
            </a:r>
          </a:p>
          <a:p>
            <a:pPr marL="2346325" lvl="5" indent="0">
              <a:buNone/>
            </a:pPr>
            <a:r>
              <a:rPr lang="en-GB" b="1" dirty="0">
                <a:solidFill>
                  <a:srgbClr val="76B900"/>
                </a:solidFill>
                <a:latin typeface="Courier New"/>
                <a:cs typeface="Courier New"/>
              </a:rPr>
              <a:t> </a:t>
            </a:r>
            <a:r>
              <a:rPr lang="en-GB" b="1" dirty="0" smtClean="0">
                <a:solidFill>
                  <a:srgbClr val="76B900"/>
                </a:solidFill>
                <a:latin typeface="Courier New"/>
                <a:cs typeface="Courier New"/>
              </a:rPr>
              <a:t>   ...</a:t>
            </a:r>
          </a:p>
          <a:p>
            <a:pPr marL="2346325" lvl="5" indent="0">
              <a:buNone/>
            </a:pPr>
            <a:r>
              <a:rPr lang="en-GB" b="1" dirty="0" smtClean="0">
                <a:solidFill>
                  <a:srgbClr val="76B900"/>
                </a:solidFill>
                <a:latin typeface="Courier New"/>
                <a:cs typeface="Courier New"/>
              </a:rPr>
              <a:t>}</a:t>
            </a:r>
          </a:p>
          <a:p>
            <a:pPr marL="0" indent="0">
              <a:buNone/>
            </a:pPr>
            <a:endParaRPr lang="en-GB" dirty="0" smtClean="0"/>
          </a:p>
          <a:p>
            <a:r>
              <a:rPr lang="en-GB" dirty="0" smtClean="0"/>
              <a:t>The </a:t>
            </a:r>
            <a:r>
              <a:rPr lang="en-GB" dirty="0" smtClean="0">
                <a:latin typeface="Courier New"/>
                <a:cs typeface="Courier New"/>
              </a:rPr>
              <a:t>tile</a:t>
            </a:r>
            <a:r>
              <a:rPr lang="en-GB" dirty="0" smtClean="0"/>
              <a:t> clause can be added like this:</a:t>
            </a:r>
          </a:p>
          <a:p>
            <a:pPr marL="2232025" lvl="5" indent="0">
              <a:buNone/>
            </a:pPr>
            <a:r>
              <a:rPr lang="en-GB" b="1" dirty="0" smtClean="0">
                <a:solidFill>
                  <a:srgbClr val="76B900"/>
                </a:solidFill>
                <a:latin typeface="Courier New"/>
                <a:cs typeface="Courier New"/>
              </a:rPr>
              <a:t>#pragma loop tile(8)</a:t>
            </a:r>
          </a:p>
          <a:p>
            <a:pPr marL="2232025" lvl="5" indent="0">
              <a:buNone/>
            </a:pPr>
            <a:r>
              <a:rPr lang="en-GB" b="1" dirty="0" smtClean="0">
                <a:solidFill>
                  <a:srgbClr val="76B900"/>
                </a:solidFill>
                <a:latin typeface="Courier New"/>
                <a:cs typeface="Courier New"/>
              </a:rPr>
              <a:t>for (</a:t>
            </a: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 0;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&lt; N;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a:t>
            </a:r>
          </a:p>
          <a:p>
            <a:pPr marL="2232025" lvl="5" indent="0">
              <a:buNone/>
            </a:pPr>
            <a:r>
              <a:rPr lang="en-GB" b="1" dirty="0" smtClean="0">
                <a:solidFill>
                  <a:srgbClr val="76B900"/>
                </a:solidFill>
                <a:latin typeface="Courier New"/>
                <a:cs typeface="Courier New"/>
              </a:rPr>
              <a:t>    ...</a:t>
            </a:r>
          </a:p>
          <a:p>
            <a:pPr marL="2232025" lvl="5" indent="0">
              <a:buNone/>
            </a:pPr>
            <a:r>
              <a:rPr lang="en-GB" b="1" dirty="0">
                <a:solidFill>
                  <a:srgbClr val="76B900"/>
                </a:solidFill>
                <a:latin typeface="Courier New"/>
                <a:cs typeface="Courier New"/>
              </a:rPr>
              <a:t>}</a:t>
            </a:r>
          </a:p>
          <a:p>
            <a:endParaRPr lang="en-GB" dirty="0" smtClean="0"/>
          </a:p>
        </p:txBody>
      </p:sp>
      <p:sp>
        <p:nvSpPr>
          <p:cNvPr id="4" name="Slide Number Placeholder 3"/>
          <p:cNvSpPr>
            <a:spLocks noGrp="1"/>
          </p:cNvSpPr>
          <p:nvPr>
            <p:ph type="sldNum" sz="quarter" idx="12"/>
          </p:nvPr>
        </p:nvSpPr>
        <p:spPr/>
        <p:txBody>
          <a:bodyPr/>
          <a:lstStyle/>
          <a:p>
            <a:fld id="{7B14E791-165F-344E-BF0E-59CD826800BF}" type="slidenum">
              <a:rPr lang="en-US" smtClean="0"/>
              <a:pPr/>
              <a:t>60</a:t>
            </a:fld>
            <a:endParaRPr lang="en-US" dirty="0"/>
          </a:p>
        </p:txBody>
      </p:sp>
    </p:spTree>
    <p:extLst>
      <p:ext uri="{BB962C8B-B14F-4D97-AF65-F5344CB8AC3E}">
        <p14:creationId xmlns:p14="http://schemas.microsoft.com/office/powerpoint/2010/main" val="3839176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Tile Clause</a:t>
            </a:r>
            <a:endParaRPr lang="en-GB" dirty="0"/>
          </a:p>
        </p:txBody>
      </p:sp>
      <p:sp>
        <p:nvSpPr>
          <p:cNvPr id="3" name="Content Placeholder 2"/>
          <p:cNvSpPr>
            <a:spLocks noGrp="1"/>
          </p:cNvSpPr>
          <p:nvPr>
            <p:ph idx="1"/>
          </p:nvPr>
        </p:nvSpPr>
        <p:spPr/>
        <p:txBody>
          <a:bodyPr/>
          <a:lstStyle/>
          <a:p>
            <a:r>
              <a:rPr lang="en-GB" dirty="0"/>
              <a:t>A</a:t>
            </a:r>
            <a:r>
              <a:rPr lang="en-GB" dirty="0" smtClean="0"/>
              <a:t>nalogous to adding a second inner loop:</a:t>
            </a:r>
          </a:p>
          <a:p>
            <a:pPr marL="2346325" lvl="5" indent="0">
              <a:buNone/>
            </a:pPr>
            <a:r>
              <a:rPr lang="en-GB" b="1" dirty="0" smtClean="0">
                <a:solidFill>
                  <a:srgbClr val="76B900"/>
                </a:solidFill>
                <a:latin typeface="Courier New"/>
                <a:cs typeface="Courier New"/>
              </a:rPr>
              <a:t>#pragma loop</a:t>
            </a:r>
          </a:p>
          <a:p>
            <a:pPr marL="2346325" lvl="5" indent="0">
              <a:buNone/>
            </a:pPr>
            <a:r>
              <a:rPr lang="en-GB" b="1" dirty="0" smtClean="0">
                <a:solidFill>
                  <a:srgbClr val="76B900"/>
                </a:solidFill>
                <a:latin typeface="Courier New"/>
                <a:cs typeface="Courier New"/>
              </a:rPr>
              <a:t>for (</a:t>
            </a: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 0;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&lt; N;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+=8) {</a:t>
            </a:r>
          </a:p>
          <a:p>
            <a:pPr marL="2346325" lvl="5" indent="0">
              <a:buNone/>
            </a:pPr>
            <a:r>
              <a:rPr lang="en-GB" b="1" dirty="0">
                <a:solidFill>
                  <a:srgbClr val="76B900"/>
                </a:solidFill>
                <a:latin typeface="Courier New"/>
                <a:cs typeface="Courier New"/>
              </a:rPr>
              <a:t> </a:t>
            </a:r>
            <a:r>
              <a:rPr lang="en-GB" b="1" dirty="0" smtClean="0">
                <a:solidFill>
                  <a:srgbClr val="76B900"/>
                </a:solidFill>
                <a:latin typeface="Courier New"/>
                <a:cs typeface="Courier New"/>
              </a:rPr>
              <a:t>   for (</a:t>
            </a: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ii = 0; ii &lt; 8; ii++) {</a:t>
            </a:r>
          </a:p>
          <a:p>
            <a:pPr marL="2346325" lvl="5" indent="0">
              <a:buNone/>
            </a:pPr>
            <a:r>
              <a:rPr lang="en-GB" b="1" dirty="0" smtClean="0">
                <a:solidFill>
                  <a:srgbClr val="76B900"/>
                </a:solidFill>
                <a:latin typeface="Courier New"/>
                <a:cs typeface="Courier New"/>
              </a:rPr>
              <a:t>        ...</a:t>
            </a:r>
          </a:p>
          <a:p>
            <a:pPr marL="2346325" lvl="5" indent="0">
              <a:buNone/>
            </a:pPr>
            <a:r>
              <a:rPr lang="en-GB" b="1" dirty="0">
                <a:solidFill>
                  <a:srgbClr val="76B900"/>
                </a:solidFill>
                <a:latin typeface="Courier New"/>
                <a:cs typeface="Courier New"/>
              </a:rPr>
              <a:t> </a:t>
            </a:r>
            <a:r>
              <a:rPr lang="en-GB" b="1" dirty="0" smtClean="0">
                <a:solidFill>
                  <a:srgbClr val="76B900"/>
                </a:solidFill>
                <a:latin typeface="Courier New"/>
                <a:cs typeface="Courier New"/>
              </a:rPr>
              <a:t>   }</a:t>
            </a:r>
          </a:p>
          <a:p>
            <a:pPr marL="2346325" lvl="5" indent="0">
              <a:buNone/>
            </a:pPr>
            <a:r>
              <a:rPr lang="en-GB" b="1" dirty="0" smtClean="0">
                <a:solidFill>
                  <a:srgbClr val="76B900"/>
                </a:solidFill>
                <a:latin typeface="Courier New"/>
                <a:cs typeface="Courier New"/>
              </a:rPr>
              <a:t>}</a:t>
            </a:r>
          </a:p>
          <a:p>
            <a:pPr lvl="1"/>
            <a:endParaRPr lang="en-GB" dirty="0" smtClean="0"/>
          </a:p>
          <a:p>
            <a:pPr lvl="1"/>
            <a:endParaRPr lang="en-GB" dirty="0"/>
          </a:p>
          <a:p>
            <a:pPr lvl="1"/>
            <a:endParaRPr lang="en-GB" dirty="0" smtClean="0"/>
          </a:p>
          <a:p>
            <a:pPr lvl="1"/>
            <a:endParaRPr lang="en-GB" dirty="0"/>
          </a:p>
          <a:p>
            <a:pPr lvl="1"/>
            <a:r>
              <a:rPr lang="en-GB" dirty="0" smtClean="0"/>
              <a:t>The same iterations are performed, but the compiler may choose to schedule them differently on hardware threads</a:t>
            </a:r>
          </a:p>
        </p:txBody>
      </p:sp>
      <p:pic>
        <p:nvPicPr>
          <p:cNvPr id="4" name="Picture 3"/>
          <p:cNvPicPr>
            <a:picLocks noChangeAspect="1"/>
          </p:cNvPicPr>
          <p:nvPr/>
        </p:nvPicPr>
        <p:blipFill>
          <a:blip r:embed="rId2"/>
          <a:stretch>
            <a:fillRect/>
          </a:stretch>
        </p:blipFill>
        <p:spPr>
          <a:xfrm>
            <a:off x="4340366" y="2971800"/>
            <a:ext cx="4359134" cy="2471885"/>
          </a:xfrm>
          <a:prstGeom prst="rect">
            <a:avLst/>
          </a:prstGeom>
        </p:spPr>
      </p:pic>
      <p:sp>
        <p:nvSpPr>
          <p:cNvPr id="5" name="Slide Number Placeholder 4"/>
          <p:cNvSpPr>
            <a:spLocks noGrp="1"/>
          </p:cNvSpPr>
          <p:nvPr>
            <p:ph type="sldNum" sz="quarter" idx="12"/>
          </p:nvPr>
        </p:nvSpPr>
        <p:spPr/>
        <p:txBody>
          <a:bodyPr/>
          <a:lstStyle/>
          <a:p>
            <a:fld id="{7B14E791-165F-344E-BF0E-59CD826800BF}" type="slidenum">
              <a:rPr lang="en-US" smtClean="0"/>
              <a:pPr/>
              <a:t>61</a:t>
            </a:fld>
            <a:endParaRPr lang="en-US" dirty="0"/>
          </a:p>
        </p:txBody>
      </p:sp>
    </p:spTree>
    <p:extLst>
      <p:ext uri="{BB962C8B-B14F-4D97-AF65-F5344CB8AC3E}">
        <p14:creationId xmlns:p14="http://schemas.microsoft.com/office/powerpoint/2010/main" val="1953639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Cache Directive</a:t>
            </a:r>
            <a:endParaRPr lang="en-GB" dirty="0"/>
          </a:p>
        </p:txBody>
      </p:sp>
      <p:sp>
        <p:nvSpPr>
          <p:cNvPr id="3" name="Content Placeholder 2"/>
          <p:cNvSpPr>
            <a:spLocks noGrp="1"/>
          </p:cNvSpPr>
          <p:nvPr>
            <p:ph idx="1"/>
          </p:nvPr>
        </p:nvSpPr>
        <p:spPr/>
        <p:txBody>
          <a:bodyPr>
            <a:normAutofit lnSpcReduction="10000"/>
          </a:bodyPr>
          <a:lstStyle/>
          <a:p>
            <a:r>
              <a:rPr lang="en-GB" dirty="0" smtClean="0"/>
              <a:t>The </a:t>
            </a:r>
            <a:r>
              <a:rPr lang="en-GB" dirty="0" smtClean="0">
                <a:latin typeface="Courier New"/>
                <a:cs typeface="Courier New"/>
              </a:rPr>
              <a:t>cache</a:t>
            </a:r>
            <a:r>
              <a:rPr lang="en-GB" dirty="0" smtClean="0"/>
              <a:t> directive is used to optimize memory accesses on the accelerator. It marks data which will be frequently accessed, and which therefore should be kept close in the cache hierarchy</a:t>
            </a:r>
          </a:p>
          <a:p>
            <a:endParaRPr lang="en-GB" dirty="0"/>
          </a:p>
          <a:p>
            <a:r>
              <a:rPr lang="en-GB" dirty="0" smtClean="0"/>
              <a:t>The </a:t>
            </a:r>
            <a:r>
              <a:rPr lang="en-GB" dirty="0" smtClean="0">
                <a:latin typeface="Courier New"/>
                <a:cs typeface="Courier New"/>
              </a:rPr>
              <a:t>cache</a:t>
            </a:r>
            <a:r>
              <a:rPr lang="en-GB" dirty="0" smtClean="0"/>
              <a:t> directive is applied immediately inside of a loop that is being parallelized on the accelerator:</a:t>
            </a:r>
          </a:p>
          <a:p>
            <a:pPr lvl="1"/>
            <a:r>
              <a:rPr lang="en-GB" dirty="0" smtClean="0"/>
              <a:t>Note the same data specification is used here as for data directives</a:t>
            </a:r>
          </a:p>
          <a:p>
            <a:pPr marL="2689225" lvl="6" indent="0">
              <a:buNone/>
            </a:pPr>
            <a:r>
              <a:rPr lang="en-GB" b="1" dirty="0" smtClean="0">
                <a:solidFill>
                  <a:srgbClr val="76B900"/>
                </a:solidFill>
                <a:latin typeface="Courier New"/>
                <a:cs typeface="Courier New"/>
              </a:rPr>
              <a:t>#pragma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loop</a:t>
            </a:r>
          </a:p>
          <a:p>
            <a:pPr marL="2689225" lvl="6" indent="0">
              <a:buNone/>
            </a:pPr>
            <a:r>
              <a:rPr lang="en-GB" b="1" dirty="0" smtClean="0">
                <a:solidFill>
                  <a:srgbClr val="76B900"/>
                </a:solidFill>
                <a:latin typeface="Courier New"/>
                <a:cs typeface="Courier New"/>
              </a:rPr>
              <a:t>for (</a:t>
            </a:r>
            <a:r>
              <a:rPr lang="en-GB" b="1" dirty="0" err="1" smtClean="0">
                <a:solidFill>
                  <a:srgbClr val="76B900"/>
                </a:solidFill>
                <a:latin typeface="Courier New"/>
                <a:cs typeface="Courier New"/>
              </a:rPr>
              <a:t>int</a:t>
            </a:r>
            <a:r>
              <a:rPr lang="en-GB" b="1" dirty="0" smtClean="0">
                <a:solidFill>
                  <a:srgbClr val="76B900"/>
                </a:solidFill>
                <a:latin typeface="Courier New"/>
                <a:cs typeface="Courier New"/>
              </a:rPr>
              <a:t>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 0;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&lt; N; </a:t>
            </a:r>
            <a:r>
              <a:rPr lang="en-GB" b="1" dirty="0" err="1" smtClean="0">
                <a:solidFill>
                  <a:srgbClr val="76B900"/>
                </a:solidFill>
                <a:latin typeface="Courier New"/>
                <a:cs typeface="Courier New"/>
              </a:rPr>
              <a:t>i</a:t>
            </a:r>
            <a:r>
              <a:rPr lang="en-GB" b="1" dirty="0" smtClean="0">
                <a:solidFill>
                  <a:srgbClr val="76B900"/>
                </a:solidFill>
                <a:latin typeface="Courier New"/>
                <a:cs typeface="Courier New"/>
              </a:rPr>
              <a:t>++) {</a:t>
            </a:r>
          </a:p>
          <a:p>
            <a:pPr marL="2689225" lvl="6" indent="0">
              <a:buNone/>
            </a:pPr>
            <a:r>
              <a:rPr lang="en-GB" b="1" dirty="0">
                <a:solidFill>
                  <a:srgbClr val="76B900"/>
                </a:solidFill>
                <a:latin typeface="Courier New"/>
                <a:cs typeface="Courier New"/>
              </a:rPr>
              <a:t> </a:t>
            </a:r>
            <a:r>
              <a:rPr lang="en-GB" b="1" dirty="0" smtClean="0">
                <a:solidFill>
                  <a:srgbClr val="76B900"/>
                </a:solidFill>
                <a:latin typeface="Courier New"/>
                <a:cs typeface="Courier New"/>
              </a:rPr>
              <a:t>   #pragma </a:t>
            </a:r>
            <a:r>
              <a:rPr lang="en-GB" b="1" dirty="0" err="1" smtClean="0">
                <a:solidFill>
                  <a:srgbClr val="76B900"/>
                </a:solidFill>
                <a:latin typeface="Courier New"/>
                <a:cs typeface="Courier New"/>
              </a:rPr>
              <a:t>acc</a:t>
            </a:r>
            <a:r>
              <a:rPr lang="en-GB" b="1" dirty="0" smtClean="0">
                <a:solidFill>
                  <a:srgbClr val="76B900"/>
                </a:solidFill>
                <a:latin typeface="Courier New"/>
                <a:cs typeface="Courier New"/>
              </a:rPr>
              <a:t> cache(A[i:1])</a:t>
            </a:r>
          </a:p>
          <a:p>
            <a:pPr marL="2689225" lvl="6" indent="0">
              <a:buNone/>
            </a:pPr>
            <a:r>
              <a:rPr lang="en-GB" b="1" dirty="0" smtClean="0">
                <a:solidFill>
                  <a:srgbClr val="76B900"/>
                </a:solidFill>
                <a:latin typeface="Courier New"/>
                <a:cs typeface="Courier New"/>
              </a:rPr>
              <a:t>    ... </a:t>
            </a:r>
          </a:p>
          <a:p>
            <a:endParaRPr lang="en-GB" dirty="0" smtClean="0"/>
          </a:p>
        </p:txBody>
      </p:sp>
      <p:sp>
        <p:nvSpPr>
          <p:cNvPr id="4" name="Slide Number Placeholder 3"/>
          <p:cNvSpPr>
            <a:spLocks noGrp="1"/>
          </p:cNvSpPr>
          <p:nvPr>
            <p:ph type="sldNum" sz="quarter" idx="12"/>
          </p:nvPr>
        </p:nvSpPr>
        <p:spPr/>
        <p:txBody>
          <a:bodyPr/>
          <a:lstStyle/>
          <a:p>
            <a:fld id="{7B14E791-165F-344E-BF0E-59CD826800BF}" type="slidenum">
              <a:rPr lang="en-US" smtClean="0"/>
              <a:pPr/>
              <a:t>62</a:t>
            </a:fld>
            <a:endParaRPr lang="en-US" dirty="0"/>
          </a:p>
        </p:txBody>
      </p:sp>
    </p:spTree>
    <p:extLst>
      <p:ext uri="{BB962C8B-B14F-4D97-AF65-F5344CB8AC3E}">
        <p14:creationId xmlns:p14="http://schemas.microsoft.com/office/powerpoint/2010/main" val="3780090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Cache Directive</a:t>
            </a:r>
            <a:endParaRPr lang="en-GB" dirty="0"/>
          </a:p>
        </p:txBody>
      </p:sp>
      <p:sp>
        <p:nvSpPr>
          <p:cNvPr id="3" name="Content Placeholder 2"/>
          <p:cNvSpPr>
            <a:spLocks noGrp="1"/>
          </p:cNvSpPr>
          <p:nvPr>
            <p:ph idx="1"/>
          </p:nvPr>
        </p:nvSpPr>
        <p:spPr/>
        <p:txBody>
          <a:bodyPr/>
          <a:lstStyle/>
          <a:p>
            <a:r>
              <a:rPr lang="en-GB" dirty="0" smtClean="0"/>
              <a:t>For example, suppose you have an application where every thread </a:t>
            </a:r>
            <a:r>
              <a:rPr lang="en-GB" dirty="0" err="1" smtClean="0">
                <a:latin typeface="Courier New"/>
                <a:cs typeface="Courier New"/>
              </a:rPr>
              <a:t>i</a:t>
            </a:r>
            <a:r>
              <a:rPr lang="en-GB" dirty="0" smtClean="0"/>
              <a:t> accesses cells </a:t>
            </a:r>
            <a:r>
              <a:rPr lang="en-GB" dirty="0" smtClean="0">
                <a:latin typeface="Courier New"/>
                <a:cs typeface="Courier New"/>
              </a:rPr>
              <a:t>i-1</a:t>
            </a:r>
            <a:r>
              <a:rPr lang="en-GB" dirty="0" smtClean="0"/>
              <a:t>, </a:t>
            </a:r>
            <a:r>
              <a:rPr lang="en-GB" dirty="0" err="1" smtClean="0">
                <a:latin typeface="Courier New"/>
                <a:cs typeface="Courier New"/>
              </a:rPr>
              <a:t>i</a:t>
            </a:r>
            <a:r>
              <a:rPr lang="en-GB" dirty="0" smtClean="0"/>
              <a:t>, and </a:t>
            </a:r>
            <a:r>
              <a:rPr lang="en-GB" dirty="0" smtClean="0">
                <a:latin typeface="Courier New"/>
                <a:cs typeface="Courier New"/>
              </a:rPr>
              <a:t>i+1</a:t>
            </a:r>
            <a:r>
              <a:rPr lang="en-GB" dirty="0" smtClean="0"/>
              <a:t> in a vector </a:t>
            </a:r>
            <a:r>
              <a:rPr lang="en-GB" dirty="0" smtClean="0">
                <a:latin typeface="Courier New"/>
                <a:cs typeface="Courier New"/>
              </a:rPr>
              <a:t>A</a:t>
            </a:r>
          </a:p>
        </p:txBody>
      </p:sp>
      <p:sp>
        <p:nvSpPr>
          <p:cNvPr id="4" name="Rectangle 3"/>
          <p:cNvSpPr/>
          <p:nvPr/>
        </p:nvSpPr>
        <p:spPr>
          <a:xfrm>
            <a:off x="198421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3</a:t>
            </a:r>
            <a:endParaRPr lang="en-US" dirty="0">
              <a:solidFill>
                <a:schemeClr val="tx1"/>
              </a:solidFill>
            </a:endParaRPr>
          </a:p>
        </p:txBody>
      </p:sp>
      <p:sp>
        <p:nvSpPr>
          <p:cNvPr id="5" name="Rectangle 4"/>
          <p:cNvSpPr/>
          <p:nvPr/>
        </p:nvSpPr>
        <p:spPr>
          <a:xfrm>
            <a:off x="243426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4</a:t>
            </a:r>
            <a:endParaRPr lang="en-US" dirty="0">
              <a:solidFill>
                <a:schemeClr val="tx1"/>
              </a:solidFill>
            </a:endParaRPr>
          </a:p>
        </p:txBody>
      </p:sp>
      <p:sp>
        <p:nvSpPr>
          <p:cNvPr id="7" name="Rectangle 6"/>
          <p:cNvSpPr/>
          <p:nvPr/>
        </p:nvSpPr>
        <p:spPr>
          <a:xfrm>
            <a:off x="288431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-1</a:t>
            </a:r>
            <a:endParaRPr lang="en-US" dirty="0">
              <a:solidFill>
                <a:schemeClr val="tx1"/>
              </a:solidFill>
            </a:endParaRPr>
          </a:p>
        </p:txBody>
      </p:sp>
      <p:sp>
        <p:nvSpPr>
          <p:cNvPr id="8" name="Rectangle 7"/>
          <p:cNvSpPr/>
          <p:nvPr/>
        </p:nvSpPr>
        <p:spPr>
          <a:xfrm>
            <a:off x="333436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11</a:t>
            </a:r>
            <a:endParaRPr lang="en-US" dirty="0">
              <a:solidFill>
                <a:schemeClr val="tx1"/>
              </a:solidFill>
            </a:endParaRPr>
          </a:p>
        </p:txBody>
      </p:sp>
      <p:sp>
        <p:nvSpPr>
          <p:cNvPr id="9" name="Rectangle 8"/>
          <p:cNvSpPr/>
          <p:nvPr/>
        </p:nvSpPr>
        <p:spPr>
          <a:xfrm>
            <a:off x="378441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7</a:t>
            </a:r>
            <a:endParaRPr lang="en-US" dirty="0">
              <a:solidFill>
                <a:schemeClr val="tx1"/>
              </a:solidFill>
            </a:endParaRPr>
          </a:p>
        </p:txBody>
      </p:sp>
      <p:sp>
        <p:nvSpPr>
          <p:cNvPr id="10" name="Rectangle 9"/>
          <p:cNvSpPr/>
          <p:nvPr/>
        </p:nvSpPr>
        <p:spPr>
          <a:xfrm>
            <a:off x="423446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5</a:t>
            </a:r>
            <a:endParaRPr lang="en-US" dirty="0">
              <a:solidFill>
                <a:schemeClr val="tx1"/>
              </a:solidFill>
            </a:endParaRPr>
          </a:p>
        </p:txBody>
      </p:sp>
      <p:sp>
        <p:nvSpPr>
          <p:cNvPr id="11" name="Rectangle 10"/>
          <p:cNvSpPr/>
          <p:nvPr/>
        </p:nvSpPr>
        <p:spPr>
          <a:xfrm>
            <a:off x="468451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2</a:t>
            </a:r>
            <a:endParaRPr lang="en-US" dirty="0">
              <a:solidFill>
                <a:schemeClr val="tx1"/>
              </a:solidFill>
            </a:endParaRPr>
          </a:p>
        </p:txBody>
      </p:sp>
      <p:sp>
        <p:nvSpPr>
          <p:cNvPr id="12" name="Rectangle 11"/>
          <p:cNvSpPr/>
          <p:nvPr/>
        </p:nvSpPr>
        <p:spPr>
          <a:xfrm>
            <a:off x="513456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22</a:t>
            </a:r>
            <a:endParaRPr lang="en-US" dirty="0">
              <a:solidFill>
                <a:schemeClr val="tx1"/>
              </a:solidFill>
            </a:endParaRPr>
          </a:p>
        </p:txBody>
      </p:sp>
      <p:sp>
        <p:nvSpPr>
          <p:cNvPr id="13" name="Rectangle 12"/>
          <p:cNvSpPr/>
          <p:nvPr/>
        </p:nvSpPr>
        <p:spPr>
          <a:xfrm>
            <a:off x="558461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5</a:t>
            </a:r>
            <a:endParaRPr lang="en-US" dirty="0">
              <a:solidFill>
                <a:schemeClr val="tx1"/>
              </a:solidFill>
            </a:endParaRPr>
          </a:p>
        </p:txBody>
      </p:sp>
      <p:sp>
        <p:nvSpPr>
          <p:cNvPr id="14" name="Rectangle 13"/>
          <p:cNvSpPr/>
          <p:nvPr/>
        </p:nvSpPr>
        <p:spPr>
          <a:xfrm>
            <a:off x="603466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3</a:t>
            </a:r>
            <a:endParaRPr lang="en-US" dirty="0">
              <a:solidFill>
                <a:schemeClr val="tx1"/>
              </a:solidFill>
            </a:endParaRPr>
          </a:p>
        </p:txBody>
      </p:sp>
      <p:sp>
        <p:nvSpPr>
          <p:cNvPr id="15" name="Rectangle 14"/>
          <p:cNvSpPr/>
          <p:nvPr/>
        </p:nvSpPr>
        <p:spPr>
          <a:xfrm>
            <a:off x="648471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6</a:t>
            </a:r>
            <a:endParaRPr lang="en-US" dirty="0">
              <a:solidFill>
                <a:schemeClr val="tx1"/>
              </a:solidFill>
            </a:endParaRPr>
          </a:p>
        </p:txBody>
      </p:sp>
      <p:sp>
        <p:nvSpPr>
          <p:cNvPr id="16" name="Rectangle 15"/>
          <p:cNvSpPr/>
          <p:nvPr/>
        </p:nvSpPr>
        <p:spPr>
          <a:xfrm>
            <a:off x="6934762" y="5179194"/>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9</a:t>
            </a:r>
            <a:endParaRPr lang="en-US" dirty="0">
              <a:solidFill>
                <a:schemeClr val="tx1"/>
              </a:solidFill>
            </a:endParaRPr>
          </a:p>
        </p:txBody>
      </p:sp>
      <p:sp>
        <p:nvSpPr>
          <p:cNvPr id="21" name="Rectangle 20"/>
          <p:cNvSpPr/>
          <p:nvPr/>
        </p:nvSpPr>
        <p:spPr>
          <a:xfrm>
            <a:off x="243426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Rectangle 21"/>
          <p:cNvSpPr/>
          <p:nvPr/>
        </p:nvSpPr>
        <p:spPr>
          <a:xfrm>
            <a:off x="288431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Rectangle 22"/>
          <p:cNvSpPr/>
          <p:nvPr/>
        </p:nvSpPr>
        <p:spPr>
          <a:xfrm>
            <a:off x="333436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Rectangle 23"/>
          <p:cNvSpPr/>
          <p:nvPr/>
        </p:nvSpPr>
        <p:spPr>
          <a:xfrm>
            <a:off x="378441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5" name="Rectangle 24"/>
          <p:cNvSpPr/>
          <p:nvPr/>
        </p:nvSpPr>
        <p:spPr>
          <a:xfrm>
            <a:off x="423446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6" name="Rectangle 25"/>
          <p:cNvSpPr/>
          <p:nvPr/>
        </p:nvSpPr>
        <p:spPr>
          <a:xfrm>
            <a:off x="468451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7" name="Rectangle 26"/>
          <p:cNvSpPr/>
          <p:nvPr/>
        </p:nvSpPr>
        <p:spPr>
          <a:xfrm>
            <a:off x="513456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8" name="Rectangle 27"/>
          <p:cNvSpPr/>
          <p:nvPr/>
        </p:nvSpPr>
        <p:spPr>
          <a:xfrm>
            <a:off x="558461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9" name="Rectangle 28"/>
          <p:cNvSpPr/>
          <p:nvPr/>
        </p:nvSpPr>
        <p:spPr>
          <a:xfrm>
            <a:off x="603466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0" name="Rectangle 29"/>
          <p:cNvSpPr/>
          <p:nvPr/>
        </p:nvSpPr>
        <p:spPr>
          <a:xfrm>
            <a:off x="648471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32" name="Straight Arrow Connector 31"/>
          <p:cNvCxnSpPr>
            <a:stCxn id="22" idx="2"/>
            <a:endCxn id="7" idx="0"/>
          </p:cNvCxnSpPr>
          <p:nvPr/>
        </p:nvCxnSpPr>
        <p:spPr>
          <a:xfrm>
            <a:off x="3071833" y="3328989"/>
            <a:ext cx="0"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21" idx="2"/>
            <a:endCxn id="5" idx="0"/>
          </p:cNvCxnSpPr>
          <p:nvPr/>
        </p:nvCxnSpPr>
        <p:spPr>
          <a:xfrm>
            <a:off x="2621783" y="3328989"/>
            <a:ext cx="0"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3" idx="2"/>
            <a:endCxn id="8" idx="0"/>
          </p:cNvCxnSpPr>
          <p:nvPr/>
        </p:nvCxnSpPr>
        <p:spPr>
          <a:xfrm>
            <a:off x="3521883" y="3328989"/>
            <a:ext cx="0"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9" idx="0"/>
          </p:cNvCxnSpPr>
          <p:nvPr/>
        </p:nvCxnSpPr>
        <p:spPr>
          <a:xfrm>
            <a:off x="3971933" y="3328989"/>
            <a:ext cx="0"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5" idx="2"/>
            <a:endCxn id="10" idx="0"/>
          </p:cNvCxnSpPr>
          <p:nvPr/>
        </p:nvCxnSpPr>
        <p:spPr>
          <a:xfrm>
            <a:off x="4421983" y="3328989"/>
            <a:ext cx="0"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26" idx="2"/>
            <a:endCxn id="11" idx="0"/>
          </p:cNvCxnSpPr>
          <p:nvPr/>
        </p:nvCxnSpPr>
        <p:spPr>
          <a:xfrm>
            <a:off x="4872033" y="3328989"/>
            <a:ext cx="0"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27" idx="2"/>
            <a:endCxn id="12" idx="0"/>
          </p:cNvCxnSpPr>
          <p:nvPr/>
        </p:nvCxnSpPr>
        <p:spPr>
          <a:xfrm>
            <a:off x="5322083" y="3328989"/>
            <a:ext cx="0"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28" idx="2"/>
            <a:endCxn id="13" idx="0"/>
          </p:cNvCxnSpPr>
          <p:nvPr/>
        </p:nvCxnSpPr>
        <p:spPr>
          <a:xfrm>
            <a:off x="5772133" y="3328989"/>
            <a:ext cx="0"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29" idx="2"/>
            <a:endCxn id="14" idx="0"/>
          </p:cNvCxnSpPr>
          <p:nvPr/>
        </p:nvCxnSpPr>
        <p:spPr>
          <a:xfrm>
            <a:off x="6222183" y="3328989"/>
            <a:ext cx="0"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a:stCxn id="30" idx="2"/>
            <a:endCxn id="15" idx="0"/>
          </p:cNvCxnSpPr>
          <p:nvPr/>
        </p:nvCxnSpPr>
        <p:spPr>
          <a:xfrm>
            <a:off x="6672233" y="3328989"/>
            <a:ext cx="0"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30" idx="2"/>
          </p:cNvCxnSpPr>
          <p:nvPr/>
        </p:nvCxnSpPr>
        <p:spPr>
          <a:xfrm>
            <a:off x="6672234" y="3328989"/>
            <a:ext cx="337538"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6222184" y="3328989"/>
            <a:ext cx="337538"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5772134" y="3328989"/>
            <a:ext cx="337538"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5322084" y="3328989"/>
            <a:ext cx="337538"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4872034" y="3328989"/>
            <a:ext cx="337538"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4421984" y="3328989"/>
            <a:ext cx="337538"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3971934" y="3328989"/>
            <a:ext cx="337538"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3521884" y="3328989"/>
            <a:ext cx="337538"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a:off x="3071834" y="3328989"/>
            <a:ext cx="337538"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2621783" y="3328989"/>
            <a:ext cx="337538" cy="1850206"/>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H="1">
            <a:off x="2284246" y="3328989"/>
            <a:ext cx="335280" cy="184912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flipH="1">
            <a:off x="2734296" y="3328989"/>
            <a:ext cx="335280" cy="184912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flipH="1">
            <a:off x="3184346" y="3328989"/>
            <a:ext cx="335280" cy="184912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p:nvPr/>
        </p:nvCxnSpPr>
        <p:spPr>
          <a:xfrm flipH="1">
            <a:off x="3634396" y="3328989"/>
            <a:ext cx="335280" cy="184912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a:off x="4084446" y="3328989"/>
            <a:ext cx="335280" cy="184912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flipH="1">
            <a:off x="4534496" y="3328989"/>
            <a:ext cx="335280" cy="184912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p:nvPr/>
        </p:nvCxnSpPr>
        <p:spPr>
          <a:xfrm flipH="1">
            <a:off x="4984546" y="3328989"/>
            <a:ext cx="335280" cy="184912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p:nvPr/>
        </p:nvCxnSpPr>
        <p:spPr>
          <a:xfrm flipH="1">
            <a:off x="5434596" y="3328989"/>
            <a:ext cx="335280" cy="184912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a:off x="5884646" y="3328989"/>
            <a:ext cx="335280" cy="184912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a:off x="6334696" y="3328989"/>
            <a:ext cx="335280" cy="184912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934096" y="2828933"/>
            <a:ext cx="1462662" cy="369332"/>
          </a:xfrm>
          <a:prstGeom prst="rect">
            <a:avLst/>
          </a:prstGeom>
          <a:noFill/>
        </p:spPr>
        <p:txBody>
          <a:bodyPr wrap="square" rtlCol="0">
            <a:spAutoFit/>
          </a:bodyPr>
          <a:lstStyle/>
          <a:p>
            <a:pPr algn="r"/>
            <a:r>
              <a:rPr lang="en-US" dirty="0" smtClean="0">
                <a:latin typeface="Trebuchet MS"/>
                <a:cs typeface="Trebuchet MS"/>
              </a:rPr>
              <a:t>Threads</a:t>
            </a:r>
            <a:endParaRPr lang="en-US" dirty="0">
              <a:latin typeface="Trebuchet MS"/>
              <a:cs typeface="Trebuchet MS"/>
            </a:endParaRPr>
          </a:p>
        </p:txBody>
      </p:sp>
      <p:sp>
        <p:nvSpPr>
          <p:cNvPr id="87" name="TextBox 86"/>
          <p:cNvSpPr txBox="1"/>
          <p:nvPr/>
        </p:nvSpPr>
        <p:spPr>
          <a:xfrm>
            <a:off x="934096" y="5179194"/>
            <a:ext cx="975108" cy="369332"/>
          </a:xfrm>
          <a:prstGeom prst="rect">
            <a:avLst/>
          </a:prstGeom>
          <a:noFill/>
        </p:spPr>
        <p:txBody>
          <a:bodyPr wrap="square" rtlCol="0">
            <a:spAutoFit/>
          </a:bodyPr>
          <a:lstStyle/>
          <a:p>
            <a:pPr algn="r"/>
            <a:r>
              <a:rPr lang="en-US" b="1" dirty="0" smtClean="0">
                <a:latin typeface="Courier New"/>
                <a:cs typeface="Courier New"/>
              </a:rPr>
              <a:t>A</a:t>
            </a:r>
            <a:endParaRPr lang="en-US" b="1" dirty="0">
              <a:latin typeface="Courier New"/>
              <a:cs typeface="Courier New"/>
            </a:endParaRPr>
          </a:p>
        </p:txBody>
      </p:sp>
      <p:sp>
        <p:nvSpPr>
          <p:cNvPr id="6" name="Slide Number Placeholder 5"/>
          <p:cNvSpPr>
            <a:spLocks noGrp="1"/>
          </p:cNvSpPr>
          <p:nvPr>
            <p:ph type="sldNum" sz="quarter" idx="12"/>
          </p:nvPr>
        </p:nvSpPr>
        <p:spPr/>
        <p:txBody>
          <a:bodyPr/>
          <a:lstStyle/>
          <a:p>
            <a:fld id="{7B14E791-165F-344E-BF0E-59CD826800BF}" type="slidenum">
              <a:rPr lang="en-US" smtClean="0"/>
              <a:pPr/>
              <a:t>63</a:t>
            </a:fld>
            <a:endParaRPr lang="en-US" dirty="0"/>
          </a:p>
        </p:txBody>
      </p:sp>
    </p:spTree>
    <p:extLst>
      <p:ext uri="{BB962C8B-B14F-4D97-AF65-F5344CB8AC3E}">
        <p14:creationId xmlns:p14="http://schemas.microsoft.com/office/powerpoint/2010/main" val="136396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Cache Directive</a:t>
            </a:r>
            <a:endParaRPr lang="en-GB" dirty="0"/>
          </a:p>
        </p:txBody>
      </p:sp>
      <p:sp>
        <p:nvSpPr>
          <p:cNvPr id="3" name="Content Placeholder 2"/>
          <p:cNvSpPr>
            <a:spLocks noGrp="1"/>
          </p:cNvSpPr>
          <p:nvPr>
            <p:ph idx="1"/>
          </p:nvPr>
        </p:nvSpPr>
        <p:spPr/>
        <p:txBody>
          <a:bodyPr/>
          <a:lstStyle/>
          <a:p>
            <a:r>
              <a:rPr lang="en-GB" dirty="0" smtClean="0"/>
              <a:t>This results in lots of wasted memory accesses as </a:t>
            </a:r>
            <a:r>
              <a:rPr lang="en-GB" dirty="0" err="1" smtClean="0"/>
              <a:t>neighboring</a:t>
            </a:r>
            <a:r>
              <a:rPr lang="en-GB" dirty="0" smtClean="0"/>
              <a:t> elements in the vector reference the same cells in the array </a:t>
            </a:r>
            <a:r>
              <a:rPr lang="en-GB" dirty="0" smtClean="0">
                <a:latin typeface="Courier New"/>
                <a:cs typeface="Courier New"/>
              </a:rPr>
              <a:t>A</a:t>
            </a:r>
          </a:p>
          <a:p>
            <a:endParaRPr lang="en-GB" dirty="0" smtClean="0">
              <a:latin typeface="Trebuchet MS"/>
              <a:cs typeface="Trebuchet MS"/>
            </a:endParaRPr>
          </a:p>
          <a:p>
            <a:r>
              <a:rPr lang="en-GB" dirty="0" smtClean="0">
                <a:latin typeface="Trebuchet MS"/>
                <a:cs typeface="Trebuchet MS"/>
              </a:rPr>
              <a:t>Instead, we can use the cache directive to indicate to the compiler which array elements we expect to benefit from caching:</a:t>
            </a:r>
          </a:p>
        </p:txBody>
      </p:sp>
      <p:sp>
        <p:nvSpPr>
          <p:cNvPr id="6" name="TextBox 5"/>
          <p:cNvSpPr txBox="1"/>
          <p:nvPr/>
        </p:nvSpPr>
        <p:spPr>
          <a:xfrm>
            <a:off x="184013" y="4529123"/>
            <a:ext cx="4087954" cy="1754327"/>
          </a:xfrm>
          <a:prstGeom prst="rect">
            <a:avLst/>
          </a:prstGeom>
          <a:noFill/>
        </p:spPr>
        <p:txBody>
          <a:bodyPr wrap="square" rtlCol="0">
            <a:spAutoFit/>
          </a:bodyPr>
          <a:lstStyle/>
          <a:p>
            <a:r>
              <a:rPr lang="en-US" b="1" dirty="0" smtClean="0">
                <a:latin typeface="Courier New"/>
                <a:cs typeface="Courier New"/>
              </a:rPr>
              <a:t>#pragma </a:t>
            </a:r>
            <a:r>
              <a:rPr lang="en-US" b="1" dirty="0" err="1" smtClean="0">
                <a:latin typeface="Courier New"/>
                <a:cs typeface="Courier New"/>
              </a:rPr>
              <a:t>acc</a:t>
            </a:r>
            <a:r>
              <a:rPr lang="en-US" b="1" dirty="0" smtClean="0">
                <a:latin typeface="Courier New"/>
                <a:cs typeface="Courier New"/>
              </a:rPr>
              <a:t> parallel loop</a:t>
            </a:r>
          </a:p>
          <a:p>
            <a:r>
              <a:rPr lang="en-US" b="1" dirty="0" smtClean="0">
                <a:latin typeface="Courier New"/>
                <a:cs typeface="Courier New"/>
              </a:rPr>
              <a:t>for (</a:t>
            </a:r>
            <a:r>
              <a:rPr lang="en-US" b="1" dirty="0" err="1" smtClean="0">
                <a:latin typeface="Courier New"/>
                <a:cs typeface="Courier New"/>
              </a:rPr>
              <a:t>int</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 = 0; </a:t>
            </a:r>
            <a:r>
              <a:rPr lang="en-US" b="1" dirty="0" err="1" smtClean="0">
                <a:latin typeface="Courier New"/>
                <a:cs typeface="Courier New"/>
              </a:rPr>
              <a:t>i</a:t>
            </a:r>
            <a:r>
              <a:rPr lang="en-US" b="1" dirty="0" smtClean="0">
                <a:latin typeface="Courier New"/>
                <a:cs typeface="Courier New"/>
              </a:rPr>
              <a:t> &lt; N; </a:t>
            </a:r>
            <a:r>
              <a:rPr lang="en-US" b="1" dirty="0" err="1" smtClean="0">
                <a:latin typeface="Courier New"/>
                <a:cs typeface="Courier New"/>
              </a:rPr>
              <a:t>i</a:t>
            </a:r>
            <a:r>
              <a:rPr lang="en-US" b="1" dirty="0" smtClean="0">
                <a:latin typeface="Courier New"/>
                <a:cs typeface="Courier New"/>
              </a:rPr>
              <a:t>++) {</a:t>
            </a:r>
          </a:p>
          <a:p>
            <a:r>
              <a:rPr lang="en-US" b="1" dirty="0">
                <a:latin typeface="Courier New"/>
                <a:cs typeface="Courier New"/>
              </a:rPr>
              <a:t> </a:t>
            </a:r>
            <a:r>
              <a:rPr lang="en-US" b="1" dirty="0" smtClean="0">
                <a:latin typeface="Courier New"/>
                <a:cs typeface="Courier New"/>
              </a:rPr>
              <a:t>   B[</a:t>
            </a:r>
            <a:r>
              <a:rPr lang="en-US" b="1" dirty="0" err="1" smtClean="0">
                <a:latin typeface="Courier New"/>
                <a:cs typeface="Courier New"/>
              </a:rPr>
              <a:t>i</a:t>
            </a:r>
            <a:r>
              <a:rPr lang="en-US" b="1" dirty="0" smtClean="0">
                <a:latin typeface="Courier New"/>
                <a:cs typeface="Courier New"/>
              </a:rPr>
              <a:t>] = A[i-1] + A[</a:t>
            </a:r>
            <a:r>
              <a:rPr lang="en-US" b="1" dirty="0" err="1" smtClean="0">
                <a:latin typeface="Courier New"/>
                <a:cs typeface="Courier New"/>
              </a:rPr>
              <a:t>i</a:t>
            </a:r>
            <a:r>
              <a:rPr lang="en-US" b="1" dirty="0" smtClean="0">
                <a:latin typeface="Courier New"/>
                <a:cs typeface="Courier New"/>
              </a:rPr>
              <a:t>] + A[i+1];</a:t>
            </a:r>
          </a:p>
          <a:p>
            <a:r>
              <a:rPr lang="en-US" b="1" dirty="0">
                <a:latin typeface="Courier New"/>
                <a:cs typeface="Courier New"/>
              </a:rPr>
              <a:t>}</a:t>
            </a:r>
          </a:p>
        </p:txBody>
      </p:sp>
      <p:sp>
        <p:nvSpPr>
          <p:cNvPr id="60" name="TextBox 59"/>
          <p:cNvSpPr txBox="1"/>
          <p:nvPr/>
        </p:nvSpPr>
        <p:spPr>
          <a:xfrm>
            <a:off x="4648200" y="4529122"/>
            <a:ext cx="4648200" cy="1754327"/>
          </a:xfrm>
          <a:prstGeom prst="rect">
            <a:avLst/>
          </a:prstGeom>
          <a:noFill/>
        </p:spPr>
        <p:txBody>
          <a:bodyPr wrap="square" rtlCol="0">
            <a:spAutoFit/>
          </a:bodyPr>
          <a:lstStyle/>
          <a:p>
            <a:r>
              <a:rPr lang="en-US" b="1" dirty="0" smtClean="0">
                <a:latin typeface="Courier New"/>
                <a:cs typeface="Courier New"/>
              </a:rPr>
              <a:t>#pragma </a:t>
            </a:r>
            <a:r>
              <a:rPr lang="en-US" b="1" dirty="0" err="1" smtClean="0">
                <a:latin typeface="Courier New"/>
                <a:cs typeface="Courier New"/>
              </a:rPr>
              <a:t>acc</a:t>
            </a:r>
            <a:r>
              <a:rPr lang="en-US" b="1" dirty="0" smtClean="0">
                <a:latin typeface="Courier New"/>
                <a:cs typeface="Courier New"/>
              </a:rPr>
              <a:t> parallel loop</a:t>
            </a:r>
          </a:p>
          <a:p>
            <a:r>
              <a:rPr lang="en-US" b="1" dirty="0" smtClean="0">
                <a:latin typeface="Courier New"/>
                <a:cs typeface="Courier New"/>
              </a:rPr>
              <a:t>for (</a:t>
            </a:r>
            <a:r>
              <a:rPr lang="en-US" b="1" dirty="0" err="1" smtClean="0">
                <a:latin typeface="Courier New"/>
                <a:cs typeface="Courier New"/>
              </a:rPr>
              <a:t>int</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 = 0; </a:t>
            </a:r>
            <a:r>
              <a:rPr lang="en-US" b="1" dirty="0" err="1" smtClean="0">
                <a:latin typeface="Courier New"/>
                <a:cs typeface="Courier New"/>
              </a:rPr>
              <a:t>i</a:t>
            </a:r>
            <a:r>
              <a:rPr lang="en-US" b="1" dirty="0" smtClean="0">
                <a:latin typeface="Courier New"/>
                <a:cs typeface="Courier New"/>
              </a:rPr>
              <a:t> &lt; N; </a:t>
            </a:r>
            <a:r>
              <a:rPr lang="en-US" b="1" dirty="0" err="1" smtClean="0">
                <a:latin typeface="Courier New"/>
                <a:cs typeface="Courier New"/>
              </a:rPr>
              <a:t>i</a:t>
            </a:r>
            <a:r>
              <a:rPr lang="en-US" b="1" dirty="0" smtClean="0">
                <a:latin typeface="Courier New"/>
                <a:cs typeface="Courier New"/>
              </a:rPr>
              <a:t>++) {</a:t>
            </a:r>
          </a:p>
          <a:p>
            <a:r>
              <a:rPr lang="en-US" b="1" dirty="0">
                <a:latin typeface="Courier New"/>
                <a:cs typeface="Courier New"/>
              </a:rPr>
              <a:t> </a:t>
            </a:r>
            <a:r>
              <a:rPr lang="en-US" b="1" dirty="0" smtClean="0">
                <a:latin typeface="Courier New"/>
                <a:cs typeface="Courier New"/>
              </a:rPr>
              <a:t>   #pragma </a:t>
            </a:r>
            <a:r>
              <a:rPr lang="en-US" b="1" dirty="0" err="1" smtClean="0">
                <a:latin typeface="Courier New"/>
                <a:cs typeface="Courier New"/>
              </a:rPr>
              <a:t>acc</a:t>
            </a:r>
            <a:r>
              <a:rPr lang="en-US" b="1" dirty="0">
                <a:latin typeface="Courier New"/>
                <a:cs typeface="Courier New"/>
              </a:rPr>
              <a:t> </a:t>
            </a:r>
            <a:r>
              <a:rPr lang="en-US" b="1" dirty="0" smtClean="0">
                <a:latin typeface="Courier New"/>
                <a:cs typeface="Courier New"/>
              </a:rPr>
              <a:t>cache(A[i-1:2])</a:t>
            </a:r>
          </a:p>
          <a:p>
            <a:r>
              <a:rPr lang="en-US" b="1" dirty="0">
                <a:latin typeface="Courier New"/>
                <a:cs typeface="Courier New"/>
              </a:rPr>
              <a:t> </a:t>
            </a:r>
            <a:r>
              <a:rPr lang="en-US" b="1" dirty="0" smtClean="0">
                <a:latin typeface="Courier New"/>
                <a:cs typeface="Courier New"/>
              </a:rPr>
              <a:t>   B[</a:t>
            </a:r>
            <a:r>
              <a:rPr lang="en-US" b="1" dirty="0" err="1" smtClean="0">
                <a:latin typeface="Courier New"/>
                <a:cs typeface="Courier New"/>
              </a:rPr>
              <a:t>i</a:t>
            </a:r>
            <a:r>
              <a:rPr lang="en-US" b="1" dirty="0" smtClean="0">
                <a:latin typeface="Courier New"/>
                <a:cs typeface="Courier New"/>
              </a:rPr>
              <a:t>] = A[i-1] + A[</a:t>
            </a:r>
            <a:r>
              <a:rPr lang="en-US" b="1" dirty="0" err="1" smtClean="0">
                <a:latin typeface="Courier New"/>
                <a:cs typeface="Courier New"/>
              </a:rPr>
              <a:t>i</a:t>
            </a:r>
            <a:r>
              <a:rPr lang="en-US" b="1" dirty="0" smtClean="0">
                <a:latin typeface="Courier New"/>
                <a:cs typeface="Courier New"/>
              </a:rPr>
              <a:t>] + A[i+1];</a:t>
            </a:r>
          </a:p>
          <a:p>
            <a:r>
              <a:rPr lang="en-US" b="1" dirty="0">
                <a:latin typeface="Courier New"/>
                <a:cs typeface="Courier New"/>
              </a:rPr>
              <a:t>}</a:t>
            </a:r>
          </a:p>
        </p:txBody>
      </p:sp>
      <p:sp>
        <p:nvSpPr>
          <p:cNvPr id="17" name="Right Arrow 16"/>
          <p:cNvSpPr/>
          <p:nvPr/>
        </p:nvSpPr>
        <p:spPr>
          <a:xfrm>
            <a:off x="4121950" y="4929167"/>
            <a:ext cx="450050" cy="550061"/>
          </a:xfrm>
          <a:prstGeom prst="rightArrow">
            <a:avLst/>
          </a:prstGeom>
          <a:solidFill>
            <a:srgbClr val="FF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7B14E791-165F-344E-BF0E-59CD826800BF}" type="slidenum">
              <a:rPr lang="en-US" smtClean="0"/>
              <a:pPr/>
              <a:t>64</a:t>
            </a:fld>
            <a:endParaRPr lang="en-US" dirty="0"/>
          </a:p>
        </p:txBody>
      </p:sp>
    </p:spTree>
    <p:extLst>
      <p:ext uri="{BB962C8B-B14F-4D97-AF65-F5344CB8AC3E}">
        <p14:creationId xmlns:p14="http://schemas.microsoft.com/office/powerpoint/2010/main" val="2159412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Cache Directive</a:t>
            </a:r>
            <a:endParaRPr lang="en-GB" dirty="0"/>
          </a:p>
        </p:txBody>
      </p:sp>
      <p:sp>
        <p:nvSpPr>
          <p:cNvPr id="3" name="Content Placeholder 2"/>
          <p:cNvSpPr>
            <a:spLocks noGrp="1"/>
          </p:cNvSpPr>
          <p:nvPr>
            <p:ph idx="1"/>
          </p:nvPr>
        </p:nvSpPr>
        <p:spPr/>
        <p:txBody>
          <a:bodyPr/>
          <a:lstStyle/>
          <a:p>
            <a:r>
              <a:rPr lang="en-GB" dirty="0" smtClean="0"/>
              <a:t>Now, the compiler will automatically cache </a:t>
            </a:r>
            <a:r>
              <a:rPr lang="en-GB" dirty="0" smtClean="0">
                <a:latin typeface="Courier New"/>
                <a:cs typeface="Courier New"/>
              </a:rPr>
              <a:t>A[i-1]</a:t>
            </a:r>
            <a:r>
              <a:rPr lang="en-GB" dirty="0" smtClean="0"/>
              <a:t>, </a:t>
            </a:r>
            <a:r>
              <a:rPr lang="en-GB" dirty="0" smtClean="0">
                <a:latin typeface="Courier New"/>
                <a:cs typeface="Courier New"/>
              </a:rPr>
              <a:t>A[</a:t>
            </a:r>
            <a:r>
              <a:rPr lang="en-GB" dirty="0" err="1" smtClean="0">
                <a:latin typeface="Courier New"/>
                <a:cs typeface="Courier New"/>
              </a:rPr>
              <a:t>i</a:t>
            </a:r>
            <a:r>
              <a:rPr lang="en-GB" dirty="0" smtClean="0">
                <a:latin typeface="Courier New"/>
                <a:cs typeface="Courier New"/>
              </a:rPr>
              <a:t>]</a:t>
            </a:r>
            <a:r>
              <a:rPr lang="en-GB" dirty="0" smtClean="0"/>
              <a:t>, and </a:t>
            </a:r>
            <a:r>
              <a:rPr lang="en-GB" dirty="0" smtClean="0">
                <a:latin typeface="Courier New"/>
                <a:cs typeface="Courier New"/>
              </a:rPr>
              <a:t>A[i+1]</a:t>
            </a:r>
            <a:r>
              <a:rPr lang="en-GB" dirty="0" smtClean="0"/>
              <a:t> and only load them from accelerator memory once</a:t>
            </a:r>
            <a:endParaRPr lang="en-GB" dirty="0" smtClean="0">
              <a:latin typeface="Courier New"/>
              <a:cs typeface="Courier New"/>
            </a:endParaRPr>
          </a:p>
        </p:txBody>
      </p:sp>
      <p:sp>
        <p:nvSpPr>
          <p:cNvPr id="4" name="Rectangle 3"/>
          <p:cNvSpPr/>
          <p:nvPr/>
        </p:nvSpPr>
        <p:spPr>
          <a:xfrm>
            <a:off x="198421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3</a:t>
            </a:r>
            <a:endParaRPr lang="en-US" dirty="0">
              <a:solidFill>
                <a:schemeClr val="tx1"/>
              </a:solidFill>
            </a:endParaRPr>
          </a:p>
        </p:txBody>
      </p:sp>
      <p:sp>
        <p:nvSpPr>
          <p:cNvPr id="5" name="Rectangle 4"/>
          <p:cNvSpPr/>
          <p:nvPr/>
        </p:nvSpPr>
        <p:spPr>
          <a:xfrm>
            <a:off x="243426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4</a:t>
            </a:r>
            <a:endParaRPr lang="en-US" dirty="0">
              <a:solidFill>
                <a:schemeClr val="tx1"/>
              </a:solidFill>
            </a:endParaRPr>
          </a:p>
        </p:txBody>
      </p:sp>
      <p:sp>
        <p:nvSpPr>
          <p:cNvPr id="7" name="Rectangle 6"/>
          <p:cNvSpPr/>
          <p:nvPr/>
        </p:nvSpPr>
        <p:spPr>
          <a:xfrm>
            <a:off x="288431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-1</a:t>
            </a:r>
            <a:endParaRPr lang="en-US" dirty="0">
              <a:solidFill>
                <a:schemeClr val="tx1"/>
              </a:solidFill>
            </a:endParaRPr>
          </a:p>
        </p:txBody>
      </p:sp>
      <p:sp>
        <p:nvSpPr>
          <p:cNvPr id="8" name="Rectangle 7"/>
          <p:cNvSpPr/>
          <p:nvPr/>
        </p:nvSpPr>
        <p:spPr>
          <a:xfrm>
            <a:off x="333436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11</a:t>
            </a:r>
            <a:endParaRPr lang="en-US" dirty="0">
              <a:solidFill>
                <a:schemeClr val="tx1"/>
              </a:solidFill>
            </a:endParaRPr>
          </a:p>
        </p:txBody>
      </p:sp>
      <p:sp>
        <p:nvSpPr>
          <p:cNvPr id="9" name="Rectangle 8"/>
          <p:cNvSpPr/>
          <p:nvPr/>
        </p:nvSpPr>
        <p:spPr>
          <a:xfrm>
            <a:off x="378441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7</a:t>
            </a:r>
            <a:endParaRPr lang="en-US" dirty="0">
              <a:solidFill>
                <a:schemeClr val="tx1"/>
              </a:solidFill>
            </a:endParaRPr>
          </a:p>
        </p:txBody>
      </p:sp>
      <p:sp>
        <p:nvSpPr>
          <p:cNvPr id="10" name="Rectangle 9"/>
          <p:cNvSpPr/>
          <p:nvPr/>
        </p:nvSpPr>
        <p:spPr>
          <a:xfrm>
            <a:off x="423446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5</a:t>
            </a:r>
            <a:endParaRPr lang="en-US" dirty="0">
              <a:solidFill>
                <a:schemeClr val="tx1"/>
              </a:solidFill>
            </a:endParaRPr>
          </a:p>
        </p:txBody>
      </p:sp>
      <p:sp>
        <p:nvSpPr>
          <p:cNvPr id="11" name="Rectangle 10"/>
          <p:cNvSpPr/>
          <p:nvPr/>
        </p:nvSpPr>
        <p:spPr>
          <a:xfrm>
            <a:off x="468451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2</a:t>
            </a:r>
            <a:endParaRPr lang="en-US" dirty="0">
              <a:solidFill>
                <a:schemeClr val="tx1"/>
              </a:solidFill>
            </a:endParaRPr>
          </a:p>
        </p:txBody>
      </p:sp>
      <p:sp>
        <p:nvSpPr>
          <p:cNvPr id="12" name="Rectangle 11"/>
          <p:cNvSpPr/>
          <p:nvPr/>
        </p:nvSpPr>
        <p:spPr>
          <a:xfrm>
            <a:off x="513456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22</a:t>
            </a:r>
            <a:endParaRPr lang="en-US" dirty="0">
              <a:solidFill>
                <a:schemeClr val="tx1"/>
              </a:solidFill>
            </a:endParaRPr>
          </a:p>
        </p:txBody>
      </p:sp>
      <p:sp>
        <p:nvSpPr>
          <p:cNvPr id="13" name="Rectangle 12"/>
          <p:cNvSpPr/>
          <p:nvPr/>
        </p:nvSpPr>
        <p:spPr>
          <a:xfrm>
            <a:off x="558461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5</a:t>
            </a:r>
            <a:endParaRPr lang="en-US" dirty="0">
              <a:solidFill>
                <a:schemeClr val="tx1"/>
              </a:solidFill>
            </a:endParaRPr>
          </a:p>
        </p:txBody>
      </p:sp>
      <p:sp>
        <p:nvSpPr>
          <p:cNvPr id="14" name="Rectangle 13"/>
          <p:cNvSpPr/>
          <p:nvPr/>
        </p:nvSpPr>
        <p:spPr>
          <a:xfrm>
            <a:off x="603466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3</a:t>
            </a:r>
            <a:endParaRPr lang="en-US" dirty="0">
              <a:solidFill>
                <a:schemeClr val="tx1"/>
              </a:solidFill>
            </a:endParaRPr>
          </a:p>
        </p:txBody>
      </p:sp>
      <p:sp>
        <p:nvSpPr>
          <p:cNvPr id="15" name="Rectangle 14"/>
          <p:cNvSpPr/>
          <p:nvPr/>
        </p:nvSpPr>
        <p:spPr>
          <a:xfrm>
            <a:off x="648471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6</a:t>
            </a:r>
            <a:endParaRPr lang="en-US" dirty="0">
              <a:solidFill>
                <a:schemeClr val="tx1"/>
              </a:solidFill>
            </a:endParaRPr>
          </a:p>
        </p:txBody>
      </p:sp>
      <p:sp>
        <p:nvSpPr>
          <p:cNvPr id="16" name="Rectangle 15"/>
          <p:cNvSpPr/>
          <p:nvPr/>
        </p:nvSpPr>
        <p:spPr>
          <a:xfrm>
            <a:off x="6934762" y="5829266"/>
            <a:ext cx="375042" cy="500056"/>
          </a:xfrm>
          <a:prstGeom prst="rect">
            <a:avLst/>
          </a:prstGeom>
          <a:noFill/>
          <a:ln w="38100">
            <a:solidFill>
              <a:srgbClr val="76B9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9</a:t>
            </a:r>
            <a:endParaRPr lang="en-US" dirty="0">
              <a:solidFill>
                <a:schemeClr val="tx1"/>
              </a:solidFill>
            </a:endParaRPr>
          </a:p>
        </p:txBody>
      </p:sp>
      <p:sp>
        <p:nvSpPr>
          <p:cNvPr id="21" name="Rectangle 20"/>
          <p:cNvSpPr/>
          <p:nvPr/>
        </p:nvSpPr>
        <p:spPr>
          <a:xfrm>
            <a:off x="243426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Rectangle 21"/>
          <p:cNvSpPr/>
          <p:nvPr/>
        </p:nvSpPr>
        <p:spPr>
          <a:xfrm>
            <a:off x="288431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Rectangle 22"/>
          <p:cNvSpPr/>
          <p:nvPr/>
        </p:nvSpPr>
        <p:spPr>
          <a:xfrm>
            <a:off x="333436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Rectangle 23"/>
          <p:cNvSpPr/>
          <p:nvPr/>
        </p:nvSpPr>
        <p:spPr>
          <a:xfrm>
            <a:off x="378441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5" name="Rectangle 24"/>
          <p:cNvSpPr/>
          <p:nvPr/>
        </p:nvSpPr>
        <p:spPr>
          <a:xfrm>
            <a:off x="423446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6" name="Rectangle 25"/>
          <p:cNvSpPr/>
          <p:nvPr/>
        </p:nvSpPr>
        <p:spPr>
          <a:xfrm>
            <a:off x="468451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7" name="Rectangle 26"/>
          <p:cNvSpPr/>
          <p:nvPr/>
        </p:nvSpPr>
        <p:spPr>
          <a:xfrm>
            <a:off x="513456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8" name="Rectangle 27"/>
          <p:cNvSpPr/>
          <p:nvPr/>
        </p:nvSpPr>
        <p:spPr>
          <a:xfrm>
            <a:off x="558461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9" name="Rectangle 28"/>
          <p:cNvSpPr/>
          <p:nvPr/>
        </p:nvSpPr>
        <p:spPr>
          <a:xfrm>
            <a:off x="603466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0" name="Rectangle 29"/>
          <p:cNvSpPr/>
          <p:nvPr/>
        </p:nvSpPr>
        <p:spPr>
          <a:xfrm>
            <a:off x="6484712" y="2828933"/>
            <a:ext cx="375042" cy="500056"/>
          </a:xfrm>
          <a:prstGeom prst="rect">
            <a:avLst/>
          </a:prstGeom>
          <a:noFill/>
          <a:ln w="38100">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32" name="Straight Arrow Connector 31"/>
          <p:cNvCxnSpPr>
            <a:stCxn id="22" idx="2"/>
            <a:endCxn id="92" idx="0"/>
          </p:cNvCxnSpPr>
          <p:nvPr/>
        </p:nvCxnSpPr>
        <p:spPr>
          <a:xfrm>
            <a:off x="3071833" y="3328990"/>
            <a:ext cx="0"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21" idx="2"/>
            <a:endCxn id="91" idx="0"/>
          </p:cNvCxnSpPr>
          <p:nvPr/>
        </p:nvCxnSpPr>
        <p:spPr>
          <a:xfrm>
            <a:off x="2621783" y="3328990"/>
            <a:ext cx="0"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3" idx="2"/>
            <a:endCxn id="93" idx="0"/>
          </p:cNvCxnSpPr>
          <p:nvPr/>
        </p:nvCxnSpPr>
        <p:spPr>
          <a:xfrm>
            <a:off x="3521883" y="3328990"/>
            <a:ext cx="0"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94" idx="0"/>
          </p:cNvCxnSpPr>
          <p:nvPr/>
        </p:nvCxnSpPr>
        <p:spPr>
          <a:xfrm>
            <a:off x="3971933" y="3328990"/>
            <a:ext cx="0"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5" idx="2"/>
            <a:endCxn id="95" idx="0"/>
          </p:cNvCxnSpPr>
          <p:nvPr/>
        </p:nvCxnSpPr>
        <p:spPr>
          <a:xfrm>
            <a:off x="4421983" y="3328990"/>
            <a:ext cx="0"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26" idx="2"/>
            <a:endCxn id="96" idx="0"/>
          </p:cNvCxnSpPr>
          <p:nvPr/>
        </p:nvCxnSpPr>
        <p:spPr>
          <a:xfrm>
            <a:off x="4872033" y="3328990"/>
            <a:ext cx="0"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27" idx="2"/>
            <a:endCxn id="97" idx="0"/>
          </p:cNvCxnSpPr>
          <p:nvPr/>
        </p:nvCxnSpPr>
        <p:spPr>
          <a:xfrm>
            <a:off x="5322083" y="3328990"/>
            <a:ext cx="0"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28" idx="2"/>
            <a:endCxn id="98" idx="0"/>
          </p:cNvCxnSpPr>
          <p:nvPr/>
        </p:nvCxnSpPr>
        <p:spPr>
          <a:xfrm>
            <a:off x="5772133" y="3328990"/>
            <a:ext cx="0"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29" idx="2"/>
            <a:endCxn id="99" idx="0"/>
          </p:cNvCxnSpPr>
          <p:nvPr/>
        </p:nvCxnSpPr>
        <p:spPr>
          <a:xfrm>
            <a:off x="6222183" y="3328990"/>
            <a:ext cx="0"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a:stCxn id="30" idx="2"/>
            <a:endCxn id="100" idx="0"/>
          </p:cNvCxnSpPr>
          <p:nvPr/>
        </p:nvCxnSpPr>
        <p:spPr>
          <a:xfrm>
            <a:off x="6672233" y="3328990"/>
            <a:ext cx="0"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30" idx="2"/>
          </p:cNvCxnSpPr>
          <p:nvPr/>
        </p:nvCxnSpPr>
        <p:spPr>
          <a:xfrm>
            <a:off x="6672234" y="3328990"/>
            <a:ext cx="337538"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a:off x="6334696" y="3328989"/>
            <a:ext cx="335280" cy="75184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971600" y="2828933"/>
            <a:ext cx="1425158" cy="369332"/>
          </a:xfrm>
          <a:prstGeom prst="rect">
            <a:avLst/>
          </a:prstGeom>
          <a:noFill/>
        </p:spPr>
        <p:txBody>
          <a:bodyPr wrap="square" rtlCol="0">
            <a:spAutoFit/>
          </a:bodyPr>
          <a:lstStyle/>
          <a:p>
            <a:pPr algn="r"/>
            <a:r>
              <a:rPr lang="en-US" dirty="0" smtClean="0">
                <a:latin typeface="Trebuchet MS"/>
                <a:cs typeface="Trebuchet MS"/>
              </a:rPr>
              <a:t>Threads</a:t>
            </a:r>
            <a:endParaRPr lang="en-US" dirty="0">
              <a:latin typeface="Trebuchet MS"/>
              <a:cs typeface="Trebuchet MS"/>
            </a:endParaRPr>
          </a:p>
        </p:txBody>
      </p:sp>
      <p:sp>
        <p:nvSpPr>
          <p:cNvPr id="87" name="TextBox 86"/>
          <p:cNvSpPr txBox="1"/>
          <p:nvPr/>
        </p:nvSpPr>
        <p:spPr>
          <a:xfrm>
            <a:off x="934096" y="5829267"/>
            <a:ext cx="975108" cy="369332"/>
          </a:xfrm>
          <a:prstGeom prst="rect">
            <a:avLst/>
          </a:prstGeom>
          <a:noFill/>
        </p:spPr>
        <p:txBody>
          <a:bodyPr wrap="square" rtlCol="0">
            <a:spAutoFit/>
          </a:bodyPr>
          <a:lstStyle/>
          <a:p>
            <a:pPr algn="r"/>
            <a:r>
              <a:rPr lang="en-US" b="1" dirty="0" smtClean="0">
                <a:latin typeface="Courier New"/>
                <a:cs typeface="Courier New"/>
              </a:rPr>
              <a:t>A</a:t>
            </a:r>
            <a:endParaRPr lang="en-US" b="1" dirty="0">
              <a:latin typeface="Courier New"/>
              <a:cs typeface="Courier New"/>
            </a:endParaRPr>
          </a:p>
        </p:txBody>
      </p:sp>
      <p:sp>
        <p:nvSpPr>
          <p:cNvPr id="90" name="Rectangle 89"/>
          <p:cNvSpPr/>
          <p:nvPr/>
        </p:nvSpPr>
        <p:spPr>
          <a:xfrm>
            <a:off x="198421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3</a:t>
            </a:r>
            <a:endParaRPr lang="en-US" dirty="0">
              <a:solidFill>
                <a:schemeClr val="tx1"/>
              </a:solidFill>
            </a:endParaRPr>
          </a:p>
        </p:txBody>
      </p:sp>
      <p:sp>
        <p:nvSpPr>
          <p:cNvPr id="91" name="Rectangle 90"/>
          <p:cNvSpPr/>
          <p:nvPr/>
        </p:nvSpPr>
        <p:spPr>
          <a:xfrm>
            <a:off x="243426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4</a:t>
            </a:r>
            <a:endParaRPr lang="en-US" dirty="0">
              <a:solidFill>
                <a:schemeClr val="tx1"/>
              </a:solidFill>
            </a:endParaRPr>
          </a:p>
        </p:txBody>
      </p:sp>
      <p:sp>
        <p:nvSpPr>
          <p:cNvPr id="92" name="Rectangle 91"/>
          <p:cNvSpPr/>
          <p:nvPr/>
        </p:nvSpPr>
        <p:spPr>
          <a:xfrm>
            <a:off x="288431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-1</a:t>
            </a:r>
            <a:endParaRPr lang="en-US" dirty="0">
              <a:solidFill>
                <a:schemeClr val="tx1"/>
              </a:solidFill>
            </a:endParaRPr>
          </a:p>
        </p:txBody>
      </p:sp>
      <p:sp>
        <p:nvSpPr>
          <p:cNvPr id="93" name="Rectangle 92"/>
          <p:cNvSpPr/>
          <p:nvPr/>
        </p:nvSpPr>
        <p:spPr>
          <a:xfrm>
            <a:off x="333436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11</a:t>
            </a:r>
            <a:endParaRPr lang="en-US" dirty="0">
              <a:solidFill>
                <a:schemeClr val="tx1"/>
              </a:solidFill>
            </a:endParaRPr>
          </a:p>
        </p:txBody>
      </p:sp>
      <p:sp>
        <p:nvSpPr>
          <p:cNvPr id="94" name="Rectangle 93"/>
          <p:cNvSpPr/>
          <p:nvPr/>
        </p:nvSpPr>
        <p:spPr>
          <a:xfrm>
            <a:off x="378441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7</a:t>
            </a:r>
            <a:endParaRPr lang="en-US" dirty="0">
              <a:solidFill>
                <a:schemeClr val="tx1"/>
              </a:solidFill>
            </a:endParaRPr>
          </a:p>
        </p:txBody>
      </p:sp>
      <p:sp>
        <p:nvSpPr>
          <p:cNvPr id="95" name="Rectangle 94"/>
          <p:cNvSpPr/>
          <p:nvPr/>
        </p:nvSpPr>
        <p:spPr>
          <a:xfrm>
            <a:off x="423446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5</a:t>
            </a:r>
            <a:endParaRPr lang="en-US" dirty="0">
              <a:solidFill>
                <a:schemeClr val="tx1"/>
              </a:solidFill>
            </a:endParaRPr>
          </a:p>
        </p:txBody>
      </p:sp>
      <p:sp>
        <p:nvSpPr>
          <p:cNvPr id="96" name="Rectangle 95"/>
          <p:cNvSpPr/>
          <p:nvPr/>
        </p:nvSpPr>
        <p:spPr>
          <a:xfrm>
            <a:off x="468451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2</a:t>
            </a:r>
            <a:endParaRPr lang="en-US" dirty="0">
              <a:solidFill>
                <a:schemeClr val="tx1"/>
              </a:solidFill>
            </a:endParaRPr>
          </a:p>
        </p:txBody>
      </p:sp>
      <p:sp>
        <p:nvSpPr>
          <p:cNvPr id="97" name="Rectangle 96"/>
          <p:cNvSpPr/>
          <p:nvPr/>
        </p:nvSpPr>
        <p:spPr>
          <a:xfrm>
            <a:off x="513456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22</a:t>
            </a:r>
            <a:endParaRPr lang="en-US" dirty="0">
              <a:solidFill>
                <a:schemeClr val="tx1"/>
              </a:solidFill>
            </a:endParaRPr>
          </a:p>
        </p:txBody>
      </p:sp>
      <p:sp>
        <p:nvSpPr>
          <p:cNvPr id="98" name="Rectangle 97"/>
          <p:cNvSpPr/>
          <p:nvPr/>
        </p:nvSpPr>
        <p:spPr>
          <a:xfrm>
            <a:off x="558461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5</a:t>
            </a:r>
            <a:endParaRPr lang="en-US" dirty="0">
              <a:solidFill>
                <a:schemeClr val="tx1"/>
              </a:solidFill>
            </a:endParaRPr>
          </a:p>
        </p:txBody>
      </p:sp>
      <p:sp>
        <p:nvSpPr>
          <p:cNvPr id="99" name="Rectangle 98"/>
          <p:cNvSpPr/>
          <p:nvPr/>
        </p:nvSpPr>
        <p:spPr>
          <a:xfrm>
            <a:off x="603466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3</a:t>
            </a:r>
            <a:endParaRPr lang="en-US" dirty="0">
              <a:solidFill>
                <a:schemeClr val="tx1"/>
              </a:solidFill>
            </a:endParaRPr>
          </a:p>
        </p:txBody>
      </p:sp>
      <p:sp>
        <p:nvSpPr>
          <p:cNvPr id="100" name="Rectangle 99"/>
          <p:cNvSpPr/>
          <p:nvPr/>
        </p:nvSpPr>
        <p:spPr>
          <a:xfrm>
            <a:off x="648471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6</a:t>
            </a:r>
            <a:endParaRPr lang="en-US" dirty="0">
              <a:solidFill>
                <a:schemeClr val="tx1"/>
              </a:solidFill>
            </a:endParaRPr>
          </a:p>
        </p:txBody>
      </p:sp>
      <p:sp>
        <p:nvSpPr>
          <p:cNvPr id="101" name="Rectangle 100"/>
          <p:cNvSpPr/>
          <p:nvPr/>
        </p:nvSpPr>
        <p:spPr>
          <a:xfrm>
            <a:off x="6934762" y="4079072"/>
            <a:ext cx="375042" cy="500056"/>
          </a:xfrm>
          <a:prstGeom prst="rect">
            <a:avLst/>
          </a:prstGeom>
          <a:noFill/>
          <a:ln w="38100">
            <a:solidFill>
              <a:srgbClr val="817CBE"/>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chemeClr val="tx1"/>
                </a:solidFill>
              </a:rPr>
              <a:t>9</a:t>
            </a:r>
            <a:endParaRPr lang="en-US" dirty="0">
              <a:solidFill>
                <a:schemeClr val="tx1"/>
              </a:solidFill>
            </a:endParaRPr>
          </a:p>
        </p:txBody>
      </p:sp>
      <p:sp>
        <p:nvSpPr>
          <p:cNvPr id="102" name="TextBox 101"/>
          <p:cNvSpPr txBox="1"/>
          <p:nvPr/>
        </p:nvSpPr>
        <p:spPr>
          <a:xfrm>
            <a:off x="971600" y="4079072"/>
            <a:ext cx="975108" cy="369332"/>
          </a:xfrm>
          <a:prstGeom prst="rect">
            <a:avLst/>
          </a:prstGeom>
          <a:noFill/>
        </p:spPr>
        <p:txBody>
          <a:bodyPr wrap="square" rtlCol="0">
            <a:spAutoFit/>
          </a:bodyPr>
          <a:lstStyle/>
          <a:p>
            <a:pPr algn="r"/>
            <a:r>
              <a:rPr lang="en-US" dirty="0" smtClean="0">
                <a:latin typeface="Trebuchet MS"/>
                <a:cs typeface="Trebuchet MS"/>
              </a:rPr>
              <a:t>Cache</a:t>
            </a:r>
            <a:endParaRPr lang="en-US" dirty="0">
              <a:latin typeface="Trebuchet MS"/>
              <a:cs typeface="Trebuchet MS"/>
            </a:endParaRPr>
          </a:p>
        </p:txBody>
      </p:sp>
      <p:cxnSp>
        <p:nvCxnSpPr>
          <p:cNvPr id="103" name="Straight Arrow Connector 102"/>
          <p:cNvCxnSpPr>
            <a:stCxn id="90" idx="2"/>
            <a:endCxn id="4" idx="0"/>
          </p:cNvCxnSpPr>
          <p:nvPr/>
        </p:nvCxnSpPr>
        <p:spPr>
          <a:xfrm>
            <a:off x="217173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a:stCxn id="91" idx="2"/>
            <a:endCxn id="5" idx="0"/>
          </p:cNvCxnSpPr>
          <p:nvPr/>
        </p:nvCxnSpPr>
        <p:spPr>
          <a:xfrm>
            <a:off x="262178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05" name="Straight Arrow Connector 104"/>
          <p:cNvCxnSpPr>
            <a:stCxn id="92" idx="2"/>
            <a:endCxn id="7" idx="0"/>
          </p:cNvCxnSpPr>
          <p:nvPr/>
        </p:nvCxnSpPr>
        <p:spPr>
          <a:xfrm>
            <a:off x="307183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06" name="Straight Arrow Connector 105"/>
          <p:cNvCxnSpPr>
            <a:stCxn id="93" idx="2"/>
            <a:endCxn id="8" idx="0"/>
          </p:cNvCxnSpPr>
          <p:nvPr/>
        </p:nvCxnSpPr>
        <p:spPr>
          <a:xfrm>
            <a:off x="352188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94" idx="2"/>
            <a:endCxn id="9" idx="0"/>
          </p:cNvCxnSpPr>
          <p:nvPr/>
        </p:nvCxnSpPr>
        <p:spPr>
          <a:xfrm>
            <a:off x="397193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08" name="Straight Arrow Connector 107"/>
          <p:cNvCxnSpPr>
            <a:stCxn id="95" idx="2"/>
            <a:endCxn id="10" idx="0"/>
          </p:cNvCxnSpPr>
          <p:nvPr/>
        </p:nvCxnSpPr>
        <p:spPr>
          <a:xfrm>
            <a:off x="442198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09" name="Straight Arrow Connector 108"/>
          <p:cNvCxnSpPr>
            <a:stCxn id="96" idx="2"/>
            <a:endCxn id="11" idx="0"/>
          </p:cNvCxnSpPr>
          <p:nvPr/>
        </p:nvCxnSpPr>
        <p:spPr>
          <a:xfrm>
            <a:off x="487203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a:stCxn id="97" idx="2"/>
            <a:endCxn id="12" idx="0"/>
          </p:cNvCxnSpPr>
          <p:nvPr/>
        </p:nvCxnSpPr>
        <p:spPr>
          <a:xfrm>
            <a:off x="532208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15" name="Straight Arrow Connector 114"/>
          <p:cNvCxnSpPr>
            <a:stCxn id="98" idx="2"/>
            <a:endCxn id="13" idx="0"/>
          </p:cNvCxnSpPr>
          <p:nvPr/>
        </p:nvCxnSpPr>
        <p:spPr>
          <a:xfrm>
            <a:off x="577213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18" name="Straight Arrow Connector 117"/>
          <p:cNvCxnSpPr>
            <a:stCxn id="99" idx="2"/>
            <a:endCxn id="14" idx="0"/>
          </p:cNvCxnSpPr>
          <p:nvPr/>
        </p:nvCxnSpPr>
        <p:spPr>
          <a:xfrm>
            <a:off x="622218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21" name="Straight Arrow Connector 120"/>
          <p:cNvCxnSpPr>
            <a:stCxn id="100" idx="2"/>
            <a:endCxn id="15" idx="0"/>
          </p:cNvCxnSpPr>
          <p:nvPr/>
        </p:nvCxnSpPr>
        <p:spPr>
          <a:xfrm>
            <a:off x="667223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24" name="Straight Arrow Connector 123"/>
          <p:cNvCxnSpPr>
            <a:stCxn id="101" idx="2"/>
            <a:endCxn id="16" idx="0"/>
          </p:cNvCxnSpPr>
          <p:nvPr/>
        </p:nvCxnSpPr>
        <p:spPr>
          <a:xfrm>
            <a:off x="7122283" y="4579128"/>
            <a:ext cx="0" cy="1250139"/>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42" name="Straight Arrow Connector 141"/>
          <p:cNvCxnSpPr/>
          <p:nvPr/>
        </p:nvCxnSpPr>
        <p:spPr>
          <a:xfrm>
            <a:off x="6222184" y="3328990"/>
            <a:ext cx="337538"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43" name="Straight Arrow Connector 142"/>
          <p:cNvCxnSpPr/>
          <p:nvPr/>
        </p:nvCxnSpPr>
        <p:spPr>
          <a:xfrm flipH="1">
            <a:off x="5884646" y="3328989"/>
            <a:ext cx="335280" cy="75184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a:off x="5772134" y="3328990"/>
            <a:ext cx="337538"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a:off x="5434596" y="3328989"/>
            <a:ext cx="335280" cy="75184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p:nvPr/>
        </p:nvCxnSpPr>
        <p:spPr>
          <a:xfrm>
            <a:off x="5322084" y="3328990"/>
            <a:ext cx="337538"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p:nvPr/>
        </p:nvCxnSpPr>
        <p:spPr>
          <a:xfrm flipH="1">
            <a:off x="4984546" y="3328989"/>
            <a:ext cx="335280" cy="75184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a:off x="4872034" y="3328990"/>
            <a:ext cx="337538"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p:nvPr/>
        </p:nvCxnSpPr>
        <p:spPr>
          <a:xfrm flipH="1">
            <a:off x="4534496" y="3328989"/>
            <a:ext cx="335280" cy="75184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0" name="Straight Arrow Connector 149"/>
          <p:cNvCxnSpPr/>
          <p:nvPr/>
        </p:nvCxnSpPr>
        <p:spPr>
          <a:xfrm>
            <a:off x="4421984" y="3328990"/>
            <a:ext cx="337538"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p:nvPr/>
        </p:nvCxnSpPr>
        <p:spPr>
          <a:xfrm flipH="1">
            <a:off x="4084446" y="3328989"/>
            <a:ext cx="335280" cy="75184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2" name="Straight Arrow Connector 151"/>
          <p:cNvCxnSpPr/>
          <p:nvPr/>
        </p:nvCxnSpPr>
        <p:spPr>
          <a:xfrm>
            <a:off x="3971934" y="3328990"/>
            <a:ext cx="337538"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p:nvPr/>
        </p:nvCxnSpPr>
        <p:spPr>
          <a:xfrm flipH="1">
            <a:off x="3634396" y="3328989"/>
            <a:ext cx="335280" cy="75184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4" name="Straight Arrow Connector 153"/>
          <p:cNvCxnSpPr/>
          <p:nvPr/>
        </p:nvCxnSpPr>
        <p:spPr>
          <a:xfrm>
            <a:off x="3521884" y="3328990"/>
            <a:ext cx="337538"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5" name="Straight Arrow Connector 154"/>
          <p:cNvCxnSpPr/>
          <p:nvPr/>
        </p:nvCxnSpPr>
        <p:spPr>
          <a:xfrm flipH="1">
            <a:off x="3184346" y="3328989"/>
            <a:ext cx="335280" cy="75184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6" name="Straight Arrow Connector 155"/>
          <p:cNvCxnSpPr/>
          <p:nvPr/>
        </p:nvCxnSpPr>
        <p:spPr>
          <a:xfrm>
            <a:off x="3071834" y="3328990"/>
            <a:ext cx="337538"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7" name="Straight Arrow Connector 156"/>
          <p:cNvCxnSpPr/>
          <p:nvPr/>
        </p:nvCxnSpPr>
        <p:spPr>
          <a:xfrm flipH="1">
            <a:off x="2734296" y="3328989"/>
            <a:ext cx="335280" cy="75184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8" name="Straight Arrow Connector 157"/>
          <p:cNvCxnSpPr/>
          <p:nvPr/>
        </p:nvCxnSpPr>
        <p:spPr>
          <a:xfrm>
            <a:off x="2621783" y="3328990"/>
            <a:ext cx="337538" cy="750083"/>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9" name="Straight Arrow Connector 158"/>
          <p:cNvCxnSpPr/>
          <p:nvPr/>
        </p:nvCxnSpPr>
        <p:spPr>
          <a:xfrm flipH="1">
            <a:off x="2284246" y="3328989"/>
            <a:ext cx="335280" cy="75184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7B14E791-165F-344E-BF0E-59CD826800BF}" type="slidenum">
              <a:rPr lang="en-US" smtClean="0"/>
              <a:pPr/>
              <a:t>65</a:t>
            </a:fld>
            <a:endParaRPr lang="en-US" dirty="0"/>
          </a:p>
        </p:txBody>
      </p:sp>
    </p:spTree>
    <p:extLst>
      <p:ext uri="{BB962C8B-B14F-4D97-AF65-F5344CB8AC3E}">
        <p14:creationId xmlns:p14="http://schemas.microsoft.com/office/powerpoint/2010/main" val="3612207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Cache Directive</a:t>
            </a:r>
            <a:endParaRPr lang="en-GB" dirty="0"/>
          </a:p>
        </p:txBody>
      </p:sp>
      <p:sp>
        <p:nvSpPr>
          <p:cNvPr id="3" name="Content Placeholder 2"/>
          <p:cNvSpPr>
            <a:spLocks noGrp="1"/>
          </p:cNvSpPr>
          <p:nvPr>
            <p:ph idx="1"/>
          </p:nvPr>
        </p:nvSpPr>
        <p:spPr/>
        <p:txBody>
          <a:bodyPr/>
          <a:lstStyle/>
          <a:p>
            <a:r>
              <a:rPr lang="en-GB" dirty="0" smtClean="0"/>
              <a:t>The </a:t>
            </a:r>
            <a:r>
              <a:rPr lang="en-GB" dirty="0" smtClean="0">
                <a:latin typeface="Courier New"/>
                <a:cs typeface="Courier New"/>
              </a:rPr>
              <a:t>cache</a:t>
            </a:r>
            <a:r>
              <a:rPr lang="en-GB" dirty="0" smtClean="0"/>
              <a:t> directive requires a lot of complex code analysis from the compiler to ensure this is a safe optimization</a:t>
            </a:r>
          </a:p>
          <a:p>
            <a:endParaRPr lang="en-GB" dirty="0"/>
          </a:p>
          <a:p>
            <a:r>
              <a:rPr lang="en-GB" dirty="0" smtClean="0"/>
              <a:t>As a result, it is not always possible to use the </a:t>
            </a:r>
            <a:r>
              <a:rPr lang="en-GB" dirty="0" smtClean="0">
                <a:latin typeface="Courier New"/>
                <a:cs typeface="Courier New"/>
              </a:rPr>
              <a:t>cache</a:t>
            </a:r>
            <a:r>
              <a:rPr lang="en-GB" dirty="0" smtClean="0"/>
              <a:t> optimization with arbitrary application code</a:t>
            </a:r>
          </a:p>
          <a:p>
            <a:pPr lvl="1"/>
            <a:r>
              <a:rPr lang="en-GB" dirty="0" smtClean="0"/>
              <a:t>Some restructuring may be necessary before the compiler is able to determine how to effectively use the </a:t>
            </a:r>
            <a:r>
              <a:rPr lang="en-GB" dirty="0" smtClean="0">
                <a:latin typeface="Courier New"/>
                <a:cs typeface="Courier New"/>
              </a:rPr>
              <a:t>cache</a:t>
            </a:r>
            <a:r>
              <a:rPr lang="en-GB" dirty="0" smtClean="0"/>
              <a:t> optimization</a:t>
            </a:r>
          </a:p>
          <a:p>
            <a:endParaRPr lang="en-GB" dirty="0"/>
          </a:p>
        </p:txBody>
      </p:sp>
      <p:sp>
        <p:nvSpPr>
          <p:cNvPr id="4" name="Slide Number Placeholder 3"/>
          <p:cNvSpPr>
            <a:spLocks noGrp="1"/>
          </p:cNvSpPr>
          <p:nvPr>
            <p:ph type="sldNum" sz="quarter" idx="12"/>
          </p:nvPr>
        </p:nvSpPr>
        <p:spPr/>
        <p:txBody>
          <a:bodyPr/>
          <a:lstStyle/>
          <a:p>
            <a:fld id="{7B14E791-165F-344E-BF0E-59CD826800BF}" type="slidenum">
              <a:rPr lang="en-US" smtClean="0"/>
              <a:pPr/>
              <a:t>66</a:t>
            </a:fld>
            <a:endParaRPr lang="en-US" dirty="0"/>
          </a:p>
        </p:txBody>
      </p:sp>
    </p:spTree>
    <p:extLst>
      <p:ext uri="{BB962C8B-B14F-4D97-AF65-F5344CB8AC3E}">
        <p14:creationId xmlns:p14="http://schemas.microsoft.com/office/powerpoint/2010/main" val="2268463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Cache Directive</a:t>
            </a:r>
            <a:endParaRPr lang="en-GB" dirty="0"/>
          </a:p>
        </p:txBody>
      </p:sp>
      <p:sp>
        <p:nvSpPr>
          <p:cNvPr id="3" name="Content Placeholder 2"/>
          <p:cNvSpPr>
            <a:spLocks noGrp="1"/>
          </p:cNvSpPr>
          <p:nvPr>
            <p:ph idx="1"/>
          </p:nvPr>
        </p:nvSpPr>
        <p:spPr/>
        <p:txBody>
          <a:bodyPr/>
          <a:lstStyle/>
          <a:p>
            <a:endParaRPr lang="en-GB" dirty="0" smtClean="0"/>
          </a:p>
          <a:p>
            <a:r>
              <a:rPr lang="en-GB" dirty="0" smtClean="0"/>
              <a:t>The </a:t>
            </a:r>
            <a:r>
              <a:rPr lang="en-GB" dirty="0" smtClean="0">
                <a:latin typeface="Courier New"/>
                <a:cs typeface="Courier New"/>
              </a:rPr>
              <a:t>cache</a:t>
            </a:r>
            <a:r>
              <a:rPr lang="en-GB" dirty="0" smtClean="0"/>
              <a:t> directive can result in significant performance gains thanks to much improved data locality</a:t>
            </a:r>
          </a:p>
          <a:p>
            <a:endParaRPr lang="en-GB" dirty="0"/>
          </a:p>
          <a:p>
            <a:r>
              <a:rPr lang="en-GB" dirty="0" smtClean="0"/>
              <a:t>However, for complex applications it generally requires significant code refactoring to expose the cache-ability of the code to the compiler</a:t>
            </a:r>
          </a:p>
          <a:p>
            <a:pPr lvl="1"/>
            <a:r>
              <a:rPr lang="en-GB" dirty="0" smtClean="0"/>
              <a:t>Just like to use shared memory in CUDA</a:t>
            </a:r>
          </a:p>
        </p:txBody>
      </p:sp>
      <p:sp>
        <p:nvSpPr>
          <p:cNvPr id="4" name="Slide Number Placeholder 3"/>
          <p:cNvSpPr>
            <a:spLocks noGrp="1"/>
          </p:cNvSpPr>
          <p:nvPr>
            <p:ph type="sldNum" sz="quarter" idx="12"/>
          </p:nvPr>
        </p:nvSpPr>
        <p:spPr/>
        <p:txBody>
          <a:bodyPr/>
          <a:lstStyle/>
          <a:p>
            <a:fld id="{7B14E791-165F-344E-BF0E-59CD826800BF}" type="slidenum">
              <a:rPr lang="en-US" smtClean="0"/>
              <a:pPr/>
              <a:t>67</a:t>
            </a:fld>
            <a:endParaRPr lang="en-US" dirty="0"/>
          </a:p>
        </p:txBody>
      </p:sp>
    </p:spTree>
    <p:extLst>
      <p:ext uri="{BB962C8B-B14F-4D97-AF65-F5344CB8AC3E}">
        <p14:creationId xmlns:p14="http://schemas.microsoft.com/office/powerpoint/2010/main" val="901056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Readings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endParaRPr lang="en-US" i="1" smtClean="0"/>
          </a:p>
          <a:p>
            <a:pPr marL="457200" indent="-457200">
              <a:buFont typeface="+mj-lt"/>
              <a:buAutoNum type="arabicPeriod"/>
            </a:pPr>
            <a:r>
              <a:rPr lang="en-US" i="1" smtClean="0"/>
              <a:t>OpenACC</a:t>
            </a:r>
            <a:r>
              <a:rPr lang="en-US" i="1" dirty="0" smtClean="0"/>
              <a:t> </a:t>
            </a:r>
            <a:r>
              <a:rPr lang="en-US" i="1" dirty="0"/>
              <a:t>Standard</a:t>
            </a:r>
            <a:r>
              <a:rPr lang="en-US" dirty="0"/>
              <a:t>. 2013. http://</a:t>
            </a:r>
            <a:r>
              <a:rPr lang="en-US" dirty="0" err="1"/>
              <a:t>www.openacc.org</a:t>
            </a:r>
            <a:r>
              <a:rPr lang="en-US" dirty="0"/>
              <a:t>/sites/default/files/ OpenACC.2.0a_1.</a:t>
            </a:r>
            <a:r>
              <a:rPr lang="en-US" dirty="0" smtClean="0"/>
              <a:t>pdf</a:t>
            </a:r>
          </a:p>
          <a:p>
            <a:pPr marL="457200" indent="-457200">
              <a:buFont typeface="+mj-lt"/>
              <a:buAutoNum type="arabicPeriod"/>
            </a:pPr>
            <a:r>
              <a:rPr lang="en-GB" dirty="0" smtClean="0">
                <a:latin typeface="Trebuchet MS"/>
                <a:cs typeface="Trebuchet MS"/>
              </a:rPr>
              <a:t>Peter </a:t>
            </a:r>
            <a:r>
              <a:rPr lang="en-GB" dirty="0" err="1" smtClean="0">
                <a:latin typeface="Trebuchet MS"/>
                <a:cs typeface="Trebuchet MS"/>
              </a:rPr>
              <a:t>Messmer</a:t>
            </a:r>
            <a:r>
              <a:rPr lang="en-GB" dirty="0" smtClean="0">
                <a:latin typeface="Trebuchet MS"/>
                <a:cs typeface="Trebuchet MS"/>
              </a:rPr>
              <a:t>. </a:t>
            </a:r>
            <a:r>
              <a:rPr lang="en-GB" i="1" dirty="0" smtClean="0">
                <a:latin typeface="Trebuchet MS"/>
                <a:cs typeface="Trebuchet MS"/>
              </a:rPr>
              <a:t>Optimizing </a:t>
            </a:r>
            <a:r>
              <a:rPr lang="en-GB" i="1" dirty="0" err="1" smtClean="0">
                <a:latin typeface="Trebuchet MS"/>
                <a:cs typeface="Trebuchet MS"/>
              </a:rPr>
              <a:t>OpenACC</a:t>
            </a:r>
            <a:r>
              <a:rPr lang="en-GB" i="1" dirty="0" smtClean="0">
                <a:latin typeface="Trebuchet MS"/>
                <a:cs typeface="Trebuchet MS"/>
              </a:rPr>
              <a:t> </a:t>
            </a:r>
            <a:r>
              <a:rPr lang="en-GB" dirty="0" smtClean="0">
                <a:latin typeface="Trebuchet MS"/>
                <a:cs typeface="Trebuchet MS"/>
              </a:rPr>
              <a:t>Codes. </a:t>
            </a:r>
            <a:r>
              <a:rPr lang="en-GB" dirty="0">
                <a:latin typeface="Trebuchet MS"/>
                <a:cs typeface="Trebuchet MS"/>
              </a:rPr>
              <a:t>http://on-</a:t>
            </a:r>
            <a:r>
              <a:rPr lang="en-GB" dirty="0" err="1">
                <a:latin typeface="Trebuchet MS"/>
                <a:cs typeface="Trebuchet MS"/>
              </a:rPr>
              <a:t>demand.gputechconf.com</a:t>
            </a:r>
            <a:r>
              <a:rPr lang="en-GB" dirty="0">
                <a:latin typeface="Trebuchet MS"/>
                <a:cs typeface="Trebuchet MS"/>
              </a:rPr>
              <a:t>/</a:t>
            </a:r>
            <a:r>
              <a:rPr lang="en-GB" dirty="0" err="1">
                <a:latin typeface="Trebuchet MS"/>
                <a:cs typeface="Trebuchet MS"/>
              </a:rPr>
              <a:t>gtc</a:t>
            </a:r>
            <a:r>
              <a:rPr lang="en-GB" dirty="0">
                <a:latin typeface="Trebuchet MS"/>
                <a:cs typeface="Trebuchet MS"/>
              </a:rPr>
              <a:t>/2013/presentations/S3019-Optimizing-OpenACC-</a:t>
            </a:r>
            <a:r>
              <a:rPr lang="en-GB" dirty="0" smtClean="0">
                <a:latin typeface="Trebuchet MS"/>
                <a:cs typeface="Trebuchet MS"/>
              </a:rPr>
              <a:t>Codes.pdf</a:t>
            </a:r>
          </a:p>
          <a:p>
            <a:pPr marL="457200" indent="-457200">
              <a:buFont typeface="+mj-lt"/>
              <a:buAutoNum type="arabicPeriod"/>
            </a:pPr>
            <a:endParaRPr lang="en-GB" dirty="0" smtClean="0">
              <a:latin typeface="Trebuchet MS"/>
              <a:cs typeface="Trebuchet MS"/>
            </a:endParaRPr>
          </a:p>
        </p:txBody>
      </p:sp>
      <p:sp>
        <p:nvSpPr>
          <p:cNvPr id="4" name="Slide Number Placeholder 3"/>
          <p:cNvSpPr>
            <a:spLocks noGrp="1"/>
          </p:cNvSpPr>
          <p:nvPr>
            <p:ph type="sldNum" sz="quarter" idx="12"/>
          </p:nvPr>
        </p:nvSpPr>
        <p:spPr/>
        <p:txBody>
          <a:bodyPr/>
          <a:lstStyle/>
          <a:p>
            <a:fld id="{7B14E791-165F-344E-BF0E-59CD826800BF}" type="slidenum">
              <a:rPr lang="en-US" smtClean="0"/>
              <a:pPr/>
              <a:t>68</a:t>
            </a:fld>
            <a:endParaRPr lang="en-US" dirty="0"/>
          </a:p>
        </p:txBody>
      </p:sp>
    </p:spTree>
    <p:extLst>
      <p:ext uri="{BB962C8B-B14F-4D97-AF65-F5344CB8AC3E}">
        <p14:creationId xmlns:p14="http://schemas.microsoft.com/office/powerpoint/2010/main" val="1752224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8098"/>
          </a:xfrm>
        </p:spPr>
        <p:txBody>
          <a:bodyPr>
            <a:normAutofit/>
          </a:bodyPr>
          <a:lstStyle/>
          <a:p>
            <a:r>
              <a:rPr lang="en-US" dirty="0" smtClean="0"/>
              <a:t>Accelerator: hierarchical </a:t>
            </a:r>
            <a:r>
              <a:rPr lang="en-US" dirty="0"/>
              <a:t>p</a:t>
            </a:r>
            <a:r>
              <a:rPr lang="en-US" dirty="0" smtClean="0"/>
              <a:t>arallelism</a:t>
            </a:r>
            <a:endParaRPr lang="en-US" dirty="0"/>
          </a:p>
        </p:txBody>
      </p:sp>
      <p:sp>
        <p:nvSpPr>
          <p:cNvPr id="3" name="Content Placeholder 2"/>
          <p:cNvSpPr>
            <a:spLocks noGrp="1"/>
          </p:cNvSpPr>
          <p:nvPr>
            <p:ph idx="1"/>
          </p:nvPr>
        </p:nvSpPr>
        <p:spPr>
          <a:xfrm>
            <a:off x="457200" y="1388533"/>
            <a:ext cx="7769153" cy="4809067"/>
          </a:xfrm>
        </p:spPr>
        <p:txBody>
          <a:bodyPr>
            <a:normAutofit/>
          </a:bodyPr>
          <a:lstStyle/>
          <a:p>
            <a:r>
              <a:rPr lang="en-US" dirty="0" smtClean="0"/>
              <a:t>Organize massive number of threads</a:t>
            </a:r>
          </a:p>
          <a:p>
            <a:pPr lvl="1"/>
            <a:r>
              <a:rPr lang="en-US" dirty="0" smtClean="0"/>
              <a:t>teams of threads, e.g. </a:t>
            </a:r>
            <a:r>
              <a:rPr lang="en-US" dirty="0"/>
              <a:t>map to CUDA grid/block</a:t>
            </a:r>
          </a:p>
          <a:p>
            <a:r>
              <a:rPr lang="en-US" dirty="0" smtClean="0"/>
              <a:t>Distribute loops over teams</a:t>
            </a:r>
          </a:p>
          <a:p>
            <a:endParaRPr lang="en-US" dirty="0" smtClean="0"/>
          </a:p>
        </p:txBody>
      </p:sp>
      <p:sp>
        <p:nvSpPr>
          <p:cNvPr id="4" name="Slide Number Placeholder 3"/>
          <p:cNvSpPr>
            <a:spLocks noGrp="1"/>
          </p:cNvSpPr>
          <p:nvPr>
            <p:ph type="sldNum" sz="quarter" idx="12"/>
          </p:nvPr>
        </p:nvSpPr>
        <p:spPr/>
        <p:txBody>
          <a:bodyPr/>
          <a:lstStyle/>
          <a:p>
            <a:fld id="{6D203F45-6109-924D-ABBE-18E2F857EDF9}" type="slidenum">
              <a:rPr lang="en-US" smtClean="0"/>
              <a:t>7</a:t>
            </a:fld>
            <a:endParaRPr lang="en-US"/>
          </a:p>
        </p:txBody>
      </p:sp>
      <p:sp>
        <p:nvSpPr>
          <p:cNvPr id="5" name="Rectangle 4"/>
          <p:cNvSpPr/>
          <p:nvPr/>
        </p:nvSpPr>
        <p:spPr>
          <a:xfrm>
            <a:off x="1973815" y="3059759"/>
            <a:ext cx="4182534" cy="346388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rgbClr val="0000FF"/>
                </a:solidFill>
              </a:rPr>
              <a:t>#pragma </a:t>
            </a:r>
            <a:r>
              <a:rPr lang="en-US" b="1" dirty="0" err="1">
                <a:solidFill>
                  <a:srgbClr val="0000FF"/>
                </a:solidFill>
              </a:rPr>
              <a:t>omp</a:t>
            </a:r>
            <a:r>
              <a:rPr lang="en-US" b="1" dirty="0">
                <a:solidFill>
                  <a:srgbClr val="0000FF"/>
                </a:solidFill>
              </a:rPr>
              <a:t> </a:t>
            </a:r>
            <a:r>
              <a:rPr lang="en-US" b="1" dirty="0" smtClean="0">
                <a:solidFill>
                  <a:srgbClr val="0000FF"/>
                </a:solidFill>
              </a:rPr>
              <a:t>target</a:t>
            </a:r>
          </a:p>
          <a:p>
            <a:endParaRPr lang="en-US" dirty="0">
              <a:solidFill>
                <a:srgbClr val="FF0000"/>
              </a:solidFill>
            </a:endParaRPr>
          </a:p>
          <a:p>
            <a:r>
              <a:rPr lang="en-US" b="1" dirty="0" smtClean="0">
                <a:solidFill>
                  <a:srgbClr val="FF0000"/>
                </a:solidFill>
              </a:rPr>
              <a:t>#pragma </a:t>
            </a:r>
            <a:r>
              <a:rPr lang="en-US" b="1" dirty="0" err="1" smtClean="0">
                <a:solidFill>
                  <a:srgbClr val="FF0000"/>
                </a:solidFill>
              </a:rPr>
              <a:t>omp</a:t>
            </a:r>
            <a:r>
              <a:rPr lang="en-US" b="1" dirty="0" smtClean="0">
                <a:solidFill>
                  <a:srgbClr val="FF0000"/>
                </a:solidFill>
              </a:rPr>
              <a:t> teams </a:t>
            </a:r>
            <a:r>
              <a:rPr lang="en-US" b="1" dirty="0" err="1" smtClean="0">
                <a:solidFill>
                  <a:srgbClr val="FF0000"/>
                </a:solidFill>
              </a:rPr>
              <a:t>num_teams</a:t>
            </a:r>
            <a:r>
              <a:rPr lang="en-US" b="1" dirty="0" smtClean="0">
                <a:solidFill>
                  <a:srgbClr val="FF0000"/>
                </a:solidFill>
              </a:rPr>
              <a:t>(2)</a:t>
            </a:r>
          </a:p>
          <a:p>
            <a:r>
              <a:rPr lang="en-US" b="1" dirty="0">
                <a:solidFill>
                  <a:srgbClr val="FF0000"/>
                </a:solidFill>
              </a:rPr>
              <a:t>	</a:t>
            </a:r>
            <a:r>
              <a:rPr lang="en-US" b="1" dirty="0" err="1" smtClean="0">
                <a:solidFill>
                  <a:srgbClr val="FF0000"/>
                </a:solidFill>
              </a:rPr>
              <a:t>num_threads</a:t>
            </a:r>
            <a:r>
              <a:rPr lang="en-US" b="1" dirty="0" smtClean="0">
                <a:solidFill>
                  <a:srgbClr val="FF0000"/>
                </a:solidFill>
              </a:rPr>
              <a:t>(8)</a:t>
            </a:r>
          </a:p>
          <a:p>
            <a:r>
              <a:rPr lang="en-US" dirty="0" smtClean="0">
                <a:solidFill>
                  <a:schemeClr val="tx1"/>
                </a:solidFill>
              </a:rPr>
              <a:t>{</a:t>
            </a:r>
          </a:p>
          <a:p>
            <a:r>
              <a:rPr lang="en-US" dirty="0">
                <a:solidFill>
                  <a:schemeClr val="tx1"/>
                </a:solidFill>
              </a:rPr>
              <a:t> </a:t>
            </a:r>
            <a:r>
              <a:rPr lang="en-US" dirty="0" smtClean="0">
                <a:solidFill>
                  <a:schemeClr val="tx1"/>
                </a:solidFill>
              </a:rPr>
              <a:t>    /</a:t>
            </a:r>
            <a:r>
              <a:rPr lang="en-US" dirty="0">
                <a:solidFill>
                  <a:schemeClr val="tx1"/>
                </a:solidFill>
              </a:rPr>
              <a:t>/-- creates a “league” of teams     </a:t>
            </a:r>
          </a:p>
          <a:p>
            <a:r>
              <a:rPr lang="en-US" dirty="0" smtClean="0">
                <a:solidFill>
                  <a:schemeClr val="tx1"/>
                </a:solidFill>
              </a:rPr>
              <a:t>    //-- only local barriers permitted</a:t>
            </a:r>
          </a:p>
          <a:p>
            <a:r>
              <a:rPr lang="en-US" b="1" dirty="0">
                <a:solidFill>
                  <a:srgbClr val="FF0000"/>
                </a:solidFill>
              </a:rPr>
              <a:t>#pragma </a:t>
            </a:r>
            <a:r>
              <a:rPr lang="en-US" b="1" dirty="0" err="1">
                <a:solidFill>
                  <a:srgbClr val="FF0000"/>
                </a:solidFill>
              </a:rPr>
              <a:t>omp</a:t>
            </a:r>
            <a:r>
              <a:rPr lang="en-US" b="1" dirty="0">
                <a:solidFill>
                  <a:srgbClr val="FF0000"/>
                </a:solidFill>
              </a:rPr>
              <a:t> distribute</a:t>
            </a:r>
          </a:p>
          <a:p>
            <a:r>
              <a:rPr lang="en-US" dirty="0" smtClean="0">
                <a:solidFill>
                  <a:schemeClr val="tx1"/>
                </a:solidFill>
              </a:rPr>
              <a:t>for (</a:t>
            </a:r>
            <a:r>
              <a:rPr lang="en-US" dirty="0" err="1" smtClean="0">
                <a:solidFill>
                  <a:schemeClr val="tx1"/>
                </a:solidFill>
              </a:rPr>
              <a:t>int</a:t>
            </a:r>
            <a:r>
              <a:rPr lang="en-US" dirty="0" smtClean="0">
                <a:solidFill>
                  <a:schemeClr val="tx1"/>
                </a:solidFill>
              </a:rPr>
              <a:t> </a:t>
            </a:r>
            <a:r>
              <a:rPr lang="en-US" dirty="0" err="1" smtClean="0">
                <a:solidFill>
                  <a:schemeClr val="tx1"/>
                </a:solidFill>
              </a:rPr>
              <a:t>i</a:t>
            </a:r>
            <a:r>
              <a:rPr lang="en-US" dirty="0" smtClean="0">
                <a:solidFill>
                  <a:schemeClr val="tx1"/>
                </a:solidFill>
              </a:rPr>
              <a:t>=0; </a:t>
            </a:r>
            <a:r>
              <a:rPr lang="en-US" dirty="0" err="1" smtClean="0">
                <a:solidFill>
                  <a:schemeClr val="tx1"/>
                </a:solidFill>
              </a:rPr>
              <a:t>i</a:t>
            </a:r>
            <a:r>
              <a:rPr lang="en-US" dirty="0" smtClean="0">
                <a:solidFill>
                  <a:schemeClr val="tx1"/>
                </a:solidFill>
              </a:rPr>
              <a:t>&lt;N; </a:t>
            </a:r>
            <a:r>
              <a:rPr lang="en-US" dirty="0" err="1" smtClean="0">
                <a:solidFill>
                  <a:schemeClr val="tx1"/>
                </a:solidFill>
              </a:rPr>
              <a:t>i</a:t>
            </a:r>
            <a:r>
              <a:rPr lang="en-US" dirty="0" smtClean="0">
                <a:solidFill>
                  <a:schemeClr val="tx1"/>
                </a:solidFill>
              </a:rPr>
              <a:t>++) {</a:t>
            </a:r>
          </a:p>
          <a:p>
            <a:endParaRPr lang="en-US" dirty="0">
              <a:solidFill>
                <a:schemeClr val="tx1"/>
              </a:solidFill>
            </a:endParaRPr>
          </a:p>
          <a:p>
            <a:r>
              <a:rPr lang="en-US" dirty="0" smtClean="0">
                <a:solidFill>
                  <a:schemeClr val="tx1"/>
                </a:solidFill>
              </a:rPr>
              <a:t>}</a:t>
            </a:r>
          </a:p>
          <a:p>
            <a:r>
              <a:rPr lang="en-US" dirty="0">
                <a:solidFill>
                  <a:schemeClr val="tx1"/>
                </a:solidFill>
              </a:rPr>
              <a:t>	</a:t>
            </a:r>
            <a:endParaRPr lang="en-US" dirty="0" smtClean="0">
              <a:solidFill>
                <a:schemeClr val="tx1"/>
              </a:solidFill>
            </a:endParaRPr>
          </a:p>
          <a:p>
            <a:r>
              <a:rPr lang="en-US" dirty="0" smtClean="0">
                <a:solidFill>
                  <a:schemeClr val="tx1"/>
                </a:solidFill>
              </a:rPr>
              <a:t>}</a:t>
            </a:r>
          </a:p>
        </p:txBody>
      </p:sp>
      <p:sp>
        <p:nvSpPr>
          <p:cNvPr id="8" name="TextBox 7"/>
          <p:cNvSpPr txBox="1"/>
          <p:nvPr/>
        </p:nvSpPr>
        <p:spPr>
          <a:xfrm rot="19980052">
            <a:off x="5753636" y="3338794"/>
            <a:ext cx="2857575" cy="646331"/>
          </a:xfrm>
          <a:prstGeom prst="rect">
            <a:avLst/>
          </a:prstGeom>
          <a:noFill/>
        </p:spPr>
        <p:txBody>
          <a:bodyPr wrap="square" rtlCol="0">
            <a:spAutoFit/>
          </a:bodyPr>
          <a:lstStyle/>
          <a:p>
            <a:r>
              <a:rPr lang="en-US" dirty="0" smtClean="0"/>
              <a:t>Only </a:t>
            </a:r>
            <a:r>
              <a:rPr lang="en-US" dirty="0" smtClean="0">
                <a:solidFill>
                  <a:srgbClr val="0000FF"/>
                </a:solidFill>
              </a:rPr>
              <a:t>target</a:t>
            </a:r>
            <a:r>
              <a:rPr lang="en-US" dirty="0" smtClean="0"/>
              <a:t> directive makes it as accelerator region</a:t>
            </a:r>
            <a:endParaRPr lang="en-US" dirty="0"/>
          </a:p>
        </p:txBody>
      </p:sp>
    </p:spTree>
    <p:extLst>
      <p:ext uri="{BB962C8B-B14F-4D97-AF65-F5344CB8AC3E}">
        <p14:creationId xmlns:p14="http://schemas.microsoft.com/office/powerpoint/2010/main" val="3786172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eams and distribute loop example</a:t>
            </a:r>
            <a:endParaRPr lang="en-US" dirty="0"/>
          </a:p>
        </p:txBody>
      </p:sp>
      <p:pic>
        <p:nvPicPr>
          <p:cNvPr id="5" name="Picture 4"/>
          <p:cNvPicPr>
            <a:picLocks noChangeAspect="1"/>
          </p:cNvPicPr>
          <p:nvPr/>
        </p:nvPicPr>
        <p:blipFill>
          <a:blip r:embed="rId2"/>
          <a:stretch>
            <a:fillRect/>
          </a:stretch>
        </p:blipFill>
        <p:spPr>
          <a:xfrm>
            <a:off x="0" y="1417638"/>
            <a:ext cx="9144000" cy="3543610"/>
          </a:xfrm>
          <a:prstGeom prst="rect">
            <a:avLst/>
          </a:prstGeom>
        </p:spPr>
      </p:pic>
      <p:sp>
        <p:nvSpPr>
          <p:cNvPr id="6" name="TextBox 5"/>
          <p:cNvSpPr txBox="1"/>
          <p:nvPr/>
        </p:nvSpPr>
        <p:spPr>
          <a:xfrm>
            <a:off x="798582" y="5320904"/>
            <a:ext cx="7600957" cy="646331"/>
          </a:xfrm>
          <a:prstGeom prst="rect">
            <a:avLst/>
          </a:prstGeom>
          <a:noFill/>
        </p:spPr>
        <p:txBody>
          <a:bodyPr wrap="square" rtlCol="0">
            <a:spAutoFit/>
          </a:bodyPr>
          <a:lstStyle/>
          <a:p>
            <a:r>
              <a:rPr lang="en-US" dirty="0" smtClean="0"/>
              <a:t>Double-nested loops are mapped to the two levels of thread hierarchy (league and team)</a:t>
            </a:r>
            <a:endParaRPr lang="en-US" dirty="0"/>
          </a:p>
        </p:txBody>
      </p:sp>
      <p:sp>
        <p:nvSpPr>
          <p:cNvPr id="3" name="Slide Number Placeholder 2"/>
          <p:cNvSpPr>
            <a:spLocks noGrp="1"/>
          </p:cNvSpPr>
          <p:nvPr>
            <p:ph type="sldNum" sz="quarter" idx="12"/>
          </p:nvPr>
        </p:nvSpPr>
        <p:spPr/>
        <p:txBody>
          <a:bodyPr/>
          <a:lstStyle/>
          <a:p>
            <a:fld id="{64CFC4C1-CD3F-E740-BE35-6567BD99E8C0}" type="slidenum">
              <a:rPr lang="en-US" smtClean="0"/>
              <a:t>8</a:t>
            </a:fld>
            <a:endParaRPr lang="en-US"/>
          </a:p>
        </p:txBody>
      </p:sp>
      <p:sp>
        <p:nvSpPr>
          <p:cNvPr id="7" name="Rectangle 6"/>
          <p:cNvSpPr/>
          <p:nvPr/>
        </p:nvSpPr>
        <p:spPr>
          <a:xfrm>
            <a:off x="457200" y="3388220"/>
            <a:ext cx="5885271" cy="200267"/>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57200" y="3830488"/>
            <a:ext cx="5885271" cy="200267"/>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030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1143000"/>
          </a:xfrm>
        </p:spPr>
        <p:txBody>
          <a:bodyPr/>
          <a:lstStyle/>
          <a:p>
            <a:r>
              <a:rPr lang="en-US" dirty="0" smtClean="0"/>
              <a:t>OpenMP 4.0</a:t>
            </a:r>
            <a:endParaRPr lang="en-US" dirty="0"/>
          </a:p>
        </p:txBody>
      </p:sp>
      <p:sp>
        <p:nvSpPr>
          <p:cNvPr id="3" name="Content Placeholder 2"/>
          <p:cNvSpPr>
            <a:spLocks noGrp="1"/>
          </p:cNvSpPr>
          <p:nvPr>
            <p:ph idx="1"/>
          </p:nvPr>
        </p:nvSpPr>
        <p:spPr>
          <a:xfrm>
            <a:off x="457200" y="1258888"/>
            <a:ext cx="8229600" cy="4867275"/>
          </a:xfrm>
        </p:spPr>
        <p:txBody>
          <a:bodyPr>
            <a:normAutofit lnSpcReduction="10000"/>
          </a:bodyPr>
          <a:lstStyle/>
          <a:p>
            <a:r>
              <a:rPr lang="en-US" dirty="0" smtClean="0"/>
              <a:t>Released July 2013</a:t>
            </a:r>
          </a:p>
          <a:p>
            <a:pPr lvl="1"/>
            <a:r>
              <a:rPr lang="en-US" sz="2400" dirty="0">
                <a:hlinkClick r:id="rId3"/>
              </a:rPr>
              <a:t>http://www.openmp.org/mp-documents/OpenMP4.0.0.</a:t>
            </a:r>
            <a:r>
              <a:rPr lang="en-US" sz="2400" dirty="0" smtClean="0">
                <a:hlinkClick r:id="rId3"/>
              </a:rPr>
              <a:t>pdf</a:t>
            </a:r>
            <a:endParaRPr lang="en-US" sz="2400" dirty="0" smtClean="0"/>
          </a:p>
          <a:p>
            <a:pPr lvl="1"/>
            <a:r>
              <a:rPr lang="en-US" sz="2400" dirty="0" smtClean="0"/>
              <a:t>A document of examples is expected to release soon</a:t>
            </a:r>
          </a:p>
          <a:p>
            <a:r>
              <a:rPr lang="en-US" dirty="0" smtClean="0"/>
              <a:t>Changes from 3.1 to 4.0 (Appendix E.1): </a:t>
            </a:r>
          </a:p>
          <a:p>
            <a:pPr lvl="1"/>
            <a:r>
              <a:rPr lang="en-US" i="1" dirty="0" smtClean="0"/>
              <a:t>Accelerator: 2.9</a:t>
            </a:r>
          </a:p>
          <a:p>
            <a:pPr lvl="1"/>
            <a:r>
              <a:rPr lang="en-US" i="1" dirty="0"/>
              <a:t>SIMD </a:t>
            </a:r>
            <a:r>
              <a:rPr lang="en-US" i="1" dirty="0" smtClean="0"/>
              <a:t>extensions: 2.8</a:t>
            </a:r>
          </a:p>
          <a:p>
            <a:pPr lvl="1"/>
            <a:r>
              <a:rPr lang="en-US" i="1" dirty="0" smtClean="0"/>
              <a:t>Places and thread affinity: 2.5.2, 4.5</a:t>
            </a:r>
          </a:p>
          <a:p>
            <a:pPr lvl="1"/>
            <a:r>
              <a:rPr lang="en-US" i="1" dirty="0" err="1" smtClean="0"/>
              <a:t>Taskgroup</a:t>
            </a:r>
            <a:r>
              <a:rPr lang="en-US" i="1" dirty="0" smtClean="0"/>
              <a:t> and dependent tasks: 2.12.5, 2.11</a:t>
            </a:r>
          </a:p>
          <a:p>
            <a:pPr lvl="1"/>
            <a:r>
              <a:rPr lang="en-US" i="1" dirty="0" smtClean="0"/>
              <a:t>Error handling: 2.13</a:t>
            </a:r>
          </a:p>
          <a:p>
            <a:pPr lvl="1"/>
            <a:r>
              <a:rPr lang="en-US" i="1" dirty="0" smtClean="0"/>
              <a:t>User-defined reductions: 2.15</a:t>
            </a:r>
          </a:p>
          <a:p>
            <a:pPr lvl="1"/>
            <a:r>
              <a:rPr lang="en-US" i="1" dirty="0"/>
              <a:t>S</a:t>
            </a:r>
            <a:r>
              <a:rPr lang="en-US" i="1" dirty="0" smtClean="0"/>
              <a:t>equentially </a:t>
            </a:r>
            <a:r>
              <a:rPr lang="en-US" i="1" dirty="0"/>
              <a:t>consistent atomics: </a:t>
            </a:r>
            <a:r>
              <a:rPr lang="en-US" i="1" dirty="0" smtClean="0"/>
              <a:t>2.12.6</a:t>
            </a:r>
          </a:p>
          <a:p>
            <a:pPr lvl="1"/>
            <a:r>
              <a:rPr lang="en-US" i="1" dirty="0" smtClean="0"/>
              <a:t>Fortran 2003 support</a:t>
            </a:r>
          </a:p>
        </p:txBody>
      </p:sp>
      <p:sp>
        <p:nvSpPr>
          <p:cNvPr id="4" name="Slide Number Placeholder 3"/>
          <p:cNvSpPr>
            <a:spLocks noGrp="1"/>
          </p:cNvSpPr>
          <p:nvPr>
            <p:ph type="sldNum" sz="quarter" idx="12"/>
          </p:nvPr>
        </p:nvSpPr>
        <p:spPr/>
        <p:txBody>
          <a:bodyPr/>
          <a:lstStyle/>
          <a:p>
            <a:fld id="{6D203F45-6109-924D-ABBE-18E2F857EDF9}" type="slidenum">
              <a:rPr lang="en-US" smtClean="0"/>
              <a:t>9</a:t>
            </a:fld>
            <a:endParaRPr lang="en-US"/>
          </a:p>
        </p:txBody>
      </p:sp>
    </p:spTree>
    <p:extLst>
      <p:ext uri="{BB962C8B-B14F-4D97-AF65-F5344CB8AC3E}">
        <p14:creationId xmlns:p14="http://schemas.microsoft.com/office/powerpoint/2010/main" val="3598828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36949</TotalTime>
  <Words>4604</Words>
  <Application>Microsoft Macintosh PowerPoint</Application>
  <PresentationFormat>On-screen Show (4:3)</PresentationFormat>
  <Paragraphs>749</Paragraphs>
  <Slides>68</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 Rounded MT Bold</vt:lpstr>
      <vt:lpstr>Calibri</vt:lpstr>
      <vt:lpstr>Courier New</vt:lpstr>
      <vt:lpstr>MS PGothic</vt:lpstr>
      <vt:lpstr>Trebuchet MS</vt:lpstr>
      <vt:lpstr>Arial</vt:lpstr>
      <vt:lpstr>Office Theme</vt:lpstr>
      <vt:lpstr>Lecture 14: Manycore GPU Architectures and Programming, Part 4 -- Introducing OpenMP and OpenACC for Accelerators</vt:lpstr>
      <vt:lpstr>OpenMP 4.0 for Accelerators</vt:lpstr>
      <vt:lpstr>Computation and data offloading for accelerators (2.9)</vt:lpstr>
      <vt:lpstr>target and map examples</vt:lpstr>
      <vt:lpstr>Accelerator: explicit data mapping</vt:lpstr>
      <vt:lpstr>target date example</vt:lpstr>
      <vt:lpstr>Accelerator: hierarchical parallelism</vt:lpstr>
      <vt:lpstr>teams and distribute loop example</vt:lpstr>
      <vt:lpstr>OpenMP 4.0</vt:lpstr>
      <vt:lpstr>OpenACC</vt:lpstr>
      <vt:lpstr>OpenACC</vt:lpstr>
      <vt:lpstr>OpenACC Directives</vt:lpstr>
      <vt:lpstr>OpenACC</vt:lpstr>
      <vt:lpstr>OpenACC Compute Directives</vt:lpstr>
      <vt:lpstr>OpenACC Compute Directives</vt:lpstr>
      <vt:lpstr>OpenACC Compute Directives</vt:lpstr>
      <vt:lpstr>OpenACC Compute Directives</vt:lpstr>
      <vt:lpstr>OpenACC Compute Directives</vt:lpstr>
      <vt:lpstr>OpenACC</vt:lpstr>
      <vt:lpstr>OpenACC</vt:lpstr>
      <vt:lpstr>OpenACC Compute Directives</vt:lpstr>
      <vt:lpstr>OpenACC Compute Directives</vt:lpstr>
      <vt:lpstr>OpenACC Compute Directives</vt:lpstr>
      <vt:lpstr>OpenACC Compute Directives</vt:lpstr>
      <vt:lpstr>OpenACC Compute Directives</vt:lpstr>
      <vt:lpstr>OpenACC Compute Directives</vt:lpstr>
      <vt:lpstr>Suggested Readings</vt:lpstr>
      <vt:lpstr>OpenACC Data Directives</vt:lpstr>
      <vt:lpstr>OpenACC Data Directives</vt:lpstr>
      <vt:lpstr>OpenACC Data Directives</vt:lpstr>
      <vt:lpstr>OpenACC Data Directives</vt:lpstr>
      <vt:lpstr>OpenACC Data Directives</vt:lpstr>
      <vt:lpstr>OpenACC Data Specification</vt:lpstr>
      <vt:lpstr>OpenACC Data Specification</vt:lpstr>
      <vt:lpstr>OpenACC Data Specification</vt:lpstr>
      <vt:lpstr>Asynchronous Work in OpenACC</vt:lpstr>
      <vt:lpstr>Asynchronous Work in OpenACC</vt:lpstr>
      <vt:lpstr>Asynchronous Work in OpenACC</vt:lpstr>
      <vt:lpstr>Asynchronous Work in OpenACC</vt:lpstr>
      <vt:lpstr>Asynchronous Work in OpenACC</vt:lpstr>
      <vt:lpstr>Asynchronous Work in OpenACC</vt:lpstr>
      <vt:lpstr>Asynchronous Work in OpenACC</vt:lpstr>
      <vt:lpstr>Asynchronous Work in OpenACC</vt:lpstr>
      <vt:lpstr>Asynchronous Work in OpenACC</vt:lpstr>
      <vt:lpstr>Asynchronous Work in OpenACC</vt:lpstr>
      <vt:lpstr>Reductions in OpenACC</vt:lpstr>
      <vt:lpstr>Reductions in OpenACC</vt:lpstr>
      <vt:lpstr>OpenACC Parallel Region Optimizations</vt:lpstr>
      <vt:lpstr>OpenACC Parallel Region Optimizations</vt:lpstr>
      <vt:lpstr>OpenACC Parallel Region Optimizations</vt:lpstr>
      <vt:lpstr>OpenACC Parallel Region Optimizations</vt:lpstr>
      <vt:lpstr>OpenACC Parallel Region Optimizations</vt:lpstr>
      <vt:lpstr>OpenACC Parallel Region Optimizations</vt:lpstr>
      <vt:lpstr>OpenACC Parallel Region Optimizations</vt:lpstr>
      <vt:lpstr>OpenACC Parallel Region Optimizations</vt:lpstr>
      <vt:lpstr>OpenACC Parallel Region Optimizations</vt:lpstr>
      <vt:lpstr>OpenACC Parallel Region Optimizations</vt:lpstr>
      <vt:lpstr>OpenACC Parallel Region Optimizations</vt:lpstr>
      <vt:lpstr>The Tile Clause</vt:lpstr>
      <vt:lpstr>The Tile Clause</vt:lpstr>
      <vt:lpstr>The Tile Clause</vt:lpstr>
      <vt:lpstr>The Cache Directive</vt:lpstr>
      <vt:lpstr>The Cache Directive</vt:lpstr>
      <vt:lpstr>The Cache Directive</vt:lpstr>
      <vt:lpstr>The Cache Directive</vt:lpstr>
      <vt:lpstr>The Cache Directive</vt:lpstr>
      <vt:lpstr>The Cache Directive</vt:lpstr>
      <vt:lpstr>Suggested Readings</vt:lpstr>
    </vt:vector>
  </TitlesOfParts>
  <Company>Rice University</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Keith Cooper</dc:creator>
  <cp:lastModifiedBy>Microsoft Office User</cp:lastModifiedBy>
  <cp:revision>2088</cp:revision>
  <cp:lastPrinted>2015-02-16T22:05:51Z</cp:lastPrinted>
  <dcterms:created xsi:type="dcterms:W3CDTF">2009-05-06T11:59:01Z</dcterms:created>
  <dcterms:modified xsi:type="dcterms:W3CDTF">2017-10-04T15:27:32Z</dcterms:modified>
</cp:coreProperties>
</file>