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356" r:id="rId2"/>
    <p:sldId id="595" r:id="rId3"/>
    <p:sldId id="596" r:id="rId4"/>
    <p:sldId id="598" r:id="rId5"/>
    <p:sldId id="599" r:id="rId6"/>
    <p:sldId id="600" r:id="rId7"/>
    <p:sldId id="601" r:id="rId8"/>
    <p:sldId id="602" r:id="rId9"/>
    <p:sldId id="603" r:id="rId10"/>
    <p:sldId id="604" r:id="rId11"/>
    <p:sldId id="605" r:id="rId12"/>
    <p:sldId id="607" r:id="rId13"/>
    <p:sldId id="608" r:id="rId14"/>
    <p:sldId id="609" r:id="rId15"/>
    <p:sldId id="610" r:id="rId16"/>
    <p:sldId id="611" r:id="rId17"/>
    <p:sldId id="752" r:id="rId18"/>
    <p:sldId id="612" r:id="rId19"/>
    <p:sldId id="751" r:id="rId20"/>
    <p:sldId id="613" r:id="rId21"/>
    <p:sldId id="755" r:id="rId22"/>
    <p:sldId id="689" r:id="rId23"/>
    <p:sldId id="614" r:id="rId24"/>
    <p:sldId id="688" r:id="rId25"/>
    <p:sldId id="639" r:id="rId26"/>
    <p:sldId id="640" r:id="rId27"/>
    <p:sldId id="641" r:id="rId28"/>
    <p:sldId id="643" r:id="rId29"/>
    <p:sldId id="644" r:id="rId30"/>
    <p:sldId id="645" r:id="rId31"/>
    <p:sldId id="646" r:id="rId32"/>
    <p:sldId id="647" r:id="rId33"/>
    <p:sldId id="745" r:id="rId34"/>
    <p:sldId id="648" r:id="rId35"/>
    <p:sldId id="737" r:id="rId36"/>
    <p:sldId id="650" r:id="rId37"/>
    <p:sldId id="651" r:id="rId38"/>
    <p:sldId id="660" r:id="rId39"/>
    <p:sldId id="661" r:id="rId40"/>
    <p:sldId id="662" r:id="rId41"/>
    <p:sldId id="663" r:id="rId42"/>
    <p:sldId id="664" r:id="rId43"/>
    <p:sldId id="665" r:id="rId44"/>
    <p:sldId id="666" r:id="rId45"/>
    <p:sldId id="667" r:id="rId46"/>
    <p:sldId id="668" r:id="rId47"/>
    <p:sldId id="669" r:id="rId48"/>
    <p:sldId id="670" r:id="rId49"/>
    <p:sldId id="671" r:id="rId50"/>
    <p:sldId id="672" r:id="rId51"/>
    <p:sldId id="673" r:id="rId52"/>
    <p:sldId id="674" r:id="rId53"/>
    <p:sldId id="692" r:id="rId54"/>
    <p:sldId id="736" r:id="rId55"/>
    <p:sldId id="695" r:id="rId56"/>
    <p:sldId id="696" r:id="rId57"/>
    <p:sldId id="757" r:id="rId58"/>
    <p:sldId id="753" r:id="rId59"/>
    <p:sldId id="754" r:id="rId60"/>
    <p:sldId id="756" r:id="rId61"/>
    <p:sldId id="711" r:id="rId62"/>
    <p:sldId id="712" r:id="rId63"/>
    <p:sldId id="713" r:id="rId64"/>
    <p:sldId id="714" r:id="rId65"/>
    <p:sldId id="740" r:id="rId66"/>
    <p:sldId id="715" r:id="rId67"/>
    <p:sldId id="738" r:id="rId68"/>
    <p:sldId id="720" r:id="rId69"/>
    <p:sldId id="721" r:id="rId70"/>
    <p:sldId id="722" r:id="rId71"/>
    <p:sldId id="730" r:id="rId72"/>
    <p:sldId id="731" r:id="rId73"/>
    <p:sldId id="732" r:id="rId74"/>
    <p:sldId id="744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373A9"/>
    <a:srgbClr val="151F37"/>
    <a:srgbClr val="66FFFF"/>
    <a:srgbClr val="999999"/>
    <a:srgbClr val="B3B3B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1" autoAdjust="0"/>
    <p:restoredTop sz="93675" autoAdjust="0"/>
  </p:normalViewPr>
  <p:slideViewPr>
    <p:cSldViewPr snapToObjects="1">
      <p:cViewPr>
        <p:scale>
          <a:sx n="121" d="100"/>
          <a:sy n="121" d="100"/>
        </p:scale>
        <p:origin x="169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handoutMaster" Target="handoutMasters/handoutMaster1.xml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448E8-F839-074E-A1D0-D2FB87DD67C2}" type="datetimeFigureOut">
              <a:rPr lang="en-US" smtClean="0"/>
              <a:pPr/>
              <a:t>10/9/17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2CCB9-CDEA-A44A-BB8F-F4EE7CF017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55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116D5-7367-0B47-9125-E5A43145A8C9}" type="datetimeFigureOut">
              <a:rPr lang="en-US" smtClean="0"/>
              <a:pPr/>
              <a:t>10/9/17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66752-9E73-7842-9287-04A4EDD5DE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343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analyzing</a:t>
            </a:r>
            <a:r>
              <a:rPr lang="en-US" baseline="0" dirty="0" smtClean="0"/>
              <a:t> the input and out data for each kernel, we know which array should be copied in and which one should be copied out before and after the kernel execution.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6752-9E73-7842-9287-04A4EDD5DE5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6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9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9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9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9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9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9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9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9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9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Note: At this point, walk through the </a:t>
            </a:r>
            <a:r>
              <a:rPr lang="en-US" dirty="0" err="1" smtClean="0"/>
              <a:t>readSegment.cu</a:t>
            </a:r>
            <a:r>
              <a:rPr lang="en-US" dirty="0" smtClean="0"/>
              <a:t> example on </a:t>
            </a:r>
            <a:r>
              <a:rPr lang="en-US" dirty="0" err="1" smtClean="0"/>
              <a:t>pgs</a:t>
            </a:r>
            <a:r>
              <a:rPr lang="en-US" dirty="0" smtClean="0"/>
              <a:t> 165-168 in the book to demonstrate the actual performance implications of misaligned</a:t>
            </a:r>
            <a:r>
              <a:rPr lang="en-US" baseline="0" dirty="0" smtClean="0"/>
              <a:t> reads using </a:t>
            </a:r>
            <a:r>
              <a:rPr lang="en-US" baseline="0" dirty="0" err="1" smtClean="0"/>
              <a:t>nvprof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instructor:</a:t>
            </a:r>
            <a:r>
              <a:rPr lang="en-US" baseline="0" dirty="0" smtClean="0"/>
              <a:t> example walkthrough of </a:t>
            </a:r>
            <a:r>
              <a:rPr lang="en-US" baseline="0" dirty="0" err="1" smtClean="0"/>
              <a:t>cuda-gdb</a:t>
            </a:r>
            <a:r>
              <a:rPr lang="en-US" baseline="0" dirty="0" smtClean="0"/>
              <a:t> applied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sumArraysOnGPU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-small-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case.cu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4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Instructor Note: At this point, walk through the </a:t>
            </a:r>
            <a:r>
              <a:rPr lang="en-US" dirty="0" err="1" smtClean="0"/>
              <a:t>writeSegment.cu</a:t>
            </a:r>
            <a:r>
              <a:rPr lang="en-US" dirty="0" smtClean="0"/>
              <a:t> example on </a:t>
            </a:r>
            <a:r>
              <a:rPr lang="en-US" dirty="0" err="1" smtClean="0"/>
              <a:t>pgs</a:t>
            </a:r>
            <a:r>
              <a:rPr lang="en-US" dirty="0" smtClean="0"/>
              <a:t> 170-171 in the book to demonstrate the actual performance implications of misaligned</a:t>
            </a:r>
            <a:r>
              <a:rPr lang="en-US" baseline="0" dirty="0" smtClean="0"/>
              <a:t> writes using </a:t>
            </a:r>
            <a:r>
              <a:rPr lang="en-US" baseline="0" dirty="0" err="1" smtClean="0"/>
              <a:t>nvprof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9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5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5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5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5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55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5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5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5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note: You can build and run </a:t>
            </a:r>
            <a:r>
              <a:rPr lang="en-US" dirty="0" err="1" smtClean="0"/>
              <a:t>constantStencil.cu</a:t>
            </a:r>
            <a:r>
              <a:rPr lang="en-US" dirty="0" smtClean="0"/>
              <a:t> to show that it works, but we don’t provide a baseline with global memory with the book so it’s hard to show the improvement. Constant memory performance improvement can be illustrated on</a:t>
            </a:r>
            <a:r>
              <a:rPr lang="en-US" baseline="0" dirty="0" smtClean="0"/>
              <a:t> the next slides using the </a:t>
            </a:r>
            <a:r>
              <a:rPr lang="en-US" baseline="0" dirty="0" err="1" smtClean="0"/>
              <a:t>wavefront</a:t>
            </a:r>
            <a:r>
              <a:rPr lang="en-US" baseline="0" dirty="0" smtClean="0"/>
              <a:t> propagation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5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GPUs have developed from graphics cards into a platform for high performance computing and perhaps the most important development in HPC for many years.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6752-9E73-7842-9287-04A4EDD5DE5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28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55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5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note: you can choose to use </a:t>
            </a:r>
            <a:r>
              <a:rPr lang="en-US" dirty="0" err="1" smtClean="0"/>
              <a:t>globalVariable.cu</a:t>
            </a:r>
            <a:r>
              <a:rPr lang="en-US" dirty="0" smtClean="0"/>
              <a:t> from Chapter 4 here as an illustrative</a:t>
            </a:r>
            <a:r>
              <a:rPr lang="en-US" baseline="0" dirty="0" smtClean="0"/>
              <a:t> example. In general, static global memory has limited usefulness so don’t feel the need to spend a large amount of time on the 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note:</a:t>
            </a:r>
            <a:r>
              <a:rPr lang="en-US" baseline="0" dirty="0" smtClean="0"/>
              <a:t> use the </a:t>
            </a:r>
            <a:r>
              <a:rPr lang="en-US" baseline="0" dirty="0" err="1" smtClean="0"/>
              <a:t>memTransfer.cu</a:t>
            </a:r>
            <a:r>
              <a:rPr lang="en-US" baseline="0" dirty="0" smtClean="0"/>
              <a:t> example from Chapter 4 to illustrate dynamic global memory allocation, transfer, freeing.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9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9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9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9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4787"/>
            <a:ext cx="7772400" cy="1470025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6417" y="3657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992188"/>
            <a:ext cx="8763000" cy="0"/>
          </a:xfrm>
          <a:prstGeom prst="line">
            <a:avLst/>
          </a:prstGeom>
          <a:ln w="571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28600" y="6019800"/>
            <a:ext cx="8763000" cy="0"/>
          </a:xfrm>
          <a:prstGeom prst="line">
            <a:avLst/>
          </a:prstGeom>
          <a:ln w="571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0" y="1524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534400" cy="521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51F37"/>
                </a:solidFill>
              </a:defRPr>
            </a:lvl1pPr>
          </a:lstStyle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992188"/>
            <a:ext cx="8763000" cy="0"/>
          </a:xfrm>
          <a:prstGeom prst="line">
            <a:avLst/>
          </a:prstGeom>
          <a:ln w="571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34290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Arial Rounded MT Bold"/>
        </a:defRPr>
      </a:lvl1pPr>
    </p:titleStyle>
    <p:bodyStyle>
      <a:lvl1pPr marL="320040" indent="-320040" algn="l" defTabSz="457200" rtl="0" eaLnBrk="1" latinLnBrk="0" hangingPunct="1">
        <a:spcBef>
          <a:spcPts val="600"/>
        </a:spcBef>
        <a:buClr>
          <a:srgbClr val="151F37"/>
        </a:buClr>
        <a:buSzPct val="120000"/>
        <a:buFont typeface="Arial"/>
        <a:buChar char="•"/>
        <a:tabLst/>
        <a:defRPr sz="2600" b="0" kern="1200">
          <a:solidFill>
            <a:schemeClr val="tx1"/>
          </a:solidFill>
          <a:latin typeface="+mn-lt"/>
          <a:ea typeface="+mn-ea"/>
          <a:cs typeface="Arial Rounded MT Bold"/>
        </a:defRPr>
      </a:lvl1pPr>
      <a:lvl2pPr marL="571500" indent="-320040" algn="l" defTabSz="457200" rtl="0" eaLnBrk="1" latinLnBrk="0" hangingPunct="1">
        <a:spcBef>
          <a:spcPts val="300"/>
        </a:spcBef>
        <a:buClr>
          <a:srgbClr val="151F37"/>
        </a:buClr>
        <a:buFont typeface="Arial"/>
        <a:buChar char="–"/>
        <a:defRPr sz="2400" b="0" kern="1200">
          <a:solidFill>
            <a:srgbClr val="0000FF"/>
          </a:solidFill>
          <a:latin typeface="+mn-lt"/>
          <a:ea typeface="+mn-ea"/>
          <a:cs typeface="Arial Rounded MT Bold"/>
        </a:defRPr>
      </a:lvl2pPr>
      <a:lvl3pPr marL="801688" indent="-228600" algn="l" defTabSz="457200" rtl="0" eaLnBrk="1" latinLnBrk="0" hangingPunct="1">
        <a:spcBef>
          <a:spcPts val="300"/>
        </a:spcBef>
        <a:buClr>
          <a:srgbClr val="151F37"/>
        </a:buClr>
        <a:buFont typeface="Arial"/>
        <a:buChar char="•"/>
        <a:defRPr sz="2400" b="0" kern="1200">
          <a:solidFill>
            <a:srgbClr val="FF0000"/>
          </a:solidFill>
          <a:latin typeface="+mn-lt"/>
          <a:ea typeface="+mn-ea"/>
          <a:cs typeface="Arial Rounded MT Bold"/>
        </a:defRPr>
      </a:lvl3pPr>
      <a:lvl4pPr marL="1022350" indent="-228600" algn="l" defTabSz="457200" rtl="0" eaLnBrk="1" latinLnBrk="0" hangingPunct="1">
        <a:spcBef>
          <a:spcPts val="300"/>
        </a:spcBef>
        <a:buClr>
          <a:srgbClr val="151F37"/>
        </a:buClr>
        <a:buFont typeface="Arial"/>
        <a:buChar char="–"/>
        <a:defRPr sz="2000" b="0" kern="1200">
          <a:solidFill>
            <a:schemeClr val="tx1"/>
          </a:solidFill>
          <a:latin typeface="+mn-lt"/>
          <a:ea typeface="+mn-ea"/>
          <a:cs typeface="Arial Rounded MT Bold"/>
        </a:defRPr>
      </a:lvl4pPr>
      <a:lvl5pPr marL="1252538" indent="-228600" algn="l" defTabSz="339725" rtl="0" eaLnBrk="1" latinLnBrk="0" hangingPunct="1">
        <a:spcBef>
          <a:spcPts val="300"/>
        </a:spcBef>
        <a:buClr>
          <a:srgbClr val="151F37"/>
        </a:buClr>
        <a:buFont typeface="Arial"/>
        <a:buChar char="»"/>
        <a:defRPr sz="2000" b="0" kern="1200">
          <a:solidFill>
            <a:schemeClr val="tx1"/>
          </a:solidFill>
          <a:latin typeface="+mn-lt"/>
          <a:ea typeface="+mn-ea"/>
          <a:cs typeface="Arial Rounded MT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yanyh@cse.sc.edu" TargetMode="External"/><Relationship Id="rId3" Type="http://schemas.openxmlformats.org/officeDocument/2006/relationships/hyperlink" Target="http://cse.sc.edu/~yanyh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nvidia.com/cuda/cuda-c-programming-guid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12: </a:t>
            </a:r>
            <a:r>
              <a:rPr lang="en-US" dirty="0" err="1"/>
              <a:t>Manycore</a:t>
            </a:r>
            <a:r>
              <a:rPr lang="en-US" dirty="0"/>
              <a:t> GPU Architectures and </a:t>
            </a:r>
            <a:r>
              <a:rPr lang="en-US" dirty="0" smtClean="0"/>
              <a:t>Programming, Part 2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86417" y="3276600"/>
            <a:ext cx="6400800" cy="2133600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/>
              <a:t>CSCE 790: Parallel Programming Models for Multicore and </a:t>
            </a:r>
            <a:r>
              <a:rPr lang="en-US" sz="3800" b="1" dirty="0" err="1"/>
              <a:t>Manycore</a:t>
            </a:r>
            <a:r>
              <a:rPr lang="en-US" sz="3800" b="1" dirty="0"/>
              <a:t> Processors</a:t>
            </a:r>
          </a:p>
          <a:p>
            <a:endParaRPr lang="en-US" dirty="0"/>
          </a:p>
          <a:p>
            <a:r>
              <a:rPr lang="en-US" dirty="0"/>
              <a:t>Department of Computer Science and Engineering</a:t>
            </a:r>
          </a:p>
          <a:p>
            <a:r>
              <a:rPr lang="en-US" dirty="0" err="1"/>
              <a:t>Yonghong</a:t>
            </a:r>
            <a:r>
              <a:rPr lang="en-US" dirty="0"/>
              <a:t> Yan</a:t>
            </a:r>
          </a:p>
          <a:p>
            <a:r>
              <a:rPr lang="en-US" dirty="0">
                <a:hlinkClick r:id="rId2"/>
              </a:rPr>
              <a:t>yanyh@cse.sc.edu</a:t>
            </a:r>
            <a:endParaRPr lang="en-US" dirty="0"/>
          </a:p>
          <a:p>
            <a:r>
              <a:rPr lang="en-US" dirty="0">
                <a:hlinkClick r:id="rId3"/>
              </a:rPr>
              <a:t>http://cse.sc.edu/~yanyh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are GPU threads organized?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 calculate a </a:t>
            </a:r>
            <a:r>
              <a:rPr lang="en-GB" b="1" dirty="0" smtClean="0"/>
              <a:t>globally unique ID </a:t>
            </a:r>
            <a:r>
              <a:rPr lang="en-GB" dirty="0" smtClean="0"/>
              <a:t>for a thread on the GPU inside a one-dimensional grid and one-dimensional block:</a:t>
            </a:r>
          </a:p>
          <a:p>
            <a:pPr marL="0" lvl="2" indent="0">
              <a:spcBef>
                <a:spcPts val="600"/>
              </a:spcBef>
              <a:buSzPct val="120000"/>
              <a:buNone/>
            </a:pPr>
            <a:r>
              <a:rPr lang="en-GB" sz="2000" b="1" dirty="0">
                <a:solidFill>
                  <a:srgbClr val="008000"/>
                </a:solidFill>
                <a:latin typeface="Courier New"/>
                <a:cs typeface="Courier New"/>
              </a:rPr>
              <a:t>kernel&lt;&lt;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&lt;4, 8&gt;</a:t>
            </a:r>
            <a:r>
              <a:rPr lang="en-GB" sz="2000" b="1" dirty="0">
                <a:solidFill>
                  <a:srgbClr val="008000"/>
                </a:solidFill>
                <a:latin typeface="Courier New"/>
                <a:cs typeface="Courier New"/>
              </a:rPr>
              <a:t>&gt;&gt;(...)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;</a:t>
            </a:r>
            <a:endParaRPr lang="en-GB" dirty="0"/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	</a:t>
            </a:r>
            <a:r>
              <a:rPr lang="en-GB" sz="2000" b="1" dirty="0">
                <a:solidFill>
                  <a:srgbClr val="76B900"/>
                </a:solidFill>
                <a:latin typeface="Courier New"/>
                <a:cs typeface="Courier New"/>
              </a:rPr>
              <a:t>__global__</a:t>
            </a:r>
            <a:r>
              <a:rPr lang="en-GB" sz="2000" b="1" dirty="0" smtClean="0">
                <a:latin typeface="Courier New"/>
                <a:cs typeface="Courier New"/>
              </a:rPr>
              <a:t> </a:t>
            </a:r>
            <a:r>
              <a:rPr lang="en-GB" sz="2000" b="1" dirty="0">
                <a:latin typeface="Courier New"/>
                <a:cs typeface="Courier New"/>
              </a:rPr>
              <a:t>void kernel(...) {</a:t>
            </a:r>
          </a:p>
          <a:p>
            <a:pPr marL="0" indent="0">
              <a:buNone/>
            </a:pPr>
            <a:r>
              <a:rPr lang="en-GB" sz="2000" b="1" dirty="0">
                <a:latin typeface="Courier New"/>
                <a:cs typeface="Courier New"/>
              </a:rPr>
              <a:t>  </a:t>
            </a:r>
            <a:r>
              <a:rPr lang="en-GB" sz="2000" b="1" dirty="0" smtClean="0">
                <a:latin typeface="Courier New"/>
                <a:cs typeface="Courier New"/>
              </a:rPr>
              <a:t>		</a:t>
            </a:r>
            <a:r>
              <a:rPr lang="en-GB" sz="2000" b="1" dirty="0" err="1" smtClean="0">
                <a:latin typeface="Courier New"/>
                <a:cs typeface="Courier New"/>
              </a:rPr>
              <a:t>int</a:t>
            </a:r>
            <a:r>
              <a:rPr lang="en-GB" sz="2000" b="1" dirty="0" smtClean="0">
                <a:latin typeface="Courier New"/>
                <a:cs typeface="Courier New"/>
              </a:rPr>
              <a:t> </a:t>
            </a:r>
            <a:r>
              <a:rPr lang="en-GB" sz="2000" b="1" dirty="0" err="1">
                <a:latin typeface="Courier New"/>
                <a:cs typeface="Courier New"/>
              </a:rPr>
              <a:t>tid</a:t>
            </a:r>
            <a:r>
              <a:rPr lang="en-GB" sz="2000" b="1" dirty="0">
                <a:latin typeface="Courier New"/>
                <a:cs typeface="Courier New"/>
              </a:rPr>
              <a:t> = </a:t>
            </a:r>
            <a:r>
              <a:rPr lang="en-GB" sz="2000" b="1" dirty="0" err="1">
                <a:latin typeface="Courier New"/>
                <a:cs typeface="Courier New"/>
              </a:rPr>
              <a:t>blockIdx.x</a:t>
            </a:r>
            <a:r>
              <a:rPr lang="en-GB" sz="2000" b="1" dirty="0">
                <a:latin typeface="Courier New"/>
                <a:cs typeface="Courier New"/>
              </a:rPr>
              <a:t> * </a:t>
            </a:r>
            <a:r>
              <a:rPr lang="en-GB" sz="2000" b="1" dirty="0" err="1">
                <a:solidFill>
                  <a:srgbClr val="0000FF"/>
                </a:solidFill>
                <a:latin typeface="Courier New"/>
                <a:cs typeface="Courier New"/>
              </a:rPr>
              <a:t>blockDim.x</a:t>
            </a:r>
            <a:r>
              <a:rPr lang="en-GB" sz="2000" b="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GB" sz="2000" b="1" dirty="0">
                <a:latin typeface="Courier New"/>
                <a:cs typeface="Courier New"/>
              </a:rPr>
              <a:t>+ </a:t>
            </a:r>
            <a:r>
              <a:rPr lang="en-GB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threadIdx.x</a:t>
            </a:r>
            <a:r>
              <a:rPr lang="en-GB" sz="2000" b="1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GB" sz="2000" b="1" dirty="0">
                <a:latin typeface="Courier New"/>
                <a:cs typeface="Courier New"/>
              </a:rPr>
              <a:t>  </a:t>
            </a:r>
            <a:r>
              <a:rPr lang="en-GB" sz="2000" b="1" dirty="0" smtClean="0">
                <a:latin typeface="Courier New"/>
                <a:cs typeface="Courier New"/>
              </a:rPr>
              <a:t>					.</a:t>
            </a:r>
            <a:r>
              <a:rPr lang="en-GB" sz="2000" b="1" dirty="0">
                <a:latin typeface="Courier New"/>
                <a:cs typeface="Courier New"/>
              </a:rPr>
              <a:t>..</a:t>
            </a:r>
          </a:p>
          <a:p>
            <a:pPr marL="0" indent="0">
              <a:buNone/>
            </a:pPr>
            <a:r>
              <a:rPr lang="en-GB" sz="2000" b="1" dirty="0" smtClean="0">
                <a:latin typeface="Courier New"/>
                <a:cs typeface="Courier New"/>
              </a:rPr>
              <a:t>	}</a:t>
            </a:r>
            <a:endParaRPr lang="en-GB" sz="20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85" name="Group 84"/>
          <p:cNvGrpSpPr/>
          <p:nvPr/>
        </p:nvGrpSpPr>
        <p:grpSpPr>
          <a:xfrm>
            <a:off x="790745" y="4876813"/>
            <a:ext cx="7210255" cy="1289945"/>
            <a:chOff x="1121618" y="4069274"/>
            <a:chExt cx="7210255" cy="1289945"/>
          </a:xfrm>
        </p:grpSpPr>
        <p:grpSp>
          <p:nvGrpSpPr>
            <p:cNvPr id="86" name="Vector (unnumbered)"/>
            <p:cNvGrpSpPr/>
            <p:nvPr/>
          </p:nvGrpSpPr>
          <p:grpSpPr>
            <a:xfrm>
              <a:off x="1346644" y="4879161"/>
              <a:ext cx="6750748" cy="480058"/>
              <a:chOff x="1435951" y="2969084"/>
              <a:chExt cx="8100898" cy="43205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143595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A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70598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A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97601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A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24604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A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51607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A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78610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A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05613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A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332616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8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359619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8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86622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8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413625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8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40628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8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67631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8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94634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8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521637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8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48640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17CBE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575643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17CBE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6026461" y="2969084"/>
                <a:ext cx="270029" cy="43204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 cap="flat" cmpd="sng" algn="ctr">
                <a:solidFill>
                  <a:srgbClr val="817CBE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629649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17CBE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56652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17CBE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83655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17CBE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10658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17CBE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37661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17CBE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64664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33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916671" y="2969087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33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8186701" y="2969087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33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8456731" y="2969087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33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8726761" y="2969087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33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8996791" y="2969087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33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9266820" y="2969087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33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7" name="Rectangle 86"/>
            <p:cNvSpPr/>
            <p:nvPr/>
          </p:nvSpPr>
          <p:spPr>
            <a:xfrm>
              <a:off x="1121618" y="4879162"/>
              <a:ext cx="225024" cy="480054"/>
            </a:xfrm>
            <a:prstGeom prst="rect">
              <a:avLst/>
            </a:prstGeom>
            <a:noFill/>
            <a:ln w="38100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097393" y="4879162"/>
              <a:ext cx="225024" cy="480054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121619" y="4069274"/>
              <a:ext cx="1800199" cy="730113"/>
              <a:chOff x="1121619" y="4069274"/>
              <a:chExt cx="1800199" cy="730113"/>
            </a:xfrm>
          </p:grpSpPr>
          <p:sp>
            <p:nvSpPr>
              <p:cNvPr id="99" name="Right Brace 98"/>
              <p:cNvSpPr/>
              <p:nvPr/>
            </p:nvSpPr>
            <p:spPr>
              <a:xfrm rot="16200000">
                <a:off x="1831826" y="3709394"/>
                <a:ext cx="379786" cy="1800199"/>
              </a:xfrm>
              <a:prstGeom prst="rightBrace">
                <a:avLst/>
              </a:prstGeom>
              <a:ln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512680" y="4069274"/>
                <a:ext cx="1154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>
                    <a:latin typeface="Courier New"/>
                    <a:cs typeface="Courier New"/>
                  </a:rPr>
                  <a:t>Block 0</a:t>
                </a:r>
                <a:endParaRPr lang="en-US" dirty="0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2924201" y="4070487"/>
              <a:ext cx="1800199" cy="730113"/>
              <a:chOff x="1121619" y="4069274"/>
              <a:chExt cx="1800199" cy="730113"/>
            </a:xfrm>
          </p:grpSpPr>
          <p:sp>
            <p:nvSpPr>
              <p:cNvPr id="97" name="Right Brace 96"/>
              <p:cNvSpPr/>
              <p:nvPr/>
            </p:nvSpPr>
            <p:spPr>
              <a:xfrm rot="16200000">
                <a:off x="1831826" y="3709394"/>
                <a:ext cx="379786" cy="1800199"/>
              </a:xfrm>
              <a:prstGeom prst="rightBrace">
                <a:avLst/>
              </a:prstGeom>
              <a:ln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512680" y="4069274"/>
                <a:ext cx="1154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>
                    <a:latin typeface="Courier New"/>
                    <a:cs typeface="Courier New"/>
                  </a:rPr>
                  <a:t>Block 1</a:t>
                </a:r>
                <a:endParaRPr lang="en-US" dirty="0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4736292" y="4070487"/>
              <a:ext cx="1800199" cy="730113"/>
              <a:chOff x="1121619" y="4069274"/>
              <a:chExt cx="1800199" cy="730113"/>
            </a:xfrm>
          </p:grpSpPr>
          <p:sp>
            <p:nvSpPr>
              <p:cNvPr id="95" name="Right Brace 94"/>
              <p:cNvSpPr/>
              <p:nvPr/>
            </p:nvSpPr>
            <p:spPr>
              <a:xfrm rot="16200000">
                <a:off x="1831826" y="3709394"/>
                <a:ext cx="379786" cy="1800199"/>
              </a:xfrm>
              <a:prstGeom prst="rightBrace">
                <a:avLst/>
              </a:prstGeom>
              <a:ln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512680" y="4069274"/>
                <a:ext cx="1154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>
                    <a:latin typeface="Courier New"/>
                    <a:cs typeface="Courier New"/>
                  </a:rPr>
                  <a:t>Block 2</a:t>
                </a:r>
                <a:endParaRPr lang="en-US" dirty="0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6531674" y="4070487"/>
              <a:ext cx="1800199" cy="730113"/>
              <a:chOff x="1121619" y="4069274"/>
              <a:chExt cx="1800199" cy="730113"/>
            </a:xfrm>
          </p:grpSpPr>
          <p:sp>
            <p:nvSpPr>
              <p:cNvPr id="93" name="Right Brace 92"/>
              <p:cNvSpPr/>
              <p:nvPr/>
            </p:nvSpPr>
            <p:spPr>
              <a:xfrm rot="16200000">
                <a:off x="1831826" y="3709394"/>
                <a:ext cx="379786" cy="1800199"/>
              </a:xfrm>
              <a:prstGeom prst="rightBrace">
                <a:avLst/>
              </a:prstGeom>
              <a:ln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512680" y="4069274"/>
                <a:ext cx="1154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>
                    <a:latin typeface="Courier New"/>
                    <a:cs typeface="Courier New"/>
                  </a:rPr>
                  <a:t>Block 3</a:t>
                </a:r>
                <a:endParaRPr lang="en-US" dirty="0"/>
              </a:p>
            </p:txBody>
          </p:sp>
        </p:grpSp>
      </p:grpSp>
      <p:cxnSp>
        <p:nvCxnSpPr>
          <p:cNvPr id="131" name="Curved Connector 130"/>
          <p:cNvCxnSpPr>
            <a:stCxn id="118" idx="0"/>
          </p:cNvCxnSpPr>
          <p:nvPr/>
        </p:nvCxnSpPr>
        <p:spPr>
          <a:xfrm rot="16200000" flipV="1">
            <a:off x="3129839" y="3862830"/>
            <a:ext cx="2410100" cy="1237639"/>
          </a:xfrm>
          <a:prstGeom prst="curvedConnector3">
            <a:avLst>
              <a:gd name="adj1" fmla="val 32665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4114800" y="3953470"/>
            <a:ext cx="2464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latin typeface="Courier New"/>
                <a:cs typeface="Courier New"/>
              </a:rPr>
              <a:t>blockIdx.x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b="1" dirty="0" smtClean="0">
                <a:latin typeface="Courier New"/>
                <a:cs typeface="Courier New"/>
              </a:rPr>
              <a:t>= 2;</a:t>
            </a:r>
          </a:p>
          <a:p>
            <a:r>
              <a:rPr lang="en-GB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blockDim.x</a:t>
            </a:r>
            <a:r>
              <a:rPr lang="en-GB" b="1" dirty="0" smtClean="0">
                <a:solidFill>
                  <a:srgbClr val="0000FF"/>
                </a:solidFill>
                <a:latin typeface="Courier New"/>
                <a:cs typeface="Courier New"/>
              </a:rPr>
              <a:t> = </a:t>
            </a:r>
            <a:r>
              <a:rPr lang="en-GB" b="1" dirty="0">
                <a:solidFill>
                  <a:srgbClr val="0000FF"/>
                </a:solidFill>
                <a:latin typeface="Courier New"/>
                <a:cs typeface="Courier New"/>
              </a:rPr>
              <a:t>8</a:t>
            </a:r>
            <a:r>
              <a:rPr lang="en-GB" b="1" dirty="0" smtClean="0">
                <a:solidFill>
                  <a:srgbClr val="0000FF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GB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threadIdx.x</a:t>
            </a:r>
            <a:r>
              <a:rPr lang="en-GB" b="1" dirty="0" smtClean="0">
                <a:solidFill>
                  <a:srgbClr val="FF0000"/>
                </a:solidFill>
                <a:latin typeface="Courier New"/>
                <a:cs typeface="Courier New"/>
              </a:rPr>
              <a:t> = 2;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8800" y="6096000"/>
            <a:ext cx="193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0  1  2  3  4  5  6  7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4" name="Right Brace 53"/>
          <p:cNvSpPr/>
          <p:nvPr/>
        </p:nvSpPr>
        <p:spPr>
          <a:xfrm rot="5400000">
            <a:off x="1497607" y="5539407"/>
            <a:ext cx="379786" cy="1800199"/>
          </a:xfrm>
          <a:prstGeom prst="rightBrace">
            <a:avLst/>
          </a:prstGeom>
          <a:ln>
            <a:solidFill>
              <a:srgbClr val="0000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553200"/>
            <a:ext cx="45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8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3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are GPU threads organized?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hread coordinates offer a way to differentiate threads and identify thread-specific input data or code paths.</a:t>
            </a:r>
          </a:p>
          <a:p>
            <a:pPr lvl="1"/>
            <a:r>
              <a:rPr lang="en-GB" dirty="0" smtClean="0"/>
              <a:t>Link data and computation, a mapping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r>
              <a:rPr lang="en-GB" sz="2000" b="1" dirty="0">
                <a:solidFill>
                  <a:srgbClr val="76B900"/>
                </a:solidFill>
                <a:latin typeface="Courier New"/>
                <a:cs typeface="Courier New"/>
              </a:rPr>
              <a:t>__global__</a:t>
            </a:r>
            <a:r>
              <a:rPr lang="en-GB" sz="2000" b="1" dirty="0">
                <a:latin typeface="Courier New"/>
                <a:cs typeface="Courier New"/>
              </a:rPr>
              <a:t> void kernel(</a:t>
            </a:r>
            <a:r>
              <a:rPr lang="en-GB" sz="2000" b="1" dirty="0" err="1">
                <a:latin typeface="Courier New"/>
                <a:cs typeface="Courier New"/>
              </a:rPr>
              <a:t>int</a:t>
            </a:r>
            <a:r>
              <a:rPr lang="en-GB" sz="2000" b="1" dirty="0">
                <a:latin typeface="Courier New"/>
                <a:cs typeface="Courier New"/>
              </a:rPr>
              <a:t> *</a:t>
            </a:r>
            <a:r>
              <a:rPr lang="en-GB" sz="2000" b="1" dirty="0" err="1">
                <a:latin typeface="Courier New"/>
                <a:cs typeface="Courier New"/>
              </a:rPr>
              <a:t>arr</a:t>
            </a:r>
            <a:r>
              <a:rPr lang="en-GB" sz="2000" b="1" dirty="0">
                <a:latin typeface="Courier New"/>
                <a:cs typeface="Courier New"/>
              </a:rPr>
              <a:t>) {</a:t>
            </a:r>
          </a:p>
          <a:p>
            <a:pPr marL="0" indent="0">
              <a:buNone/>
            </a:pPr>
            <a:r>
              <a:rPr lang="en-GB" sz="2000" b="1" dirty="0">
                <a:latin typeface="Courier New"/>
                <a:cs typeface="Courier New"/>
              </a:rPr>
              <a:t>  </a:t>
            </a:r>
            <a:r>
              <a:rPr lang="en-GB" sz="2000" b="1" dirty="0" err="1">
                <a:latin typeface="Courier New"/>
                <a:cs typeface="Courier New"/>
              </a:rPr>
              <a:t>int</a:t>
            </a:r>
            <a:r>
              <a:rPr lang="en-GB" sz="2000" b="1" dirty="0">
                <a:latin typeface="Courier New"/>
                <a:cs typeface="Courier New"/>
              </a:rPr>
              <a:t> </a:t>
            </a:r>
            <a:r>
              <a:rPr lang="en-GB" sz="2000" b="1" dirty="0" err="1">
                <a:latin typeface="Courier New"/>
                <a:cs typeface="Courier New"/>
              </a:rPr>
              <a:t>tid</a:t>
            </a:r>
            <a:r>
              <a:rPr lang="en-GB" sz="2000" b="1" dirty="0">
                <a:latin typeface="Courier New"/>
                <a:cs typeface="Courier New"/>
              </a:rPr>
              <a:t> = </a:t>
            </a:r>
            <a:r>
              <a:rPr lang="en-GB" sz="2000" b="1" dirty="0" err="1">
                <a:latin typeface="Courier New"/>
                <a:cs typeface="Courier New"/>
              </a:rPr>
              <a:t>blockIdx.x</a:t>
            </a:r>
            <a:r>
              <a:rPr lang="en-GB" sz="2000" b="1" dirty="0">
                <a:latin typeface="Courier New"/>
                <a:cs typeface="Courier New"/>
              </a:rPr>
              <a:t> * </a:t>
            </a:r>
            <a:r>
              <a:rPr lang="en-GB" sz="2000" b="1" dirty="0" err="1">
                <a:latin typeface="Courier New"/>
                <a:cs typeface="Courier New"/>
              </a:rPr>
              <a:t>blockDim.x</a:t>
            </a:r>
            <a:r>
              <a:rPr lang="en-GB" sz="2000" b="1" dirty="0">
                <a:latin typeface="Courier New"/>
                <a:cs typeface="Courier New"/>
              </a:rPr>
              <a:t> + </a:t>
            </a:r>
            <a:r>
              <a:rPr lang="en-GB" sz="2000" b="1" dirty="0" err="1">
                <a:latin typeface="Courier New"/>
                <a:cs typeface="Courier New"/>
              </a:rPr>
              <a:t>threadIdx.x</a:t>
            </a:r>
            <a:r>
              <a:rPr lang="en-GB" sz="2000" b="1" dirty="0" smtClean="0">
                <a:latin typeface="Courier New"/>
                <a:cs typeface="Courier New"/>
              </a:rPr>
              <a:t>;</a:t>
            </a:r>
            <a:endParaRPr lang="en-GB" sz="20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GB" sz="2000" b="1" dirty="0">
                <a:latin typeface="Courier New"/>
                <a:cs typeface="Courier New"/>
              </a:rPr>
              <a:t>  </a:t>
            </a:r>
            <a:r>
              <a:rPr lang="en-GB" sz="2000" b="1" dirty="0">
                <a:solidFill>
                  <a:srgbClr val="FF0000"/>
                </a:solidFill>
                <a:latin typeface="Courier New"/>
                <a:cs typeface="Courier New"/>
              </a:rPr>
              <a:t>if (</a:t>
            </a:r>
            <a:r>
              <a:rPr lang="en-GB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tid</a:t>
            </a:r>
            <a:r>
              <a:rPr lang="en-GB" sz="2000" b="1" dirty="0">
                <a:solidFill>
                  <a:srgbClr val="FF0000"/>
                </a:solidFill>
                <a:latin typeface="Courier New"/>
                <a:cs typeface="Courier New"/>
              </a:rPr>
              <a:t> &lt; 32) {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FF0000"/>
                </a:solidFill>
                <a:latin typeface="Courier New"/>
                <a:cs typeface="Courier New"/>
              </a:rPr>
              <a:t>    </a:t>
            </a:r>
            <a:r>
              <a:rPr lang="en-GB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arr</a:t>
            </a:r>
            <a:r>
              <a:rPr lang="en-GB" sz="2000" b="1" dirty="0">
                <a:solidFill>
                  <a:srgbClr val="FF0000"/>
                </a:solidFill>
                <a:latin typeface="Courier New"/>
                <a:cs typeface="Courier New"/>
              </a:rPr>
              <a:t>[</a:t>
            </a:r>
            <a:r>
              <a:rPr lang="en-GB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tid</a:t>
            </a:r>
            <a:r>
              <a:rPr lang="en-GB" sz="2000" b="1" dirty="0">
                <a:solidFill>
                  <a:srgbClr val="FF0000"/>
                </a:solidFill>
                <a:latin typeface="Courier New"/>
                <a:cs typeface="Courier New"/>
              </a:rPr>
              <a:t>] = </a:t>
            </a:r>
            <a:r>
              <a:rPr lang="en-GB" sz="2000" b="1" i="1" dirty="0">
                <a:solidFill>
                  <a:srgbClr val="FF0000"/>
                </a:solidFill>
                <a:latin typeface="Courier New"/>
                <a:cs typeface="Courier New"/>
              </a:rPr>
              <a:t>f(</a:t>
            </a:r>
            <a:r>
              <a:rPr lang="en-GB" sz="2000" b="1" i="1" dirty="0" err="1">
                <a:solidFill>
                  <a:srgbClr val="FF0000"/>
                </a:solidFill>
                <a:latin typeface="Courier New"/>
                <a:cs typeface="Courier New"/>
              </a:rPr>
              <a:t>arr</a:t>
            </a:r>
            <a:r>
              <a:rPr lang="en-GB" sz="2000" b="1" i="1" dirty="0">
                <a:solidFill>
                  <a:srgbClr val="FF0000"/>
                </a:solidFill>
                <a:latin typeface="Courier New"/>
                <a:cs typeface="Courier New"/>
              </a:rPr>
              <a:t>[</a:t>
            </a:r>
            <a:r>
              <a:rPr lang="en-GB" sz="2000" b="1" i="1" dirty="0" err="1">
                <a:solidFill>
                  <a:srgbClr val="FF0000"/>
                </a:solidFill>
                <a:latin typeface="Courier New"/>
                <a:cs typeface="Courier New"/>
              </a:rPr>
              <a:t>tid</a:t>
            </a:r>
            <a:r>
              <a:rPr lang="en-GB" sz="2000" b="1" i="1" dirty="0">
                <a:solidFill>
                  <a:srgbClr val="FF0000"/>
                </a:solidFill>
                <a:latin typeface="Courier New"/>
                <a:cs typeface="Courier New"/>
              </a:rPr>
              <a:t>])</a:t>
            </a:r>
            <a:r>
              <a:rPr lang="en-GB" sz="2000" b="1" dirty="0">
                <a:solidFill>
                  <a:srgbClr val="FF0000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GB" sz="2000" b="1" dirty="0">
                <a:latin typeface="Courier New"/>
                <a:cs typeface="Courier New"/>
              </a:rPr>
              <a:t>  </a:t>
            </a:r>
            <a:r>
              <a:rPr lang="en-GB" sz="2000" b="1" dirty="0">
                <a:solidFill>
                  <a:srgbClr val="0000FF"/>
                </a:solidFill>
                <a:latin typeface="Courier New"/>
                <a:cs typeface="Courier New"/>
              </a:rPr>
              <a:t>} else {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00FF"/>
                </a:solidFill>
                <a:latin typeface="Courier New"/>
                <a:cs typeface="Courier New"/>
              </a:rPr>
              <a:t>    </a:t>
            </a:r>
            <a:r>
              <a:rPr lang="en-GB" sz="2000" b="1" dirty="0" err="1">
                <a:solidFill>
                  <a:srgbClr val="0000FF"/>
                </a:solidFill>
                <a:latin typeface="Courier New"/>
                <a:cs typeface="Courier New"/>
              </a:rPr>
              <a:t>arr</a:t>
            </a:r>
            <a:r>
              <a:rPr lang="en-GB" sz="2000" b="1" dirty="0">
                <a:solidFill>
                  <a:srgbClr val="0000FF"/>
                </a:solidFill>
                <a:latin typeface="Courier New"/>
                <a:cs typeface="Courier New"/>
              </a:rPr>
              <a:t>[</a:t>
            </a:r>
            <a:r>
              <a:rPr lang="en-GB" sz="2000" b="1" dirty="0" err="1">
                <a:solidFill>
                  <a:srgbClr val="0000FF"/>
                </a:solidFill>
                <a:latin typeface="Courier New"/>
                <a:cs typeface="Courier New"/>
              </a:rPr>
              <a:t>tid</a:t>
            </a:r>
            <a:r>
              <a:rPr lang="en-GB" sz="2000" b="1" dirty="0">
                <a:solidFill>
                  <a:srgbClr val="0000FF"/>
                </a:solidFill>
                <a:latin typeface="Courier New"/>
                <a:cs typeface="Courier New"/>
              </a:rPr>
              <a:t>] = </a:t>
            </a:r>
            <a:r>
              <a:rPr lang="en-GB" sz="2000" b="1" i="1" dirty="0">
                <a:solidFill>
                  <a:srgbClr val="0000FF"/>
                </a:solidFill>
                <a:latin typeface="Courier New"/>
                <a:cs typeface="Courier New"/>
              </a:rPr>
              <a:t>g(</a:t>
            </a:r>
            <a:r>
              <a:rPr lang="en-GB" sz="2000" b="1" i="1" dirty="0" err="1">
                <a:solidFill>
                  <a:srgbClr val="0000FF"/>
                </a:solidFill>
                <a:latin typeface="Courier New"/>
                <a:cs typeface="Courier New"/>
              </a:rPr>
              <a:t>arr</a:t>
            </a:r>
            <a:r>
              <a:rPr lang="en-GB" sz="2000" b="1" i="1" dirty="0">
                <a:solidFill>
                  <a:srgbClr val="0000FF"/>
                </a:solidFill>
                <a:latin typeface="Courier New"/>
                <a:cs typeface="Courier New"/>
              </a:rPr>
              <a:t>[</a:t>
            </a:r>
            <a:r>
              <a:rPr lang="en-GB" sz="2000" b="1" i="1" dirty="0" err="1">
                <a:solidFill>
                  <a:srgbClr val="0000FF"/>
                </a:solidFill>
                <a:latin typeface="Courier New"/>
                <a:cs typeface="Courier New"/>
              </a:rPr>
              <a:t>tid</a:t>
            </a:r>
            <a:r>
              <a:rPr lang="en-GB" sz="2000" b="1" i="1" dirty="0">
                <a:solidFill>
                  <a:srgbClr val="0000FF"/>
                </a:solidFill>
                <a:latin typeface="Courier New"/>
                <a:cs typeface="Courier New"/>
              </a:rPr>
              <a:t>])</a:t>
            </a:r>
            <a:r>
              <a:rPr lang="en-GB" sz="2000" b="1" dirty="0">
                <a:solidFill>
                  <a:srgbClr val="0000FF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GB" sz="2000" b="1" dirty="0"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4876800" y="3671178"/>
            <a:ext cx="304800" cy="762000"/>
          </a:xfrm>
          <a:prstGeom prst="rightBrac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876800" y="4495800"/>
            <a:ext cx="304800" cy="762000"/>
          </a:xfrm>
          <a:prstGeom prst="rightBrac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1600" y="3823578"/>
            <a:ext cx="3439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code </a:t>
            </a:r>
            <a:r>
              <a:rPr lang="en-GB" dirty="0" smtClean="0"/>
              <a:t>path for threads with </a:t>
            </a:r>
            <a:r>
              <a:rPr lang="en-GB" dirty="0" err="1" smtClean="0"/>
              <a:t>tid</a:t>
            </a:r>
            <a:r>
              <a:rPr lang="en-GB" dirty="0" smtClean="0"/>
              <a:t> &lt; 32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81600" y="4648200"/>
            <a:ext cx="355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ode path for threads with </a:t>
            </a:r>
            <a:r>
              <a:rPr lang="en-GB" dirty="0" err="1" smtClean="0"/>
              <a:t>tid</a:t>
            </a:r>
            <a:r>
              <a:rPr lang="en-GB" dirty="0" smtClean="0"/>
              <a:t> &gt;= 32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0" y="5601205"/>
            <a:ext cx="7240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Thread </a:t>
            </a:r>
            <a:r>
              <a:rPr lang="en-GB" sz="2400" dirty="0" smtClean="0"/>
              <a:t>Divergence: recall that useless code path is executed, but then disabled in SIMT execution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472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is GPU memory managed?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CUDA Memory Management API</a:t>
            </a:r>
          </a:p>
          <a:p>
            <a:pPr lvl="1"/>
            <a:r>
              <a:rPr lang="en-GB" dirty="0" smtClean="0"/>
              <a:t>Allocation of GPU memory</a:t>
            </a:r>
          </a:p>
          <a:p>
            <a:pPr lvl="1"/>
            <a:r>
              <a:rPr lang="en-GB" dirty="0" smtClean="0"/>
              <a:t>Transfer of data from the host to GPU memory</a:t>
            </a:r>
          </a:p>
          <a:p>
            <a:pPr lvl="1"/>
            <a:r>
              <a:rPr lang="en-GB" dirty="0" smtClean="0"/>
              <a:t>Free-</a:t>
            </a:r>
            <a:r>
              <a:rPr lang="en-GB" dirty="0" err="1" smtClean="0"/>
              <a:t>ing</a:t>
            </a:r>
            <a:r>
              <a:rPr lang="en-GB" dirty="0" smtClean="0"/>
              <a:t> GPU memory</a:t>
            </a:r>
          </a:p>
          <a:p>
            <a:pPr lvl="1"/>
            <a:r>
              <a:rPr lang="en-GB" dirty="0" smtClean="0"/>
              <a:t>Foo(</a:t>
            </a:r>
            <a:r>
              <a:rPr lang="en-GB" dirty="0" err="1" smtClean="0"/>
              <a:t>int</a:t>
            </a:r>
            <a:r>
              <a:rPr lang="en-GB" dirty="0" smtClean="0"/>
              <a:t> A[][N]) { }</a:t>
            </a:r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62250"/>
              </p:ext>
            </p:extLst>
          </p:nvPr>
        </p:nvGraphicFramePr>
        <p:xfrm>
          <a:off x="914400" y="3411292"/>
          <a:ext cx="7086600" cy="2151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5378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Host Function</a:t>
                      </a:r>
                      <a:endParaRPr lang="en-US" sz="2400" dirty="0"/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CUDA </a:t>
                      </a:r>
                      <a:r>
                        <a:rPr lang="en-US" sz="2400" baseline="0" dirty="0" smtClean="0"/>
                        <a:t>Analogue</a:t>
                      </a:r>
                      <a:endParaRPr lang="en-US" sz="2400" dirty="0"/>
                    </a:p>
                  </a:txBody>
                  <a:tcPr marL="76200" marR="76200" marT="50800" marB="50800"/>
                </a:tc>
              </a:tr>
              <a:tr h="5378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Courier New"/>
                          <a:cs typeface="Courier New"/>
                        </a:rPr>
                        <a:t>malloc</a:t>
                      </a:r>
                      <a:endParaRPr lang="en-US" sz="2400" b="1" dirty="0">
                        <a:latin typeface="Courier New"/>
                        <a:cs typeface="Courier New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Courier New"/>
                          <a:cs typeface="Courier New"/>
                        </a:rPr>
                        <a:t>cudaMalloc</a:t>
                      </a:r>
                      <a:endParaRPr lang="en-US" sz="2400" b="1" dirty="0">
                        <a:latin typeface="Courier New"/>
                        <a:cs typeface="Courier New"/>
                      </a:endParaRPr>
                    </a:p>
                  </a:txBody>
                  <a:tcPr marL="76200" marR="76200" marT="50800" marB="50800"/>
                </a:tc>
              </a:tr>
              <a:tr h="5378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Courier New"/>
                          <a:cs typeface="Courier New"/>
                        </a:rPr>
                        <a:t>memcpy</a:t>
                      </a:r>
                      <a:endParaRPr lang="en-US" sz="2400" b="1" dirty="0">
                        <a:latin typeface="Courier New"/>
                        <a:cs typeface="Courier New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Courier New"/>
                          <a:cs typeface="Courier New"/>
                        </a:rPr>
                        <a:t>cudaMemcpy</a:t>
                      </a:r>
                      <a:endParaRPr lang="en-US" sz="2400" b="1" dirty="0">
                        <a:latin typeface="Courier New"/>
                        <a:cs typeface="Courier New"/>
                      </a:endParaRPr>
                    </a:p>
                  </a:txBody>
                  <a:tcPr marL="76200" marR="76200" marT="50800" marB="50800"/>
                </a:tc>
              </a:tr>
              <a:tr h="5378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urier New"/>
                          <a:cs typeface="Courier New"/>
                        </a:rPr>
                        <a:t>free</a:t>
                      </a:r>
                      <a:endParaRPr lang="en-US" sz="2400" b="1" dirty="0">
                        <a:latin typeface="Courier New"/>
                        <a:cs typeface="Courier New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Courier New"/>
                          <a:cs typeface="Courier New"/>
                        </a:rPr>
                        <a:t>cudaFree</a:t>
                      </a:r>
                      <a:endParaRPr lang="en-US" sz="2400" b="1" dirty="0">
                        <a:latin typeface="Courier New"/>
                        <a:cs typeface="Courier New"/>
                      </a:endParaRPr>
                    </a:p>
                  </a:txBody>
                  <a:tcPr marL="76200" marR="76200" marT="50800" marB="5080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2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is GPU memory managed?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>
              <a:solidFill>
                <a:srgbClr val="76B900"/>
              </a:solidFill>
              <a:latin typeface="Courier New"/>
              <a:cs typeface="Courier New"/>
            </a:endParaRPr>
          </a:p>
          <a:p>
            <a:pPr marL="0" indent="0" algn="ctr">
              <a:buNone/>
            </a:pP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cudaError_t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cudaMalloc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(void **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devPtr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,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size_t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size);</a:t>
            </a:r>
          </a:p>
          <a:p>
            <a:pPr lvl="1"/>
            <a:r>
              <a:rPr lang="en-GB" dirty="0" smtClean="0"/>
              <a:t>Allocate </a:t>
            </a:r>
            <a:r>
              <a:rPr lang="en-GB" dirty="0" smtClean="0">
                <a:latin typeface="Courier New"/>
                <a:cs typeface="Courier New"/>
              </a:rPr>
              <a:t>size</a:t>
            </a:r>
            <a:r>
              <a:rPr lang="en-GB" dirty="0" smtClean="0"/>
              <a:t> bytes of GPU memory and store their address at </a:t>
            </a:r>
            <a:r>
              <a:rPr lang="en-GB" dirty="0" smtClean="0">
                <a:latin typeface="Courier New"/>
                <a:cs typeface="Courier New"/>
              </a:rPr>
              <a:t>*</a:t>
            </a:r>
            <a:r>
              <a:rPr lang="en-GB" dirty="0" err="1" smtClean="0">
                <a:latin typeface="Courier New"/>
                <a:cs typeface="Courier New"/>
              </a:rPr>
              <a:t>devPtr</a:t>
            </a:r>
            <a:endParaRPr lang="en-GB" dirty="0" smtClean="0">
              <a:latin typeface="Courier New"/>
              <a:cs typeface="Courier New"/>
            </a:endParaRP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cudaError_t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cudaFree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(void *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devPtr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);</a:t>
            </a:r>
          </a:p>
          <a:p>
            <a:pPr lvl="1"/>
            <a:r>
              <a:rPr lang="en-GB" dirty="0" smtClean="0"/>
              <a:t>Release the device memory allocation stored at </a:t>
            </a:r>
            <a:r>
              <a:rPr lang="en-GB" dirty="0" err="1" smtClean="0">
                <a:latin typeface="Courier New"/>
                <a:cs typeface="Courier New"/>
              </a:rPr>
              <a:t>devPtr</a:t>
            </a:r>
            <a:endParaRPr lang="en-GB" dirty="0">
              <a:latin typeface="Courier New"/>
              <a:cs typeface="Courier New"/>
            </a:endParaRPr>
          </a:p>
          <a:p>
            <a:pPr lvl="1"/>
            <a:r>
              <a:rPr lang="en-GB" dirty="0" smtClean="0"/>
              <a:t>Must be an allocation that was created using </a:t>
            </a:r>
            <a:r>
              <a:rPr lang="en-GB" dirty="0" err="1" smtClean="0">
                <a:latin typeface="Courier New"/>
                <a:cs typeface="Courier New"/>
              </a:rPr>
              <a:t>cudaMalloc</a:t>
            </a:r>
            <a:endParaRPr lang="en-GB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688068"/>
            <a:ext cx="1371600" cy="36933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is GPU memory managed?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cudaError_t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cudaMemcpy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void *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dst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,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const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void *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src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,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size_t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count,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enum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cudaMemcpyKind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kind);</a:t>
            </a:r>
          </a:p>
          <a:p>
            <a:pPr lvl="1"/>
            <a:r>
              <a:rPr lang="en-GB" dirty="0" smtClean="0"/>
              <a:t>Transfers count bytes from the memory pointed to by </a:t>
            </a:r>
            <a:r>
              <a:rPr lang="en-GB" dirty="0" err="1" smtClean="0"/>
              <a:t>src</a:t>
            </a:r>
            <a:r>
              <a:rPr lang="en-GB" dirty="0" smtClean="0"/>
              <a:t> to </a:t>
            </a:r>
            <a:r>
              <a:rPr lang="en-GB" dirty="0" err="1" smtClean="0"/>
              <a:t>dst</a:t>
            </a:r>
            <a:endParaRPr lang="en-GB" dirty="0" smtClean="0"/>
          </a:p>
          <a:p>
            <a:pPr lvl="1"/>
            <a:r>
              <a:rPr lang="en-GB" dirty="0" smtClean="0">
                <a:cs typeface="Courier New"/>
              </a:rPr>
              <a:t>kind</a:t>
            </a:r>
            <a:r>
              <a:rPr lang="en-GB" dirty="0" smtClean="0"/>
              <a:t> can be:</a:t>
            </a:r>
          </a:p>
          <a:p>
            <a:pPr lvl="2"/>
            <a:r>
              <a:rPr lang="en-GB" b="1" dirty="0" err="1" smtClean="0">
                <a:cs typeface="Courier New"/>
              </a:rPr>
              <a:t>cudaMemcpyHostToHost</a:t>
            </a:r>
            <a:r>
              <a:rPr lang="en-GB" b="1" dirty="0" smtClean="0"/>
              <a:t>,</a:t>
            </a:r>
          </a:p>
          <a:p>
            <a:pPr lvl="2"/>
            <a:r>
              <a:rPr lang="en-GB" b="1" dirty="0" err="1" smtClean="0">
                <a:cs typeface="Courier New"/>
              </a:rPr>
              <a:t>cudaMemcpyHostToDevice</a:t>
            </a:r>
            <a:r>
              <a:rPr lang="en-GB" b="1" dirty="0" smtClean="0"/>
              <a:t>,</a:t>
            </a:r>
          </a:p>
          <a:p>
            <a:pPr lvl="2"/>
            <a:r>
              <a:rPr lang="en-GB" b="1" dirty="0" err="1" smtClean="0">
                <a:cs typeface="Courier New"/>
              </a:rPr>
              <a:t>cudaMemcpyDeviceToHost</a:t>
            </a:r>
            <a:r>
              <a:rPr lang="en-GB" b="1" dirty="0" smtClean="0"/>
              <a:t>,</a:t>
            </a:r>
          </a:p>
          <a:p>
            <a:pPr lvl="2"/>
            <a:r>
              <a:rPr lang="en-GB" b="1" dirty="0" err="1" smtClean="0">
                <a:cs typeface="Courier New"/>
              </a:rPr>
              <a:t>cudaMemcpyDeviceToDevice</a:t>
            </a:r>
            <a:endParaRPr lang="en-GB" b="1" dirty="0" smtClean="0">
              <a:cs typeface="Courier New"/>
            </a:endParaRPr>
          </a:p>
          <a:p>
            <a:pPr lvl="1"/>
            <a:r>
              <a:rPr lang="en-GB" dirty="0" smtClean="0">
                <a:cs typeface="Trebuchet MS"/>
              </a:rPr>
              <a:t>The locations of </a:t>
            </a:r>
            <a:r>
              <a:rPr lang="en-GB" dirty="0" err="1" smtClean="0">
                <a:cs typeface="Courier New"/>
              </a:rPr>
              <a:t>dst</a:t>
            </a:r>
            <a:r>
              <a:rPr lang="en-GB" dirty="0" smtClean="0">
                <a:cs typeface="Trebuchet MS"/>
              </a:rPr>
              <a:t> and </a:t>
            </a:r>
            <a:r>
              <a:rPr lang="en-GB" dirty="0" err="1" smtClean="0">
                <a:cs typeface="Courier New"/>
              </a:rPr>
              <a:t>src</a:t>
            </a:r>
            <a:r>
              <a:rPr lang="en-GB" dirty="0" smtClean="0">
                <a:cs typeface="Trebuchet MS"/>
              </a:rPr>
              <a:t> must match </a:t>
            </a:r>
            <a:r>
              <a:rPr lang="en-GB" dirty="0" smtClean="0">
                <a:cs typeface="Courier New"/>
              </a:rPr>
              <a:t>kind</a:t>
            </a:r>
            <a:r>
              <a:rPr lang="en-GB" dirty="0" smtClean="0">
                <a:cs typeface="Trebuchet MS"/>
              </a:rPr>
              <a:t>, e.g. if </a:t>
            </a:r>
            <a:r>
              <a:rPr lang="en-GB" dirty="0" smtClean="0">
                <a:cs typeface="Courier New"/>
              </a:rPr>
              <a:t>kind</a:t>
            </a:r>
            <a:r>
              <a:rPr lang="en-GB" dirty="0" smtClean="0">
                <a:cs typeface="Trebuchet MS"/>
              </a:rPr>
              <a:t> is </a:t>
            </a:r>
            <a:r>
              <a:rPr lang="en-GB" dirty="0" err="1" smtClean="0">
                <a:cs typeface="Courier New"/>
              </a:rPr>
              <a:t>cudaMemcpyHostToDevice</a:t>
            </a:r>
            <a:r>
              <a:rPr lang="en-GB" dirty="0" smtClean="0">
                <a:cs typeface="Trebuchet MS"/>
              </a:rPr>
              <a:t> then </a:t>
            </a:r>
            <a:r>
              <a:rPr lang="en-GB" dirty="0" err="1" smtClean="0">
                <a:cs typeface="Courier New"/>
              </a:rPr>
              <a:t>src</a:t>
            </a:r>
            <a:r>
              <a:rPr lang="en-GB" dirty="0" smtClean="0">
                <a:cs typeface="Trebuchet MS"/>
              </a:rPr>
              <a:t> must be a host array and </a:t>
            </a:r>
            <a:r>
              <a:rPr lang="en-GB" dirty="0" err="1" smtClean="0">
                <a:cs typeface="Courier New"/>
              </a:rPr>
              <a:t>dst</a:t>
            </a:r>
            <a:r>
              <a:rPr lang="en-GB" dirty="0" smtClean="0">
                <a:cs typeface="Trebuchet MS"/>
              </a:rPr>
              <a:t> must be a device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is GPU memory managed?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057400" y="2209800"/>
            <a:ext cx="23622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58875"/>
            <a:ext cx="85344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void </a:t>
            </a:r>
            <a:r>
              <a:rPr lang="en-GB" sz="2000" b="1" dirty="0">
                <a:solidFill>
                  <a:srgbClr val="008000"/>
                </a:solidFill>
                <a:latin typeface="Courier New"/>
                <a:cs typeface="Courier New"/>
              </a:rPr>
              <a:t>*</a:t>
            </a:r>
            <a:r>
              <a:rPr lang="en-GB" sz="2000" b="1" dirty="0" err="1">
                <a:solidFill>
                  <a:srgbClr val="008000"/>
                </a:solidFill>
                <a:latin typeface="Courier New"/>
                <a:cs typeface="Courier New"/>
              </a:rPr>
              <a:t>d_arr</a:t>
            </a:r>
            <a:r>
              <a:rPr lang="en-GB" sz="2000" b="1" dirty="0">
                <a:solidFill>
                  <a:srgbClr val="008000"/>
                </a:solidFill>
                <a:latin typeface="Courier New"/>
                <a:cs typeface="Courier New"/>
              </a:rPr>
              <a:t>, *</a:t>
            </a:r>
            <a:r>
              <a:rPr lang="en-GB" sz="2000" b="1" dirty="0" err="1">
                <a:solidFill>
                  <a:srgbClr val="008000"/>
                </a:solidFill>
                <a:latin typeface="Courier New"/>
                <a:cs typeface="Courier New"/>
              </a:rPr>
              <a:t>h_arr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GB" sz="2000" b="1" dirty="0" err="1">
                <a:solidFill>
                  <a:srgbClr val="008000"/>
                </a:solidFill>
                <a:latin typeface="Courier New"/>
                <a:cs typeface="Courier New"/>
              </a:rPr>
              <a:t>h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_addr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 = … ; /* 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init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 host memory and data */</a:t>
            </a:r>
            <a:endParaRPr lang="en-GB" sz="2000" b="1" dirty="0">
              <a:solidFill>
                <a:srgbClr val="008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GB" sz="2000" b="1" dirty="0" smtClean="0">
                <a:latin typeface="Courier New"/>
                <a:cs typeface="Courier New"/>
              </a:rPr>
              <a:t>// Allocate memory on GPU and its address is in </a:t>
            </a:r>
            <a:r>
              <a:rPr lang="en-GB" sz="2000" b="1" dirty="0" err="1" smtClean="0">
                <a:latin typeface="Courier New"/>
                <a:cs typeface="Courier New"/>
              </a:rPr>
              <a:t>d_arr</a:t>
            </a:r>
            <a:endParaRPr lang="en-GB" sz="20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cudaMalloc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((void **)&amp;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d_arr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, 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nbytes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endParaRPr lang="en-GB" sz="2000" b="1" dirty="0" smtClean="0">
              <a:solidFill>
                <a:srgbClr val="008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// Transfer data from host to device</a:t>
            </a:r>
          </a:p>
          <a:p>
            <a:pPr marL="0" indent="0">
              <a:buNone/>
            </a:pP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cudaMemcpy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(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d_arr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, 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h_arr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, 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nbytes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          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cudaMemcpyHostToDevice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endParaRPr lang="en-GB" sz="2000" b="1" dirty="0" smtClean="0">
              <a:solidFill>
                <a:srgbClr val="008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// Transfer data from a device to a host</a:t>
            </a:r>
          </a:p>
          <a:p>
            <a:pPr marL="0" indent="0">
              <a:buNone/>
            </a:pP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cudaMemcpy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(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h_arr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, 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d_arr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, 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nbytes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          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cudaMemcpyDeviceToHost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endParaRPr lang="en-GB" sz="2000" b="1" dirty="0" smtClean="0">
              <a:solidFill>
                <a:srgbClr val="008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// Free the allocated memory</a:t>
            </a:r>
          </a:p>
          <a:p>
            <a:pPr marL="0" indent="0">
              <a:buNone/>
            </a:pP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cudaFree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(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d_arr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);</a:t>
            </a:r>
            <a:endParaRPr lang="en-GB" sz="2000" b="1" dirty="0">
              <a:solidFill>
                <a:srgbClr val="008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GB" b="1" dirty="0" smtClean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4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Program 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its most basic, the flow of a CUDA program is as follows: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/>
              <a:t>Allocate GPU memory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/>
              <a:t>Populate GPU memory with inputs from the host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/>
              <a:t>Execute a GPU kernel on those </a:t>
            </a:r>
            <a:r>
              <a:rPr lang="en-GB" dirty="0" smtClean="0"/>
              <a:t>inputs</a:t>
            </a:r>
            <a:endParaRPr lang="en-GB" dirty="0"/>
          </a:p>
          <a:p>
            <a:pPr marL="1028700" lvl="1" indent="-457200">
              <a:buFont typeface="+mj-lt"/>
              <a:buAutoNum type="arabicPeriod"/>
            </a:pPr>
            <a:r>
              <a:rPr lang="en-GB" dirty="0"/>
              <a:t>Transfer outputs from the GPU back to the host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/>
              <a:t>Free GPU memory</a:t>
            </a:r>
          </a:p>
          <a:p>
            <a:endParaRPr lang="en-GB" dirty="0" smtClean="0"/>
          </a:p>
          <a:p>
            <a:r>
              <a:rPr lang="en-GB" dirty="0" smtClean="0"/>
              <a:t>Let’s take a look at a simple example that manipulates data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5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AXPY Example with OpenMP: Multicore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486400"/>
          </a:xfrm>
        </p:spPr>
        <p:txBody>
          <a:bodyPr>
            <a:normAutofit/>
          </a:bodyPr>
          <a:lstStyle/>
          <a:p>
            <a:r>
              <a:rPr lang="en-US" dirty="0"/>
              <a:t>y = </a:t>
            </a:r>
            <a:r>
              <a:rPr lang="el-GR" dirty="0"/>
              <a:t>α·</a:t>
            </a:r>
            <a:r>
              <a:rPr lang="en-US" dirty="0"/>
              <a:t>x + 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/>
              <a:t> are vectors of size </a:t>
            </a:r>
            <a:r>
              <a:rPr lang="en-US" dirty="0" smtClean="0"/>
              <a:t>n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α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scalar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b="1" dirty="0" smtClean="0"/>
              <a:t>Data (x, y and a) are shared</a:t>
            </a:r>
          </a:p>
          <a:p>
            <a:pPr lvl="1"/>
            <a:r>
              <a:rPr lang="en-US" dirty="0" smtClean="0"/>
              <a:t>Parallelization is relatively easy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7096"/>
          <a:stretch/>
        </p:blipFill>
        <p:spPr>
          <a:xfrm>
            <a:off x="6121400" y="867657"/>
            <a:ext cx="2463800" cy="1659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06" y="2819400"/>
            <a:ext cx="7633494" cy="1498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685800" y="3098800"/>
            <a:ext cx="7518400" cy="3429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705600" y="749300"/>
            <a:ext cx="0" cy="1879600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39000" y="749300"/>
            <a:ext cx="0" cy="1879600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97800" y="749300"/>
            <a:ext cx="0" cy="1879600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82000" y="749300"/>
            <a:ext cx="0" cy="1879600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Program 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AXPY is an </a:t>
            </a:r>
            <a:r>
              <a:rPr lang="en-GB" b="1" dirty="0" smtClean="0"/>
              <a:t>embarrassingly parallel problem</a:t>
            </a:r>
            <a:endParaRPr lang="en-GB" dirty="0"/>
          </a:p>
          <a:p>
            <a:pPr lvl="1"/>
            <a:r>
              <a:rPr lang="en-GB" dirty="0" smtClean="0"/>
              <a:t>How can vector addition be parallelized? </a:t>
            </a:r>
          </a:p>
          <a:p>
            <a:pPr lvl="1"/>
            <a:r>
              <a:rPr lang="en-GB" dirty="0" smtClean="0"/>
              <a:t>How can we map this to GPUs?</a:t>
            </a:r>
          </a:p>
          <a:p>
            <a:r>
              <a:rPr lang="en-GB" dirty="0" smtClean="0"/>
              <a:t>Each thread does one element</a:t>
            </a:r>
          </a:p>
          <a:p>
            <a:pPr lvl="1"/>
            <a:endParaRPr lang="en-GB" dirty="0" smtClean="0"/>
          </a:p>
        </p:txBody>
      </p:sp>
      <p:grpSp>
        <p:nvGrpSpPr>
          <p:cNvPr id="34" name="Group 33"/>
          <p:cNvGrpSpPr/>
          <p:nvPr/>
        </p:nvGrpSpPr>
        <p:grpSpPr>
          <a:xfrm>
            <a:off x="4064955" y="3019364"/>
            <a:ext cx="2282751" cy="3610036"/>
            <a:chOff x="1673688" y="2685764"/>
            <a:chExt cx="2282751" cy="3610036"/>
          </a:xfrm>
        </p:grpSpPr>
        <p:sp>
          <p:nvSpPr>
            <p:cNvPr id="5" name="Rounded Rectangle 4"/>
            <p:cNvSpPr/>
            <p:nvPr/>
          </p:nvSpPr>
          <p:spPr>
            <a:xfrm>
              <a:off x="1673688" y="2685764"/>
              <a:ext cx="330037" cy="3200356"/>
            </a:xfrm>
            <a:prstGeom prst="roundRect">
              <a:avLst/>
            </a:prstGeom>
            <a:gradFill rotWithShape="1">
              <a:gsLst>
                <a:gs pos="0">
                  <a:srgbClr val="8AAD00">
                    <a:tint val="50000"/>
                    <a:satMod val="300000"/>
                  </a:srgbClr>
                </a:gs>
                <a:gs pos="35000">
                  <a:srgbClr val="8AAD00">
                    <a:tint val="37000"/>
                    <a:satMod val="300000"/>
                  </a:srgbClr>
                </a:gs>
                <a:gs pos="100000">
                  <a:srgbClr val="8AAD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91436" tIns="45718" rIns="91436" bIns="45718" spcCol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673688" y="3485853"/>
              <a:ext cx="330037" cy="0"/>
            </a:xfrm>
            <a:prstGeom prst="line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>
            <a:xfrm>
              <a:off x="1673688" y="3085808"/>
              <a:ext cx="330037" cy="0"/>
            </a:xfrm>
            <a:prstGeom prst="line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1673688" y="3885897"/>
              <a:ext cx="330037" cy="0"/>
            </a:xfrm>
            <a:prstGeom prst="line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1673688" y="4290158"/>
              <a:ext cx="330037" cy="0"/>
            </a:xfrm>
            <a:prstGeom prst="line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1673688" y="4685987"/>
              <a:ext cx="330037" cy="0"/>
            </a:xfrm>
            <a:prstGeom prst="line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1673688" y="5086030"/>
              <a:ext cx="330037" cy="0"/>
            </a:xfrm>
            <a:prstGeom prst="line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1673688" y="5490291"/>
              <a:ext cx="330037" cy="0"/>
            </a:xfrm>
            <a:prstGeom prst="line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3" name="Rounded Rectangle 12"/>
            <p:cNvSpPr/>
            <p:nvPr/>
          </p:nvSpPr>
          <p:spPr>
            <a:xfrm>
              <a:off x="2543784" y="2694198"/>
              <a:ext cx="330037" cy="3200356"/>
            </a:xfrm>
            <a:prstGeom prst="roundRect">
              <a:avLst/>
            </a:prstGeom>
            <a:gradFill rotWithShape="1">
              <a:gsLst>
                <a:gs pos="0">
                  <a:srgbClr val="8AAD00">
                    <a:tint val="50000"/>
                    <a:satMod val="300000"/>
                  </a:srgbClr>
                </a:gs>
                <a:gs pos="35000">
                  <a:srgbClr val="8AAD00">
                    <a:tint val="37000"/>
                    <a:satMod val="300000"/>
                  </a:srgbClr>
                </a:gs>
                <a:gs pos="100000">
                  <a:srgbClr val="8AAD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91436" tIns="45718" rIns="91436" bIns="45718" spcCol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543784" y="3494287"/>
              <a:ext cx="330037" cy="0"/>
            </a:xfrm>
            <a:prstGeom prst="line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2543784" y="3094241"/>
              <a:ext cx="330037" cy="0"/>
            </a:xfrm>
            <a:prstGeom prst="line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2543784" y="3894330"/>
              <a:ext cx="330037" cy="0"/>
            </a:xfrm>
            <a:prstGeom prst="line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>
              <a:off x="2543784" y="4298591"/>
              <a:ext cx="330037" cy="0"/>
            </a:xfrm>
            <a:prstGeom prst="line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2543784" y="4694420"/>
              <a:ext cx="330037" cy="0"/>
            </a:xfrm>
            <a:prstGeom prst="line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>
              <a:off x="2543784" y="5094463"/>
              <a:ext cx="330037" cy="0"/>
            </a:xfrm>
            <a:prstGeom prst="line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2543784" y="5498724"/>
              <a:ext cx="330037" cy="0"/>
            </a:xfrm>
            <a:prstGeom prst="line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1" name="Rounded Rectangle 20"/>
            <p:cNvSpPr/>
            <p:nvPr/>
          </p:nvSpPr>
          <p:spPr>
            <a:xfrm>
              <a:off x="3593902" y="2689980"/>
              <a:ext cx="330037" cy="3200356"/>
            </a:xfrm>
            <a:prstGeom prst="roundRect">
              <a:avLst/>
            </a:prstGeom>
            <a:gradFill rotWithShape="1">
              <a:gsLst>
                <a:gs pos="0">
                  <a:srgbClr val="8AAD00">
                    <a:tint val="50000"/>
                    <a:satMod val="300000"/>
                  </a:srgbClr>
                </a:gs>
                <a:gs pos="35000">
                  <a:srgbClr val="8AAD00">
                    <a:tint val="37000"/>
                    <a:satMod val="300000"/>
                  </a:srgbClr>
                </a:gs>
                <a:gs pos="100000">
                  <a:srgbClr val="8AAD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91436" tIns="45718" rIns="91436" bIns="45718" spcCol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593902" y="3490069"/>
              <a:ext cx="330037" cy="0"/>
            </a:xfrm>
            <a:prstGeom prst="line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3593902" y="3090024"/>
              <a:ext cx="330037" cy="0"/>
            </a:xfrm>
            <a:prstGeom prst="line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>
              <a:off x="3593902" y="3890113"/>
              <a:ext cx="330037" cy="0"/>
            </a:xfrm>
            <a:prstGeom prst="line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3593902" y="4294374"/>
              <a:ext cx="330037" cy="0"/>
            </a:xfrm>
            <a:prstGeom prst="line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3593902" y="4690202"/>
              <a:ext cx="330037" cy="0"/>
            </a:xfrm>
            <a:prstGeom prst="line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3593902" y="5090247"/>
              <a:ext cx="330037" cy="0"/>
            </a:xfrm>
            <a:prstGeom prst="line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>
              <a:off x="3593902" y="5494508"/>
              <a:ext cx="330037" cy="0"/>
            </a:xfrm>
            <a:prstGeom prst="line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9" name="Plus 28"/>
            <p:cNvSpPr/>
            <p:nvPr/>
          </p:nvSpPr>
          <p:spPr>
            <a:xfrm>
              <a:off x="2123738" y="4085920"/>
              <a:ext cx="300033" cy="400044"/>
            </a:xfrm>
            <a:prstGeom prst="mathPlus">
              <a:avLst/>
            </a:prstGeom>
            <a:gradFill rotWithShape="1">
              <a:gsLst>
                <a:gs pos="0">
                  <a:srgbClr val="8AAD00">
                    <a:tint val="50000"/>
                    <a:satMod val="300000"/>
                  </a:srgbClr>
                </a:gs>
                <a:gs pos="35000">
                  <a:srgbClr val="8AAD00">
                    <a:tint val="37000"/>
                    <a:satMod val="300000"/>
                  </a:srgbClr>
                </a:gs>
                <a:gs pos="100000">
                  <a:srgbClr val="8AAD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91436" tIns="45718" rIns="91436" bIns="45718" spcCol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Equal 29"/>
            <p:cNvSpPr/>
            <p:nvPr/>
          </p:nvSpPr>
          <p:spPr>
            <a:xfrm>
              <a:off x="3073365" y="4057971"/>
              <a:ext cx="381000" cy="508000"/>
            </a:xfrm>
            <a:prstGeom prst="mathEqual">
              <a:avLst/>
            </a:prstGeom>
            <a:gradFill rotWithShape="1">
              <a:gsLst>
                <a:gs pos="0">
                  <a:srgbClr val="8AAD00">
                    <a:tint val="50000"/>
                    <a:satMod val="300000"/>
                  </a:srgbClr>
                </a:gs>
                <a:gs pos="35000">
                  <a:srgbClr val="8AAD00">
                    <a:tint val="37000"/>
                    <a:satMod val="300000"/>
                  </a:srgbClr>
                </a:gs>
                <a:gs pos="100000">
                  <a:srgbClr val="8AAD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91436" tIns="45718" rIns="91436" bIns="45718" spcCol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1710332" y="5926468"/>
              <a:ext cx="3308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kern="0" dirty="0">
                  <a:solidFill>
                    <a:srgbClr val="808080"/>
                  </a:solidFill>
                  <a:latin typeface="Trebuchet MS" pitchFamily="34" charset="0"/>
                </a:rPr>
                <a:t>A</a:t>
              </a:r>
              <a:endParaRPr kumimoji="0" lang="en-GB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2580429" y="5926468"/>
              <a:ext cx="3220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kern="0" dirty="0">
                  <a:solidFill>
                    <a:srgbClr val="808080"/>
                  </a:solidFill>
                  <a:latin typeface="Trebuchet MS" pitchFamily="34" charset="0"/>
                </a:rPr>
                <a:t>B</a:t>
              </a:r>
              <a:endParaRPr kumimoji="0" lang="en-GB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3630546" y="5926468"/>
              <a:ext cx="3258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kern="0" noProof="0" dirty="0" smtClean="0">
                  <a:solidFill>
                    <a:srgbClr val="808080"/>
                  </a:solidFill>
                  <a:latin typeface="Trebuchet MS" pitchFamily="34" charset="0"/>
                </a:rPr>
                <a:t>C</a:t>
              </a:r>
              <a:endParaRPr kumimoji="0" lang="en-GB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2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06" y="1188964"/>
            <a:ext cx="6418746" cy="56690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AXPY Offloading To a GPU using CUDA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96510" y="1188964"/>
            <a:ext cx="8756555" cy="1659643"/>
            <a:chOff x="296510" y="1188964"/>
            <a:chExt cx="8756555" cy="1659643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3"/>
            <a:srcRect l="7096"/>
            <a:stretch/>
          </p:blipFill>
          <p:spPr>
            <a:xfrm>
              <a:off x="6589265" y="1188964"/>
              <a:ext cx="2463800" cy="165964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6510" y="1190185"/>
              <a:ext cx="6079140" cy="1003536"/>
            </a:xfrm>
            <a:prstGeom prst="rect">
              <a:avLst/>
            </a:prstGeom>
            <a:no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8977" y="2949453"/>
            <a:ext cx="8408023" cy="598286"/>
            <a:chOff x="608977" y="2949453"/>
            <a:chExt cx="8408023" cy="598286"/>
          </a:xfrm>
        </p:grpSpPr>
        <p:sp>
          <p:nvSpPr>
            <p:cNvPr id="7" name="Rectangle 6"/>
            <p:cNvSpPr/>
            <p:nvPr/>
          </p:nvSpPr>
          <p:spPr>
            <a:xfrm>
              <a:off x="608977" y="2949453"/>
              <a:ext cx="4677372" cy="598286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024373" y="3003034"/>
              <a:ext cx="2992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Memory allocation on device</a:t>
              </a:r>
              <a:endParaRPr lang="en-US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8977" y="3700139"/>
            <a:ext cx="8725523" cy="598286"/>
            <a:chOff x="608977" y="3700139"/>
            <a:chExt cx="8725523" cy="598286"/>
          </a:xfrm>
        </p:grpSpPr>
        <p:sp>
          <p:nvSpPr>
            <p:cNvPr id="8" name="Rectangle 7"/>
            <p:cNvSpPr/>
            <p:nvPr/>
          </p:nvSpPr>
          <p:spPr>
            <a:xfrm>
              <a:off x="608977" y="3700139"/>
              <a:ext cx="5516996" cy="598286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41873" y="3890993"/>
              <a:ext cx="2992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Memcpy</a:t>
              </a:r>
              <a:r>
                <a:rPr lang="en-US" b="1" dirty="0" smtClean="0"/>
                <a:t> from host to device</a:t>
              </a:r>
              <a:endParaRPr lang="en-US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8977" y="4451231"/>
            <a:ext cx="8750923" cy="901865"/>
            <a:chOff x="608977" y="4451231"/>
            <a:chExt cx="8750923" cy="901865"/>
          </a:xfrm>
        </p:grpSpPr>
        <p:sp>
          <p:nvSpPr>
            <p:cNvPr id="9" name="Rectangle 8"/>
            <p:cNvSpPr/>
            <p:nvPr/>
          </p:nvSpPr>
          <p:spPr>
            <a:xfrm>
              <a:off x="608977" y="4451231"/>
              <a:ext cx="5516996" cy="90186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67273" y="4779993"/>
              <a:ext cx="2992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Launch parallel execution</a:t>
              </a:r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8977" y="5479048"/>
            <a:ext cx="8750923" cy="461837"/>
            <a:chOff x="608977" y="5479048"/>
            <a:chExt cx="8750923" cy="461837"/>
          </a:xfrm>
        </p:grpSpPr>
        <p:sp>
          <p:nvSpPr>
            <p:cNvPr id="10" name="Rectangle 9"/>
            <p:cNvSpPr/>
            <p:nvPr/>
          </p:nvSpPr>
          <p:spPr>
            <a:xfrm>
              <a:off x="608977" y="5479048"/>
              <a:ext cx="5516996" cy="46183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67273" y="5571553"/>
              <a:ext cx="2992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Memcpy</a:t>
              </a:r>
              <a:r>
                <a:rPr lang="en-US" b="1" dirty="0" smtClean="0"/>
                <a:t> from device to host</a:t>
              </a:r>
              <a:endParaRPr lang="en-US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8977" y="6031124"/>
            <a:ext cx="8750923" cy="690352"/>
            <a:chOff x="608977" y="6031124"/>
            <a:chExt cx="8750923" cy="690352"/>
          </a:xfrm>
        </p:grpSpPr>
        <p:sp>
          <p:nvSpPr>
            <p:cNvPr id="11" name="Rectangle 10"/>
            <p:cNvSpPr/>
            <p:nvPr/>
          </p:nvSpPr>
          <p:spPr>
            <a:xfrm>
              <a:off x="608977" y="6031124"/>
              <a:ext cx="5516996" cy="69035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67273" y="6171684"/>
              <a:ext cx="2992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Deallocation</a:t>
              </a:r>
              <a:r>
                <a:rPr lang="en-US" b="1" dirty="0" smtClean="0"/>
                <a:t> of </a:t>
              </a:r>
              <a:r>
                <a:rPr lang="en-US" b="1" dirty="0" err="1" smtClean="0"/>
                <a:t>dev</a:t>
              </a:r>
              <a:r>
                <a:rPr lang="en-US" b="1" dirty="0" smtClean="0"/>
                <a:t> memory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64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is the GPU controlled?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CUDA API is split into:</a:t>
            </a:r>
          </a:p>
          <a:p>
            <a:pPr lvl="1"/>
            <a:r>
              <a:rPr lang="en-GB" dirty="0" smtClean="0"/>
              <a:t>The CUDA Management API</a:t>
            </a:r>
          </a:p>
          <a:p>
            <a:pPr lvl="1"/>
            <a:r>
              <a:rPr lang="en-GB" dirty="0" smtClean="0"/>
              <a:t>The CUDA Kernel API</a:t>
            </a:r>
          </a:p>
          <a:p>
            <a:endParaRPr lang="en-GB" dirty="0"/>
          </a:p>
          <a:p>
            <a:r>
              <a:rPr lang="en-GB" dirty="0" smtClean="0"/>
              <a:t>The CUDA Management API is for a variety of operations</a:t>
            </a:r>
          </a:p>
          <a:p>
            <a:pPr lvl="1"/>
            <a:r>
              <a:rPr lang="en-GB" dirty="0" smtClean="0"/>
              <a:t>GPU memory allocation, data transfer, execution, resource creation</a:t>
            </a:r>
          </a:p>
          <a:p>
            <a:pPr lvl="1"/>
            <a:r>
              <a:rPr lang="en-GB" dirty="0" smtClean="0"/>
              <a:t>Mostly regular C function and calls</a:t>
            </a:r>
          </a:p>
          <a:p>
            <a:endParaRPr lang="en-GB" dirty="0"/>
          </a:p>
          <a:p>
            <a:r>
              <a:rPr lang="en-GB" dirty="0" smtClean="0"/>
              <a:t>The CUDA Kernel API is used to define the computation to be performed by the GPU</a:t>
            </a:r>
          </a:p>
          <a:p>
            <a:pPr lvl="1"/>
            <a:r>
              <a:rPr lang="en-GB" dirty="0" smtClean="0"/>
              <a:t>C extensions</a:t>
            </a:r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2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Program 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4102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Consider the </a:t>
            </a:r>
            <a:r>
              <a:rPr lang="en-GB" dirty="0" smtClean="0"/>
              <a:t>workflow of the example </a:t>
            </a:r>
            <a:r>
              <a:rPr lang="en-GB" dirty="0"/>
              <a:t>vector </a:t>
            </a:r>
            <a:r>
              <a:rPr lang="en-GB" dirty="0" smtClean="0"/>
              <a:t>addition </a:t>
            </a:r>
            <a:r>
              <a:rPr lang="en-GB" dirty="0" err="1">
                <a:latin typeface="Courier New"/>
                <a:cs typeface="Courier New"/>
              </a:rPr>
              <a:t>vecAdd</a:t>
            </a:r>
            <a:r>
              <a:rPr lang="en-GB" dirty="0">
                <a:latin typeface="Courier New"/>
                <a:cs typeface="Courier New"/>
              </a:rPr>
              <a:t>.</a:t>
            </a:r>
            <a:r>
              <a:rPr lang="en-US" dirty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u</a:t>
            </a:r>
            <a:r>
              <a:rPr lang="en-US" dirty="0">
                <a:latin typeface="Trebuchet MS"/>
                <a:cs typeface="Trebuchet MS"/>
              </a:rPr>
              <a:t>:</a:t>
            </a:r>
            <a:endParaRPr lang="en-GB" dirty="0"/>
          </a:p>
          <a:p>
            <a:pPr marL="1028700" lvl="1" indent="-457200">
              <a:buFont typeface="+mj-lt"/>
              <a:buAutoNum type="arabicPeriod"/>
            </a:pPr>
            <a:r>
              <a:rPr lang="en-GB" dirty="0"/>
              <a:t>Allocate space for </a:t>
            </a:r>
            <a:r>
              <a:rPr lang="en-GB" dirty="0">
                <a:latin typeface="Courier New"/>
                <a:cs typeface="Courier New"/>
              </a:rPr>
              <a:t>A</a:t>
            </a:r>
            <a:r>
              <a:rPr lang="en-GB" dirty="0"/>
              <a:t>, </a:t>
            </a:r>
            <a:r>
              <a:rPr lang="en-GB" dirty="0">
                <a:latin typeface="Courier New"/>
                <a:cs typeface="Courier New"/>
              </a:rPr>
              <a:t>B</a:t>
            </a:r>
            <a:r>
              <a:rPr lang="en-GB" dirty="0"/>
              <a:t>, and </a:t>
            </a:r>
            <a:r>
              <a:rPr lang="en-GB" dirty="0">
                <a:latin typeface="Courier New"/>
                <a:cs typeface="Courier New"/>
              </a:rPr>
              <a:t>C</a:t>
            </a:r>
            <a:r>
              <a:rPr lang="en-GB" dirty="0"/>
              <a:t> on the GPU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/>
              <a:t>Transfer the initial contents of </a:t>
            </a:r>
            <a:r>
              <a:rPr lang="en-GB" dirty="0">
                <a:latin typeface="Courier New"/>
                <a:cs typeface="Courier New"/>
              </a:rPr>
              <a:t>A</a:t>
            </a:r>
            <a:r>
              <a:rPr lang="en-GB" dirty="0"/>
              <a:t> and </a:t>
            </a:r>
            <a:r>
              <a:rPr lang="en-GB" dirty="0">
                <a:latin typeface="Courier New"/>
                <a:cs typeface="Courier New"/>
              </a:rPr>
              <a:t>B</a:t>
            </a:r>
            <a:r>
              <a:rPr lang="en-GB" dirty="0"/>
              <a:t> to the GPU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/>
              <a:t>Execute a kernel in which each thread sums </a:t>
            </a:r>
            <a:r>
              <a:rPr lang="en-GB" dirty="0">
                <a:latin typeface="Courier New"/>
                <a:cs typeface="Courier New"/>
              </a:rPr>
              <a:t>A</a:t>
            </a:r>
            <a:r>
              <a:rPr lang="en-GB" baseline="-25000" dirty="0">
                <a:latin typeface="Courier New"/>
                <a:cs typeface="Courier New"/>
              </a:rPr>
              <a:t>i</a:t>
            </a:r>
            <a:r>
              <a:rPr lang="en-GB" dirty="0"/>
              <a:t> and </a:t>
            </a:r>
            <a:r>
              <a:rPr lang="en-GB" dirty="0">
                <a:latin typeface="Courier New"/>
                <a:cs typeface="Courier New"/>
              </a:rPr>
              <a:t>B</a:t>
            </a:r>
            <a:r>
              <a:rPr lang="en-GB" baseline="-25000" dirty="0">
                <a:latin typeface="Courier New"/>
                <a:cs typeface="Courier New"/>
              </a:rPr>
              <a:t>i</a:t>
            </a:r>
            <a:r>
              <a:rPr lang="en-GB" dirty="0"/>
              <a:t>, and stores the result in </a:t>
            </a:r>
            <a:r>
              <a:rPr lang="en-GB" dirty="0" err="1">
                <a:latin typeface="Courier New"/>
                <a:cs typeface="Courier New"/>
              </a:rPr>
              <a:t>C</a:t>
            </a:r>
            <a:r>
              <a:rPr lang="en-GB" baseline="-25000" dirty="0" err="1">
                <a:latin typeface="Courier New"/>
                <a:cs typeface="Courier New"/>
              </a:rPr>
              <a:t>i</a:t>
            </a:r>
            <a:endParaRPr lang="en-GB" dirty="0">
              <a:latin typeface="Courier New"/>
              <a:cs typeface="Courier New"/>
            </a:endParaRPr>
          </a:p>
          <a:p>
            <a:pPr marL="1028700" lvl="1" indent="-457200">
              <a:buFont typeface="+mj-lt"/>
              <a:buAutoNum type="arabicPeriod"/>
            </a:pPr>
            <a:r>
              <a:rPr lang="en-GB" dirty="0"/>
              <a:t>Transfer the final contents of </a:t>
            </a:r>
            <a:r>
              <a:rPr lang="en-GB" dirty="0">
                <a:latin typeface="Courier New"/>
                <a:cs typeface="Courier New"/>
              </a:rPr>
              <a:t>C</a:t>
            </a:r>
            <a:r>
              <a:rPr lang="en-GB" dirty="0"/>
              <a:t> back to the host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/>
              <a:t>Free </a:t>
            </a:r>
            <a:r>
              <a:rPr lang="en-GB" dirty="0">
                <a:latin typeface="Courier New"/>
                <a:cs typeface="Courier New"/>
              </a:rPr>
              <a:t>A</a:t>
            </a:r>
            <a:r>
              <a:rPr lang="en-GB" dirty="0"/>
              <a:t>, </a:t>
            </a:r>
            <a:r>
              <a:rPr lang="en-GB" dirty="0">
                <a:latin typeface="Courier New"/>
                <a:cs typeface="Courier New"/>
              </a:rPr>
              <a:t>B</a:t>
            </a:r>
            <a:r>
              <a:rPr lang="en-GB" dirty="0"/>
              <a:t>, and </a:t>
            </a:r>
            <a:r>
              <a:rPr lang="en-GB" dirty="0">
                <a:latin typeface="Courier New"/>
                <a:cs typeface="Courier New"/>
              </a:rPr>
              <a:t>C</a:t>
            </a:r>
            <a:r>
              <a:rPr lang="en-GB" dirty="0"/>
              <a:t> on the GPU</a:t>
            </a:r>
          </a:p>
          <a:p>
            <a:pPr marL="0" indent="0">
              <a:buNone/>
            </a:pPr>
            <a:r>
              <a:rPr lang="en-GB" b="1" dirty="0" smtClean="0"/>
              <a:t>        Modify to C = A+B+C</a:t>
            </a:r>
          </a:p>
          <a:p>
            <a:pPr marL="0" indent="0">
              <a:buNone/>
            </a:pPr>
            <a:r>
              <a:rPr lang="en-GB" b="1" dirty="0"/>
              <a:t>	</a:t>
            </a:r>
            <a:r>
              <a:rPr lang="en-GB" b="1" dirty="0" smtClean="0"/>
              <a:t>		     A = B*C;</a:t>
            </a:r>
          </a:p>
          <a:p>
            <a:pPr marL="0" indent="0">
              <a:buNone/>
            </a:pPr>
            <a:r>
              <a:rPr lang="en-GB" b="1" dirty="0"/>
              <a:t>	</a:t>
            </a:r>
            <a:r>
              <a:rPr lang="en-GB" b="1" dirty="0" smtClean="0"/>
              <a:t>		</a:t>
            </a:r>
            <a:r>
              <a:rPr lang="en-GB" b="1" dirty="0" smtClean="0">
                <a:solidFill>
                  <a:srgbClr val="FF0000"/>
                </a:solidFill>
              </a:rPr>
              <a:t> we will need both C and A in the host side after GPU computation. </a:t>
            </a:r>
          </a:p>
          <a:p>
            <a:r>
              <a:rPr lang="en-GB" dirty="0" smtClean="0"/>
              <a:t>Compile and running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codd</a:t>
            </a:r>
            <a:r>
              <a:rPr lang="en-US" dirty="0" smtClean="0"/>
              <a:t> from </a:t>
            </a:r>
            <a:r>
              <a:rPr lang="en-US" dirty="0" err="1" smtClean="0"/>
              <a:t>gpu_code_examples</a:t>
            </a:r>
            <a:r>
              <a:rPr lang="en-US" dirty="0" smtClean="0"/>
              <a:t> </a:t>
            </a:r>
            <a:r>
              <a:rPr lang="en-GB" dirty="0" smtClean="0"/>
              <a:t>folder</a:t>
            </a:r>
            <a:endParaRPr lang="en-GB" dirty="0" smtClean="0"/>
          </a:p>
          <a:p>
            <a:pPr lvl="1"/>
            <a:r>
              <a:rPr lang="en-GB" dirty="0" smtClean="0"/>
              <a:t>$</a:t>
            </a:r>
            <a:r>
              <a:rPr lang="en-GB" dirty="0" err="1" smtClean="0"/>
              <a:t>nvcc</a:t>
            </a:r>
            <a:r>
              <a:rPr lang="en-GB" dirty="0" smtClean="0"/>
              <a:t> –</a:t>
            </a:r>
            <a:r>
              <a:rPr lang="en-GB" dirty="0" err="1" smtClean="0"/>
              <a:t>Xcompiler</a:t>
            </a:r>
            <a:r>
              <a:rPr lang="en-GB" dirty="0" smtClean="0"/>
              <a:t> –</a:t>
            </a:r>
            <a:r>
              <a:rPr lang="en-GB" dirty="0" err="1" smtClean="0"/>
              <a:t>fopenmp</a:t>
            </a:r>
            <a:r>
              <a:rPr lang="en-GB" dirty="0" smtClean="0"/>
              <a:t> </a:t>
            </a:r>
            <a:r>
              <a:rPr lang="en-GB" dirty="0" err="1" smtClean="0"/>
              <a:t>vectorAdd.cu</a:t>
            </a:r>
            <a:endParaRPr lang="en-GB" dirty="0"/>
          </a:p>
          <a:p>
            <a:pPr lvl="1"/>
            <a:r>
              <a:rPr lang="en-GB" dirty="0" smtClean="0"/>
              <a:t>$./</a:t>
            </a:r>
            <a:r>
              <a:rPr lang="en-GB" dirty="0" err="1" smtClean="0"/>
              <a:t>a.out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 and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Matvec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Version 1: each thread computes one element of the final vector</a:t>
            </a:r>
          </a:p>
          <a:p>
            <a:pPr lvl="1"/>
            <a:r>
              <a:rPr lang="en-US" dirty="0" smtClean="0"/>
              <a:t>Version 2:</a:t>
            </a:r>
          </a:p>
          <a:p>
            <a:r>
              <a:rPr lang="en-US" dirty="0" err="1" smtClean="0"/>
              <a:t>Matmul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Version 1: each thread computes one row of the final matrix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SDK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CUDA Programming Manual:</a:t>
            </a:r>
          </a:p>
          <a:p>
            <a:pPr lvl="1"/>
            <a:r>
              <a:rPr lang="en-US" dirty="0">
                <a:hlinkClick r:id="rId2"/>
              </a:rPr>
              <a:t>http://docs.nvidia.com/cuda/cuda-c-programming-</a:t>
            </a:r>
            <a:r>
              <a:rPr lang="en-US" dirty="0" smtClean="0">
                <a:hlinkClick r:id="rId2"/>
              </a:rPr>
              <a:t>guide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CUDA SDK Examples </a:t>
            </a:r>
            <a:r>
              <a:rPr lang="en-US" dirty="0" smtClean="0"/>
              <a:t>on CUDA installation folder</a:t>
            </a:r>
          </a:p>
          <a:p>
            <a:pPr lvl="1"/>
            <a:r>
              <a:rPr lang="en-US" dirty="0" smtClean="0"/>
              <a:t>E.g. /</a:t>
            </a:r>
            <a:r>
              <a:rPr lang="en-US" dirty="0" err="1" smtClean="0"/>
              <a:t>usr</a:t>
            </a:r>
            <a:r>
              <a:rPr lang="en-US" dirty="0" smtClean="0"/>
              <a:t>/local/cuda-8.0/samples</a:t>
            </a:r>
            <a:r>
              <a:rPr lang="en-US" dirty="0" smtClean="0"/>
              <a:t>/</a:t>
            </a:r>
          </a:p>
          <a:p>
            <a:pPr marL="285750" indent="-285750"/>
            <a:r>
              <a:rPr lang="en-US" dirty="0" smtClean="0"/>
              <a:t>Copy to your home folder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p</a:t>
            </a:r>
            <a:r>
              <a:rPr lang="en-US" dirty="0" smtClean="0"/>
              <a:t> –r </a:t>
            </a:r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/local/cuda-8.0/</a:t>
            </a:r>
            <a:r>
              <a:rPr lang="en-US" dirty="0" smtClean="0"/>
              <a:t>samples  ~/</a:t>
            </a:r>
            <a:r>
              <a:rPr lang="en-US" dirty="0" err="1" smtClean="0"/>
              <a:t>CUDA_samples</a:t>
            </a:r>
            <a:endParaRPr lang="en-US" dirty="0"/>
          </a:p>
          <a:p>
            <a:r>
              <a:rPr lang="en-US" dirty="0" smtClean="0"/>
              <a:t>Do a “make” in the folder, and it will build all the sources </a:t>
            </a:r>
          </a:p>
          <a:p>
            <a:r>
              <a:rPr lang="en-US" dirty="0" smtClean="0"/>
              <a:t>Or go to a specific example folder and make, it will build only the binary</a:t>
            </a:r>
          </a:p>
          <a:p>
            <a:endParaRPr lang="en-US" dirty="0"/>
          </a:p>
          <a:p>
            <a:r>
              <a:rPr lang="en-US" dirty="0" smtClean="0"/>
              <a:t>Find ones you are interested in and run to see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Inspecting CUDA Programs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Debugging CUDA program: </a:t>
            </a:r>
          </a:p>
          <a:p>
            <a:pPr lvl="1"/>
            <a:r>
              <a:rPr lang="en-GB" dirty="0" err="1" smtClean="0">
                <a:latin typeface="Courier New"/>
                <a:cs typeface="Courier New"/>
              </a:rPr>
              <a:t>cuda-gdb</a:t>
            </a:r>
            <a:r>
              <a:rPr lang="en-GB" dirty="0" smtClean="0"/>
              <a:t> debugging tool,</a:t>
            </a:r>
            <a:r>
              <a:rPr lang="en-GB" dirty="0"/>
              <a:t> </a:t>
            </a:r>
            <a:r>
              <a:rPr lang="en-GB" dirty="0" smtClean="0"/>
              <a:t>like </a:t>
            </a:r>
            <a:r>
              <a:rPr lang="en-GB" dirty="0" err="1" smtClean="0"/>
              <a:t>gdb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Profiling a program to examine the performance</a:t>
            </a:r>
          </a:p>
          <a:p>
            <a:pPr lvl="1"/>
            <a:r>
              <a:rPr lang="en-GB" dirty="0" err="1" smtClean="0">
                <a:latin typeface="Courier New"/>
                <a:cs typeface="Courier New"/>
              </a:rPr>
              <a:t>Nvprof</a:t>
            </a:r>
            <a:r>
              <a:rPr lang="en-GB" dirty="0" smtClean="0"/>
              <a:t> tool, like </a:t>
            </a:r>
            <a:r>
              <a:rPr lang="en-GB" dirty="0" err="1" smtClean="0">
                <a:latin typeface="Courier New"/>
                <a:cs typeface="Courier New"/>
              </a:rPr>
              <a:t>gprof</a:t>
            </a:r>
            <a:endParaRPr lang="en-GB" dirty="0" smtClean="0">
              <a:latin typeface="Courier New"/>
              <a:cs typeface="Courier New"/>
            </a:endParaRPr>
          </a:p>
          <a:p>
            <a:pPr lvl="1"/>
            <a:r>
              <a:rPr lang="en-GB" dirty="0" err="1" smtClean="0">
                <a:latin typeface="Courier New"/>
                <a:cs typeface="Courier New"/>
              </a:rPr>
              <a:t>Nvprof</a:t>
            </a:r>
            <a:r>
              <a:rPr lang="en-GB" dirty="0" smtClean="0">
                <a:latin typeface="Courier New"/>
                <a:cs typeface="Courier New"/>
              </a:rPr>
              <a:t> ./</a:t>
            </a:r>
            <a:r>
              <a:rPr lang="en-GB" dirty="0" err="1" smtClean="0">
                <a:latin typeface="Courier New"/>
                <a:cs typeface="Courier New"/>
              </a:rPr>
              <a:t>vecAdd</a:t>
            </a:r>
            <a:endParaRPr lang="en-GB" dirty="0">
              <a:latin typeface="Courier New"/>
              <a:cs typeface="Courier New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Manycore</a:t>
            </a:r>
            <a:r>
              <a:rPr lang="en-US" dirty="0"/>
              <a:t> GPU </a:t>
            </a:r>
            <a:r>
              <a:rPr lang="en-US" dirty="0" smtClean="0"/>
              <a:t>Architectures </a:t>
            </a:r>
            <a:r>
              <a:rPr lang="en-US" dirty="0"/>
              <a:t>and </a:t>
            </a:r>
            <a:r>
              <a:rPr lang="en-US" dirty="0" smtClean="0"/>
              <a:t>Programming: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</a:p>
          <a:p>
            <a:pPr lvl="1"/>
            <a:r>
              <a:rPr lang="en-US" b="1" dirty="0" smtClean="0"/>
              <a:t>GPU architectures, GPGPUs, and CUDA</a:t>
            </a:r>
          </a:p>
          <a:p>
            <a:r>
              <a:rPr lang="en-US" b="1" dirty="0" smtClean="0"/>
              <a:t>GPU Execution model</a:t>
            </a:r>
          </a:p>
          <a:p>
            <a:r>
              <a:rPr lang="en-US" dirty="0" smtClean="0"/>
              <a:t>CUDA Programming model</a:t>
            </a:r>
          </a:p>
          <a:p>
            <a:r>
              <a:rPr lang="en-US" dirty="0" smtClean="0"/>
              <a:t>Working with Memory in CUDA</a:t>
            </a:r>
          </a:p>
          <a:p>
            <a:pPr lvl="1"/>
            <a:r>
              <a:rPr lang="en-US" dirty="0" smtClean="0"/>
              <a:t>Global memory, shared and constant memory</a:t>
            </a:r>
          </a:p>
          <a:p>
            <a:r>
              <a:rPr lang="en-US" dirty="0" smtClean="0"/>
              <a:t>Streams and concurrency</a:t>
            </a:r>
          </a:p>
          <a:p>
            <a:r>
              <a:rPr lang="en-US" dirty="0" smtClean="0"/>
              <a:t>CUDA instruction intrinsic and library</a:t>
            </a:r>
          </a:p>
          <a:p>
            <a:r>
              <a:rPr lang="en-US" dirty="0" smtClean="0"/>
              <a:t>Performance, profiling, debugging, and error handling</a:t>
            </a:r>
          </a:p>
          <a:p>
            <a:r>
              <a:rPr lang="en-US" dirty="0" smtClean="0"/>
              <a:t>Directive-based high-level programming model</a:t>
            </a:r>
          </a:p>
          <a:p>
            <a:pPr lvl="1"/>
            <a:r>
              <a:rPr lang="en-US" dirty="0" err="1" smtClean="0"/>
              <a:t>OpenACC</a:t>
            </a:r>
            <a:r>
              <a:rPr lang="en-US" dirty="0" smtClean="0"/>
              <a:t> and OpenMP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3048000"/>
            <a:ext cx="469900" cy="3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Storing Data on the GPU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/>
              <a:t>memory hierarchy </a:t>
            </a:r>
            <a:r>
              <a:rPr lang="en-GB" dirty="0" smtClean="0"/>
              <a:t>emulates a large amount of low</a:t>
            </a:r>
            <a:r>
              <a:rPr lang="en-GB" dirty="0"/>
              <a:t>-latency memory</a:t>
            </a:r>
            <a:endParaRPr lang="en-GB" dirty="0" smtClean="0"/>
          </a:p>
          <a:p>
            <a:pPr lvl="1"/>
            <a:r>
              <a:rPr lang="en-GB" dirty="0" smtClean="0"/>
              <a:t>Cache data from a large, high-latency memory bank in a small low-latency memory bank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4329" y="3276600"/>
            <a:ext cx="3300367" cy="950106"/>
          </a:xfrm>
          <a:prstGeom prst="rect">
            <a:avLst/>
          </a:prstGeom>
          <a:solidFill>
            <a:srgbClr val="76B900"/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DRAM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709404" y="4626750"/>
            <a:ext cx="1950217" cy="750083"/>
          </a:xfrm>
          <a:prstGeom prst="rect">
            <a:avLst/>
          </a:prstGeom>
          <a:solidFill>
            <a:srgbClr val="76B900"/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L2 Cache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099561" y="5776878"/>
            <a:ext cx="1162629" cy="400044"/>
          </a:xfrm>
          <a:prstGeom prst="rect">
            <a:avLst/>
          </a:prstGeom>
          <a:solidFill>
            <a:srgbClr val="76B900"/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L1 Cache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>
            <a:off x="4684513" y="4226705"/>
            <a:ext cx="0" cy="4000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>
          <a:xfrm flipH="1">
            <a:off x="4680875" y="5376833"/>
            <a:ext cx="3638" cy="4000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4948535"/>
            <a:ext cx="3124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CPU Memory Hierarchy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08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Storing Data on the GPU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953000" y="1164471"/>
            <a:ext cx="3657600" cy="5312529"/>
            <a:chOff x="4953000" y="1164471"/>
            <a:chExt cx="3657600" cy="5312529"/>
          </a:xfrm>
        </p:grpSpPr>
        <p:sp>
          <p:nvSpPr>
            <p:cNvPr id="24" name="Rectangle 23"/>
            <p:cNvSpPr/>
            <p:nvPr/>
          </p:nvSpPr>
          <p:spPr>
            <a:xfrm>
              <a:off x="4953000" y="1164471"/>
              <a:ext cx="3657600" cy="5312529"/>
            </a:xfrm>
            <a:prstGeom prst="rect">
              <a:avLst/>
            </a:prstGeom>
            <a:solidFill>
              <a:srgbClr val="76B9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SIMT Thread Groups on a GPU</a:t>
              </a:r>
              <a:endParaRPr lang="en-US" dirty="0">
                <a:latin typeface="Trebuchet MS"/>
                <a:cs typeface="Trebuchet M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21587" y="1874674"/>
              <a:ext cx="3283527" cy="2552097"/>
            </a:xfrm>
            <a:prstGeom prst="rect">
              <a:avLst/>
            </a:prstGeom>
            <a:solidFill>
              <a:srgbClr val="76B9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SIMT Thread Groups on an SM</a:t>
              </a:r>
              <a:endParaRPr lang="en-US" dirty="0">
                <a:latin typeface="Trebuchet MS"/>
                <a:cs typeface="Trebuchet M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44415" y="2482922"/>
              <a:ext cx="3075708" cy="1093756"/>
            </a:xfrm>
            <a:prstGeom prst="rect">
              <a:avLst/>
            </a:prstGeom>
            <a:solidFill>
              <a:srgbClr val="76B9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SIMT Thread Group</a:t>
              </a:r>
              <a:endParaRPr lang="en-US" dirty="0">
                <a:latin typeface="Trebuchet MS"/>
                <a:cs typeface="Trebuchet M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34000" y="2957907"/>
              <a:ext cx="1122219" cy="468753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Registers</a:t>
              </a:r>
              <a:endParaRPr lang="en-US" dirty="0">
                <a:latin typeface="Trebuchet MS"/>
                <a:cs typeface="Trebuchet M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53200" y="2957907"/>
              <a:ext cx="1704109" cy="468753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Local Memory</a:t>
              </a:r>
              <a:endParaRPr lang="en-US" dirty="0">
                <a:latin typeface="Trebuchet MS"/>
                <a:cs typeface="Trebuchet M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44416" y="3757996"/>
              <a:ext cx="3075708" cy="468753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On-Chip Shared Memory</a:t>
              </a:r>
              <a:endParaRPr lang="en-US" dirty="0">
                <a:latin typeface="Trebuchet MS"/>
                <a:cs typeface="Trebuchet M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21587" y="4608091"/>
              <a:ext cx="3283527" cy="468753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Global Memory</a:t>
              </a:r>
              <a:endParaRPr lang="en-US" dirty="0">
                <a:latin typeface="Trebuchet MS"/>
                <a:cs typeface="Trebuchet M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21587" y="5208157"/>
              <a:ext cx="3283527" cy="468753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Constant Memory</a:t>
              </a:r>
              <a:endParaRPr lang="en-US" dirty="0">
                <a:latin typeface="Trebuchet MS"/>
                <a:cs typeface="Trebuchet M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21587" y="5808224"/>
              <a:ext cx="3283527" cy="468753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Texture Memory</a:t>
              </a:r>
              <a:endParaRPr lang="en-US" dirty="0">
                <a:latin typeface="Trebuchet MS"/>
                <a:cs typeface="Trebuchet MS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4343400" cy="5213350"/>
          </a:xfrm>
        </p:spPr>
        <p:txBody>
          <a:bodyPr/>
          <a:lstStyle/>
          <a:p>
            <a:r>
              <a:rPr lang="en-GB" dirty="0"/>
              <a:t>The CUDA Memory Hierarchy is more complex than the CPU memory hierarchy</a:t>
            </a:r>
          </a:p>
          <a:p>
            <a:pPr lvl="1"/>
            <a:r>
              <a:rPr lang="en-GB" dirty="0"/>
              <a:t>Many different types of memory, each with special-purpose characteristics</a:t>
            </a:r>
          </a:p>
          <a:p>
            <a:pPr lvl="1"/>
            <a:r>
              <a:rPr lang="en-GB" dirty="0"/>
              <a:t>More explicit control over data movement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3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Storing Data on the GPU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397425" y="2578906"/>
            <a:ext cx="0" cy="380042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09638" y="2978950"/>
            <a:ext cx="2737804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984879" y="2578906"/>
            <a:ext cx="0" cy="380042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572333" y="2578906"/>
            <a:ext cx="0" cy="380042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159788" y="2578906"/>
            <a:ext cx="0" cy="380042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747242" y="2578906"/>
            <a:ext cx="0" cy="380042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334696" y="2578906"/>
            <a:ext cx="0" cy="380042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922150" y="2578906"/>
            <a:ext cx="0" cy="380042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809638" y="3679028"/>
            <a:ext cx="2737804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809638" y="4379106"/>
            <a:ext cx="2737804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809638" y="5079183"/>
            <a:ext cx="2737804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809638" y="5779261"/>
            <a:ext cx="2737804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734629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734629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734629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847142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847142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847142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959654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959654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959654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072167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072167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072167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184679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184679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184679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297192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297192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297192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409704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409704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409704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522217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522217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522217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634729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634729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634729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747242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747242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747242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859754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859754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6859754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972267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972267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972267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7084779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7084779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7084779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7197292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7197292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97292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309804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7309804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7309804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7422317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422317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422317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7534829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7534829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7534829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7647342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7647342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7647342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759854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7759854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7759854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7872367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7872367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7872367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7984879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7984879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7984879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8097392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8097392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8097392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8209904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8209904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8209904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8322417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8322417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8322417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8434929" y="2028845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8434929" y="2178862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8434929" y="2328878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5105400" cy="521335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Registers</a:t>
            </a:r>
          </a:p>
          <a:p>
            <a:pPr lvl="1"/>
            <a:r>
              <a:rPr lang="en-GB" dirty="0"/>
              <a:t>Lowest latency memory space on the GPU</a:t>
            </a:r>
          </a:p>
          <a:p>
            <a:pPr lvl="1"/>
            <a:r>
              <a:rPr lang="en-GB" b="1" dirty="0"/>
              <a:t>Private to each CUDA thread</a:t>
            </a:r>
          </a:p>
          <a:p>
            <a:pPr lvl="1"/>
            <a:r>
              <a:rPr lang="en-GB" dirty="0"/>
              <a:t>Constant pool of registers per-SM divided among threads in resident thread blocks</a:t>
            </a:r>
          </a:p>
          <a:p>
            <a:pPr lvl="1"/>
            <a:r>
              <a:rPr lang="en-GB" dirty="0"/>
              <a:t>Architecture-dependent limit on number of registers per thread</a:t>
            </a:r>
          </a:p>
          <a:p>
            <a:pPr lvl="1"/>
            <a:r>
              <a:rPr lang="en-GB" dirty="0"/>
              <a:t>Registers are not explicitly used by the programmer, implicitly allocated by the compiler</a:t>
            </a:r>
          </a:p>
          <a:p>
            <a:pPr lvl="1"/>
            <a:r>
              <a:rPr lang="en-GB" dirty="0">
                <a:latin typeface="Courier New"/>
                <a:cs typeface="Courier New"/>
              </a:rPr>
              <a:t>-</a:t>
            </a:r>
            <a:r>
              <a:rPr lang="en-GB" dirty="0" err="1">
                <a:latin typeface="Courier New"/>
                <a:cs typeface="Courier New"/>
              </a:rPr>
              <a:t>maxrregcount</a:t>
            </a:r>
            <a:r>
              <a:rPr lang="en-GB" dirty="0"/>
              <a:t> compiler option allows you to limit # registers per thread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2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Storing Data on the GPU</a:t>
            </a:r>
            <a:endParaRPr lang="en-GB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234796" y="4129078"/>
            <a:ext cx="0" cy="23002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709737" y="4429111"/>
            <a:ext cx="1050117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709737" y="5129189"/>
            <a:ext cx="1050117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709737" y="5829267"/>
            <a:ext cx="1050117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709738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709738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709738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822250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822250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822250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934763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934763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934763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047275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047275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047275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159788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159788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159788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272300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272300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272300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384813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384813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384813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497325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497325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497325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609838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609838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609838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86500" y="2828933"/>
            <a:ext cx="1875208" cy="500056"/>
          </a:xfrm>
          <a:prstGeom prst="rect">
            <a:avLst/>
          </a:prstGeom>
          <a:noFill/>
          <a:ln w="25400">
            <a:solidFill>
              <a:srgbClr val="817C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rebuchet MS"/>
                <a:cs typeface="Trebuchet MS"/>
              </a:rPr>
              <a:t>L1 Cache</a:t>
            </a:r>
            <a:endParaRPr lang="en-US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cxnSp>
        <p:nvCxnSpPr>
          <p:cNvPr id="11" name="Straight Arrow Connector 10"/>
          <p:cNvCxnSpPr>
            <a:stCxn id="79" idx="0"/>
            <a:endCxn id="9" idx="2"/>
          </p:cNvCxnSpPr>
          <p:nvPr/>
        </p:nvCxnSpPr>
        <p:spPr>
          <a:xfrm flipV="1">
            <a:off x="7216044" y="3328989"/>
            <a:ext cx="8060" cy="30003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065521" y="2078851"/>
            <a:ext cx="2325259" cy="450050"/>
          </a:xfrm>
          <a:prstGeom prst="rect">
            <a:avLst/>
          </a:prstGeom>
          <a:noFill/>
          <a:ln w="25400">
            <a:solidFill>
              <a:srgbClr val="817C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rebuchet MS"/>
                <a:cs typeface="Trebuchet MS"/>
              </a:rPr>
              <a:t>L2 Cache</a:t>
            </a:r>
            <a:endParaRPr lang="en-US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82640" y="1328767"/>
            <a:ext cx="2700301" cy="450050"/>
          </a:xfrm>
          <a:prstGeom prst="rect">
            <a:avLst/>
          </a:prstGeom>
          <a:noFill/>
          <a:ln w="25400">
            <a:solidFill>
              <a:srgbClr val="817C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rebuchet MS"/>
                <a:cs typeface="Trebuchet MS"/>
              </a:rPr>
              <a:t>Global Memory</a:t>
            </a:r>
            <a:endParaRPr lang="en-US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cxnSp>
        <p:nvCxnSpPr>
          <p:cNvPr id="42" name="Straight Arrow Connector 41"/>
          <p:cNvCxnSpPr>
            <a:stCxn id="9" idx="0"/>
            <a:endCxn id="39" idx="2"/>
          </p:cNvCxnSpPr>
          <p:nvPr/>
        </p:nvCxnSpPr>
        <p:spPr>
          <a:xfrm flipV="1">
            <a:off x="7224105" y="2528900"/>
            <a:ext cx="4046" cy="30003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0"/>
            <a:endCxn id="41" idx="2"/>
          </p:cNvCxnSpPr>
          <p:nvPr/>
        </p:nvCxnSpPr>
        <p:spPr>
          <a:xfrm flipV="1">
            <a:off x="7228150" y="1778817"/>
            <a:ext cx="4641" cy="30003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5257800" cy="5213350"/>
          </a:xfrm>
        </p:spPr>
        <p:txBody>
          <a:bodyPr/>
          <a:lstStyle/>
          <a:p>
            <a:r>
              <a:rPr lang="en-GB" dirty="0"/>
              <a:t>GPU Caches</a:t>
            </a:r>
          </a:p>
          <a:p>
            <a:pPr lvl="1"/>
            <a:r>
              <a:rPr lang="en-GB" dirty="0"/>
              <a:t>Behaviour of GPU caches is architecture-dependent</a:t>
            </a:r>
          </a:p>
          <a:p>
            <a:pPr lvl="1"/>
            <a:r>
              <a:rPr lang="en-GB" dirty="0"/>
              <a:t>Per-SM L1 cache stored on-chip</a:t>
            </a:r>
          </a:p>
          <a:p>
            <a:pPr lvl="1"/>
            <a:r>
              <a:rPr lang="en-GB" dirty="0"/>
              <a:t>Per-GPU L2 cache stored off-chip, caches values for all SMs</a:t>
            </a:r>
          </a:p>
          <a:p>
            <a:pPr lvl="1"/>
            <a:r>
              <a:rPr lang="en-GB" dirty="0"/>
              <a:t>Due to parallelism of accesses, GPU caches do not follow the same LRU rules as CPU caches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Storing Data on the GPU</a:t>
            </a:r>
            <a:endParaRPr lang="en-GB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234796" y="4129078"/>
            <a:ext cx="0" cy="23002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709737" y="4429111"/>
            <a:ext cx="1050117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709737" y="5129189"/>
            <a:ext cx="1050117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709737" y="5829267"/>
            <a:ext cx="1050117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709738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709738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709738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822250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822250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822250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934763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934763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934763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047275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047275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047275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159788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159788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159788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272300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272300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272300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384813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384813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384813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497325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497325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497325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609838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609838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609838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86500" y="1728811"/>
            <a:ext cx="1875208" cy="700078"/>
          </a:xfrm>
          <a:prstGeom prst="rect">
            <a:avLst/>
          </a:prstGeom>
          <a:noFill/>
          <a:ln w="25400">
            <a:solidFill>
              <a:srgbClr val="817C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rebuchet MS"/>
                <a:cs typeface="Trebuchet MS"/>
              </a:rPr>
              <a:t>Shared Memory</a:t>
            </a:r>
            <a:endParaRPr lang="en-US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cxnSp>
        <p:nvCxnSpPr>
          <p:cNvPr id="11" name="Straight Arrow Connector 10"/>
          <p:cNvCxnSpPr>
            <a:stCxn id="79" idx="0"/>
            <a:endCxn id="9" idx="2"/>
          </p:cNvCxnSpPr>
          <p:nvPr/>
        </p:nvCxnSpPr>
        <p:spPr>
          <a:xfrm flipV="1">
            <a:off x="7216044" y="2428889"/>
            <a:ext cx="8060" cy="120013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6341398" y="2878803"/>
            <a:ext cx="125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Transfer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5638800" cy="5213350"/>
          </a:xfrm>
        </p:spPr>
        <p:txBody>
          <a:bodyPr/>
          <a:lstStyle/>
          <a:p>
            <a:r>
              <a:rPr lang="en-GB" b="1" dirty="0"/>
              <a:t>Shared Memory</a:t>
            </a:r>
          </a:p>
          <a:p>
            <a:pPr lvl="1"/>
            <a:r>
              <a:rPr lang="en-GB" b="1" dirty="0"/>
              <a:t>Declared with the </a:t>
            </a:r>
            <a:r>
              <a:rPr lang="en-GB" b="1" dirty="0">
                <a:latin typeface="Courier New"/>
                <a:cs typeface="Courier New"/>
              </a:rPr>
              <a:t>__shared__</a:t>
            </a:r>
            <a:r>
              <a:rPr lang="en-GB" b="1" dirty="0"/>
              <a:t> keyword</a:t>
            </a:r>
          </a:p>
          <a:p>
            <a:pPr lvl="1"/>
            <a:r>
              <a:rPr lang="en-GB" dirty="0"/>
              <a:t>Low-latency, high bandwidth</a:t>
            </a:r>
          </a:p>
          <a:p>
            <a:pPr lvl="1"/>
            <a:r>
              <a:rPr lang="en-GB" b="1" dirty="0"/>
              <a:t>Shared by all threads in a thread block</a:t>
            </a:r>
          </a:p>
          <a:p>
            <a:pPr lvl="1"/>
            <a:r>
              <a:rPr lang="en-GB" dirty="0"/>
              <a:t>Explicitly allocated and managed by the programmer, manual L1 cache</a:t>
            </a:r>
          </a:p>
          <a:p>
            <a:pPr lvl="1"/>
            <a:r>
              <a:rPr lang="en-GB" dirty="0"/>
              <a:t>Stored on-SM, same physical memory as the GPU L1 cache</a:t>
            </a:r>
          </a:p>
          <a:p>
            <a:pPr lvl="1"/>
            <a:r>
              <a:rPr lang="en-GB" dirty="0"/>
              <a:t>On-SM memory is statically partitioned between L1 cache and shared memory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is the GPU controlled?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 CUDA kernel: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efines the operations to be </a:t>
            </a:r>
            <a:r>
              <a:rPr lang="en-GB" b="1" dirty="0" smtClean="0"/>
              <a:t>performed by a single thread </a:t>
            </a:r>
            <a:r>
              <a:rPr lang="en-GB" dirty="0" smtClean="0"/>
              <a:t>on the GPU</a:t>
            </a:r>
            <a:endParaRPr lang="en-GB" dirty="0"/>
          </a:p>
          <a:p>
            <a:pPr lvl="1"/>
            <a:r>
              <a:rPr lang="en-GB" dirty="0"/>
              <a:t>J</a:t>
            </a:r>
            <a:r>
              <a:rPr lang="en-GB" dirty="0" smtClean="0"/>
              <a:t>ust as a C/C++ function defines work to be done on the CPU</a:t>
            </a:r>
          </a:p>
          <a:p>
            <a:pPr lvl="1"/>
            <a:r>
              <a:rPr lang="en-GB" dirty="0" smtClean="0"/>
              <a:t>Syntactically, a kernel looks like C/C++ with some extensions</a:t>
            </a:r>
          </a:p>
          <a:p>
            <a:pPr lvl="1"/>
            <a:endParaRPr lang="en-GB" dirty="0"/>
          </a:p>
          <a:p>
            <a:pPr marL="1774825" lvl="4" indent="0">
              <a:buNone/>
            </a:pP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__global__</a:t>
            </a:r>
            <a:r>
              <a:rPr lang="en-GB" b="1" dirty="0" smtClean="0">
                <a:solidFill>
                  <a:schemeClr val="tx1"/>
                </a:solidFill>
                <a:latin typeface="Courier New"/>
                <a:cs typeface="Courier New"/>
              </a:rPr>
              <a:t> void kernel(...) {</a:t>
            </a:r>
          </a:p>
          <a:p>
            <a:pPr marL="1774825" lvl="4" indent="0">
              <a:buNone/>
            </a:pPr>
            <a:r>
              <a:rPr lang="en-GB" b="1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Courier New"/>
                <a:cs typeface="Courier New"/>
              </a:rPr>
              <a:t> ...</a:t>
            </a:r>
          </a:p>
          <a:p>
            <a:pPr marL="1774825" lvl="4" indent="0">
              <a:buNone/>
            </a:pPr>
            <a:r>
              <a:rPr lang="en-GB" b="1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Every CUDA thread executes the same kernel logic (SIMT)</a:t>
            </a:r>
            <a:endParaRPr lang="en-GB" dirty="0"/>
          </a:p>
          <a:p>
            <a:pPr lvl="1"/>
            <a:r>
              <a:rPr lang="en-GB" dirty="0"/>
              <a:t>Initially, the only difference between threads are </a:t>
            </a:r>
            <a:r>
              <a:rPr lang="en-GB" dirty="0" smtClean="0"/>
              <a:t>their </a:t>
            </a:r>
            <a:r>
              <a:rPr lang="en-GB" i="1" dirty="0"/>
              <a:t>thread </a:t>
            </a:r>
            <a:r>
              <a:rPr lang="en-GB" i="1" dirty="0" smtClean="0"/>
              <a:t>coordinates</a:t>
            </a:r>
            <a:endParaRPr lang="en-GB" dirty="0"/>
          </a:p>
          <a:p>
            <a:pPr marL="1774825" lvl="4" indent="0">
              <a:buNone/>
            </a:pPr>
            <a:endParaRPr lang="en-GB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3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Storing Data on the GPU</a:t>
            </a:r>
            <a:endParaRPr lang="en-GB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234796" y="4129078"/>
            <a:ext cx="0" cy="23002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709737" y="4429111"/>
            <a:ext cx="1050117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709737" y="5129189"/>
            <a:ext cx="1050117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709737" y="5829267"/>
            <a:ext cx="1050117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709738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709738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709738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822250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822250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822250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934763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934763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934763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047275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047275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047275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159788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159788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159788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272300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272300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272300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384813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384813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384813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497325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497325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497325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609838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609838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609838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86500" y="1328767"/>
            <a:ext cx="1875208" cy="700078"/>
          </a:xfrm>
          <a:prstGeom prst="rect">
            <a:avLst/>
          </a:prstGeom>
          <a:noFill/>
          <a:ln w="25400">
            <a:solidFill>
              <a:srgbClr val="817C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rebuchet MS"/>
                <a:cs typeface="Trebuchet MS"/>
              </a:rPr>
              <a:t>Constant Memory</a:t>
            </a:r>
            <a:endParaRPr lang="en-US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cxnSp>
        <p:nvCxnSpPr>
          <p:cNvPr id="11" name="Straight Arrow Connector 10"/>
          <p:cNvCxnSpPr>
            <a:stCxn id="39" idx="0"/>
            <a:endCxn id="9" idx="2"/>
          </p:cNvCxnSpPr>
          <p:nvPr/>
        </p:nvCxnSpPr>
        <p:spPr>
          <a:xfrm flipV="1">
            <a:off x="7224104" y="2028844"/>
            <a:ext cx="0" cy="600067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286500" y="2628911"/>
            <a:ext cx="1875208" cy="700078"/>
          </a:xfrm>
          <a:prstGeom prst="rect">
            <a:avLst/>
          </a:prstGeom>
          <a:noFill/>
          <a:ln w="25400">
            <a:solidFill>
              <a:srgbClr val="817C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rebuchet MS"/>
                <a:cs typeface="Trebuchet MS"/>
              </a:rPr>
              <a:t>Constant Cache</a:t>
            </a:r>
            <a:endParaRPr lang="en-US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cxnSp>
        <p:nvCxnSpPr>
          <p:cNvPr id="40" name="Straight Arrow Connector 39"/>
          <p:cNvCxnSpPr>
            <a:stCxn id="79" idx="0"/>
            <a:endCxn id="39" idx="2"/>
          </p:cNvCxnSpPr>
          <p:nvPr/>
        </p:nvCxnSpPr>
        <p:spPr>
          <a:xfrm flipV="1">
            <a:off x="7216044" y="3328989"/>
            <a:ext cx="8060" cy="30003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5638800" cy="5213350"/>
          </a:xfrm>
        </p:spPr>
        <p:txBody>
          <a:bodyPr/>
          <a:lstStyle/>
          <a:p>
            <a:r>
              <a:rPr lang="en-GB" dirty="0"/>
              <a:t>Constant Memory</a:t>
            </a:r>
          </a:p>
          <a:p>
            <a:pPr lvl="1"/>
            <a:r>
              <a:rPr lang="en-GB" b="1" dirty="0"/>
              <a:t>Declared with the </a:t>
            </a:r>
            <a:r>
              <a:rPr lang="en-GB" b="1" dirty="0">
                <a:latin typeface="Courier New"/>
                <a:cs typeface="Courier New"/>
              </a:rPr>
              <a:t>__constant__</a:t>
            </a:r>
            <a:r>
              <a:rPr lang="en-GB" b="1" dirty="0"/>
              <a:t> keyword</a:t>
            </a:r>
          </a:p>
          <a:p>
            <a:pPr lvl="1"/>
            <a:r>
              <a:rPr lang="en-GB" b="1" dirty="0"/>
              <a:t>Read-only</a:t>
            </a:r>
          </a:p>
          <a:p>
            <a:pPr lvl="1"/>
            <a:r>
              <a:rPr lang="en-GB" b="1" dirty="0"/>
              <a:t>Limited in size: 64KB</a:t>
            </a:r>
          </a:p>
          <a:p>
            <a:pPr lvl="1"/>
            <a:r>
              <a:rPr lang="en-GB" dirty="0"/>
              <a:t>Stored in device memory (same physical location as Global Memory)</a:t>
            </a:r>
          </a:p>
          <a:p>
            <a:pPr lvl="1"/>
            <a:r>
              <a:rPr lang="en-GB" dirty="0"/>
              <a:t>Cached in a per-SM constant cache</a:t>
            </a:r>
          </a:p>
          <a:p>
            <a:pPr lvl="1"/>
            <a:r>
              <a:rPr lang="en-GB" dirty="0"/>
              <a:t>Optimized for all threads in a warp accessing the same memory cell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Storing Data on the GPU</a:t>
            </a:r>
            <a:endParaRPr lang="en-GB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234796" y="4129078"/>
            <a:ext cx="0" cy="23002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709737" y="4429111"/>
            <a:ext cx="1050117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709737" y="5129189"/>
            <a:ext cx="1050117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709737" y="5829267"/>
            <a:ext cx="1050117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709738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709738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709738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822250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822250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822250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934763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934763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934763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047275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047275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047275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159788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159788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159788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272300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272300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272300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384813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384813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384813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497325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497325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497325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609838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609838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609838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88909" y="2514600"/>
            <a:ext cx="2065708" cy="814389"/>
          </a:xfrm>
          <a:prstGeom prst="rect">
            <a:avLst/>
          </a:prstGeom>
          <a:noFill/>
          <a:ln w="25400">
            <a:solidFill>
              <a:srgbClr val="817C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rebuchet MS"/>
                <a:cs typeface="Trebuchet MS"/>
              </a:rPr>
              <a:t>Texture Memory Read-Only Cache</a:t>
            </a:r>
            <a:endParaRPr lang="en-US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cxnSp>
        <p:nvCxnSpPr>
          <p:cNvPr id="11" name="Straight Arrow Connector 10"/>
          <p:cNvCxnSpPr>
            <a:stCxn id="79" idx="0"/>
            <a:endCxn id="9" idx="2"/>
          </p:cNvCxnSpPr>
          <p:nvPr/>
        </p:nvCxnSpPr>
        <p:spPr>
          <a:xfrm flipV="1">
            <a:off x="7216045" y="3328989"/>
            <a:ext cx="5718" cy="300034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278192" y="1378772"/>
            <a:ext cx="1875208" cy="700078"/>
          </a:xfrm>
          <a:prstGeom prst="rect">
            <a:avLst/>
          </a:prstGeom>
          <a:noFill/>
          <a:ln w="25400">
            <a:solidFill>
              <a:srgbClr val="817C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rebuchet MS"/>
                <a:cs typeface="Trebuchet MS"/>
              </a:rPr>
              <a:t>Texture Memory</a:t>
            </a:r>
            <a:endParaRPr lang="en-US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cxnSp>
        <p:nvCxnSpPr>
          <p:cNvPr id="40" name="Straight Arrow Connector 39"/>
          <p:cNvCxnSpPr>
            <a:stCxn id="9" idx="0"/>
            <a:endCxn id="39" idx="2"/>
          </p:cNvCxnSpPr>
          <p:nvPr/>
        </p:nvCxnSpPr>
        <p:spPr>
          <a:xfrm flipH="1" flipV="1">
            <a:off x="7215796" y="2078850"/>
            <a:ext cx="5967" cy="43575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5638800" cy="5213350"/>
          </a:xfrm>
        </p:spPr>
        <p:txBody>
          <a:bodyPr/>
          <a:lstStyle/>
          <a:p>
            <a:r>
              <a:rPr lang="en-GB" dirty="0"/>
              <a:t>Texture Memory</a:t>
            </a:r>
          </a:p>
          <a:p>
            <a:pPr lvl="1"/>
            <a:r>
              <a:rPr lang="en-GB" b="1" dirty="0"/>
              <a:t>Read-only</a:t>
            </a:r>
          </a:p>
          <a:p>
            <a:pPr lvl="1"/>
            <a:r>
              <a:rPr lang="en-GB" b="1" dirty="0"/>
              <a:t>Stored in device memory (same physical location as Global Memory)</a:t>
            </a:r>
          </a:p>
          <a:p>
            <a:pPr lvl="1"/>
            <a:r>
              <a:rPr lang="en-GB" dirty="0"/>
              <a:t>Cached in a texture-only on-SM cache</a:t>
            </a:r>
          </a:p>
          <a:p>
            <a:pPr lvl="1"/>
            <a:r>
              <a:rPr lang="en-GB" dirty="0"/>
              <a:t>Optimized for 2D spatial locality (caches commonly only optimized for 1D locality)</a:t>
            </a:r>
          </a:p>
          <a:p>
            <a:pPr lvl="1"/>
            <a:r>
              <a:rPr lang="en-GB" dirty="0"/>
              <a:t>Explicitly used by the programmer</a:t>
            </a:r>
          </a:p>
          <a:p>
            <a:pPr lvl="1"/>
            <a:r>
              <a:rPr lang="en-GB" dirty="0"/>
              <a:t>Special-purpose </a:t>
            </a:r>
            <a:r>
              <a:rPr lang="en-GB" dirty="0" smtClean="0"/>
              <a:t>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7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Storing Data on the GPU</a:t>
            </a:r>
            <a:endParaRPr lang="en-GB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234796" y="4129078"/>
            <a:ext cx="0" cy="23002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709737" y="4429111"/>
            <a:ext cx="1050117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709737" y="5129189"/>
            <a:ext cx="1050117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709737" y="5829267"/>
            <a:ext cx="1050117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709738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709738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709738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822250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822250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822250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934763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934763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934763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047275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047275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047275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59788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159788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159788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272300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272300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272300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384813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7384813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384813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497325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497325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497325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609838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609838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609838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286500" y="2828933"/>
            <a:ext cx="1875208" cy="500056"/>
          </a:xfrm>
          <a:prstGeom prst="rect">
            <a:avLst/>
          </a:prstGeom>
          <a:noFill/>
          <a:ln w="25400">
            <a:solidFill>
              <a:srgbClr val="817C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rebuchet MS"/>
                <a:cs typeface="Trebuchet MS"/>
              </a:rPr>
              <a:t>L1 Cache</a:t>
            </a:r>
            <a:endParaRPr lang="en-US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cxnSp>
        <p:nvCxnSpPr>
          <p:cNvPr id="104" name="Straight Arrow Connector 103"/>
          <p:cNvCxnSpPr>
            <a:stCxn id="61" idx="0"/>
            <a:endCxn id="103" idx="2"/>
          </p:cNvCxnSpPr>
          <p:nvPr/>
        </p:nvCxnSpPr>
        <p:spPr>
          <a:xfrm flipV="1">
            <a:off x="7216044" y="3328989"/>
            <a:ext cx="8060" cy="30003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6065521" y="2078851"/>
            <a:ext cx="2325259" cy="450050"/>
          </a:xfrm>
          <a:prstGeom prst="rect">
            <a:avLst/>
          </a:prstGeom>
          <a:noFill/>
          <a:ln w="25400">
            <a:solidFill>
              <a:srgbClr val="817C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rebuchet MS"/>
                <a:cs typeface="Trebuchet MS"/>
              </a:rPr>
              <a:t>L2 Cache</a:t>
            </a:r>
            <a:endParaRPr lang="en-US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882640" y="1328767"/>
            <a:ext cx="2700301" cy="450050"/>
          </a:xfrm>
          <a:prstGeom prst="rect">
            <a:avLst/>
          </a:prstGeom>
          <a:noFill/>
          <a:ln w="25400">
            <a:solidFill>
              <a:srgbClr val="817C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rebuchet MS"/>
                <a:cs typeface="Trebuchet MS"/>
              </a:rPr>
              <a:t>Global Memory</a:t>
            </a:r>
            <a:endParaRPr lang="en-US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cxnSp>
        <p:nvCxnSpPr>
          <p:cNvPr id="107" name="Straight Arrow Connector 106"/>
          <p:cNvCxnSpPr>
            <a:stCxn id="103" idx="0"/>
            <a:endCxn id="105" idx="2"/>
          </p:cNvCxnSpPr>
          <p:nvPr/>
        </p:nvCxnSpPr>
        <p:spPr>
          <a:xfrm flipV="1">
            <a:off x="7224105" y="2528900"/>
            <a:ext cx="4046" cy="30003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05" idx="0"/>
            <a:endCxn id="106" idx="2"/>
          </p:cNvCxnSpPr>
          <p:nvPr/>
        </p:nvCxnSpPr>
        <p:spPr>
          <a:xfrm flipV="1">
            <a:off x="7228150" y="1778817"/>
            <a:ext cx="4641" cy="30003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5257800" cy="5213350"/>
          </a:xfrm>
        </p:spPr>
        <p:txBody>
          <a:bodyPr>
            <a:normAutofit/>
          </a:bodyPr>
          <a:lstStyle/>
          <a:p>
            <a:r>
              <a:rPr lang="en-GB" b="1" dirty="0"/>
              <a:t>Global Memory</a:t>
            </a:r>
          </a:p>
          <a:p>
            <a:pPr lvl="1"/>
            <a:r>
              <a:rPr lang="en-GB" b="1" dirty="0"/>
              <a:t>Large, high-latency memory</a:t>
            </a:r>
          </a:p>
          <a:p>
            <a:pPr lvl="1"/>
            <a:r>
              <a:rPr lang="en-GB" b="1" dirty="0"/>
              <a:t>Stored in device memory (along with constant and texture memory)</a:t>
            </a:r>
          </a:p>
          <a:p>
            <a:pPr lvl="1"/>
            <a:r>
              <a:rPr lang="en-GB" b="1" dirty="0"/>
              <a:t>Can be declared statically with </a:t>
            </a:r>
            <a:r>
              <a:rPr lang="en-GB" b="1" dirty="0">
                <a:solidFill>
                  <a:srgbClr val="008000"/>
                </a:solidFill>
                <a:latin typeface="Courier New"/>
                <a:cs typeface="Courier New"/>
              </a:rPr>
              <a:t>__device__</a:t>
            </a:r>
          </a:p>
          <a:p>
            <a:pPr lvl="1"/>
            <a:r>
              <a:rPr lang="en-GB" b="1" dirty="0"/>
              <a:t>Can be allocated dynamically with </a:t>
            </a:r>
            <a:r>
              <a:rPr lang="en-GB" b="1" dirty="0" err="1">
                <a:solidFill>
                  <a:srgbClr val="008000"/>
                </a:solidFill>
                <a:latin typeface="Courier New"/>
                <a:cs typeface="Courier New"/>
              </a:rPr>
              <a:t>cudaMalloc</a:t>
            </a:r>
            <a:endParaRPr lang="en-GB" b="1" dirty="0">
              <a:solidFill>
                <a:srgbClr val="008000"/>
              </a:solidFill>
              <a:latin typeface="Courier New"/>
              <a:cs typeface="Courier New"/>
            </a:endParaRPr>
          </a:p>
          <a:p>
            <a:pPr lvl="1"/>
            <a:r>
              <a:rPr lang="en-GB" b="1" dirty="0">
                <a:cs typeface="Trebuchet MS"/>
              </a:rPr>
              <a:t>Explicitly managed by the programmer</a:t>
            </a:r>
          </a:p>
          <a:p>
            <a:pPr lvl="1"/>
            <a:r>
              <a:rPr lang="en-GB" dirty="0">
                <a:cs typeface="Trebuchet MS"/>
              </a:rPr>
              <a:t>Optimized for all threads in a warp accessing neighbouring memory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Storing Data on the GPU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8953500" cy="36799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3420070"/>
            <a:ext cx="8763000" cy="92333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658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Storing Data on the GPU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75" y="1676400"/>
            <a:ext cx="8751525" cy="1777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08" y="3505200"/>
            <a:ext cx="8698992" cy="1545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581400"/>
            <a:ext cx="8763000" cy="92333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54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Concentrate 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memory</a:t>
            </a:r>
          </a:p>
          <a:p>
            <a:r>
              <a:rPr lang="en-US" dirty="0" smtClean="0"/>
              <a:t>Shared memory</a:t>
            </a:r>
          </a:p>
          <a:p>
            <a:r>
              <a:rPr lang="en-US" dirty="0" smtClean="0"/>
              <a:t>Constant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84770" y="1871845"/>
            <a:ext cx="406046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Static Global Memory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486400"/>
          </a:xfrm>
        </p:spPr>
        <p:txBody>
          <a:bodyPr>
            <a:normAutofit/>
          </a:bodyPr>
          <a:lstStyle/>
          <a:p>
            <a:r>
              <a:rPr lang="en-GB" dirty="0"/>
              <a:t>Static Global Memory has a fixed size </a:t>
            </a:r>
            <a:r>
              <a:rPr lang="en-GB" dirty="0" smtClean="0"/>
              <a:t>throughout </a:t>
            </a:r>
            <a:r>
              <a:rPr lang="en-GB" dirty="0"/>
              <a:t>execution time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8000"/>
                </a:solidFill>
                <a:latin typeface="Courier New"/>
                <a:cs typeface="Courier New"/>
              </a:rPr>
              <a:t>	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__device__</a:t>
            </a:r>
            <a:r>
              <a:rPr lang="en-GB" sz="2000" b="1" dirty="0" smtClean="0">
                <a:latin typeface="Courier New"/>
                <a:cs typeface="Courier New"/>
              </a:rPr>
              <a:t> </a:t>
            </a:r>
            <a:r>
              <a:rPr lang="en-GB" sz="2000" b="1" dirty="0">
                <a:latin typeface="Courier New"/>
                <a:cs typeface="Courier New"/>
              </a:rPr>
              <a:t>float </a:t>
            </a:r>
            <a:r>
              <a:rPr lang="en-GB" sz="2000" b="1" dirty="0" err="1">
                <a:latin typeface="Courier New"/>
                <a:cs typeface="Courier New"/>
              </a:rPr>
              <a:t>devData</a:t>
            </a:r>
            <a:r>
              <a:rPr lang="en-GB" sz="2000" b="1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	__global__</a:t>
            </a:r>
            <a:r>
              <a:rPr lang="en-GB" sz="2000" b="1" dirty="0" smtClean="0">
                <a:latin typeface="Courier New"/>
                <a:cs typeface="Courier New"/>
              </a:rPr>
              <a:t> </a:t>
            </a:r>
            <a:r>
              <a:rPr lang="en-GB" sz="2000" b="1" dirty="0">
                <a:latin typeface="Courier New"/>
                <a:cs typeface="Courier New"/>
              </a:rPr>
              <a:t>void </a:t>
            </a:r>
            <a:r>
              <a:rPr lang="en-GB" sz="2000" b="1" dirty="0" err="1">
                <a:latin typeface="Courier New"/>
                <a:cs typeface="Courier New"/>
              </a:rPr>
              <a:t>checkGlobalVariable</a:t>
            </a:r>
            <a:r>
              <a:rPr lang="en-GB" sz="2000" b="1" dirty="0">
                <a:latin typeface="Courier New"/>
                <a:cs typeface="Courier New"/>
              </a:rPr>
              <a:t>() </a:t>
            </a:r>
          </a:p>
          <a:p>
            <a:pPr marL="0" indent="0">
              <a:buNone/>
            </a:pPr>
            <a:r>
              <a:rPr lang="en-GB" sz="2000" b="1" dirty="0">
                <a:latin typeface="Courier New"/>
                <a:cs typeface="Courier New"/>
              </a:rPr>
              <a:t>	</a:t>
            </a:r>
            <a:r>
              <a:rPr lang="en-GB" sz="2000" b="1" dirty="0" smtClean="0">
                <a:latin typeface="Courier New"/>
                <a:cs typeface="Courier New"/>
              </a:rPr>
              <a:t>	</a:t>
            </a:r>
            <a:r>
              <a:rPr lang="en-GB" sz="2000" b="1" dirty="0" err="1" smtClean="0">
                <a:latin typeface="Courier New"/>
                <a:cs typeface="Courier New"/>
              </a:rPr>
              <a:t>printf</a:t>
            </a:r>
            <a:r>
              <a:rPr lang="en-GB" sz="2000" b="1" dirty="0">
                <a:latin typeface="Courier New"/>
                <a:cs typeface="Courier New"/>
              </a:rPr>
              <a:t>(“</a:t>
            </a:r>
            <a:r>
              <a:rPr lang="en-GB" sz="2000" b="1" dirty="0" err="1">
                <a:latin typeface="Courier New"/>
                <a:cs typeface="Courier New"/>
              </a:rPr>
              <a:t>devData</a:t>
            </a:r>
            <a:r>
              <a:rPr lang="en-GB" sz="2000" b="1" dirty="0">
                <a:latin typeface="Courier New"/>
                <a:cs typeface="Courier New"/>
              </a:rPr>
              <a:t> has value %f\n”, </a:t>
            </a:r>
            <a:r>
              <a:rPr lang="en-GB" sz="2000" b="1" dirty="0" err="1">
                <a:latin typeface="Courier New"/>
                <a:cs typeface="Courier New"/>
              </a:rPr>
              <a:t>devData</a:t>
            </a:r>
            <a:r>
              <a:rPr lang="en-GB" sz="2000" b="1" dirty="0">
                <a:latin typeface="Courier New"/>
                <a:cs typeface="Courier New"/>
              </a:rPr>
              <a:t>)</a:t>
            </a:r>
            <a:r>
              <a:rPr lang="en-GB" sz="2000" b="1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GB" sz="2000" b="1" dirty="0">
                <a:latin typeface="Courier New"/>
                <a:cs typeface="Courier New"/>
              </a:rPr>
              <a:t>	</a:t>
            </a:r>
            <a:r>
              <a:rPr lang="en-GB" sz="2000" b="1" dirty="0" smtClean="0">
                <a:latin typeface="Courier New"/>
                <a:cs typeface="Courier New"/>
              </a:rPr>
              <a:t>}</a:t>
            </a:r>
            <a:endParaRPr lang="en-GB" sz="20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dirty="0"/>
              <a:t>Initialized using </a:t>
            </a:r>
            <a:r>
              <a:rPr lang="en-GB" dirty="0" err="1" smtClean="0">
                <a:latin typeface="Courier New"/>
                <a:cs typeface="Courier New"/>
              </a:rPr>
              <a:t>cudaMemcpyToSymbol</a:t>
            </a:r>
            <a:r>
              <a:rPr lang="en-GB" dirty="0" smtClean="0"/>
              <a:t>:</a:t>
            </a:r>
          </a:p>
          <a:p>
            <a:pPr marL="0" indent="0" algn="ctr">
              <a:buNone/>
            </a:pP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cudaMemcpyToSymbol</a:t>
            </a:r>
            <a:r>
              <a:rPr lang="en-GB" sz="2000" b="1" dirty="0" smtClean="0">
                <a:latin typeface="Courier New"/>
                <a:cs typeface="Courier New"/>
              </a:rPr>
              <a:t>(</a:t>
            </a:r>
            <a:r>
              <a:rPr lang="en-GB" sz="2000" b="1" dirty="0" err="1" smtClean="0">
                <a:latin typeface="Courier New"/>
                <a:cs typeface="Courier New"/>
              </a:rPr>
              <a:t>devData</a:t>
            </a:r>
            <a:r>
              <a:rPr lang="en-GB" sz="2000" b="1" dirty="0" smtClean="0">
                <a:latin typeface="Courier New"/>
                <a:cs typeface="Courier New"/>
              </a:rPr>
              <a:t>, &amp;</a:t>
            </a:r>
            <a:r>
              <a:rPr lang="en-GB" sz="2000" b="1" dirty="0" err="1" smtClean="0">
                <a:latin typeface="Courier New"/>
                <a:cs typeface="Courier New"/>
              </a:rPr>
              <a:t>hostData,sizeof</a:t>
            </a:r>
            <a:r>
              <a:rPr lang="en-GB" sz="2000" b="1" dirty="0" smtClean="0">
                <a:latin typeface="Courier New"/>
                <a:cs typeface="Courier New"/>
              </a:rPr>
              <a:t>(float));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Fetched using </a:t>
            </a:r>
            <a:r>
              <a:rPr lang="en-GB" dirty="0" err="1" smtClean="0">
                <a:latin typeface="Courier New"/>
                <a:cs typeface="Courier New"/>
              </a:rPr>
              <a:t>cudaMemcpyFromSymbol</a:t>
            </a:r>
            <a:r>
              <a:rPr lang="en-GB" dirty="0" smtClean="0"/>
              <a:t>:</a:t>
            </a:r>
            <a:endParaRPr lang="en-GB" dirty="0"/>
          </a:p>
          <a:p>
            <a:pPr marL="0" indent="0">
              <a:buNone/>
            </a:pP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cudaMemcpyFromSymbol</a:t>
            </a:r>
            <a:r>
              <a:rPr lang="en-GB" sz="2000" b="1" dirty="0" smtClean="0">
                <a:latin typeface="Courier New"/>
                <a:cs typeface="Courier New"/>
              </a:rPr>
              <a:t>(&amp;</a:t>
            </a:r>
            <a:r>
              <a:rPr lang="en-GB" sz="2000" b="1" dirty="0" err="1" smtClean="0">
                <a:latin typeface="Courier New"/>
                <a:cs typeface="Courier New"/>
              </a:rPr>
              <a:t>hostData</a:t>
            </a:r>
            <a:r>
              <a:rPr lang="en-GB" sz="2000" b="1" dirty="0" smtClean="0">
                <a:latin typeface="Courier New"/>
                <a:cs typeface="Courier New"/>
              </a:rPr>
              <a:t>, </a:t>
            </a:r>
            <a:r>
              <a:rPr lang="en-GB" sz="2000" b="1" dirty="0" err="1" smtClean="0">
                <a:latin typeface="Courier New"/>
                <a:cs typeface="Courier New"/>
              </a:rPr>
              <a:t>devData</a:t>
            </a:r>
            <a:r>
              <a:rPr lang="en-GB" sz="2000" b="1" dirty="0" smtClean="0">
                <a:latin typeface="Courier New"/>
                <a:cs typeface="Courier New"/>
              </a:rPr>
              <a:t>, </a:t>
            </a:r>
            <a:r>
              <a:rPr lang="en-GB" sz="2000" b="1" dirty="0" err="1" smtClean="0">
                <a:latin typeface="Courier New"/>
                <a:cs typeface="Courier New"/>
              </a:rPr>
              <a:t>sizeof</a:t>
            </a:r>
            <a:r>
              <a:rPr lang="en-GB" sz="2000" b="1" dirty="0" smtClean="0">
                <a:latin typeface="Courier New"/>
                <a:cs typeface="Courier New"/>
              </a:rPr>
              <a:t>(float));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3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 Global Memory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We have already seen dynamic global memory</a:t>
            </a:r>
          </a:p>
          <a:p>
            <a:pPr lvl="1"/>
            <a:r>
              <a:rPr lang="en-GB" b="1" dirty="0" err="1" smtClean="0">
                <a:latin typeface="Courier New"/>
                <a:cs typeface="Courier New"/>
              </a:rPr>
              <a:t>cudaMalloc</a:t>
            </a:r>
            <a:r>
              <a:rPr lang="en-GB" b="1" dirty="0" smtClean="0"/>
              <a:t> dynamically allocates global memory</a:t>
            </a:r>
          </a:p>
          <a:p>
            <a:pPr lvl="1"/>
            <a:r>
              <a:rPr lang="en-GB" b="1" dirty="0" err="1">
                <a:latin typeface="Courier New"/>
                <a:cs typeface="Courier New"/>
              </a:rPr>
              <a:t>cudaMemcpy</a:t>
            </a:r>
            <a:r>
              <a:rPr lang="en-GB" b="1" dirty="0" smtClean="0"/>
              <a:t> transfers to/from global memory</a:t>
            </a:r>
          </a:p>
          <a:p>
            <a:pPr lvl="1"/>
            <a:r>
              <a:rPr lang="en-GB" b="1" dirty="0" err="1">
                <a:latin typeface="Courier New"/>
                <a:cs typeface="Courier New"/>
              </a:rPr>
              <a:t>cudaFree</a:t>
            </a:r>
            <a:r>
              <a:rPr lang="en-GB" b="1" dirty="0" smtClean="0"/>
              <a:t> frees global memory allocated by </a:t>
            </a:r>
            <a:r>
              <a:rPr lang="en-GB" b="1" dirty="0" err="1">
                <a:latin typeface="Courier New"/>
                <a:cs typeface="Courier New"/>
              </a:rPr>
              <a:t>cudaMalloc</a:t>
            </a:r>
            <a:endParaRPr lang="en-GB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GB" sz="1600" dirty="0" smtClean="0">
              <a:cs typeface="Trebuchet MS"/>
            </a:endParaRPr>
          </a:p>
          <a:p>
            <a:r>
              <a:rPr lang="en-GB" dirty="0" err="1" smtClean="0">
                <a:cs typeface="Courier New"/>
              </a:rPr>
              <a:t>cudaMemcpy</a:t>
            </a:r>
            <a:r>
              <a:rPr lang="en-GB" dirty="0" smtClean="0">
                <a:cs typeface="Trebuchet MS"/>
              </a:rPr>
              <a:t> supports 4 types of transfer:</a:t>
            </a:r>
          </a:p>
          <a:p>
            <a:pPr lvl="1"/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cudaMemcpyHostToHost</a:t>
            </a:r>
            <a:r>
              <a:rPr lang="en-GB" b="1" dirty="0" smtClean="0">
                <a:latin typeface="Courier New"/>
                <a:cs typeface="Courier New"/>
              </a:rPr>
              <a:t>,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cudaMemcpyHostToDevice</a:t>
            </a:r>
            <a:r>
              <a:rPr lang="en-GB" b="1" dirty="0" smtClean="0">
                <a:latin typeface="Courier New"/>
                <a:cs typeface="Courier New"/>
              </a:rPr>
              <a:t>,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cudaMemcpyDeviceToHost</a:t>
            </a:r>
            <a:r>
              <a:rPr lang="en-GB" b="1" dirty="0" smtClean="0">
                <a:latin typeface="Courier New"/>
                <a:cs typeface="Courier New"/>
              </a:rPr>
              <a:t>,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cudaMemcpyDeviceToDevice</a:t>
            </a:r>
            <a:endParaRPr lang="en-GB" b="1" dirty="0" smtClean="0">
              <a:solidFill>
                <a:srgbClr val="76B9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GB" sz="1600" dirty="0" smtClean="0">
              <a:cs typeface="Trebuchet MS"/>
            </a:endParaRPr>
          </a:p>
          <a:p>
            <a:r>
              <a:rPr lang="en-GB" dirty="0" smtClean="0">
                <a:cs typeface="Trebuchet MS"/>
              </a:rPr>
              <a:t>You </a:t>
            </a:r>
            <a:r>
              <a:rPr lang="en-GB" dirty="0">
                <a:cs typeface="Trebuchet MS"/>
              </a:rPr>
              <a:t>can also </a:t>
            </a:r>
            <a:r>
              <a:rPr lang="en-GB" dirty="0" err="1">
                <a:cs typeface="Courier New"/>
              </a:rPr>
              <a:t>memset</a:t>
            </a:r>
            <a:r>
              <a:rPr lang="en-GB" dirty="0">
                <a:cs typeface="Trebuchet MS"/>
              </a:rPr>
              <a:t> global memory</a:t>
            </a:r>
          </a:p>
          <a:p>
            <a:pPr marL="571500" lvl="1" indent="0">
              <a:buNone/>
            </a:pPr>
            <a:r>
              <a:rPr lang="en-GB" sz="2000" b="1" dirty="0" err="1">
                <a:latin typeface="Courier New"/>
                <a:cs typeface="Courier New"/>
              </a:rPr>
              <a:t>cudaError_t</a:t>
            </a:r>
            <a:r>
              <a:rPr lang="en-GB" sz="2000" b="1" dirty="0">
                <a:latin typeface="Courier New"/>
                <a:cs typeface="Courier New"/>
              </a:rPr>
              <a:t> </a:t>
            </a:r>
            <a:r>
              <a:rPr lang="en-GB" sz="2000" b="1" dirty="0" err="1">
                <a:solidFill>
                  <a:srgbClr val="76B900"/>
                </a:solidFill>
                <a:latin typeface="Courier New"/>
                <a:cs typeface="Courier New"/>
              </a:rPr>
              <a:t>cudaMemset</a:t>
            </a:r>
            <a:r>
              <a:rPr lang="en-GB" sz="2000" b="1" dirty="0">
                <a:latin typeface="Courier New"/>
                <a:cs typeface="Courier New"/>
              </a:rPr>
              <a:t>(void *</a:t>
            </a:r>
            <a:r>
              <a:rPr lang="en-GB" sz="2000" b="1" dirty="0" err="1">
                <a:latin typeface="Courier New"/>
                <a:cs typeface="Courier New"/>
              </a:rPr>
              <a:t>devPtr</a:t>
            </a:r>
            <a:r>
              <a:rPr lang="en-GB" sz="2000" b="1" dirty="0">
                <a:latin typeface="Courier New"/>
                <a:cs typeface="Courier New"/>
              </a:rPr>
              <a:t>, </a:t>
            </a:r>
            <a:r>
              <a:rPr lang="en-GB" sz="2000" b="1" dirty="0" err="1">
                <a:latin typeface="Courier New"/>
                <a:cs typeface="Courier New"/>
              </a:rPr>
              <a:t>int</a:t>
            </a:r>
            <a:r>
              <a:rPr lang="en-GB" sz="2000" b="1" dirty="0">
                <a:latin typeface="Courier New"/>
                <a:cs typeface="Courier New"/>
              </a:rPr>
              <a:t> value, </a:t>
            </a:r>
            <a:r>
              <a:rPr lang="en-GB" sz="2000" b="1" dirty="0" err="1">
                <a:latin typeface="Courier New"/>
                <a:cs typeface="Courier New"/>
              </a:rPr>
              <a:t>size_t</a:t>
            </a:r>
            <a:r>
              <a:rPr lang="en-GB" sz="2000" b="1" dirty="0">
                <a:latin typeface="Courier New"/>
                <a:cs typeface="Courier New"/>
              </a:rPr>
              <a:t> count);</a:t>
            </a:r>
          </a:p>
          <a:p>
            <a:endParaRPr lang="en-GB" dirty="0" smtClean="0"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3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Memory Access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cs typeface="Trebuchet MS"/>
              </a:rPr>
              <a:t>CPU caches are optimized for linear, iterative memory accesses</a:t>
            </a:r>
          </a:p>
          <a:p>
            <a:pPr lvl="1"/>
            <a:r>
              <a:rPr lang="en-GB" dirty="0" smtClean="0">
                <a:cs typeface="Trebuchet MS"/>
              </a:rPr>
              <a:t>Cache lines ensure that accessing one memory cell brings neighbouring memory cells into cache</a:t>
            </a:r>
          </a:p>
          <a:p>
            <a:pPr lvl="1"/>
            <a:r>
              <a:rPr lang="en-GB" dirty="0" smtClean="0">
                <a:cs typeface="Trebuchet MS"/>
              </a:rPr>
              <a:t>If an application exhibits good spatial or temporal locality (which many do), later references will also hit in cache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1767" y="4679139"/>
            <a:ext cx="1012613" cy="1100122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2084" y="3729033"/>
            <a:ext cx="1537671" cy="2600289"/>
          </a:xfrm>
          <a:prstGeom prst="rect">
            <a:avLst/>
          </a:prstGeom>
          <a:noFill/>
          <a:ln w="25400">
            <a:solidFill>
              <a:srgbClr val="817C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System Memory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>
            <a:off x="3484379" y="5329212"/>
            <a:ext cx="1912713" cy="2500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34396" y="4179084"/>
            <a:ext cx="1387654" cy="250028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97092" y="5229200"/>
            <a:ext cx="1387654" cy="250028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093" y="5229200"/>
            <a:ext cx="187521" cy="25002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59388" y="3729033"/>
            <a:ext cx="1537671" cy="1000111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34396" y="4179084"/>
            <a:ext cx="187521" cy="25002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Elbow Connector 18"/>
          <p:cNvCxnSpPr>
            <a:stCxn id="16" idx="0"/>
            <a:endCxn id="10" idx="3"/>
          </p:cNvCxnSpPr>
          <p:nvPr/>
        </p:nvCxnSpPr>
        <p:spPr>
          <a:xfrm rot="16200000" flipV="1">
            <a:off x="5093934" y="4232214"/>
            <a:ext cx="925102" cy="1068869"/>
          </a:xfrm>
          <a:prstGeom prst="bentConnector2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0" idx="1"/>
            <a:endCxn id="5" idx="0"/>
          </p:cNvCxnSpPr>
          <p:nvPr/>
        </p:nvCxnSpPr>
        <p:spPr>
          <a:xfrm rot="10800000" flipV="1">
            <a:off x="2978074" y="4304097"/>
            <a:ext cx="656323" cy="375041"/>
          </a:xfrm>
          <a:prstGeom prst="bentConnector2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Memory Access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cs typeface="Trebuchet MS"/>
              </a:rPr>
              <a:t>GPU caching is a more challenging problem</a:t>
            </a:r>
          </a:p>
          <a:p>
            <a:pPr lvl="1"/>
            <a:r>
              <a:rPr lang="en-GB" dirty="0">
                <a:cs typeface="Trebuchet MS"/>
              </a:rPr>
              <a:t>Thousands of threads cooperating on a problem</a:t>
            </a:r>
          </a:p>
          <a:p>
            <a:pPr lvl="1"/>
            <a:r>
              <a:rPr lang="en-GB" dirty="0">
                <a:cs typeface="Trebuchet MS"/>
              </a:rPr>
              <a:t>Difficult to predict the next round of accesses for all threads</a:t>
            </a:r>
          </a:p>
          <a:p>
            <a:pPr marL="0" indent="0">
              <a:buNone/>
            </a:pPr>
            <a:endParaRPr lang="en-GB" dirty="0" smtClean="0">
              <a:cs typeface="Trebuchet MS"/>
            </a:endParaRPr>
          </a:p>
          <a:p>
            <a:r>
              <a:rPr lang="en-GB" dirty="0" smtClean="0">
                <a:cs typeface="Trebuchet MS"/>
              </a:rPr>
              <a:t>For efficient global memory access, GPUs instead rely on:</a:t>
            </a:r>
          </a:p>
          <a:p>
            <a:pPr lvl="1"/>
            <a:r>
              <a:rPr lang="en-GB" dirty="0">
                <a:cs typeface="Trebuchet MS"/>
              </a:rPr>
              <a:t>Large device memory bandwidth</a:t>
            </a:r>
          </a:p>
          <a:p>
            <a:pPr lvl="1"/>
            <a:r>
              <a:rPr lang="en-GB" dirty="0">
                <a:cs typeface="Trebuchet MS"/>
              </a:rPr>
              <a:t>Aligned and coalesced memory access patterns</a:t>
            </a:r>
          </a:p>
          <a:p>
            <a:pPr lvl="1"/>
            <a:r>
              <a:rPr lang="en-GB" dirty="0">
                <a:cs typeface="Trebuchet MS"/>
              </a:rPr>
              <a:t>Maintaining sufficient pending I/O operations to keep the memory bus saturated and hide global memory latency</a:t>
            </a:r>
          </a:p>
          <a:p>
            <a:endParaRPr lang="en-GB" dirty="0" smtClean="0"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GPU threads organized?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466000" cy="2743200"/>
          </a:xfrm>
        </p:spPr>
        <p:txBody>
          <a:bodyPr>
            <a:normAutofit/>
          </a:bodyPr>
          <a:lstStyle/>
          <a:p>
            <a:r>
              <a:rPr lang="en-GB" dirty="0" smtClean="0"/>
              <a:t>CUDA</a:t>
            </a:r>
            <a:r>
              <a:rPr lang="en-GB" dirty="0"/>
              <a:t> </a:t>
            </a:r>
            <a:r>
              <a:rPr lang="en-GB" dirty="0" smtClean="0"/>
              <a:t>thread hierarchy</a:t>
            </a:r>
          </a:p>
          <a:p>
            <a:pPr lvl="1"/>
            <a:r>
              <a:rPr lang="en-GB" b="1" dirty="0" smtClean="0"/>
              <a:t>Warp</a:t>
            </a:r>
            <a:r>
              <a:rPr lang="en-GB" dirty="0" smtClean="0"/>
              <a:t> = SIMT Group</a:t>
            </a:r>
          </a:p>
          <a:p>
            <a:pPr lvl="1"/>
            <a:r>
              <a:rPr lang="en-GB" b="1" dirty="0"/>
              <a:t>Thread Block </a:t>
            </a:r>
            <a:r>
              <a:rPr lang="en-GB" dirty="0" smtClean="0"/>
              <a:t>= SIMT Groups that run concurrently on an SM</a:t>
            </a:r>
          </a:p>
          <a:p>
            <a:pPr lvl="1"/>
            <a:r>
              <a:rPr lang="en-GB" b="1" dirty="0" smtClean="0"/>
              <a:t>Grid</a:t>
            </a:r>
            <a:r>
              <a:rPr lang="en-GB" dirty="0" smtClean="0"/>
              <a:t> = All Thread Blocks created by the same kernel launch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CUDA_C_Programming_Guide 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990600"/>
            <a:ext cx="2220800" cy="291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930650"/>
            <a:ext cx="8242300" cy="269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457200" rtl="0" eaLnBrk="1" latinLnBrk="0" hangingPunct="1">
              <a:spcBef>
                <a:spcPts val="600"/>
              </a:spcBef>
              <a:buClr>
                <a:srgbClr val="151F37"/>
              </a:buClr>
              <a:buSzPct val="120000"/>
              <a:buFont typeface="Arial"/>
              <a:buChar char="•"/>
              <a:tabLst/>
              <a:defRPr sz="2600" b="0" kern="1200">
                <a:solidFill>
                  <a:schemeClr val="tx1"/>
                </a:solidFill>
                <a:latin typeface="+mn-lt"/>
                <a:ea typeface="+mn-ea"/>
                <a:cs typeface="Arial Rounded MT Bold"/>
              </a:defRPr>
            </a:lvl1pPr>
            <a:lvl2pPr marL="571500" indent="-320040" algn="l" defTabSz="457200" rtl="0" eaLnBrk="1" latinLnBrk="0" hangingPunct="1">
              <a:spcBef>
                <a:spcPts val="300"/>
              </a:spcBef>
              <a:buClr>
                <a:srgbClr val="151F37"/>
              </a:buClr>
              <a:buFont typeface="Arial"/>
              <a:buChar char="–"/>
              <a:defRPr sz="2400" b="0" kern="1200">
                <a:solidFill>
                  <a:srgbClr val="0000FF"/>
                </a:solidFill>
                <a:latin typeface="+mn-lt"/>
                <a:ea typeface="+mn-ea"/>
                <a:cs typeface="Arial Rounded MT Bold"/>
              </a:defRPr>
            </a:lvl2pPr>
            <a:lvl3pPr marL="801688" indent="-228600" algn="l" defTabSz="457200" rtl="0" eaLnBrk="1" latinLnBrk="0" hangingPunct="1">
              <a:spcBef>
                <a:spcPts val="300"/>
              </a:spcBef>
              <a:buClr>
                <a:srgbClr val="151F37"/>
              </a:buClr>
              <a:buFont typeface="Arial"/>
              <a:buChar char="•"/>
              <a:defRPr sz="2400" b="0" kern="1200">
                <a:solidFill>
                  <a:srgbClr val="FF0000"/>
                </a:solidFill>
                <a:latin typeface="+mn-lt"/>
                <a:ea typeface="+mn-ea"/>
                <a:cs typeface="Arial Rounded MT Bold"/>
              </a:defRPr>
            </a:lvl3pPr>
            <a:lvl4pPr marL="1022350" indent="-228600" algn="l" defTabSz="457200" rtl="0" eaLnBrk="1" latinLnBrk="0" hangingPunct="1">
              <a:spcBef>
                <a:spcPts val="300"/>
              </a:spcBef>
              <a:buClr>
                <a:srgbClr val="151F37"/>
              </a:buClr>
              <a:buFont typeface="Arial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Arial Rounded MT Bold"/>
              </a:defRPr>
            </a:lvl4pPr>
            <a:lvl5pPr marL="1252538" indent="-228600" algn="l" defTabSz="339725" rtl="0" eaLnBrk="1" latinLnBrk="0" hangingPunct="1">
              <a:spcBef>
                <a:spcPts val="300"/>
              </a:spcBef>
              <a:buClr>
                <a:srgbClr val="151F37"/>
              </a:buClr>
              <a:buFont typeface="Arial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Arial Rounded MT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Launching a kernel is simple and similar to a function call.</a:t>
            </a:r>
          </a:p>
          <a:p>
            <a:pPr lvl="1"/>
            <a:r>
              <a:rPr lang="en-GB" dirty="0" smtClean="0"/>
              <a:t>kernel name and arguments</a:t>
            </a:r>
            <a:endParaRPr lang="en-GB" dirty="0"/>
          </a:p>
          <a:p>
            <a:pPr lvl="1"/>
            <a:r>
              <a:rPr lang="en-GB" b="1" dirty="0" smtClean="0"/>
              <a:t># of thread blocks/grid and # of threads/block to create:</a:t>
            </a:r>
          </a:p>
          <a:p>
            <a:pPr lvl="1"/>
            <a:endParaRPr lang="en-GB" dirty="0" smtClean="0"/>
          </a:p>
          <a:p>
            <a:pPr lvl="1" indent="0">
              <a:buFont typeface="Arial"/>
              <a:buNone/>
            </a:pPr>
            <a:r>
              <a:rPr lang="en-GB" b="1" dirty="0" smtClean="0">
                <a:solidFill>
                  <a:srgbClr val="008000"/>
                </a:solidFill>
                <a:latin typeface="Courier New"/>
                <a:cs typeface="Courier New"/>
              </a:rPr>
              <a:t>kernel&lt;&lt;&lt;</a:t>
            </a:r>
            <a:r>
              <a:rPr lang="en-GB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nblocks</a:t>
            </a:r>
            <a:r>
              <a:rPr lang="en-GB" b="1" dirty="0" smtClean="0">
                <a:solidFill>
                  <a:srgbClr val="008000"/>
                </a:solidFill>
                <a:latin typeface="Courier New"/>
                <a:cs typeface="Courier New"/>
              </a:rPr>
              <a:t>,</a:t>
            </a:r>
          </a:p>
          <a:p>
            <a:pPr lvl="1" indent="0">
              <a:buFont typeface="Arial"/>
              <a:buNone/>
            </a:pPr>
            <a:r>
              <a:rPr lang="en-GB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GB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threads_per_block</a:t>
            </a:r>
            <a:r>
              <a:rPr lang="en-GB" b="1" dirty="0" smtClean="0">
                <a:solidFill>
                  <a:srgbClr val="008000"/>
                </a:solidFill>
                <a:latin typeface="Courier New"/>
                <a:cs typeface="Courier New"/>
              </a:rPr>
              <a:t>&gt;&gt;&gt;(arg1, arg2, ...);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9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Memory Access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cs typeface="Trebuchet MS"/>
              </a:rPr>
              <a:t>Achieving </a:t>
            </a:r>
            <a:r>
              <a:rPr lang="en-GB" b="1" dirty="0" smtClean="0">
                <a:cs typeface="Trebuchet MS"/>
              </a:rPr>
              <a:t>aligned</a:t>
            </a:r>
            <a:r>
              <a:rPr lang="en-GB" dirty="0" smtClean="0">
                <a:cs typeface="Trebuchet MS"/>
              </a:rPr>
              <a:t> and </a:t>
            </a:r>
            <a:r>
              <a:rPr lang="en-GB" b="1" dirty="0" smtClean="0">
                <a:cs typeface="Trebuchet MS"/>
              </a:rPr>
              <a:t>coalesced</a:t>
            </a:r>
            <a:r>
              <a:rPr lang="en-GB" dirty="0" smtClean="0">
                <a:cs typeface="Trebuchet MS"/>
              </a:rPr>
              <a:t> global memory accesses is key to optimizing an application’s use of global memory bandwidth</a:t>
            </a:r>
          </a:p>
          <a:p>
            <a:pPr lvl="1"/>
            <a:endParaRPr lang="en-GB" dirty="0" smtClean="0">
              <a:cs typeface="Trebuchet MS"/>
            </a:endParaRPr>
          </a:p>
          <a:p>
            <a:pPr lvl="1"/>
            <a:r>
              <a:rPr lang="en-GB" dirty="0" smtClean="0">
                <a:cs typeface="Trebuchet MS"/>
              </a:rPr>
              <a:t>Coalesced: the threads within a warp reference memory addresses that can all be serviced by a single global memory transaction (think of a memory transaction as the process of bring a cache line into the cache)</a:t>
            </a:r>
          </a:p>
          <a:p>
            <a:pPr lvl="1"/>
            <a:endParaRPr lang="en-GB" dirty="0" smtClean="0">
              <a:cs typeface="Trebuchet MS"/>
            </a:endParaRPr>
          </a:p>
          <a:p>
            <a:pPr lvl="1"/>
            <a:r>
              <a:rPr lang="en-GB" dirty="0" smtClean="0">
                <a:cs typeface="Trebuchet MS"/>
              </a:rPr>
              <a:t>Aligned: the global memory accesses by threads within a warp start at an address boundary that is an even multiple of the size of a global memory transaction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Memory Access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cs typeface="Trebuchet MS"/>
              </a:rPr>
              <a:t>A global memory transaction is either 32 or 128 bytes</a:t>
            </a:r>
          </a:p>
          <a:p>
            <a:pPr lvl="1"/>
            <a:r>
              <a:rPr lang="en-GB" dirty="0" smtClean="0">
                <a:cs typeface="Trebuchet MS"/>
              </a:rPr>
              <a:t>The size of a memory transaction depends on which caches it passes through</a:t>
            </a:r>
          </a:p>
          <a:p>
            <a:pPr lvl="1"/>
            <a:r>
              <a:rPr lang="en-GB" dirty="0" smtClean="0">
                <a:cs typeface="Trebuchet MS"/>
              </a:rPr>
              <a:t>If L1 + L2: 128 byte</a:t>
            </a:r>
          </a:p>
          <a:p>
            <a:pPr lvl="1"/>
            <a:r>
              <a:rPr lang="en-GB" dirty="0" smtClean="0">
                <a:cs typeface="Trebuchet MS"/>
              </a:rPr>
              <a:t>If L2 only: 32 bytes</a:t>
            </a:r>
          </a:p>
          <a:p>
            <a:pPr lvl="1"/>
            <a:r>
              <a:rPr lang="en-GB" dirty="0" smtClean="0">
                <a:cs typeface="Trebuchet MS"/>
              </a:rPr>
              <a:t>Which caches a global memory transaction passes through depends on GPU architecture and the type of access (read vs. write)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0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Memory Access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cs typeface="Trebuchet MS"/>
              </a:rPr>
              <a:t>When is a global memory read cached in L1?</a:t>
            </a: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r>
              <a:rPr lang="en-GB" dirty="0" smtClean="0">
                <a:cs typeface="Trebuchet MS"/>
              </a:rPr>
              <a:t>If the L1 cache is not used for global memory reads, the L2 cache is always used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22684"/>
              </p:ext>
            </p:extLst>
          </p:nvPr>
        </p:nvGraphicFramePr>
        <p:xfrm>
          <a:off x="698501" y="1981200"/>
          <a:ext cx="791209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648"/>
                <a:gridCol w="2984803"/>
                <a:gridCol w="2463648"/>
              </a:tblGrid>
              <a:tr h="8684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Compute Capability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Reads</a:t>
                      </a:r>
                      <a:r>
                        <a:rPr lang="en-US" sz="2000" baseline="0" dirty="0" smtClean="0"/>
                        <a:t> Cacheable in L1?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Cached by Default?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</a:tr>
              <a:tr h="5031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Fermi (2.x)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</a:tr>
              <a:tr h="5031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Kepler</a:t>
                      </a:r>
                      <a:r>
                        <a:rPr lang="en-US" sz="2000" dirty="0" smtClean="0"/>
                        <a:t> (3.x)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</a:tr>
              <a:tr h="8684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Kepler</a:t>
                      </a:r>
                      <a:r>
                        <a:rPr lang="en-US" sz="2000" dirty="0" smtClean="0"/>
                        <a:t> K40 and later (3.5</a:t>
                      </a:r>
                      <a:r>
                        <a:rPr lang="en-US" sz="2000" baseline="0" dirty="0" smtClean="0"/>
                        <a:t> and up)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Memory Access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cs typeface="Trebuchet MS"/>
              </a:rPr>
              <a:t>When is a global memory write cached in L1? Never</a:t>
            </a: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r>
              <a:rPr lang="en-GB" dirty="0" smtClean="0">
                <a:cs typeface="Trebuchet MS"/>
              </a:rPr>
              <a:t>Global memory writes are cached in the L2 cache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66655"/>
              </p:ext>
            </p:extLst>
          </p:nvPr>
        </p:nvGraphicFramePr>
        <p:xfrm>
          <a:off x="762000" y="1875440"/>
          <a:ext cx="7924800" cy="292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603"/>
                <a:gridCol w="2989594"/>
                <a:gridCol w="2467603"/>
              </a:tblGrid>
              <a:tr h="926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Compute Capability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Reads</a:t>
                      </a:r>
                      <a:r>
                        <a:rPr lang="en-US" sz="2000" baseline="0" dirty="0" smtClean="0"/>
                        <a:t> Cacheable in L1?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Cached by Default?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</a:tr>
              <a:tr h="5365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Fermi (2.x)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</a:tr>
              <a:tr h="5365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Kepler</a:t>
                      </a:r>
                      <a:r>
                        <a:rPr lang="en-US" sz="2000" dirty="0" smtClean="0"/>
                        <a:t> (3.x)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</a:tr>
              <a:tr h="926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Kepler</a:t>
                      </a:r>
                      <a:r>
                        <a:rPr lang="en-US" sz="2000" dirty="0" smtClean="0"/>
                        <a:t> K40 and later (3.5</a:t>
                      </a:r>
                      <a:r>
                        <a:rPr lang="en-US" sz="2000" baseline="0" dirty="0" smtClean="0"/>
                        <a:t> and up)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Memory Access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cs typeface="Trebuchet MS"/>
              </a:rPr>
              <a:t>Aligned and Coalesced Memory Access (</a:t>
            </a:r>
            <a:r>
              <a:rPr lang="en-GB" i="1" dirty="0" smtClean="0">
                <a:cs typeface="Trebuchet MS"/>
              </a:rPr>
              <a:t>w/ L1 cache</a:t>
            </a:r>
            <a:r>
              <a:rPr lang="en-GB" dirty="0" smtClean="0">
                <a:cs typeface="Trebuchet MS"/>
              </a:rPr>
              <a:t>)</a:t>
            </a: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r>
              <a:rPr lang="en-GB" dirty="0" smtClean="0">
                <a:cs typeface="Trebuchet MS"/>
              </a:rPr>
              <a:t>With 128-byte access, a single transaction is required and all of the loaded bytes are used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146" y="2178862"/>
            <a:ext cx="6372200" cy="1256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146" y="3679029"/>
            <a:ext cx="6375708" cy="12021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Memory Access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cs typeface="Trebuchet MS"/>
              </a:rPr>
              <a:t>Misaligned and Coalesced Memory Access</a:t>
            </a:r>
            <a:r>
              <a:rPr lang="en-GB" dirty="0">
                <a:cs typeface="Trebuchet MS"/>
              </a:rPr>
              <a:t> (</a:t>
            </a:r>
            <a:r>
              <a:rPr lang="en-GB" i="1" dirty="0">
                <a:cs typeface="Trebuchet MS"/>
              </a:rPr>
              <a:t>w/ L1 cache</a:t>
            </a:r>
            <a:r>
              <a:rPr lang="en-GB" dirty="0">
                <a:cs typeface="Trebuchet MS"/>
              </a:rPr>
              <a:t>)</a:t>
            </a:r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r>
              <a:rPr lang="en-GB" dirty="0" smtClean="0">
                <a:cs typeface="Trebuchet MS"/>
              </a:rPr>
              <a:t>With 128-byte access, two memory transactions are required to load all requested bytes. Only half of the loaded bytes are used.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137" y="2174240"/>
            <a:ext cx="6789422" cy="12598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Memory Access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cs typeface="Trebuchet MS"/>
              </a:rPr>
              <a:t>Misaligned and </a:t>
            </a:r>
            <a:r>
              <a:rPr lang="en-GB" dirty="0" err="1" smtClean="0">
                <a:cs typeface="Trebuchet MS"/>
              </a:rPr>
              <a:t>Uncoalesced</a:t>
            </a:r>
            <a:r>
              <a:rPr lang="en-GB" dirty="0" smtClean="0">
                <a:cs typeface="Trebuchet MS"/>
              </a:rPr>
              <a:t> Memory Access</a:t>
            </a:r>
            <a:r>
              <a:rPr lang="en-GB" dirty="0">
                <a:cs typeface="Trebuchet MS"/>
              </a:rPr>
              <a:t> (</a:t>
            </a:r>
            <a:r>
              <a:rPr lang="en-GB" i="1" dirty="0">
                <a:cs typeface="Trebuchet MS"/>
              </a:rPr>
              <a:t>w/ L1 cache</a:t>
            </a:r>
            <a:r>
              <a:rPr lang="en-GB" dirty="0">
                <a:cs typeface="Trebuchet MS"/>
              </a:rPr>
              <a:t>)</a:t>
            </a:r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r>
              <a:rPr lang="en-GB" dirty="0" smtClean="0">
                <a:cs typeface="Trebuchet MS"/>
              </a:rPr>
              <a:t>With </a:t>
            </a:r>
            <a:r>
              <a:rPr lang="en-GB" dirty="0" err="1" smtClean="0">
                <a:cs typeface="Trebuchet MS"/>
              </a:rPr>
              <a:t>uncoalesced</a:t>
            </a:r>
            <a:r>
              <a:rPr lang="en-GB" dirty="0" smtClean="0">
                <a:cs typeface="Trebuchet MS"/>
              </a:rPr>
              <a:t> loads, many more bytes loaded than requested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13" y="2178861"/>
            <a:ext cx="7084779" cy="1376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13" y="3679028"/>
            <a:ext cx="7088288" cy="15185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6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Memory Access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cs typeface="Trebuchet MS"/>
              </a:rPr>
              <a:t>Misaligned and </a:t>
            </a:r>
            <a:r>
              <a:rPr lang="en-GB" dirty="0" err="1" smtClean="0">
                <a:cs typeface="Trebuchet MS"/>
              </a:rPr>
              <a:t>Uncoalesced</a:t>
            </a:r>
            <a:r>
              <a:rPr lang="en-GB" dirty="0" smtClean="0">
                <a:cs typeface="Trebuchet MS"/>
              </a:rPr>
              <a:t> Memory Access</a:t>
            </a:r>
            <a:r>
              <a:rPr lang="en-GB" dirty="0">
                <a:cs typeface="Trebuchet MS"/>
              </a:rPr>
              <a:t> (</a:t>
            </a:r>
            <a:r>
              <a:rPr lang="en-GB" i="1" dirty="0">
                <a:cs typeface="Trebuchet MS"/>
              </a:rPr>
              <a:t>w/ L1 cache</a:t>
            </a:r>
            <a:r>
              <a:rPr lang="en-GB" dirty="0">
                <a:cs typeface="Trebuchet MS"/>
              </a:rPr>
              <a:t>)</a:t>
            </a:r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r>
              <a:rPr lang="en-GB" dirty="0" smtClean="0">
                <a:cs typeface="Trebuchet MS"/>
              </a:rPr>
              <a:t>One factor to consider with </a:t>
            </a:r>
            <a:r>
              <a:rPr lang="en-GB" dirty="0" err="1" smtClean="0">
                <a:cs typeface="Trebuchet MS"/>
              </a:rPr>
              <a:t>uncoalesced</a:t>
            </a:r>
            <a:r>
              <a:rPr lang="en-GB" dirty="0" smtClean="0">
                <a:cs typeface="Trebuchet MS"/>
              </a:rPr>
              <a:t> loads: while the efficiency of this access is very low it may bring many cache lines into L1/L2 cache which are used by later memory accesses. The GPU is flexible enough to perform well, even for applications that present suboptimal access patterns.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13" y="2178862"/>
            <a:ext cx="7088288" cy="15185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Memory Access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r>
              <a:rPr lang="en-GB" dirty="0" smtClean="0">
                <a:cs typeface="Trebuchet MS"/>
              </a:rPr>
              <a:t>Memory accesses that are not cached in L1 cache are serviced by 32-byte transactions</a:t>
            </a:r>
            <a:endParaRPr lang="en-GB" dirty="0">
              <a:cs typeface="Trebuchet MS"/>
            </a:endParaRPr>
          </a:p>
          <a:p>
            <a:pPr lvl="1"/>
            <a:r>
              <a:rPr lang="en-GB" dirty="0" smtClean="0">
                <a:cs typeface="Trebuchet MS"/>
              </a:rPr>
              <a:t>This can improve memory bandwidth utilization</a:t>
            </a:r>
          </a:p>
          <a:p>
            <a:pPr lvl="1"/>
            <a:r>
              <a:rPr lang="en-GB" dirty="0" smtClean="0">
                <a:cs typeface="Trebuchet MS"/>
              </a:rPr>
              <a:t>However, the L2 cache is device-wide, higher latency than L1, and still relatively small </a:t>
            </a:r>
            <a:r>
              <a:rPr lang="en-GB" dirty="0" smtClean="0">
                <a:ea typeface="Wingdings"/>
                <a:cs typeface="Wingdings"/>
                <a:sym typeface="Wingdings"/>
              </a:rPr>
              <a:t></a:t>
            </a:r>
            <a:r>
              <a:rPr lang="en-GB" dirty="0" smtClean="0">
                <a:cs typeface="Trebuchet MS"/>
              </a:rPr>
              <a:t> many applications may take a performance hit if L1 cache is not used for reads</a:t>
            </a:r>
          </a:p>
          <a:p>
            <a:endParaRPr lang="en-GB" dirty="0">
              <a:cs typeface="Trebuchet MS"/>
            </a:endParaRPr>
          </a:p>
          <a:p>
            <a:endParaRPr lang="en-GB" dirty="0"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Memory Access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cs typeface="Trebuchet MS"/>
              </a:rPr>
              <a:t>Aligned and Coalesced Memory Access (</a:t>
            </a:r>
            <a:r>
              <a:rPr lang="en-GB" i="1" dirty="0" smtClean="0">
                <a:cs typeface="Trebuchet MS"/>
              </a:rPr>
              <a:t>w/o L1 cache</a:t>
            </a:r>
            <a:r>
              <a:rPr lang="en-GB" dirty="0" smtClean="0">
                <a:cs typeface="Trebuchet MS"/>
              </a:rPr>
              <a:t>)</a:t>
            </a: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r>
              <a:rPr lang="en-GB" dirty="0" smtClean="0">
                <a:cs typeface="Trebuchet MS"/>
              </a:rPr>
              <a:t>With 32-byte transactions, four transactions are required and all of the loaded bytes are used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617" y="2178862"/>
            <a:ext cx="6975775" cy="1297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617" y="3629023"/>
            <a:ext cx="6975775" cy="13406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GPU threads organized?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CUDA, </a:t>
            </a:r>
            <a:r>
              <a:rPr lang="en-GB" b="1" dirty="0" smtClean="0"/>
              <a:t>only thread blocks and grids are first-class citizens </a:t>
            </a:r>
            <a:r>
              <a:rPr lang="en-GB" dirty="0" smtClean="0"/>
              <a:t>of the programming model. </a:t>
            </a:r>
          </a:p>
          <a:p>
            <a:r>
              <a:rPr lang="en-GB" dirty="0" smtClean="0"/>
              <a:t>The number of </a:t>
            </a:r>
            <a:r>
              <a:rPr lang="en-GB" b="1" dirty="0" smtClean="0"/>
              <a:t>warps</a:t>
            </a:r>
            <a:r>
              <a:rPr lang="en-GB" dirty="0" smtClean="0"/>
              <a:t> created and their organization are </a:t>
            </a:r>
            <a:r>
              <a:rPr lang="en-GB" b="1" dirty="0" smtClean="0"/>
              <a:t>implicitly controlled</a:t>
            </a:r>
            <a:r>
              <a:rPr lang="en-GB" dirty="0" smtClean="0"/>
              <a:t> by the </a:t>
            </a:r>
            <a:r>
              <a:rPr lang="en-GB" i="1" dirty="0" smtClean="0"/>
              <a:t>kernel launch configuration</a:t>
            </a:r>
            <a:r>
              <a:rPr lang="en-GB" dirty="0" smtClean="0"/>
              <a:t>, but never set explicitly.</a:t>
            </a:r>
          </a:p>
          <a:p>
            <a:pPr marL="0" indent="0">
              <a:buNone/>
            </a:pPr>
            <a:endParaRPr lang="en-GB" dirty="0"/>
          </a:p>
          <a:p>
            <a:pPr marL="571500" lvl="1" indent="0">
              <a:buNone/>
            </a:pPr>
            <a:r>
              <a:rPr lang="en-GB" b="1" dirty="0" smtClean="0">
                <a:solidFill>
                  <a:srgbClr val="008000"/>
                </a:solidFill>
                <a:latin typeface="Courier New"/>
                <a:cs typeface="Courier New"/>
              </a:rPr>
              <a:t>kernel&lt;&lt;&lt;</a:t>
            </a:r>
            <a:r>
              <a:rPr lang="en-GB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nblocks</a:t>
            </a:r>
            <a:r>
              <a:rPr lang="en-GB" b="1" dirty="0" smtClean="0">
                <a:solidFill>
                  <a:srgbClr val="008000"/>
                </a:solidFill>
                <a:latin typeface="Courier New"/>
                <a:cs typeface="Courier New"/>
              </a:rPr>
              <a:t>, </a:t>
            </a:r>
            <a:r>
              <a:rPr lang="en-GB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threads_per_block</a:t>
            </a:r>
            <a:r>
              <a:rPr lang="en-GB" b="1" dirty="0" smtClean="0">
                <a:solidFill>
                  <a:srgbClr val="008000"/>
                </a:solidFill>
                <a:latin typeface="Courier New"/>
                <a:cs typeface="Courier New"/>
              </a:rPr>
              <a:t>&gt;&gt;&gt;(arg1, arg2, ...);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9504" y="5479228"/>
            <a:ext cx="2550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rebuchet MS"/>
                <a:cs typeface="Trebuchet MS"/>
              </a:rPr>
              <a:t>k</a:t>
            </a:r>
            <a:r>
              <a:rPr lang="en-US" sz="2400" dirty="0" smtClean="0">
                <a:latin typeface="Trebuchet MS"/>
                <a:cs typeface="Trebuchet MS"/>
              </a:rPr>
              <a:t>ernel launch configuration</a:t>
            </a:r>
            <a:endParaRPr lang="en-US" sz="2400" dirty="0">
              <a:latin typeface="Trebuchet MS"/>
              <a:cs typeface="Trebuchet MS"/>
            </a:endParaRPr>
          </a:p>
        </p:txBody>
      </p:sp>
      <p:cxnSp>
        <p:nvCxnSpPr>
          <p:cNvPr id="9" name="Elbow Connector 8"/>
          <p:cNvCxnSpPr>
            <a:stCxn id="5" idx="1"/>
          </p:cNvCxnSpPr>
          <p:nvPr/>
        </p:nvCxnSpPr>
        <p:spPr>
          <a:xfrm rot="10800000">
            <a:off x="3484388" y="4495805"/>
            <a:ext cx="1125117" cy="1398923"/>
          </a:xfrm>
          <a:prstGeom prst="bentConnector2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7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Memory Access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cs typeface="Trebuchet MS"/>
              </a:rPr>
              <a:t>Misaligned and Coalesced Memory Access</a:t>
            </a:r>
            <a:r>
              <a:rPr lang="en-GB" dirty="0">
                <a:cs typeface="Trebuchet MS"/>
              </a:rPr>
              <a:t> (</a:t>
            </a:r>
            <a:r>
              <a:rPr lang="en-GB" i="1" dirty="0">
                <a:cs typeface="Trebuchet MS"/>
              </a:rPr>
              <a:t>w</a:t>
            </a:r>
            <a:r>
              <a:rPr lang="en-GB" i="1" dirty="0" smtClean="0">
                <a:cs typeface="Trebuchet MS"/>
              </a:rPr>
              <a:t>/o </a:t>
            </a:r>
            <a:r>
              <a:rPr lang="en-GB" i="1" dirty="0">
                <a:cs typeface="Trebuchet MS"/>
              </a:rPr>
              <a:t>L1 cache</a:t>
            </a:r>
            <a:r>
              <a:rPr lang="en-GB" dirty="0">
                <a:cs typeface="Trebuchet MS"/>
              </a:rPr>
              <a:t>)</a:t>
            </a:r>
            <a:endParaRPr lang="en-GB" dirty="0" smtClean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r>
              <a:rPr lang="en-GB" dirty="0" smtClean="0">
                <a:cs typeface="Trebuchet MS"/>
              </a:rPr>
              <a:t>With 32-byte transactions, extra memory transactions are still required to load all requested bytes but the number of wasted bytes is likely reduced, compared to 128-byte transactions.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53" y="2379782"/>
            <a:ext cx="7322155" cy="13492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4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Memory Access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cs typeface="Trebuchet MS"/>
              </a:rPr>
              <a:t>Misaligned and </a:t>
            </a:r>
            <a:r>
              <a:rPr lang="en-GB" dirty="0" err="1" smtClean="0">
                <a:cs typeface="Trebuchet MS"/>
              </a:rPr>
              <a:t>Uncoalesced</a:t>
            </a:r>
            <a:r>
              <a:rPr lang="en-GB" dirty="0" smtClean="0">
                <a:cs typeface="Trebuchet MS"/>
              </a:rPr>
              <a:t> Memory Access</a:t>
            </a:r>
            <a:r>
              <a:rPr lang="en-GB" dirty="0">
                <a:cs typeface="Trebuchet MS"/>
              </a:rPr>
              <a:t> (</a:t>
            </a:r>
            <a:r>
              <a:rPr lang="en-GB" i="1" dirty="0">
                <a:cs typeface="Trebuchet MS"/>
              </a:rPr>
              <a:t>w</a:t>
            </a:r>
            <a:r>
              <a:rPr lang="en-GB" i="1" dirty="0" smtClean="0">
                <a:cs typeface="Trebuchet MS"/>
              </a:rPr>
              <a:t>/o </a:t>
            </a:r>
            <a:r>
              <a:rPr lang="en-GB" i="1" dirty="0">
                <a:cs typeface="Trebuchet MS"/>
              </a:rPr>
              <a:t>L1 cache</a:t>
            </a:r>
            <a:r>
              <a:rPr lang="en-GB" dirty="0">
                <a:cs typeface="Trebuchet MS"/>
              </a:rPr>
              <a:t>)</a:t>
            </a:r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endParaRPr lang="en-GB" dirty="0" smtClean="0">
              <a:cs typeface="Trebuchet MS"/>
            </a:endParaRPr>
          </a:p>
          <a:p>
            <a:endParaRPr lang="en-GB" dirty="0">
              <a:cs typeface="Trebuchet MS"/>
            </a:endParaRPr>
          </a:p>
          <a:p>
            <a:r>
              <a:rPr lang="en-GB" dirty="0" smtClean="0">
                <a:cs typeface="Trebuchet MS"/>
              </a:rPr>
              <a:t>With </a:t>
            </a:r>
            <a:r>
              <a:rPr lang="en-GB" dirty="0" err="1" smtClean="0">
                <a:cs typeface="Trebuchet MS"/>
              </a:rPr>
              <a:t>uncoalesced</a:t>
            </a:r>
            <a:r>
              <a:rPr lang="en-GB" dirty="0" smtClean="0">
                <a:cs typeface="Trebuchet MS"/>
              </a:rPr>
              <a:t> loads, more bytes loaded than requested but better efficiency than with 128-byte transactions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96" y="2178862"/>
            <a:ext cx="7238304" cy="1343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96" y="3629023"/>
            <a:ext cx="7238304" cy="13356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2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Memory Access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cs typeface="Trebuchet MS"/>
              </a:rPr>
              <a:t>Global Memory Writes are always serviced by 32-byte transactions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67926" y="61802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97" y="2667000"/>
            <a:ext cx="7350817" cy="1357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96" y="4691141"/>
            <a:ext cx="7350817" cy="14048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6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Global Memory and Special-Purpose Memory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Global memory </a:t>
            </a:r>
            <a:r>
              <a:rPr lang="en-GB" smtClean="0"/>
              <a:t>is widely </a:t>
            </a:r>
            <a:r>
              <a:rPr lang="en-GB" dirty="0" smtClean="0"/>
              <a:t>useful and as easy to use as CPU DRAM</a:t>
            </a:r>
          </a:p>
          <a:p>
            <a:endParaRPr lang="en-GB" dirty="0"/>
          </a:p>
          <a:p>
            <a:r>
              <a:rPr lang="en-GB" dirty="0"/>
              <a:t>L</a:t>
            </a:r>
            <a:r>
              <a:rPr lang="en-GB" dirty="0" smtClean="0"/>
              <a:t>imitations</a:t>
            </a:r>
          </a:p>
          <a:p>
            <a:pPr lvl="1"/>
            <a:r>
              <a:rPr lang="en-GB" dirty="0" smtClean="0"/>
              <a:t>Easy to find applications with memory access patterns that are intrinsically poor for global memory</a:t>
            </a:r>
          </a:p>
          <a:p>
            <a:pPr lvl="1"/>
            <a:r>
              <a:rPr lang="en-GB" dirty="0" smtClean="0"/>
              <a:t>Many threads accessing the same memory cell </a:t>
            </a:r>
            <a:r>
              <a:rPr lang="en-GB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dirty="0">
                <a:ea typeface="Wingdings"/>
                <a:cs typeface="Wingdings"/>
                <a:sym typeface="Wingdings"/>
              </a:rPr>
              <a:t> </a:t>
            </a:r>
            <a:r>
              <a:rPr lang="en-GB" dirty="0" smtClean="0">
                <a:ea typeface="Wingdings"/>
                <a:cs typeface="Wingdings"/>
                <a:sym typeface="Wingdings"/>
              </a:rPr>
              <a:t>poor global memory efficiency</a:t>
            </a:r>
          </a:p>
          <a:p>
            <a:pPr lvl="1"/>
            <a:r>
              <a:rPr lang="en-GB" dirty="0" smtClean="0">
                <a:ea typeface="Wingdings"/>
                <a:cs typeface="Wingdings"/>
                <a:sym typeface="Wingdings"/>
              </a:rPr>
              <a:t>Many threads accessing sparse memory cells </a:t>
            </a:r>
            <a:r>
              <a:rPr lang="en-GB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dirty="0">
                <a:ea typeface="Wingdings"/>
                <a:cs typeface="Wingdings"/>
                <a:sym typeface="Wingdings"/>
              </a:rPr>
              <a:t> poor </a:t>
            </a:r>
            <a:r>
              <a:rPr lang="en-GB" dirty="0" smtClean="0">
                <a:ea typeface="Wingdings"/>
                <a:cs typeface="Wingdings"/>
                <a:sym typeface="Wingdings"/>
              </a:rPr>
              <a:t>global memory efficiency</a:t>
            </a:r>
          </a:p>
          <a:p>
            <a:pPr lvl="1"/>
            <a:endParaRPr lang="en-GB" dirty="0">
              <a:ea typeface="Wingdings"/>
              <a:cs typeface="Wingdings"/>
              <a:sym typeface="Wingdings"/>
            </a:endParaRPr>
          </a:p>
          <a:p>
            <a:r>
              <a:rPr lang="en-GB" dirty="0" smtClean="0"/>
              <a:t>Special-</a:t>
            </a:r>
            <a:r>
              <a:rPr lang="en-GB" dirty="0"/>
              <a:t>purpose memory spaces to address these deficiencies in global memory</a:t>
            </a:r>
          </a:p>
          <a:p>
            <a:pPr lvl="1"/>
            <a:r>
              <a:rPr lang="en-GB" dirty="0"/>
              <a:t>Specialized for different types of data, different access </a:t>
            </a:r>
            <a:r>
              <a:rPr lang="en-GB" dirty="0" smtClean="0"/>
              <a:t>patterns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ive more </a:t>
            </a:r>
            <a:r>
              <a:rPr lang="en-GB" dirty="0"/>
              <a:t>control over data movement and data placement than CPU architectures </a:t>
            </a:r>
            <a:r>
              <a:rPr lang="en-GB" dirty="0" smtClean="0"/>
              <a:t>do</a:t>
            </a:r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7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Memory</a:t>
            </a:r>
            <a:endParaRPr lang="en-GB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234796" y="4129078"/>
            <a:ext cx="0" cy="23002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709737" y="4429111"/>
            <a:ext cx="1050117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709737" y="5129189"/>
            <a:ext cx="1050117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709737" y="5829267"/>
            <a:ext cx="1050117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709738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709738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709738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822250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822250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822250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934763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934763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934763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047275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047275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047275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159788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159788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159788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272300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272300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272300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384813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384813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384813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497325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497325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497325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609838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609838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609838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86500" y="1728811"/>
            <a:ext cx="1875208" cy="700078"/>
          </a:xfrm>
          <a:prstGeom prst="rect">
            <a:avLst/>
          </a:prstGeom>
          <a:noFill/>
          <a:ln w="25400">
            <a:solidFill>
              <a:srgbClr val="817C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rebuchet MS"/>
                <a:cs typeface="Trebuchet MS"/>
              </a:rPr>
              <a:t>Shared Memory</a:t>
            </a:r>
            <a:endParaRPr lang="en-US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cxnSp>
        <p:nvCxnSpPr>
          <p:cNvPr id="11" name="Straight Arrow Connector 10"/>
          <p:cNvCxnSpPr>
            <a:stCxn id="79" idx="0"/>
            <a:endCxn id="9" idx="2"/>
          </p:cNvCxnSpPr>
          <p:nvPr/>
        </p:nvCxnSpPr>
        <p:spPr>
          <a:xfrm flipV="1">
            <a:off x="7216044" y="2428889"/>
            <a:ext cx="8060" cy="120013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6341398" y="2878803"/>
            <a:ext cx="125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Transfer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5638800" cy="5213350"/>
          </a:xfrm>
        </p:spPr>
        <p:txBody>
          <a:bodyPr/>
          <a:lstStyle/>
          <a:p>
            <a:r>
              <a:rPr lang="en-GB" dirty="0" smtClean="0"/>
              <a:t>Declared </a:t>
            </a:r>
            <a:r>
              <a:rPr lang="en-GB" dirty="0"/>
              <a:t>with the </a:t>
            </a:r>
            <a:r>
              <a:rPr lang="en-GB" dirty="0">
                <a:latin typeface="Courier New"/>
                <a:cs typeface="Courier New"/>
              </a:rPr>
              <a:t>__shared__</a:t>
            </a:r>
            <a:r>
              <a:rPr lang="en-GB" dirty="0"/>
              <a:t> keyword</a:t>
            </a:r>
          </a:p>
          <a:p>
            <a:r>
              <a:rPr lang="en-GB" dirty="0"/>
              <a:t>Low-latency, high bandwidth</a:t>
            </a:r>
          </a:p>
          <a:p>
            <a:r>
              <a:rPr lang="en-GB" dirty="0"/>
              <a:t>Shared by all threads in a thread block</a:t>
            </a:r>
          </a:p>
          <a:p>
            <a:r>
              <a:rPr lang="en-GB" dirty="0"/>
              <a:t>Explicitly allocated and managed by the programmer, manual L1 cache</a:t>
            </a:r>
          </a:p>
          <a:p>
            <a:r>
              <a:rPr lang="en-GB" dirty="0"/>
              <a:t>Stored on-SM, same physical memory as the GPU L1 cache</a:t>
            </a:r>
          </a:p>
          <a:p>
            <a:r>
              <a:rPr lang="en-GB" dirty="0"/>
              <a:t>On-SM memory is statically partitioned between L1 cache and shared memory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Memory Allocation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Shared memory can be allocated statically or dynamically</a:t>
            </a:r>
          </a:p>
          <a:p>
            <a:endParaRPr lang="en-GB" dirty="0" smtClean="0"/>
          </a:p>
          <a:p>
            <a:r>
              <a:rPr lang="en-GB" dirty="0" smtClean="0"/>
              <a:t>Statically Allocated Shared Memory</a:t>
            </a:r>
            <a:endParaRPr lang="en-GB" dirty="0"/>
          </a:p>
          <a:p>
            <a:pPr lvl="1"/>
            <a:r>
              <a:rPr lang="en-GB" dirty="0" smtClean="0"/>
              <a:t>Size is fixed at compile-time</a:t>
            </a:r>
          </a:p>
          <a:p>
            <a:pPr lvl="1"/>
            <a:r>
              <a:rPr lang="en-GB" dirty="0" smtClean="0"/>
              <a:t>Can declare many statically allocated shared memory variables</a:t>
            </a:r>
          </a:p>
          <a:p>
            <a:pPr lvl="1"/>
            <a:r>
              <a:rPr lang="en-GB" dirty="0" smtClean="0"/>
              <a:t>Can be declared globally or inside a device function</a:t>
            </a:r>
          </a:p>
          <a:p>
            <a:pPr lvl="1"/>
            <a:r>
              <a:rPr lang="en-GB" dirty="0" smtClean="0"/>
              <a:t>Can be multi-dimensional arrays</a:t>
            </a:r>
          </a:p>
          <a:p>
            <a:pPr marL="1492250" lvl="3" indent="0">
              <a:buNone/>
            </a:pPr>
            <a:endParaRPr lang="en-GB" dirty="0">
              <a:solidFill>
                <a:srgbClr val="76B900"/>
              </a:solidFill>
              <a:latin typeface="Courier New"/>
              <a:cs typeface="Courier New"/>
            </a:endParaRPr>
          </a:p>
          <a:p>
            <a:pPr marL="1492250" lvl="3" indent="0">
              <a:buNone/>
            </a:pPr>
            <a:r>
              <a:rPr lang="en-GB" sz="2800" b="1" dirty="0" smtClean="0">
                <a:solidFill>
                  <a:srgbClr val="76B900"/>
                </a:solidFill>
                <a:latin typeface="Courier New"/>
                <a:cs typeface="Courier New"/>
              </a:rPr>
              <a:t>__shared__</a:t>
            </a:r>
            <a:r>
              <a:rPr lang="en-GB" sz="2800" b="1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GB" sz="2800" b="1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s_arr</a:t>
            </a:r>
            <a:r>
              <a:rPr lang="en-GB" sz="2800" b="1" dirty="0" smtClean="0">
                <a:solidFill>
                  <a:schemeClr val="tx1"/>
                </a:solidFill>
                <a:latin typeface="Courier New"/>
                <a:cs typeface="Courier New"/>
              </a:rPr>
              <a:t>[256][256];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6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Memory Allocation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Dynamically Allocated Shared Memory</a:t>
            </a:r>
          </a:p>
          <a:p>
            <a:pPr lvl="1"/>
            <a:r>
              <a:rPr lang="en-GB" dirty="0" smtClean="0"/>
              <a:t>Size in bytes is set at kernel launch with a third kernel launch configurable</a:t>
            </a:r>
          </a:p>
          <a:p>
            <a:pPr lvl="1"/>
            <a:r>
              <a:rPr lang="en-GB" dirty="0" smtClean="0"/>
              <a:t>Can only have one dynamically allocated shared memory array per kernel</a:t>
            </a:r>
          </a:p>
          <a:p>
            <a:pPr lvl="1"/>
            <a:r>
              <a:rPr lang="en-GB" dirty="0" smtClean="0"/>
              <a:t>Must be one-dimensional arrays</a:t>
            </a:r>
          </a:p>
          <a:p>
            <a:pPr lvl="1"/>
            <a:endParaRPr lang="en-GB" dirty="0" smtClean="0"/>
          </a:p>
          <a:p>
            <a:pPr marL="631825" lvl="1" indent="0">
              <a:buNone/>
            </a:pPr>
            <a:r>
              <a:rPr lang="en-GB" b="1" dirty="0" smtClean="0">
                <a:latin typeface="Courier New"/>
                <a:cs typeface="Courier New"/>
              </a:rPr>
              <a:t>__global__ void kernel(...) {</a:t>
            </a:r>
            <a:br>
              <a:rPr lang="en-GB" b="1" dirty="0" smtClean="0">
                <a:latin typeface="Courier New"/>
                <a:cs typeface="Courier New"/>
              </a:rPr>
            </a:br>
            <a:r>
              <a:rPr lang="en-GB" b="1" dirty="0" smtClean="0">
                <a:latin typeface="Courier New"/>
                <a:cs typeface="Courier New"/>
              </a:rPr>
              <a:t>    extern 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__shared__</a:t>
            </a:r>
            <a:r>
              <a:rPr lang="en-GB" b="1" dirty="0" smtClean="0">
                <a:latin typeface="Courier New"/>
                <a:cs typeface="Courier New"/>
              </a:rPr>
              <a:t> </a:t>
            </a:r>
            <a:r>
              <a:rPr lang="en-GB" b="1" dirty="0" err="1" smtClean="0">
                <a:latin typeface="Courier New"/>
                <a:cs typeface="Courier New"/>
              </a:rPr>
              <a:t>int</a:t>
            </a:r>
            <a:r>
              <a:rPr lang="en-GB" b="1" dirty="0" smtClean="0">
                <a:latin typeface="Courier New"/>
                <a:cs typeface="Courier New"/>
              </a:rPr>
              <a:t> </a:t>
            </a:r>
            <a:r>
              <a:rPr lang="en-GB" b="1" dirty="0" err="1" smtClean="0">
                <a:latin typeface="Courier New"/>
                <a:cs typeface="Courier New"/>
              </a:rPr>
              <a:t>s_arr</a:t>
            </a:r>
            <a:r>
              <a:rPr lang="en-GB" b="1" dirty="0" smtClean="0">
                <a:latin typeface="Courier New"/>
                <a:cs typeface="Courier New"/>
              </a:rPr>
              <a:t>[];</a:t>
            </a:r>
          </a:p>
          <a:p>
            <a:pPr marL="631825" lvl="1" indent="0">
              <a:buNone/>
            </a:pP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b="1" dirty="0" smtClean="0">
                <a:latin typeface="Courier New"/>
                <a:cs typeface="Courier New"/>
              </a:rPr>
              <a:t>   ...</a:t>
            </a:r>
          </a:p>
          <a:p>
            <a:pPr marL="631825" lvl="1" indent="0">
              <a:buNone/>
            </a:pPr>
            <a:r>
              <a:rPr lang="en-GB" b="1" dirty="0" smtClean="0">
                <a:latin typeface="Courier New"/>
                <a:cs typeface="Courier New"/>
              </a:rPr>
              <a:t>}</a:t>
            </a:r>
          </a:p>
          <a:p>
            <a:pPr marL="631825" lvl="1" indent="0">
              <a:buNone/>
            </a:pPr>
            <a:endParaRPr lang="en-GB" b="1" dirty="0">
              <a:latin typeface="Courier New"/>
              <a:cs typeface="Courier New"/>
            </a:endParaRPr>
          </a:p>
          <a:p>
            <a:pPr marL="631825" lvl="1" indent="0">
              <a:buNone/>
            </a:pPr>
            <a:r>
              <a:rPr lang="en-GB" b="1" dirty="0" smtClean="0">
                <a:latin typeface="Courier New"/>
                <a:cs typeface="Courier New"/>
              </a:rPr>
              <a:t>kernel&lt;&lt;&lt;</a:t>
            </a:r>
            <a:r>
              <a:rPr lang="en-GB" b="1" dirty="0" err="1" smtClean="0">
                <a:latin typeface="Courier New"/>
                <a:cs typeface="Courier New"/>
              </a:rPr>
              <a:t>nblocks</a:t>
            </a:r>
            <a:r>
              <a:rPr lang="en-GB" b="1" dirty="0" smtClean="0">
                <a:latin typeface="Courier New"/>
                <a:cs typeface="Courier New"/>
              </a:rPr>
              <a:t>, </a:t>
            </a:r>
            <a:r>
              <a:rPr lang="en-GB" b="1" dirty="0" err="1" smtClean="0">
                <a:latin typeface="Courier New"/>
                <a:cs typeface="Courier New"/>
              </a:rPr>
              <a:t>threads_per_block</a:t>
            </a:r>
            <a:r>
              <a:rPr lang="en-GB" b="1" dirty="0" smtClean="0">
                <a:latin typeface="Courier New"/>
                <a:cs typeface="Courier New"/>
              </a:rPr>
              <a:t>,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shared_memory_bytes</a:t>
            </a:r>
            <a:r>
              <a:rPr lang="en-GB" b="1" dirty="0" smtClean="0">
                <a:latin typeface="Courier New"/>
                <a:cs typeface="Courier New"/>
              </a:rPr>
              <a:t>&gt;&gt;&gt;(...);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6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Matvec</a:t>
            </a:r>
            <a:r>
              <a:rPr lang="en-US" dirty="0" smtClean="0"/>
              <a:t> using </a:t>
            </a:r>
            <a:r>
              <a:rPr lang="en-US" smtClean="0"/>
              <a:t>shared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71600"/>
            <a:ext cx="5512587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935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Vector Multiplication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066800"/>
            <a:ext cx="7543800" cy="557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Vector Multiplication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00"/>
            <a:ext cx="9144000" cy="43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GPU threads organized?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GPU threads can be configured in one-, two-, or three-dimensional layouts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b="0" dirty="0" smtClean="0">
                <a:cs typeface="Trebuchet MS"/>
              </a:rPr>
              <a:t>One-dimensional blocks and grids:</a:t>
            </a:r>
            <a:endParaRPr lang="en-GB" b="0" dirty="0">
              <a:cs typeface="Trebuchet MS"/>
            </a:endParaRPr>
          </a:p>
          <a:p>
            <a:pPr marL="1028700" lvl="2" indent="0">
              <a:buNone/>
            </a:pP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int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nblocks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 = 4;</a:t>
            </a:r>
          </a:p>
          <a:p>
            <a:pPr marL="1028700" lvl="2" indent="0">
              <a:buNone/>
            </a:pPr>
            <a:r>
              <a:rPr lang="en-GB" sz="2000" b="1" dirty="0" err="1">
                <a:solidFill>
                  <a:srgbClr val="008000"/>
                </a:solidFill>
                <a:latin typeface="Courier New"/>
                <a:cs typeface="Courier New"/>
              </a:rPr>
              <a:t>i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nt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threads_per_block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 = 8;</a:t>
            </a:r>
          </a:p>
          <a:p>
            <a:pPr marL="1028700" lvl="2" indent="0">
              <a:buNone/>
            </a:pP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kernel&lt;&lt;&lt;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nblocks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, 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threads_per_block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&gt;&gt;&gt;(...);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90745" y="4501255"/>
            <a:ext cx="7210255" cy="1289945"/>
            <a:chOff x="1121618" y="4069274"/>
            <a:chExt cx="7210255" cy="1289945"/>
          </a:xfrm>
        </p:grpSpPr>
        <p:grpSp>
          <p:nvGrpSpPr>
            <p:cNvPr id="7" name="Vector (unnumbered)"/>
            <p:cNvGrpSpPr/>
            <p:nvPr/>
          </p:nvGrpSpPr>
          <p:grpSpPr>
            <a:xfrm>
              <a:off x="1346644" y="4879161"/>
              <a:ext cx="6750748" cy="480058"/>
              <a:chOff x="1435951" y="2969084"/>
              <a:chExt cx="8100898" cy="43205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3595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A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0598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A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7601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A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4604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A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51607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A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78610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A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05613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A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32616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8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59619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8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86622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8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13625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8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406281" y="2969086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8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67631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8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94634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8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21637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8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48640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17CBE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75643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17CBE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02646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17CBE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9649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17CBE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56652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17CBE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83655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17CBE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10658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17CBE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37661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817CBE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646641" y="2969084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33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916671" y="2969087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33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186701" y="2969087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33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456731" y="2969087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33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726761" y="2969087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33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996791" y="2969087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33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266820" y="2969087"/>
                <a:ext cx="270029" cy="432049"/>
              </a:xfrm>
              <a:prstGeom prst="rect">
                <a:avLst/>
              </a:prstGeom>
              <a:noFill/>
              <a:ln w="38100" cap="flat" cmpd="sng" algn="ctr">
                <a:solidFill>
                  <a:srgbClr val="FF33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1121618" y="4879162"/>
              <a:ext cx="225024" cy="480054"/>
            </a:xfrm>
            <a:prstGeom prst="rect">
              <a:avLst/>
            </a:prstGeom>
            <a:noFill/>
            <a:ln w="38100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097393" y="4879162"/>
              <a:ext cx="225024" cy="480054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21619" y="4069274"/>
              <a:ext cx="1800199" cy="730113"/>
              <a:chOff x="1121619" y="4069274"/>
              <a:chExt cx="1800199" cy="730113"/>
            </a:xfrm>
          </p:grpSpPr>
          <p:sp>
            <p:nvSpPr>
              <p:cNvPr id="6" name="Right Brace 5"/>
              <p:cNvSpPr/>
              <p:nvPr/>
            </p:nvSpPr>
            <p:spPr>
              <a:xfrm rot="16200000">
                <a:off x="1831826" y="3709394"/>
                <a:ext cx="379786" cy="1800199"/>
              </a:xfrm>
              <a:prstGeom prst="rightBrace">
                <a:avLst/>
              </a:prstGeom>
              <a:ln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2680" y="4069274"/>
                <a:ext cx="1154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>
                    <a:latin typeface="Courier New"/>
                    <a:cs typeface="Courier New"/>
                  </a:rPr>
                  <a:t>Block 0</a:t>
                </a:r>
                <a:endParaRPr lang="en-US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924201" y="4070487"/>
              <a:ext cx="1800199" cy="730113"/>
              <a:chOff x="1121619" y="4069274"/>
              <a:chExt cx="1800199" cy="730113"/>
            </a:xfrm>
          </p:grpSpPr>
          <p:sp>
            <p:nvSpPr>
              <p:cNvPr id="44" name="Right Brace 43"/>
              <p:cNvSpPr/>
              <p:nvPr/>
            </p:nvSpPr>
            <p:spPr>
              <a:xfrm rot="16200000">
                <a:off x="1831826" y="3709394"/>
                <a:ext cx="379786" cy="1800199"/>
              </a:xfrm>
              <a:prstGeom prst="rightBrace">
                <a:avLst/>
              </a:prstGeom>
              <a:ln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512680" y="4069274"/>
                <a:ext cx="1154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>
                    <a:latin typeface="Courier New"/>
                    <a:cs typeface="Courier New"/>
                  </a:rPr>
                  <a:t>Block 1</a:t>
                </a:r>
                <a:endParaRPr lang="en-US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736292" y="4070487"/>
              <a:ext cx="1800199" cy="730113"/>
              <a:chOff x="1121619" y="4069274"/>
              <a:chExt cx="1800199" cy="730113"/>
            </a:xfrm>
          </p:grpSpPr>
          <p:sp>
            <p:nvSpPr>
              <p:cNvPr id="47" name="Right Brace 46"/>
              <p:cNvSpPr/>
              <p:nvPr/>
            </p:nvSpPr>
            <p:spPr>
              <a:xfrm rot="16200000">
                <a:off x="1831826" y="3709394"/>
                <a:ext cx="379786" cy="1800199"/>
              </a:xfrm>
              <a:prstGeom prst="rightBrace">
                <a:avLst/>
              </a:prstGeom>
              <a:ln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512680" y="4069274"/>
                <a:ext cx="1154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>
                    <a:latin typeface="Courier New"/>
                    <a:cs typeface="Courier New"/>
                  </a:rPr>
                  <a:t>Block 2</a:t>
                </a:r>
                <a:endParaRPr lang="en-US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531674" y="4070487"/>
              <a:ext cx="1800199" cy="730113"/>
              <a:chOff x="1121619" y="4069274"/>
              <a:chExt cx="1800199" cy="730113"/>
            </a:xfrm>
          </p:grpSpPr>
          <p:sp>
            <p:nvSpPr>
              <p:cNvPr id="50" name="Right Brace 49"/>
              <p:cNvSpPr/>
              <p:nvPr/>
            </p:nvSpPr>
            <p:spPr>
              <a:xfrm rot="16200000">
                <a:off x="1831826" y="3709394"/>
                <a:ext cx="379786" cy="1800199"/>
              </a:xfrm>
              <a:prstGeom prst="rightBrace">
                <a:avLst/>
              </a:prstGeom>
              <a:ln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512680" y="4069274"/>
                <a:ext cx="1154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>
                    <a:latin typeface="Courier New"/>
                    <a:cs typeface="Courier New"/>
                  </a:rPr>
                  <a:t>Block 3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318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 Example: 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1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Memory as a Managed Cache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559388" y="4079073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urier New"/>
                <a:cs typeface="Courier New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046942" y="4079073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urier New"/>
                <a:cs typeface="Courier New"/>
              </a:rPr>
              <a:t>7</a:t>
            </a:r>
          </a:p>
        </p:txBody>
      </p:sp>
      <p:sp>
        <p:nvSpPr>
          <p:cNvPr id="7" name="Rectangle 6"/>
          <p:cNvSpPr/>
          <p:nvPr/>
        </p:nvSpPr>
        <p:spPr>
          <a:xfrm>
            <a:off x="4534496" y="4079073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urier New"/>
                <a:cs typeface="Courier New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2050" y="4079073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urier New"/>
                <a:cs typeface="Courier New"/>
              </a:rPr>
              <a:t>13</a:t>
            </a:r>
            <a:endParaRPr lang="en-US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59421" y="4879161"/>
            <a:ext cx="300033" cy="400044"/>
          </a:xfrm>
          <a:prstGeom prst="ellipse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834529" y="4879161"/>
            <a:ext cx="300033" cy="400044"/>
          </a:xfrm>
          <a:prstGeom prst="ellipse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5" idx="2"/>
            <a:endCxn id="3" idx="1"/>
          </p:cNvCxnSpPr>
          <p:nvPr/>
        </p:nvCxnSpPr>
        <p:spPr>
          <a:xfrm>
            <a:off x="3765661" y="4529122"/>
            <a:ext cx="137699" cy="4086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3" idx="7"/>
          </p:cNvCxnSpPr>
          <p:nvPr/>
        </p:nvCxnSpPr>
        <p:spPr>
          <a:xfrm flipH="1">
            <a:off x="4115515" y="4529122"/>
            <a:ext cx="137700" cy="4086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10" idx="1"/>
          </p:cNvCxnSpPr>
          <p:nvPr/>
        </p:nvCxnSpPr>
        <p:spPr>
          <a:xfrm>
            <a:off x="4740770" y="4529122"/>
            <a:ext cx="137699" cy="4086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  <a:endCxn id="10" idx="7"/>
          </p:cNvCxnSpPr>
          <p:nvPr/>
        </p:nvCxnSpPr>
        <p:spPr>
          <a:xfrm flipH="1">
            <a:off x="5090623" y="4529122"/>
            <a:ext cx="137700" cy="4086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346975" y="5479228"/>
            <a:ext cx="300033" cy="400044"/>
          </a:xfrm>
          <a:prstGeom prst="ellipse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3" idx="5"/>
            <a:endCxn id="23" idx="1"/>
          </p:cNvCxnSpPr>
          <p:nvPr/>
        </p:nvCxnSpPr>
        <p:spPr>
          <a:xfrm>
            <a:off x="4115516" y="5220620"/>
            <a:ext cx="275399" cy="31719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23" idx="7"/>
          </p:cNvCxnSpPr>
          <p:nvPr/>
        </p:nvCxnSpPr>
        <p:spPr>
          <a:xfrm flipH="1">
            <a:off x="4603070" y="5220620"/>
            <a:ext cx="275399" cy="31719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290060" y="6079295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urier New"/>
                <a:cs typeface="Courier New"/>
              </a:rPr>
              <a:t>25</a:t>
            </a:r>
            <a:endParaRPr lang="en-US" sz="1400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cxnSp>
        <p:nvCxnSpPr>
          <p:cNvPr id="31" name="Straight Arrow Connector 30"/>
          <p:cNvCxnSpPr>
            <a:stCxn id="23" idx="4"/>
            <a:endCxn id="30" idx="0"/>
          </p:cNvCxnSpPr>
          <p:nvPr/>
        </p:nvCxnSpPr>
        <p:spPr>
          <a:xfrm flipH="1">
            <a:off x="4496334" y="5879272"/>
            <a:ext cx="658" cy="20002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133600" y="4979173"/>
            <a:ext cx="165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/>
                <a:cs typeface="Trebuchet MS"/>
              </a:rPr>
              <a:t>Example: Sum </a:t>
            </a:r>
            <a:r>
              <a:rPr lang="en-US" dirty="0">
                <a:latin typeface="Trebuchet MS"/>
                <a:cs typeface="Trebuchet MS"/>
              </a:rPr>
              <a:t>R</a:t>
            </a:r>
            <a:r>
              <a:rPr lang="en-US" dirty="0" smtClean="0">
                <a:latin typeface="Trebuchet MS"/>
                <a:cs typeface="Trebuchet MS"/>
              </a:rPr>
              <a:t>eduction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2819400"/>
          </a:xfrm>
        </p:spPr>
        <p:txBody>
          <a:bodyPr/>
          <a:lstStyle/>
          <a:p>
            <a:r>
              <a:rPr lang="en-GB" dirty="0"/>
              <a:t>Shared memory is explicitly managed and low-latency</a:t>
            </a:r>
          </a:p>
          <a:p>
            <a:pPr lvl="1"/>
            <a:r>
              <a:rPr lang="en-GB" dirty="0"/>
              <a:t>Enables programmer optimizations not possible on CPU architectures</a:t>
            </a:r>
          </a:p>
          <a:p>
            <a:endParaRPr lang="en-GB" dirty="0"/>
          </a:p>
          <a:p>
            <a:r>
              <a:rPr lang="en-GB" dirty="0"/>
              <a:t>Reduction is a common pattern in computational science that can benefit from manual </a:t>
            </a:r>
            <a:r>
              <a:rPr lang="en-GB" dirty="0" smtClean="0"/>
              <a:t>caching</a:t>
            </a:r>
            <a:endParaRPr lang="en-GB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76742" y="57654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Memory as a Managed Cache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3071834" y="4029067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urier New"/>
                <a:cs typeface="Courier New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59388" y="4029067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urier New"/>
                <a:cs typeface="Courier New"/>
              </a:rPr>
              <a:t>7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46942" y="4029067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urier New"/>
                <a:cs typeface="Courier New"/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34496" y="4029067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urier New"/>
                <a:cs typeface="Courier New"/>
              </a:rPr>
              <a:t>13</a:t>
            </a:r>
            <a:endParaRPr lang="en-US" sz="1400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71834" y="4529123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/>
                <a:cs typeface="Courier New"/>
              </a:rPr>
              <a:t>8</a:t>
            </a:r>
            <a:endParaRPr lang="en-US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59388" y="4529123"/>
            <a:ext cx="412546" cy="450050"/>
          </a:xfrm>
          <a:prstGeom prst="rect">
            <a:avLst/>
          </a:prstGeom>
          <a:solidFill>
            <a:srgbClr val="76B900"/>
          </a:solidFill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46942" y="4529123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urier New"/>
                <a:cs typeface="Courier New"/>
              </a:rPr>
              <a:t>17</a:t>
            </a:r>
            <a:endParaRPr lang="en-US" sz="1400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34496" y="4529123"/>
            <a:ext cx="412546" cy="450050"/>
          </a:xfrm>
          <a:prstGeom prst="rect">
            <a:avLst/>
          </a:prstGeom>
          <a:solidFill>
            <a:srgbClr val="76B900"/>
          </a:solidFill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34" y="3352800"/>
            <a:ext cx="9376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Thread 0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09438" y="3352800"/>
            <a:ext cx="9376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Thread 1</a:t>
            </a:r>
            <a:endParaRPr lang="en-US" sz="1600" dirty="0">
              <a:latin typeface="Trebuchet MS"/>
              <a:cs typeface="Trebuchet M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008120" y="3629023"/>
            <a:ext cx="0" cy="1450161"/>
          </a:xfrm>
          <a:prstGeom prst="line">
            <a:avLst/>
          </a:prstGeom>
          <a:ln w="12700">
            <a:solidFill>
              <a:srgbClr val="FF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71834" y="5079183"/>
            <a:ext cx="1875208" cy="0"/>
          </a:xfrm>
          <a:prstGeom prst="line">
            <a:avLst/>
          </a:prstGeom>
          <a:ln w="12700">
            <a:solidFill>
              <a:srgbClr val="FF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071834" y="5179195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urier New"/>
                <a:cs typeface="Courier New"/>
              </a:rPr>
              <a:t>25</a:t>
            </a:r>
            <a:endParaRPr lang="en-US" sz="1400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9388" y="5179195"/>
            <a:ext cx="412546" cy="450050"/>
          </a:xfrm>
          <a:prstGeom prst="rect">
            <a:avLst/>
          </a:prstGeom>
          <a:solidFill>
            <a:srgbClr val="76B900"/>
          </a:solidFill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46942" y="5179195"/>
            <a:ext cx="412546" cy="450050"/>
          </a:xfrm>
          <a:prstGeom prst="rect">
            <a:avLst/>
          </a:prstGeom>
          <a:solidFill>
            <a:srgbClr val="76B900"/>
          </a:solidFill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4496" y="5179195"/>
            <a:ext cx="412546" cy="450050"/>
          </a:xfrm>
          <a:prstGeom prst="rect">
            <a:avLst/>
          </a:prstGeom>
          <a:solidFill>
            <a:srgbClr val="76B900"/>
          </a:solidFill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34263" y="4079072"/>
            <a:ext cx="675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Step 1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34263" y="4579128"/>
            <a:ext cx="675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Step 2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34263" y="5229200"/>
            <a:ext cx="675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Step 3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Implementation 1 of </a:t>
            </a:r>
            <a:r>
              <a:rPr lang="en-GB" dirty="0"/>
              <a:t>parallel sum </a:t>
            </a:r>
            <a:r>
              <a:rPr lang="en-GB" dirty="0" smtClean="0"/>
              <a:t>reduction</a:t>
            </a:r>
            <a:endParaRPr lang="en-GB" dirty="0"/>
          </a:p>
          <a:p>
            <a:pPr lvl="1"/>
            <a:r>
              <a:rPr lang="en-GB" dirty="0"/>
              <a:t>Note that the global array can be partitioned into </a:t>
            </a:r>
            <a:r>
              <a:rPr lang="en-GB" dirty="0" err="1"/>
              <a:t>subarrays</a:t>
            </a:r>
            <a:r>
              <a:rPr lang="en-GB" dirty="0"/>
              <a:t> which are themselves independent sequential sum reduction </a:t>
            </a:r>
            <a:r>
              <a:rPr lang="en-GB" dirty="0" smtClean="0"/>
              <a:t>problems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8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Memory as a Managed Cache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1571667" y="3378995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urier New"/>
                <a:cs typeface="Courier New"/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59221" y="3378995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urier New"/>
                <a:cs typeface="Courier New"/>
              </a:rPr>
              <a:t>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46775" y="3378995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urier New"/>
                <a:cs typeface="Courier New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34330" y="3378995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urier New"/>
                <a:cs typeface="Courier New"/>
              </a:rPr>
              <a:t>13</a:t>
            </a:r>
            <a:endParaRPr lang="en-US" sz="1400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628297" y="4179084"/>
            <a:ext cx="300033" cy="400044"/>
          </a:xfrm>
          <a:prstGeom prst="ellipse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115977" y="4179084"/>
            <a:ext cx="300033" cy="400044"/>
          </a:xfrm>
          <a:prstGeom prst="ellipse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24" idx="2"/>
            <a:endCxn id="36" idx="0"/>
          </p:cNvCxnSpPr>
          <p:nvPr/>
        </p:nvCxnSpPr>
        <p:spPr>
          <a:xfrm>
            <a:off x="1777940" y="3829045"/>
            <a:ext cx="373" cy="3500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2"/>
            <a:endCxn id="36" idx="7"/>
          </p:cNvCxnSpPr>
          <p:nvPr/>
        </p:nvCxnSpPr>
        <p:spPr>
          <a:xfrm flipH="1">
            <a:off x="1884391" y="3829045"/>
            <a:ext cx="868658" cy="4086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2"/>
            <a:endCxn id="37" idx="0"/>
          </p:cNvCxnSpPr>
          <p:nvPr/>
        </p:nvCxnSpPr>
        <p:spPr>
          <a:xfrm>
            <a:off x="2265495" y="3829045"/>
            <a:ext cx="499" cy="3500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1" idx="2"/>
            <a:endCxn id="37" idx="7"/>
          </p:cNvCxnSpPr>
          <p:nvPr/>
        </p:nvCxnSpPr>
        <p:spPr>
          <a:xfrm flipH="1">
            <a:off x="2372071" y="3829045"/>
            <a:ext cx="868532" cy="4086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628297" y="4829156"/>
            <a:ext cx="300033" cy="400044"/>
          </a:xfrm>
          <a:prstGeom prst="ellipse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36" idx="4"/>
            <a:endCxn id="49" idx="0"/>
          </p:cNvCxnSpPr>
          <p:nvPr/>
        </p:nvCxnSpPr>
        <p:spPr>
          <a:xfrm>
            <a:off x="1778313" y="4579128"/>
            <a:ext cx="0" cy="2500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7" idx="3"/>
            <a:endCxn id="49" idx="7"/>
          </p:cNvCxnSpPr>
          <p:nvPr/>
        </p:nvCxnSpPr>
        <p:spPr>
          <a:xfrm flipH="1">
            <a:off x="1884391" y="4520543"/>
            <a:ext cx="275525" cy="36719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567337" y="5429223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urier New"/>
                <a:cs typeface="Courier New"/>
              </a:rPr>
              <a:t>25</a:t>
            </a:r>
            <a:endParaRPr lang="en-US" sz="1400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cxnSp>
        <p:nvCxnSpPr>
          <p:cNvPr id="53" name="Straight Arrow Connector 52"/>
          <p:cNvCxnSpPr>
            <a:stCxn id="49" idx="4"/>
            <a:endCxn id="52" idx="0"/>
          </p:cNvCxnSpPr>
          <p:nvPr/>
        </p:nvCxnSpPr>
        <p:spPr>
          <a:xfrm flipH="1">
            <a:off x="1773610" y="5229200"/>
            <a:ext cx="4703" cy="20002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361971" y="3969529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urier New"/>
                <a:cs typeface="Courier New"/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849525" y="3969529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urier New"/>
                <a:cs typeface="Courier New"/>
              </a:rPr>
              <a:t>7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337079" y="3969529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urier New"/>
                <a:cs typeface="Courier New"/>
              </a:rPr>
              <a:t>4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824633" y="3969529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urier New"/>
                <a:cs typeface="Courier New"/>
              </a:rPr>
              <a:t>13</a:t>
            </a:r>
            <a:endParaRPr lang="en-US" sz="1400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361971" y="4469585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urier New"/>
                <a:cs typeface="Courier New"/>
              </a:rPr>
              <a:t>5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337079" y="4469585"/>
            <a:ext cx="412546" cy="450050"/>
          </a:xfrm>
          <a:prstGeom prst="rect">
            <a:avLst/>
          </a:prstGeom>
          <a:solidFill>
            <a:srgbClr val="76B900"/>
          </a:solidFill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849525" y="4469585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urier New"/>
                <a:cs typeface="Courier New"/>
              </a:rPr>
              <a:t>20</a:t>
            </a:r>
            <a:endParaRPr lang="en-US" sz="1400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824633" y="4469585"/>
            <a:ext cx="412546" cy="450050"/>
          </a:xfrm>
          <a:prstGeom prst="rect">
            <a:avLst/>
          </a:prstGeom>
          <a:solidFill>
            <a:srgbClr val="76B900"/>
          </a:solidFill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86" name="TextBox 85"/>
          <p:cNvSpPr txBox="1"/>
          <p:nvPr/>
        </p:nvSpPr>
        <p:spPr>
          <a:xfrm rot="16200000">
            <a:off x="4915470" y="3275194"/>
            <a:ext cx="1250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Thread 0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87" name="TextBox 86"/>
          <p:cNvSpPr txBox="1"/>
          <p:nvPr/>
        </p:nvSpPr>
        <p:spPr>
          <a:xfrm rot="16200000">
            <a:off x="5403024" y="3275193"/>
            <a:ext cx="1250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Thread 1</a:t>
            </a:r>
            <a:endParaRPr lang="en-US" sz="1600" dirty="0">
              <a:latin typeface="Trebuchet MS"/>
              <a:cs typeface="Trebuchet MS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6298257" y="3569485"/>
            <a:ext cx="0" cy="1450161"/>
          </a:xfrm>
          <a:prstGeom prst="line">
            <a:avLst/>
          </a:prstGeom>
          <a:ln w="12700">
            <a:solidFill>
              <a:srgbClr val="FF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361971" y="5019645"/>
            <a:ext cx="1875208" cy="0"/>
          </a:xfrm>
          <a:prstGeom prst="line">
            <a:avLst/>
          </a:prstGeom>
          <a:ln w="12700">
            <a:solidFill>
              <a:srgbClr val="FF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361971" y="5119657"/>
            <a:ext cx="412546" cy="450050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urier New"/>
                <a:cs typeface="Courier New"/>
              </a:rPr>
              <a:t>25</a:t>
            </a:r>
            <a:endParaRPr lang="en-US" sz="1400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849525" y="5119657"/>
            <a:ext cx="412546" cy="450050"/>
          </a:xfrm>
          <a:prstGeom prst="rect">
            <a:avLst/>
          </a:prstGeom>
          <a:solidFill>
            <a:srgbClr val="76B900"/>
          </a:solidFill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337079" y="5119657"/>
            <a:ext cx="412546" cy="450050"/>
          </a:xfrm>
          <a:prstGeom prst="rect">
            <a:avLst/>
          </a:prstGeom>
          <a:solidFill>
            <a:srgbClr val="76B900"/>
          </a:solidFill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824633" y="5119657"/>
            <a:ext cx="412546" cy="450050"/>
          </a:xfrm>
          <a:prstGeom prst="rect">
            <a:avLst/>
          </a:prstGeom>
          <a:solidFill>
            <a:srgbClr val="76B900"/>
          </a:solidFill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724400" y="4019534"/>
            <a:ext cx="675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Step 1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24400" y="4519590"/>
            <a:ext cx="675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Step 2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724400" y="5169662"/>
            <a:ext cx="675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Step 3</a:t>
            </a:r>
            <a:endParaRPr lang="en-US" sz="1600" dirty="0">
              <a:latin typeface="Trebuchet MS"/>
              <a:cs typeface="Trebuchet MS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5812021" y="3569485"/>
            <a:ext cx="0" cy="1450161"/>
          </a:xfrm>
          <a:prstGeom prst="line">
            <a:avLst/>
          </a:prstGeom>
          <a:ln w="12700">
            <a:solidFill>
              <a:srgbClr val="FF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787129" y="3569485"/>
            <a:ext cx="0" cy="1450161"/>
          </a:xfrm>
          <a:prstGeom prst="line">
            <a:avLst/>
          </a:prstGeom>
          <a:ln w="12700">
            <a:solidFill>
              <a:srgbClr val="FF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 rot="16200000">
            <a:off x="5928083" y="3275194"/>
            <a:ext cx="1250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Thread 0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100" name="TextBox 99"/>
          <p:cNvSpPr txBox="1"/>
          <p:nvPr/>
        </p:nvSpPr>
        <p:spPr>
          <a:xfrm rot="16200000">
            <a:off x="6415637" y="3275193"/>
            <a:ext cx="1250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Thread 1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Implementation </a:t>
            </a:r>
            <a:r>
              <a:rPr lang="en-GB" dirty="0" smtClean="0"/>
              <a:t>2 </a:t>
            </a:r>
            <a:r>
              <a:rPr lang="en-GB" dirty="0"/>
              <a:t>of parallel sum reduction</a:t>
            </a:r>
          </a:p>
          <a:p>
            <a:pPr lvl="1"/>
            <a:r>
              <a:rPr lang="en-GB" dirty="0" smtClean="0"/>
              <a:t>On </a:t>
            </a:r>
            <a:r>
              <a:rPr lang="en-GB" dirty="0"/>
              <a:t>the GPU, we change the memory access patterns to improve global memory access coalescing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0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Memory as a Managed Cache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__global__ void </a:t>
            </a:r>
            <a:r>
              <a:rPr lang="en-US" sz="1600" b="1" dirty="0" smtClean="0">
                <a:solidFill>
                  <a:srgbClr val="76B900"/>
                </a:solidFill>
                <a:latin typeface="Courier New"/>
                <a:cs typeface="Courier New"/>
              </a:rPr>
              <a:t>reduce</a:t>
            </a:r>
            <a:r>
              <a:rPr lang="en-US" sz="1600" b="1" dirty="0" smtClean="0">
                <a:latin typeface="Courier New"/>
                <a:cs typeface="Courier New"/>
              </a:rPr>
              <a:t>(</a:t>
            </a:r>
            <a:r>
              <a:rPr lang="en-US" sz="1600" b="1" dirty="0" err="1">
                <a:latin typeface="Courier New"/>
                <a:cs typeface="Courier New"/>
              </a:rPr>
              <a:t>int</a:t>
            </a:r>
            <a:r>
              <a:rPr lang="en-US" sz="1600" b="1" dirty="0">
                <a:latin typeface="Courier New"/>
                <a:cs typeface="Courier New"/>
              </a:rPr>
              <a:t> *</a:t>
            </a:r>
            <a:r>
              <a:rPr lang="en-US" sz="1600" b="1" dirty="0" err="1">
                <a:latin typeface="Courier New"/>
                <a:cs typeface="Courier New"/>
              </a:rPr>
              <a:t>g_idata</a:t>
            </a:r>
            <a:r>
              <a:rPr lang="en-US" sz="1600" b="1" dirty="0">
                <a:latin typeface="Courier New"/>
                <a:cs typeface="Courier New"/>
              </a:rPr>
              <a:t>, </a:t>
            </a:r>
            <a:r>
              <a:rPr lang="en-US" sz="1600" b="1" dirty="0" err="1">
                <a:latin typeface="Courier New"/>
                <a:cs typeface="Courier New"/>
              </a:rPr>
              <a:t>int</a:t>
            </a:r>
            <a:r>
              <a:rPr lang="en-US" sz="1600" b="1" dirty="0">
                <a:latin typeface="Courier New"/>
                <a:cs typeface="Courier New"/>
              </a:rPr>
              <a:t> *</a:t>
            </a:r>
            <a:r>
              <a:rPr lang="en-US" sz="1600" b="1" dirty="0" err="1">
                <a:latin typeface="Courier New"/>
                <a:cs typeface="Courier New"/>
              </a:rPr>
              <a:t>g_odata</a:t>
            </a:r>
            <a:r>
              <a:rPr lang="en-US" sz="1600" b="1" dirty="0">
                <a:latin typeface="Courier New"/>
                <a:cs typeface="Courier New"/>
              </a:rPr>
              <a:t>, unsigned </a:t>
            </a:r>
            <a:r>
              <a:rPr lang="en-US" sz="1600" b="1" dirty="0" err="1">
                <a:latin typeface="Courier New"/>
                <a:cs typeface="Courier New"/>
              </a:rPr>
              <a:t>int</a:t>
            </a:r>
            <a:r>
              <a:rPr lang="en-US" sz="1600" b="1" dirty="0">
                <a:latin typeface="Courier New"/>
                <a:cs typeface="Courier New"/>
              </a:rPr>
              <a:t> n) {</a:t>
            </a: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 if (</a:t>
            </a:r>
            <a:r>
              <a:rPr lang="en-US" sz="1600" b="1" dirty="0" err="1">
                <a:latin typeface="Courier New"/>
                <a:cs typeface="Courier New"/>
              </a:rPr>
              <a:t>blockIdx.x</a:t>
            </a:r>
            <a:r>
              <a:rPr lang="en-US" sz="1600" b="1" dirty="0">
                <a:latin typeface="Courier New"/>
                <a:cs typeface="Courier New"/>
              </a:rPr>
              <a:t> * </a:t>
            </a:r>
            <a:r>
              <a:rPr lang="en-US" sz="1600" b="1" dirty="0" err="1">
                <a:latin typeface="Courier New"/>
                <a:cs typeface="Courier New"/>
              </a:rPr>
              <a:t>blockDim.x</a:t>
            </a:r>
            <a:r>
              <a:rPr lang="en-US" sz="1600" b="1" dirty="0">
                <a:latin typeface="Courier New"/>
                <a:cs typeface="Courier New"/>
              </a:rPr>
              <a:t> + </a:t>
            </a:r>
            <a:r>
              <a:rPr lang="en-US" sz="1600" b="1" dirty="0" err="1">
                <a:latin typeface="Courier New"/>
                <a:cs typeface="Courier New"/>
              </a:rPr>
              <a:t>threadIdx.x</a:t>
            </a:r>
            <a:r>
              <a:rPr lang="en-US" sz="1600" b="1" dirty="0">
                <a:latin typeface="Courier New"/>
                <a:cs typeface="Courier New"/>
              </a:rPr>
              <a:t> &gt;= n) return;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 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 *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idata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 =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g_idata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 +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blockIdx.x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 *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blockDim.x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; // per-block data</a:t>
            </a:r>
          </a:p>
          <a:p>
            <a:pPr marL="0" indent="0">
              <a:buNone/>
            </a:pP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 for (</a:t>
            </a:r>
            <a:r>
              <a:rPr lang="en-US" sz="1600" b="1" dirty="0" err="1">
                <a:latin typeface="Courier New"/>
                <a:cs typeface="Courier New"/>
              </a:rPr>
              <a:t>int</a:t>
            </a:r>
            <a:r>
              <a:rPr lang="en-US" sz="1600" b="1" dirty="0">
                <a:latin typeface="Courier New"/>
                <a:cs typeface="Courier New"/>
              </a:rPr>
              <a:t> stride = </a:t>
            </a:r>
            <a:r>
              <a:rPr lang="en-US" sz="1600" b="1" dirty="0" err="1">
                <a:latin typeface="Courier New"/>
                <a:cs typeface="Courier New"/>
              </a:rPr>
              <a:t>blockDim.x</a:t>
            </a:r>
            <a:r>
              <a:rPr lang="en-US" sz="1600" b="1" dirty="0">
                <a:latin typeface="Courier New"/>
                <a:cs typeface="Courier New"/>
              </a:rPr>
              <a:t> / 2; stride &gt; 0; stride &gt;&gt;= 1) {</a:t>
            </a: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>
                <a:solidFill>
                  <a:srgbClr val="76B900"/>
                </a:solidFill>
                <a:latin typeface="Courier New"/>
                <a:cs typeface="Courier New"/>
              </a:rPr>
              <a:t>// stride accesses from threads in the same thread block</a:t>
            </a: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   if (</a:t>
            </a:r>
            <a:r>
              <a:rPr lang="en-US" sz="1600" b="1" dirty="0" err="1">
                <a:latin typeface="Courier New"/>
                <a:cs typeface="Courier New"/>
              </a:rPr>
              <a:t>tid</a:t>
            </a:r>
            <a:r>
              <a:rPr lang="en-US" sz="1600" b="1" dirty="0">
                <a:latin typeface="Courier New"/>
                <a:cs typeface="Courier New"/>
              </a:rPr>
              <a:t> &lt; stride) </a:t>
            </a:r>
            <a:r>
              <a:rPr lang="sv-SE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idata</a:t>
            </a:r>
            <a:r>
              <a:rPr lang="sv-SE" sz="1600" b="1" dirty="0">
                <a:solidFill>
                  <a:srgbClr val="0000FF"/>
                </a:solidFill>
                <a:latin typeface="Courier New"/>
                <a:cs typeface="Courier New"/>
              </a:rPr>
              <a:t>[tid] += </a:t>
            </a:r>
            <a:r>
              <a:rPr lang="sv-SE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idata</a:t>
            </a:r>
            <a:r>
              <a:rPr lang="sv-SE" sz="1600" b="1" dirty="0">
                <a:solidFill>
                  <a:srgbClr val="0000FF"/>
                </a:solidFill>
                <a:latin typeface="Courier New"/>
                <a:cs typeface="Courier New"/>
              </a:rPr>
              <a:t>[</a:t>
            </a:r>
            <a:r>
              <a:rPr lang="sv-SE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threadIdx.x</a:t>
            </a:r>
            <a:r>
              <a:rPr lang="sv-SE" sz="1600" b="1" dirty="0">
                <a:solidFill>
                  <a:srgbClr val="0000FF"/>
                </a:solidFill>
                <a:latin typeface="Courier New"/>
                <a:cs typeface="Courier New"/>
              </a:rPr>
              <a:t> + stride];</a:t>
            </a: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   __</a:t>
            </a:r>
            <a:r>
              <a:rPr lang="en-US" sz="1600" b="1" dirty="0" err="1">
                <a:latin typeface="Courier New"/>
                <a:cs typeface="Courier New"/>
              </a:rPr>
              <a:t>syncthreads</a:t>
            </a:r>
            <a:r>
              <a:rPr lang="en-US" sz="1600" b="1" dirty="0">
                <a:latin typeface="Courier New"/>
                <a:cs typeface="Courier New"/>
              </a:rPr>
              <a:t>();</a:t>
            </a: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 }</a:t>
            </a:r>
          </a:p>
          <a:p>
            <a:pPr marL="0" indent="0">
              <a:buNone/>
            </a:pP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 </a:t>
            </a:r>
            <a:r>
              <a:rPr lang="en-US" sz="1600" b="1" dirty="0">
                <a:solidFill>
                  <a:srgbClr val="76B900"/>
                </a:solidFill>
                <a:latin typeface="Courier New"/>
                <a:cs typeface="Courier New"/>
              </a:rPr>
              <a:t>// output intermediate result from this thread block</a:t>
            </a: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 if (</a:t>
            </a:r>
            <a:r>
              <a:rPr lang="en-US" sz="1600" b="1" dirty="0" err="1">
                <a:latin typeface="Courier New"/>
                <a:cs typeface="Courier New"/>
              </a:rPr>
              <a:t>tid</a:t>
            </a:r>
            <a:r>
              <a:rPr lang="en-US" sz="1600" b="1" dirty="0">
                <a:latin typeface="Courier New"/>
                <a:cs typeface="Courier New"/>
              </a:rPr>
              <a:t> == 0) </a:t>
            </a:r>
            <a:r>
              <a:rPr lang="en-US" sz="1600" b="1" dirty="0" err="1">
                <a:latin typeface="Courier New"/>
                <a:cs typeface="Courier New"/>
              </a:rPr>
              <a:t>g_odata</a:t>
            </a:r>
            <a:r>
              <a:rPr lang="en-US" sz="1600" b="1" dirty="0">
                <a:latin typeface="Courier New"/>
                <a:cs typeface="Courier New"/>
              </a:rPr>
              <a:t>[</a:t>
            </a:r>
            <a:r>
              <a:rPr lang="en-US" sz="1600" b="1" dirty="0" err="1">
                <a:latin typeface="Courier New"/>
                <a:cs typeface="Courier New"/>
              </a:rPr>
              <a:t>blockIdx.x</a:t>
            </a:r>
            <a:r>
              <a:rPr lang="en-US" sz="1600" b="1" dirty="0">
                <a:latin typeface="Courier New"/>
                <a:cs typeface="Courier New"/>
              </a:rPr>
              <a:t>] = </a:t>
            </a:r>
            <a:r>
              <a:rPr lang="en-US" sz="1600" b="1" dirty="0" err="1">
                <a:latin typeface="Courier New"/>
                <a:cs typeface="Courier New"/>
              </a:rPr>
              <a:t>idata</a:t>
            </a:r>
            <a:r>
              <a:rPr lang="en-US" sz="1600" b="1" dirty="0">
                <a:latin typeface="Courier New"/>
                <a:cs typeface="Courier New"/>
              </a:rPr>
              <a:t>[0];</a:t>
            </a: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}</a:t>
            </a:r>
            <a:endParaRPr lang="en-GB" sz="1600" b="1" dirty="0">
              <a:latin typeface="Courier New"/>
              <a:cs typeface="Courier New"/>
            </a:endParaRPr>
          </a:p>
          <a:p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5696667" y="4343400"/>
            <a:ext cx="224933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global memory access </a:t>
            </a:r>
            <a:endParaRPr lang="en-US" dirty="0"/>
          </a:p>
        </p:txBody>
      </p:sp>
      <p:cxnSp>
        <p:nvCxnSpPr>
          <p:cNvPr id="6" name="Curved Connector 5"/>
          <p:cNvCxnSpPr/>
          <p:nvPr/>
        </p:nvCxnSpPr>
        <p:spPr>
          <a:xfrm rot="10800000">
            <a:off x="4648201" y="3962400"/>
            <a:ext cx="1048467" cy="5334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9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Memory as a Managed Cache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__global__ void </a:t>
            </a:r>
            <a:r>
              <a:rPr lang="en-US" sz="1600" b="1" dirty="0" err="1">
                <a:solidFill>
                  <a:srgbClr val="008000"/>
                </a:solidFill>
                <a:latin typeface="Courier New"/>
                <a:cs typeface="Courier New"/>
              </a:rPr>
              <a:t>reduceSmem</a:t>
            </a:r>
            <a:r>
              <a:rPr lang="en-US" sz="1600" b="1" dirty="0">
                <a:latin typeface="Courier New"/>
                <a:cs typeface="Courier New"/>
              </a:rPr>
              <a:t>(</a:t>
            </a:r>
            <a:r>
              <a:rPr lang="en-US" sz="1600" b="1" dirty="0" err="1">
                <a:latin typeface="Courier New"/>
                <a:cs typeface="Courier New"/>
              </a:rPr>
              <a:t>int</a:t>
            </a:r>
            <a:r>
              <a:rPr lang="en-US" sz="1600" b="1" dirty="0">
                <a:latin typeface="Courier New"/>
                <a:cs typeface="Courier New"/>
              </a:rPr>
              <a:t> *</a:t>
            </a:r>
            <a:r>
              <a:rPr lang="en-US" sz="1600" b="1" dirty="0" err="1">
                <a:latin typeface="Courier New"/>
                <a:cs typeface="Courier New"/>
              </a:rPr>
              <a:t>g_idata</a:t>
            </a:r>
            <a:r>
              <a:rPr lang="en-US" sz="1600" b="1" dirty="0">
                <a:latin typeface="Courier New"/>
                <a:cs typeface="Courier New"/>
              </a:rPr>
              <a:t>, </a:t>
            </a:r>
            <a:r>
              <a:rPr lang="en-US" sz="1600" b="1" dirty="0" err="1">
                <a:latin typeface="Courier New"/>
                <a:cs typeface="Courier New"/>
              </a:rPr>
              <a:t>int</a:t>
            </a:r>
            <a:r>
              <a:rPr lang="en-US" sz="1600" b="1" dirty="0">
                <a:latin typeface="Courier New"/>
                <a:cs typeface="Courier New"/>
              </a:rPr>
              <a:t> *</a:t>
            </a:r>
            <a:r>
              <a:rPr lang="en-US" sz="1600" b="1" dirty="0" err="1">
                <a:latin typeface="Courier New"/>
                <a:cs typeface="Courier New"/>
              </a:rPr>
              <a:t>g_odata</a:t>
            </a:r>
            <a:r>
              <a:rPr lang="en-US" sz="1600" b="1" dirty="0">
                <a:latin typeface="Courier New"/>
                <a:cs typeface="Courier New"/>
              </a:rPr>
              <a:t>, unsigned </a:t>
            </a:r>
            <a:r>
              <a:rPr lang="en-US" sz="1600" b="1" dirty="0" err="1">
                <a:latin typeface="Courier New"/>
                <a:cs typeface="Courier New"/>
              </a:rPr>
              <a:t>int</a:t>
            </a:r>
            <a:r>
              <a:rPr lang="en-US" sz="1600" b="1" dirty="0">
                <a:latin typeface="Courier New"/>
                <a:cs typeface="Courier New"/>
              </a:rPr>
              <a:t> n)</a:t>
            </a: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{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    __shared__ </a:t>
            </a:r>
            <a:r>
              <a:rPr lang="en-US" sz="1600" b="1" dirty="0" err="1">
                <a:solidFill>
                  <a:srgbClr val="008000"/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>
                <a:solidFill>
                  <a:srgbClr val="008000"/>
                </a:solidFill>
                <a:latin typeface="Courier New"/>
                <a:cs typeface="Courier New"/>
              </a:rPr>
              <a:t>smem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[DIM];</a:t>
            </a:r>
          </a:p>
          <a:p>
            <a:pPr marL="0" indent="0">
              <a:buNone/>
            </a:pP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   // set thread ID</a:t>
            </a: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   unsigned </a:t>
            </a:r>
            <a:r>
              <a:rPr lang="en-US" sz="1600" b="1" dirty="0" err="1">
                <a:latin typeface="Courier New"/>
                <a:cs typeface="Courier New"/>
              </a:rPr>
              <a:t>int</a:t>
            </a: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err="1">
                <a:latin typeface="Courier New"/>
                <a:cs typeface="Courier New"/>
              </a:rPr>
              <a:t>tid</a:t>
            </a:r>
            <a:r>
              <a:rPr lang="en-US" sz="1600" b="1" dirty="0">
                <a:latin typeface="Courier New"/>
                <a:cs typeface="Courier New"/>
              </a:rPr>
              <a:t> = </a:t>
            </a:r>
            <a:r>
              <a:rPr lang="en-US" sz="1600" b="1" dirty="0" err="1">
                <a:latin typeface="Courier New"/>
                <a:cs typeface="Courier New"/>
              </a:rPr>
              <a:t>threadIdx.x</a:t>
            </a:r>
            <a:r>
              <a:rPr lang="en-US" sz="1600" b="1" dirty="0" smtClean="0">
                <a:latin typeface="Courier New"/>
                <a:cs typeface="Courier New"/>
              </a:rPr>
              <a:t>;</a:t>
            </a: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   // boundary check</a:t>
            </a: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   unsigned </a:t>
            </a:r>
            <a:r>
              <a:rPr lang="en-US" sz="1600" b="1" dirty="0" err="1">
                <a:latin typeface="Courier New"/>
                <a:cs typeface="Courier New"/>
              </a:rPr>
              <a:t>int</a:t>
            </a: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err="1">
                <a:latin typeface="Courier New"/>
                <a:cs typeface="Courier New"/>
              </a:rPr>
              <a:t>idx</a:t>
            </a:r>
            <a:r>
              <a:rPr lang="en-US" sz="1600" b="1" dirty="0">
                <a:latin typeface="Courier New"/>
                <a:cs typeface="Courier New"/>
              </a:rPr>
              <a:t> = </a:t>
            </a:r>
            <a:r>
              <a:rPr lang="en-US" sz="1600" b="1" dirty="0" err="1">
                <a:latin typeface="Courier New"/>
                <a:cs typeface="Courier New"/>
              </a:rPr>
              <a:t>blockIdx.x</a:t>
            </a:r>
            <a:r>
              <a:rPr lang="en-US" sz="1600" b="1" dirty="0">
                <a:latin typeface="Courier New"/>
                <a:cs typeface="Courier New"/>
              </a:rPr>
              <a:t> * </a:t>
            </a:r>
            <a:r>
              <a:rPr lang="en-US" sz="1600" b="1" dirty="0" err="1">
                <a:latin typeface="Courier New"/>
                <a:cs typeface="Courier New"/>
              </a:rPr>
              <a:t>blockDim.x</a:t>
            </a:r>
            <a:r>
              <a:rPr lang="en-US" sz="1600" b="1" dirty="0">
                <a:latin typeface="Courier New"/>
                <a:cs typeface="Courier New"/>
              </a:rPr>
              <a:t> + </a:t>
            </a:r>
            <a:r>
              <a:rPr lang="en-US" sz="1600" b="1" dirty="0" err="1">
                <a:latin typeface="Courier New"/>
                <a:cs typeface="Courier New"/>
              </a:rPr>
              <a:t>threadIdx.x</a:t>
            </a:r>
            <a:r>
              <a:rPr lang="en-US" sz="1600" b="1" dirty="0" smtClean="0">
                <a:latin typeface="Courier New"/>
                <a:cs typeface="Courier New"/>
              </a:rPr>
              <a:t>;</a:t>
            </a: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   if (</a:t>
            </a:r>
            <a:r>
              <a:rPr lang="en-US" sz="1600" b="1" dirty="0" err="1">
                <a:latin typeface="Courier New"/>
                <a:cs typeface="Courier New"/>
              </a:rPr>
              <a:t>idx</a:t>
            </a:r>
            <a:r>
              <a:rPr lang="en-US" sz="1600" b="1" dirty="0">
                <a:latin typeface="Courier New"/>
                <a:cs typeface="Courier New"/>
              </a:rPr>
              <a:t> &gt;= n) return</a:t>
            </a:r>
            <a:r>
              <a:rPr lang="en-US" sz="1600" b="1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   // convert global data pointer to </a:t>
            </a:r>
            <a:r>
              <a:rPr lang="en-US" sz="1600" b="1" dirty="0" smtClean="0">
                <a:latin typeface="Courier New"/>
                <a:cs typeface="Courier New"/>
              </a:rPr>
              <a:t>local </a:t>
            </a:r>
            <a:r>
              <a:rPr lang="en-US" sz="1600" b="1" dirty="0">
                <a:latin typeface="Courier New"/>
                <a:cs typeface="Courier New"/>
              </a:rPr>
              <a:t>pointer of this block</a:t>
            </a: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int</a:t>
            </a:r>
            <a:r>
              <a:rPr lang="en-US" sz="1600" b="1" dirty="0">
                <a:latin typeface="Courier New"/>
                <a:cs typeface="Courier New"/>
              </a:rPr>
              <a:t> *</a:t>
            </a:r>
            <a:r>
              <a:rPr lang="en-US" sz="1600" b="1" dirty="0" err="1">
                <a:latin typeface="Courier New"/>
                <a:cs typeface="Courier New"/>
              </a:rPr>
              <a:t>idata</a:t>
            </a:r>
            <a:r>
              <a:rPr lang="en-US" sz="1600" b="1" dirty="0">
                <a:latin typeface="Courier New"/>
                <a:cs typeface="Courier New"/>
              </a:rPr>
              <a:t> = </a:t>
            </a:r>
            <a:r>
              <a:rPr lang="en-US" sz="1600" b="1" dirty="0" err="1">
                <a:latin typeface="Courier New"/>
                <a:cs typeface="Courier New"/>
              </a:rPr>
              <a:t>g_idata</a:t>
            </a:r>
            <a:r>
              <a:rPr lang="en-US" sz="1600" b="1" dirty="0">
                <a:latin typeface="Courier New"/>
                <a:cs typeface="Courier New"/>
              </a:rPr>
              <a:t> + </a:t>
            </a:r>
            <a:r>
              <a:rPr lang="en-US" sz="1600" b="1" dirty="0" err="1">
                <a:latin typeface="Courier New"/>
                <a:cs typeface="Courier New"/>
              </a:rPr>
              <a:t>blockIdx.x</a:t>
            </a:r>
            <a:r>
              <a:rPr lang="en-US" sz="1600" b="1" dirty="0">
                <a:latin typeface="Courier New"/>
                <a:cs typeface="Courier New"/>
              </a:rPr>
              <a:t> * </a:t>
            </a:r>
            <a:r>
              <a:rPr lang="en-US" sz="1600" b="1" dirty="0" err="1">
                <a:latin typeface="Courier New"/>
                <a:cs typeface="Courier New"/>
              </a:rPr>
              <a:t>blockDim.x</a:t>
            </a:r>
            <a:r>
              <a:rPr lang="en-US" sz="1600" b="1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   // set to </a:t>
            </a:r>
            <a:r>
              <a:rPr lang="en-US" sz="1600" b="1" dirty="0" err="1">
                <a:latin typeface="Courier New"/>
                <a:cs typeface="Courier New"/>
              </a:rPr>
              <a:t>smem</a:t>
            </a:r>
            <a:r>
              <a:rPr lang="en-US" sz="1600" b="1" dirty="0">
                <a:latin typeface="Courier New"/>
                <a:cs typeface="Courier New"/>
              </a:rPr>
              <a:t> by each threads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    </a:t>
            </a:r>
            <a:r>
              <a:rPr lang="en-US" sz="1600" b="1" dirty="0" err="1">
                <a:solidFill>
                  <a:srgbClr val="008000"/>
                </a:solidFill>
                <a:latin typeface="Courier New"/>
                <a:cs typeface="Courier New"/>
              </a:rPr>
              <a:t>smem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[</a:t>
            </a:r>
            <a:r>
              <a:rPr lang="en-US" sz="1600" b="1" dirty="0" err="1">
                <a:solidFill>
                  <a:srgbClr val="008000"/>
                </a:solidFill>
                <a:latin typeface="Courier New"/>
                <a:cs typeface="Courier New"/>
              </a:rPr>
              <a:t>tid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] = </a:t>
            </a:r>
            <a:r>
              <a:rPr lang="en-US" sz="1600" b="1" dirty="0" err="1">
                <a:solidFill>
                  <a:srgbClr val="008000"/>
                </a:solidFill>
                <a:latin typeface="Courier New"/>
                <a:cs typeface="Courier New"/>
              </a:rPr>
              <a:t>idata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[</a:t>
            </a:r>
            <a:r>
              <a:rPr lang="en-US" sz="1600" b="1" dirty="0" err="1">
                <a:solidFill>
                  <a:srgbClr val="008000"/>
                </a:solidFill>
                <a:latin typeface="Courier New"/>
                <a:cs typeface="Courier New"/>
              </a:rPr>
              <a:t>tid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];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800" y="6356350"/>
            <a:ext cx="251192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/>
              <a:t>Cache in shared memory</a:t>
            </a:r>
            <a:endParaRPr lang="en-US" dirty="0"/>
          </a:p>
        </p:txBody>
      </p:sp>
      <p:cxnSp>
        <p:nvCxnSpPr>
          <p:cNvPr id="5" name="Curved Connector 4"/>
          <p:cNvCxnSpPr/>
          <p:nvPr/>
        </p:nvCxnSpPr>
        <p:spPr>
          <a:xfrm rot="10800000">
            <a:off x="3828334" y="5975350"/>
            <a:ext cx="1048467" cy="5334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7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Memory as a Managed Cache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Shared memory can be used to cache per-block data as a thread block operates on it, rather than going out to global memory every time</a:t>
            </a:r>
          </a:p>
          <a:p>
            <a:endParaRPr lang="en-GB" dirty="0"/>
          </a:p>
          <a:p>
            <a:r>
              <a:rPr lang="en-GB" dirty="0"/>
              <a:t>Take a look at </a:t>
            </a:r>
            <a:r>
              <a:rPr lang="en-GB" dirty="0" err="1" smtClean="0">
                <a:latin typeface="Courier New"/>
                <a:cs typeface="Courier New"/>
              </a:rPr>
              <a:t>reduceInteger.cu</a:t>
            </a:r>
            <a:endParaRPr lang="en-GB" dirty="0" smtClean="0"/>
          </a:p>
          <a:p>
            <a:pPr lvl="1"/>
            <a:r>
              <a:rPr lang="en-GB" dirty="0" smtClean="0"/>
              <a:t>Build </a:t>
            </a:r>
            <a:r>
              <a:rPr lang="en-GB" dirty="0"/>
              <a:t>and run the code with </a:t>
            </a:r>
            <a:r>
              <a:rPr lang="en-GB" dirty="0" err="1">
                <a:latin typeface="Courier New"/>
                <a:cs typeface="Courier New"/>
              </a:rPr>
              <a:t>nvprof</a:t>
            </a:r>
            <a:endParaRPr lang="en-GB" dirty="0">
              <a:latin typeface="Courier New"/>
              <a:cs typeface="Courier New"/>
            </a:endParaRPr>
          </a:p>
          <a:p>
            <a:pPr lvl="1"/>
            <a:r>
              <a:rPr lang="en-GB" dirty="0"/>
              <a:t>Which kernels perform best? Which perform worst?</a:t>
            </a:r>
          </a:p>
          <a:p>
            <a:pPr lvl="1"/>
            <a:r>
              <a:rPr lang="en-GB" dirty="0"/>
              <a:t>Use kernel metrics from </a:t>
            </a:r>
            <a:r>
              <a:rPr lang="en-GB" dirty="0" err="1">
                <a:latin typeface="Courier New"/>
                <a:cs typeface="Courier New"/>
              </a:rPr>
              <a:t>nvprof</a:t>
            </a:r>
            <a:r>
              <a:rPr lang="en-GB" dirty="0"/>
              <a:t> to explain performance gains or losses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8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Constant Memory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234796" y="4129078"/>
            <a:ext cx="0" cy="23002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709737" y="4429111"/>
            <a:ext cx="1050117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709737" y="5129189"/>
            <a:ext cx="1050117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709737" y="5829267"/>
            <a:ext cx="1050117" cy="0"/>
          </a:xfrm>
          <a:prstGeom prst="line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709738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709738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709738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822250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822250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822250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934763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934763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934763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047275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047275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047275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159788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159788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159788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272300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272300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272300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384813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384813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384813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497325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497325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497325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609838" y="3629023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609838" y="3779039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609838" y="3929056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86500" y="1328767"/>
            <a:ext cx="1875208" cy="700078"/>
          </a:xfrm>
          <a:prstGeom prst="rect">
            <a:avLst/>
          </a:prstGeom>
          <a:noFill/>
          <a:ln w="25400">
            <a:solidFill>
              <a:srgbClr val="817C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rebuchet MS"/>
                <a:cs typeface="Trebuchet MS"/>
              </a:rPr>
              <a:t>Constant Memory</a:t>
            </a:r>
            <a:endParaRPr lang="en-US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cxnSp>
        <p:nvCxnSpPr>
          <p:cNvPr id="11" name="Straight Arrow Connector 10"/>
          <p:cNvCxnSpPr>
            <a:stCxn id="39" idx="0"/>
            <a:endCxn id="9" idx="2"/>
          </p:cNvCxnSpPr>
          <p:nvPr/>
        </p:nvCxnSpPr>
        <p:spPr>
          <a:xfrm flipV="1">
            <a:off x="7224104" y="2028844"/>
            <a:ext cx="0" cy="600067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286500" y="2628911"/>
            <a:ext cx="1875208" cy="700078"/>
          </a:xfrm>
          <a:prstGeom prst="rect">
            <a:avLst/>
          </a:prstGeom>
          <a:noFill/>
          <a:ln w="25400">
            <a:solidFill>
              <a:srgbClr val="817C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rebuchet MS"/>
                <a:cs typeface="Trebuchet MS"/>
              </a:rPr>
              <a:t>Constant Cache</a:t>
            </a:r>
            <a:endParaRPr lang="en-US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cxnSp>
        <p:nvCxnSpPr>
          <p:cNvPr id="40" name="Straight Arrow Connector 39"/>
          <p:cNvCxnSpPr>
            <a:stCxn id="79" idx="0"/>
            <a:endCxn id="39" idx="2"/>
          </p:cNvCxnSpPr>
          <p:nvPr/>
        </p:nvCxnSpPr>
        <p:spPr>
          <a:xfrm flipV="1">
            <a:off x="7216044" y="3328989"/>
            <a:ext cx="8060" cy="30003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5638800" cy="521335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Declared with the </a:t>
            </a:r>
            <a:r>
              <a:rPr lang="en-GB" dirty="0">
                <a:latin typeface="Courier New"/>
                <a:cs typeface="Courier New"/>
              </a:rPr>
              <a:t>__constant__</a:t>
            </a:r>
            <a:r>
              <a:rPr lang="en-GB" dirty="0"/>
              <a:t> keyword</a:t>
            </a:r>
          </a:p>
          <a:p>
            <a:r>
              <a:rPr lang="en-GB" dirty="0"/>
              <a:t>Read-only</a:t>
            </a:r>
          </a:p>
          <a:p>
            <a:r>
              <a:rPr lang="en-GB" dirty="0"/>
              <a:t>Limited in size: 64KB</a:t>
            </a:r>
          </a:p>
          <a:p>
            <a:r>
              <a:rPr lang="en-GB" dirty="0"/>
              <a:t>Stored in device memory (same physical location as Global Memory)</a:t>
            </a:r>
          </a:p>
          <a:p>
            <a:r>
              <a:rPr lang="en-GB" dirty="0"/>
              <a:t>Cached in a per-SM constant cache</a:t>
            </a:r>
          </a:p>
          <a:p>
            <a:r>
              <a:rPr lang="en-GB" dirty="0"/>
              <a:t>Optimized for all threads in a warp accessing the same memory cell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6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Constant Memory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its name suggests, constant memory is best used for storing constants</a:t>
            </a:r>
          </a:p>
          <a:p>
            <a:pPr lvl="1"/>
            <a:r>
              <a:rPr lang="en-GB" dirty="0"/>
              <a:t>Values which are read-only</a:t>
            </a:r>
          </a:p>
          <a:p>
            <a:pPr lvl="1"/>
            <a:r>
              <a:rPr lang="en-GB" dirty="0"/>
              <a:t>Values that are accessed identically by all threads</a:t>
            </a:r>
          </a:p>
          <a:p>
            <a:endParaRPr lang="en-GB" dirty="0"/>
          </a:p>
          <a:p>
            <a:r>
              <a:rPr lang="en-GB" dirty="0"/>
              <a:t>For example: suppose all threads are evaluating the equation</a:t>
            </a:r>
          </a:p>
          <a:p>
            <a:pPr marL="3603625" lvl="8" indent="0">
              <a:buNone/>
            </a:pPr>
            <a:r>
              <a:rPr lang="en-GB" sz="2400" b="1" dirty="0">
                <a:solidFill>
                  <a:srgbClr val="76B900"/>
                </a:solidFill>
                <a:latin typeface="Courier New"/>
                <a:cs typeface="Courier New"/>
              </a:rPr>
              <a:t>y = mx + b</a:t>
            </a:r>
            <a:r>
              <a:rPr lang="en-GB" sz="2800" b="1" dirty="0">
                <a:solidFill>
                  <a:srgbClr val="76B900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/>
              <a:t>    for different values of </a:t>
            </a:r>
            <a:r>
              <a:rPr lang="en-GB" dirty="0">
                <a:latin typeface="Courier New"/>
                <a:cs typeface="Courier New"/>
              </a:rPr>
              <a:t>x</a:t>
            </a:r>
            <a:r>
              <a:rPr lang="en-GB" dirty="0"/>
              <a:t>, but identical values of </a:t>
            </a:r>
            <a:r>
              <a:rPr lang="en-GB" dirty="0">
                <a:latin typeface="Courier New"/>
                <a:cs typeface="Courier New"/>
              </a:rPr>
              <a:t>m</a:t>
            </a:r>
            <a:r>
              <a:rPr lang="en-GB" dirty="0"/>
              <a:t> and </a:t>
            </a:r>
            <a:r>
              <a:rPr lang="en-GB" dirty="0">
                <a:latin typeface="Courier New"/>
                <a:cs typeface="Courier New"/>
              </a:rPr>
              <a:t>b</a:t>
            </a:r>
          </a:p>
          <a:p>
            <a:pPr lvl="1"/>
            <a:r>
              <a:rPr lang="en-GB" dirty="0"/>
              <a:t>All threads would reference </a:t>
            </a:r>
            <a:r>
              <a:rPr lang="en-GB" dirty="0">
                <a:latin typeface="Courier New"/>
                <a:cs typeface="Courier New"/>
              </a:rPr>
              <a:t>m</a:t>
            </a:r>
            <a:r>
              <a:rPr lang="en-GB" dirty="0"/>
              <a:t> and </a:t>
            </a:r>
            <a:r>
              <a:rPr lang="en-GB" dirty="0">
                <a:latin typeface="Courier New"/>
                <a:cs typeface="Courier New"/>
              </a:rPr>
              <a:t>b</a:t>
            </a:r>
            <a:r>
              <a:rPr lang="en-GB" dirty="0"/>
              <a:t> with the same memory operation</a:t>
            </a:r>
          </a:p>
          <a:p>
            <a:pPr lvl="1"/>
            <a:r>
              <a:rPr lang="en-GB" dirty="0"/>
              <a:t>This broadcast access pattern is optimal for constant memory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be 15"/>
          <p:cNvSpPr/>
          <p:nvPr/>
        </p:nvSpPr>
        <p:spPr>
          <a:xfrm>
            <a:off x="3133252" y="3124200"/>
            <a:ext cx="275833" cy="350039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Cube 16"/>
          <p:cNvSpPr/>
          <p:nvPr/>
        </p:nvSpPr>
        <p:spPr>
          <a:xfrm>
            <a:off x="3409371" y="3124201"/>
            <a:ext cx="275833" cy="350039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Constant Memory</a:t>
            </a:r>
            <a:endParaRPr lang="en-GB" dirty="0"/>
          </a:p>
        </p:txBody>
      </p:sp>
      <p:sp>
        <p:nvSpPr>
          <p:cNvPr id="6" name="Cube 5"/>
          <p:cNvSpPr/>
          <p:nvPr/>
        </p:nvSpPr>
        <p:spPr>
          <a:xfrm>
            <a:off x="3668634" y="3124201"/>
            <a:ext cx="275833" cy="350039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ube 6"/>
          <p:cNvSpPr/>
          <p:nvPr/>
        </p:nvSpPr>
        <p:spPr>
          <a:xfrm>
            <a:off x="3944754" y="3124202"/>
            <a:ext cx="275833" cy="350039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ube 7"/>
          <p:cNvSpPr/>
          <p:nvPr/>
        </p:nvSpPr>
        <p:spPr>
          <a:xfrm>
            <a:off x="4220873" y="3124200"/>
            <a:ext cx="275833" cy="350039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ube 8"/>
          <p:cNvSpPr/>
          <p:nvPr/>
        </p:nvSpPr>
        <p:spPr>
          <a:xfrm>
            <a:off x="4496992" y="3124201"/>
            <a:ext cx="275833" cy="350039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ube 9"/>
          <p:cNvSpPr/>
          <p:nvPr/>
        </p:nvSpPr>
        <p:spPr>
          <a:xfrm>
            <a:off x="4773111" y="3124200"/>
            <a:ext cx="275833" cy="350039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5045964" y="3124200"/>
            <a:ext cx="275833" cy="350039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5322084" y="3124201"/>
            <a:ext cx="275833" cy="350039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54" y="4554450"/>
            <a:ext cx="7667846" cy="12367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simple 1D stencil</a:t>
            </a:r>
          </a:p>
          <a:p>
            <a:pPr lvl="1"/>
            <a:r>
              <a:rPr lang="en-GB" dirty="0"/>
              <a:t>target cell is updated based on its 8 </a:t>
            </a:r>
            <a:r>
              <a:rPr lang="en-GB" dirty="0" err="1"/>
              <a:t>neighbors</a:t>
            </a:r>
            <a:r>
              <a:rPr lang="en-GB" dirty="0"/>
              <a:t>, weighted by some constants </a:t>
            </a:r>
            <a:r>
              <a:rPr lang="en-GB" dirty="0">
                <a:latin typeface="Courier New"/>
                <a:cs typeface="Courier New"/>
              </a:rPr>
              <a:t>c0</a:t>
            </a:r>
            <a:r>
              <a:rPr lang="en-GB" dirty="0"/>
              <a:t>, </a:t>
            </a:r>
            <a:r>
              <a:rPr lang="en-GB" dirty="0">
                <a:latin typeface="Courier New"/>
                <a:cs typeface="Courier New"/>
              </a:rPr>
              <a:t>c1</a:t>
            </a:r>
            <a:r>
              <a:rPr lang="en-GB" dirty="0"/>
              <a:t>, </a:t>
            </a:r>
            <a:r>
              <a:rPr lang="en-GB" dirty="0">
                <a:latin typeface="Courier New"/>
                <a:cs typeface="Courier New"/>
              </a:rPr>
              <a:t>c2</a:t>
            </a:r>
            <a:r>
              <a:rPr lang="en-GB" dirty="0"/>
              <a:t>, </a:t>
            </a:r>
            <a:r>
              <a:rPr lang="en-GB" dirty="0">
                <a:latin typeface="Courier New"/>
                <a:cs typeface="Courier New"/>
              </a:rPr>
              <a:t>c3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6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GPU threads organized?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GPU threads can be configured in one-, two-, or three-dimensional layouts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b="0" dirty="0" smtClean="0">
                <a:cs typeface="Trebuchet MS"/>
              </a:rPr>
              <a:t>Two-dimensional blocks and grids:</a:t>
            </a:r>
            <a:endParaRPr lang="en-GB" sz="2000" b="0" dirty="0" smtClean="0">
              <a:solidFill>
                <a:srgbClr val="76B900"/>
              </a:solidFill>
              <a:cs typeface="Courier New"/>
            </a:endParaRPr>
          </a:p>
          <a:p>
            <a:pPr marL="1028700" lvl="2" indent="0">
              <a:buNone/>
            </a:pP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dim3 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nblocks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(2,2)</a:t>
            </a:r>
          </a:p>
          <a:p>
            <a:pPr marL="1028700" lvl="2" indent="0">
              <a:buNone/>
            </a:pP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dim3 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threads_per_block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(4,2);</a:t>
            </a:r>
          </a:p>
          <a:p>
            <a:pPr marL="1028700" lvl="2" indent="0">
              <a:buNone/>
            </a:pP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kernel&lt;&lt;&lt;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nblocks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, 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threads_per_block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&gt;&gt;&gt;(...);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409372" y="4529123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46976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ADE2E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09371" y="6049291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17CB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46976" y="6049291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34396" y="4529123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59421" y="4529123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084446" y="4529123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409372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34396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59421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84446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72001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ADE2E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797026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ADE2E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022051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ADE2E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346976" y="4529123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ADE2E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72001" y="4529123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ADE2E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797026" y="4529123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ADE2E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022051" y="4529123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ADE2E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34396" y="6049291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17CB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859421" y="6049291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17CB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084446" y="6049291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17CB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409371" y="5549235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17CB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634396" y="5549235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17CB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59421" y="5549235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17CB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084446" y="5549235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17CB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346976" y="5549235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72001" y="6049291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72001" y="5549235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797026" y="6049291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797026" y="5549235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022051" y="6049291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22051" y="5549235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6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Constant Memory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latin typeface="Courier New"/>
                <a:cs typeface="Courier New"/>
              </a:rPr>
              <a:t>constantStencil.cu</a:t>
            </a:r>
            <a:r>
              <a:rPr lang="en-GB" dirty="0"/>
              <a:t> contains an example 1D stencil that uses constant memory</a:t>
            </a:r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r>
              <a:rPr lang="en-US" sz="1800" b="1" dirty="0">
                <a:solidFill>
                  <a:srgbClr val="76B900"/>
                </a:solidFill>
                <a:latin typeface="Courier New"/>
                <a:cs typeface="Courier New"/>
              </a:rPr>
              <a:t>__constant__</a:t>
            </a:r>
            <a:r>
              <a:rPr lang="en-US" sz="1800" b="1" dirty="0">
                <a:latin typeface="Courier New"/>
                <a:cs typeface="Courier New"/>
              </a:rPr>
              <a:t> float </a:t>
            </a:r>
            <a:r>
              <a:rPr lang="en-US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coef</a:t>
            </a:r>
            <a:r>
              <a:rPr lang="en-US" sz="1800" b="1" dirty="0">
                <a:latin typeface="Courier New"/>
                <a:cs typeface="Courier New"/>
              </a:rPr>
              <a:t>[RADIUS + 1];</a:t>
            </a:r>
          </a:p>
          <a:p>
            <a:pPr lvl="1" indent="0">
              <a:buNone/>
            </a:pPr>
            <a:endParaRPr lang="en-US" sz="1800" b="1" dirty="0">
              <a:latin typeface="Courier New"/>
              <a:cs typeface="Courier New"/>
            </a:endParaRPr>
          </a:p>
          <a:p>
            <a:pPr lvl="1" indent="0">
              <a:buNone/>
            </a:pPr>
            <a:r>
              <a:rPr lang="en-US" sz="1800" b="1" dirty="0" err="1">
                <a:latin typeface="Courier New"/>
                <a:cs typeface="Courier New"/>
              </a:rPr>
              <a:t>cudaMemcpyToSymbol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coef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h_coef</a:t>
            </a:r>
            <a:r>
              <a:rPr lang="en-US" sz="1800" b="1" dirty="0">
                <a:latin typeface="Courier New"/>
                <a:cs typeface="Courier New"/>
              </a:rPr>
              <a:t>, (RADIUS + 1) * </a:t>
            </a:r>
            <a:r>
              <a:rPr lang="en-US" sz="1800" b="1" dirty="0" err="1">
                <a:latin typeface="Courier New"/>
                <a:cs typeface="Courier New"/>
              </a:rPr>
              <a:t>sizeof</a:t>
            </a:r>
            <a:r>
              <a:rPr lang="en-US" sz="1800" b="1" dirty="0">
                <a:latin typeface="Courier New"/>
                <a:cs typeface="Courier New"/>
              </a:rPr>
              <a:t>(float));</a:t>
            </a:r>
          </a:p>
          <a:p>
            <a:pPr lvl="1" indent="0">
              <a:buNone/>
            </a:pPr>
            <a:endParaRPr lang="en-US" sz="1800" b="1" dirty="0">
              <a:latin typeface="Courier New"/>
              <a:cs typeface="Courier New"/>
            </a:endParaRPr>
          </a:p>
          <a:p>
            <a:pPr lvl="1" indent="0">
              <a:buNone/>
            </a:pPr>
            <a:r>
              <a:rPr lang="en-US" sz="1800" b="1" dirty="0">
                <a:latin typeface="Courier New"/>
                <a:cs typeface="Courier New"/>
              </a:rPr>
              <a:t>__global__ void stencil_1d(float *in, float *out, </a:t>
            </a:r>
            <a:r>
              <a:rPr lang="en-US" sz="1800" b="1" dirty="0" err="1">
                <a:latin typeface="Courier New"/>
                <a:cs typeface="Courier New"/>
              </a:rPr>
              <a:t>int</a:t>
            </a:r>
            <a:r>
              <a:rPr lang="en-US" sz="1800" b="1" dirty="0">
                <a:latin typeface="Courier New"/>
                <a:cs typeface="Courier New"/>
              </a:rPr>
              <a:t> N) {</a:t>
            </a:r>
          </a:p>
          <a:p>
            <a:pPr lvl="1" indent="0">
              <a:buNone/>
            </a:pPr>
            <a:r>
              <a:rPr lang="en-US" sz="1800" b="1" dirty="0">
                <a:latin typeface="Courier New"/>
                <a:cs typeface="Courier New"/>
              </a:rPr>
              <a:t>  ...</a:t>
            </a:r>
          </a:p>
          <a:p>
            <a:pPr lvl="1" indent="0">
              <a:buNone/>
            </a:pPr>
            <a:r>
              <a:rPr lang="da-DK" sz="1800" b="1" dirty="0">
                <a:latin typeface="Courier New"/>
                <a:cs typeface="Courier New"/>
              </a:rPr>
              <a:t>  for (</a:t>
            </a:r>
            <a:r>
              <a:rPr lang="da-DK" sz="1800" b="1" dirty="0" err="1">
                <a:latin typeface="Courier New"/>
                <a:cs typeface="Courier New"/>
              </a:rPr>
              <a:t>int</a:t>
            </a:r>
            <a:r>
              <a:rPr lang="da-DK" sz="1800" b="1" dirty="0">
                <a:latin typeface="Courier New"/>
                <a:cs typeface="Courier New"/>
              </a:rPr>
              <a:t> i = 1; i &lt;= RADIUS; i++) {</a:t>
            </a:r>
          </a:p>
          <a:p>
            <a:pPr lvl="1" indent="0">
              <a:buNone/>
            </a:pPr>
            <a:r>
              <a:rPr lang="nl-NL" sz="1800" b="1" dirty="0">
                <a:latin typeface="Courier New"/>
                <a:cs typeface="Courier New"/>
              </a:rPr>
              <a:t>    </a:t>
            </a:r>
            <a:r>
              <a:rPr lang="nl-NL" sz="1800" b="1" dirty="0" err="1">
                <a:latin typeface="Courier New"/>
                <a:cs typeface="Courier New"/>
              </a:rPr>
              <a:t>tmp</a:t>
            </a:r>
            <a:r>
              <a:rPr lang="nl-NL" sz="1800" b="1" dirty="0">
                <a:latin typeface="Courier New"/>
                <a:cs typeface="Courier New"/>
              </a:rPr>
              <a:t> += </a:t>
            </a:r>
            <a:r>
              <a:rPr lang="nl-NL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coef</a:t>
            </a:r>
            <a:r>
              <a:rPr lang="nl-NL" sz="1800" b="1" dirty="0">
                <a:solidFill>
                  <a:srgbClr val="76B900"/>
                </a:solidFill>
                <a:latin typeface="Courier New"/>
                <a:cs typeface="Courier New"/>
              </a:rPr>
              <a:t>[i]</a:t>
            </a:r>
            <a:r>
              <a:rPr lang="nl-NL" sz="1800" b="1" dirty="0">
                <a:latin typeface="Courier New"/>
                <a:cs typeface="Courier New"/>
              </a:rPr>
              <a:t> * (</a:t>
            </a:r>
            <a:r>
              <a:rPr lang="nl-NL" sz="1800" b="1" dirty="0" err="1">
                <a:latin typeface="Courier New"/>
                <a:cs typeface="Courier New"/>
              </a:rPr>
              <a:t>smem</a:t>
            </a:r>
            <a:r>
              <a:rPr lang="nl-NL" sz="1800" b="1" dirty="0">
                <a:latin typeface="Courier New"/>
                <a:cs typeface="Courier New"/>
              </a:rPr>
              <a:t>[</a:t>
            </a:r>
            <a:r>
              <a:rPr lang="nl-NL" sz="1800" b="1" dirty="0" err="1">
                <a:latin typeface="Courier New"/>
                <a:cs typeface="Courier New"/>
              </a:rPr>
              <a:t>sidx</a:t>
            </a:r>
            <a:r>
              <a:rPr lang="nl-NL" sz="1800" b="1" dirty="0">
                <a:latin typeface="Courier New"/>
                <a:cs typeface="Courier New"/>
              </a:rPr>
              <a:t> + i] - </a:t>
            </a:r>
            <a:r>
              <a:rPr lang="nl-NL" sz="1800" b="1" dirty="0" err="1">
                <a:latin typeface="Courier New"/>
                <a:cs typeface="Courier New"/>
              </a:rPr>
              <a:t>smem</a:t>
            </a:r>
            <a:r>
              <a:rPr lang="nl-NL" sz="1800" b="1" dirty="0">
                <a:latin typeface="Courier New"/>
                <a:cs typeface="Courier New"/>
              </a:rPr>
              <a:t>[</a:t>
            </a:r>
            <a:r>
              <a:rPr lang="nl-NL" sz="1800" b="1" dirty="0" err="1">
                <a:latin typeface="Courier New"/>
                <a:cs typeface="Courier New"/>
              </a:rPr>
              <a:t>sidx</a:t>
            </a:r>
            <a:r>
              <a:rPr lang="nl-NL" sz="1800" b="1" dirty="0">
                <a:latin typeface="Courier New"/>
                <a:cs typeface="Courier New"/>
              </a:rPr>
              <a:t> - i]);</a:t>
            </a:r>
          </a:p>
          <a:p>
            <a:pPr lvl="1" indent="0">
              <a:buNone/>
            </a:pPr>
            <a:r>
              <a:rPr lang="nl-NL" sz="1800" b="1" dirty="0">
                <a:latin typeface="Courier New"/>
                <a:cs typeface="Courier New"/>
              </a:rPr>
              <a:t>  }</a:t>
            </a:r>
          </a:p>
          <a:p>
            <a:pPr lvl="1" indent="0">
              <a:buNone/>
            </a:pPr>
            <a:r>
              <a:rPr lang="nl-NL" sz="1800" b="1" dirty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8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Synchronization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using shared memory, you often must coordinate accesses by multiple threads to the same data</a:t>
            </a:r>
          </a:p>
          <a:p>
            <a:endParaRPr lang="en-US" dirty="0"/>
          </a:p>
          <a:p>
            <a:r>
              <a:rPr lang="en-US" dirty="0"/>
              <a:t>CUDA offers synchronization primitives that allow you to synchronize among threads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Synchronization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__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syncthreads</a:t>
            </a:r>
            <a:endParaRPr lang="en-GB" b="1" dirty="0">
              <a:solidFill>
                <a:srgbClr val="76B900"/>
              </a:solidFill>
              <a:latin typeface="Courier New"/>
              <a:cs typeface="Courier New"/>
            </a:endParaRPr>
          </a:p>
          <a:p>
            <a:pPr lvl="1"/>
            <a:r>
              <a:rPr lang="en-GB" dirty="0">
                <a:cs typeface="Trebuchet MS"/>
              </a:rPr>
              <a:t>Synchronizes execution across all threads in a thread block</a:t>
            </a:r>
          </a:p>
          <a:p>
            <a:pPr lvl="1"/>
            <a:r>
              <a:rPr lang="en-GB" dirty="0">
                <a:cs typeface="Trebuchet MS"/>
              </a:rPr>
              <a:t>No thread in a thread block can progress past a </a:t>
            </a:r>
            <a:r>
              <a:rPr lang="en-GB" dirty="0">
                <a:cs typeface="Courier New"/>
              </a:rPr>
              <a:t>__</a:t>
            </a:r>
            <a:r>
              <a:rPr lang="en-GB" dirty="0" err="1">
                <a:cs typeface="Courier New"/>
              </a:rPr>
              <a:t>syncthreads</a:t>
            </a:r>
            <a:r>
              <a:rPr lang="en-GB" dirty="0">
                <a:cs typeface="Trebuchet MS"/>
              </a:rPr>
              <a:t> before all other threads have reached it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__</a:t>
            </a:r>
            <a:r>
              <a:rPr lang="en-GB" b="1" dirty="0" err="1">
                <a:latin typeface="Courier New"/>
                <a:cs typeface="Courier New"/>
              </a:rPr>
              <a:t>syncthreads</a:t>
            </a:r>
            <a:r>
              <a:rPr lang="en-GB" dirty="0">
                <a:cs typeface="Trebuchet MS"/>
              </a:rPr>
              <a:t> ensures that all changes to shared and global memory by threads in this block are visible to all other threads in this block</a:t>
            </a:r>
          </a:p>
          <a:p>
            <a:endParaRPr lang="en-GB" dirty="0">
              <a:latin typeface="Trebuchet MS"/>
              <a:cs typeface="Trebuchet MS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__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threadfence_block</a:t>
            </a:r>
            <a:endParaRPr lang="en-GB" b="1" dirty="0">
              <a:solidFill>
                <a:srgbClr val="76B900"/>
              </a:solidFill>
              <a:latin typeface="Courier New"/>
              <a:cs typeface="Courier New"/>
            </a:endParaRPr>
          </a:p>
          <a:p>
            <a:pPr lvl="1"/>
            <a:r>
              <a:rPr lang="en-GB" dirty="0">
                <a:cs typeface="Trebuchet MS"/>
              </a:rPr>
              <a:t>All writes to shared and global memory by the calling thread are visible to all other threads in its block after this fence</a:t>
            </a:r>
          </a:p>
          <a:p>
            <a:pPr lvl="1"/>
            <a:r>
              <a:rPr lang="en-GB" dirty="0">
                <a:cs typeface="Trebuchet MS"/>
              </a:rPr>
              <a:t>Does not block thread </a:t>
            </a:r>
            <a:r>
              <a:rPr lang="en-GB" dirty="0" smtClean="0">
                <a:cs typeface="Trebuchet MS"/>
              </a:rPr>
              <a:t>execution</a:t>
            </a:r>
            <a:endParaRPr lang="en-GB" dirty="0"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Synchronization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__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threadfence</a:t>
            </a:r>
            <a:endParaRPr lang="en-GB" b="1" dirty="0">
              <a:solidFill>
                <a:srgbClr val="76B900"/>
              </a:solidFill>
              <a:latin typeface="Courier New"/>
              <a:cs typeface="Courier New"/>
            </a:endParaRPr>
          </a:p>
          <a:p>
            <a:pPr lvl="1"/>
            <a:r>
              <a:rPr lang="en-GB" dirty="0">
                <a:cs typeface="Trebuchet MS"/>
              </a:rPr>
              <a:t>All writes to global memory by the calling thread are visible to all other threads in its grid after this fence</a:t>
            </a:r>
          </a:p>
          <a:p>
            <a:pPr lvl="1"/>
            <a:r>
              <a:rPr lang="en-GB" dirty="0">
                <a:cs typeface="Trebuchet MS"/>
              </a:rPr>
              <a:t>Does not block thread execution</a:t>
            </a:r>
          </a:p>
          <a:p>
            <a:endParaRPr lang="en-GB" dirty="0">
              <a:latin typeface="Trebuchet MS"/>
              <a:cs typeface="Trebuchet MS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__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threadfence_system</a:t>
            </a:r>
            <a:endParaRPr lang="en-GB" b="1" dirty="0">
              <a:solidFill>
                <a:srgbClr val="76B900"/>
              </a:solidFill>
              <a:latin typeface="Courier New"/>
              <a:cs typeface="Courier New"/>
            </a:endParaRPr>
          </a:p>
          <a:p>
            <a:pPr lvl="1"/>
            <a:r>
              <a:rPr lang="en-GB" dirty="0">
                <a:cs typeface="Trebuchet MS"/>
              </a:rPr>
              <a:t>All writes to global memory, page-locked host memory, and memory of other CUDA devices by the calling thread are visible to all other threads on all CUDA devices and all host threads after this fence</a:t>
            </a:r>
          </a:p>
          <a:p>
            <a:pPr lvl="1"/>
            <a:r>
              <a:rPr lang="en-GB" dirty="0">
                <a:cs typeface="Trebuchet MS"/>
              </a:rPr>
              <a:t>Does not block thread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Suggested Readings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Chapter 2, 4, 5 in </a:t>
            </a:r>
            <a:r>
              <a:rPr lang="en-US" i="1" dirty="0" smtClean="0"/>
              <a:t>Professional CUDA C Programming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Cliff </a:t>
            </a:r>
            <a:r>
              <a:rPr lang="en-US" dirty="0"/>
              <a:t>Woolley. </a:t>
            </a:r>
            <a:r>
              <a:rPr lang="en-US" i="1" dirty="0"/>
              <a:t>GPU Optimization Fundamentals. </a:t>
            </a:r>
            <a:r>
              <a:rPr lang="en-US" dirty="0"/>
              <a:t>2013. https://</a:t>
            </a:r>
            <a:r>
              <a:rPr lang="en-US" dirty="0" err="1"/>
              <a:t>www.olcf.ornl.gov</a:t>
            </a:r>
            <a:r>
              <a:rPr lang="en-US" dirty="0"/>
              <a:t>/ </a:t>
            </a:r>
            <a:r>
              <a:rPr lang="en-US" dirty="0" err="1"/>
              <a:t>wp</a:t>
            </a:r>
            <a:r>
              <a:rPr lang="en-US" dirty="0"/>
              <a:t>-content/uploads/2013/02/GPU_Opt_Fund-CW1.pdf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Mark Harris. </a:t>
            </a:r>
            <a:r>
              <a:rPr lang="en-US" i="1" dirty="0"/>
              <a:t>Using Shared Memory in CUDA C/C++</a:t>
            </a:r>
            <a:r>
              <a:rPr lang="en-US" dirty="0"/>
              <a:t>. http://</a:t>
            </a:r>
            <a:r>
              <a:rPr lang="en-US" dirty="0" err="1"/>
              <a:t>devblogs.nvidia.com</a:t>
            </a:r>
            <a:r>
              <a:rPr lang="en-US" dirty="0"/>
              <a:t>/ </a:t>
            </a:r>
            <a:r>
              <a:rPr lang="en-US" dirty="0" err="1"/>
              <a:t>parallelforall</a:t>
            </a:r>
            <a:r>
              <a:rPr lang="en-US" dirty="0"/>
              <a:t>/using-shared-memory-</a:t>
            </a:r>
            <a:r>
              <a:rPr lang="en-US" dirty="0" err="1"/>
              <a:t>cuda</a:t>
            </a:r>
            <a:r>
              <a:rPr lang="en-US" dirty="0"/>
              <a:t>-cc/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Mark Harris. </a:t>
            </a:r>
            <a:r>
              <a:rPr lang="en-US" i="1" dirty="0"/>
              <a:t>Optimizing Parallel Reduction in CUDA</a:t>
            </a:r>
            <a:r>
              <a:rPr lang="en-US" dirty="0"/>
              <a:t>. http://</a:t>
            </a:r>
            <a:r>
              <a:rPr lang="en-US" dirty="0" err="1"/>
              <a:t>developer.download.nvidia</a:t>
            </a:r>
            <a:r>
              <a:rPr lang="en-US" dirty="0"/>
              <a:t> .com/assets/</a:t>
            </a:r>
            <a:r>
              <a:rPr lang="en-US" dirty="0" err="1"/>
              <a:t>cuda</a:t>
            </a:r>
            <a:r>
              <a:rPr lang="en-US" dirty="0"/>
              <a:t>/files/</a:t>
            </a:r>
            <a:r>
              <a:rPr lang="en-US" dirty="0" err="1"/>
              <a:t>reduction.pdf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GPU threads organized?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GPU threads can be configured in one-, two-, or three-dimensional layouts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b="0" dirty="0" smtClean="0">
                <a:cs typeface="Trebuchet MS"/>
              </a:rPr>
              <a:t>Two-dimensional grid and one-dimensional blocks:</a:t>
            </a:r>
            <a:endParaRPr lang="en-GB" sz="2000" b="0" dirty="0" smtClean="0">
              <a:solidFill>
                <a:srgbClr val="76B900"/>
              </a:solidFill>
              <a:cs typeface="Courier New"/>
            </a:endParaRPr>
          </a:p>
          <a:p>
            <a:pPr marL="1028700" lvl="2" indent="0">
              <a:buNone/>
            </a:pP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dim3 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nblocks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(2,2);</a:t>
            </a:r>
          </a:p>
          <a:p>
            <a:pPr marL="1028700" lvl="2" indent="0">
              <a:buNone/>
            </a:pP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int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threads_per_block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 = 8;</a:t>
            </a:r>
          </a:p>
          <a:p>
            <a:pPr marL="1028700" lvl="2" indent="0">
              <a:buNone/>
            </a:pP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kernel&lt;&lt;&lt;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nblocks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, </a:t>
            </a:r>
            <a:r>
              <a:rPr lang="en-GB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threads_per_block</a:t>
            </a:r>
            <a:r>
              <a:rPr lang="en-GB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&gt;&gt;&gt;(...);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509272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46976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ADE2E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09271" y="5579240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17CB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247076" y="5579240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34296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59321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84346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409372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34396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59421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84446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72001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ADE2E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797026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ADE2E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022051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ADE2E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47076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ADE2E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472101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ADE2E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697126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ADE2E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922151" y="5029179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ADE2E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734296" y="5579240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17CB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59321" y="5579240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17CB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184346" y="5579240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17CB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409371" y="5579240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17CB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634396" y="5579240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17CB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59421" y="5579240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17CB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084446" y="5579240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817CB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346976" y="5579240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472101" y="5579240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72001" y="5579240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697126" y="5579240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797026" y="5579240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922151" y="5579240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22051" y="5579240"/>
            <a:ext cx="225024" cy="480054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5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66800" y="2477695"/>
            <a:ext cx="15240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66800" y="2057400"/>
            <a:ext cx="15240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are GPU threads organized?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the GPU, the number of blocks and threads per block is exposed through intrinsic thread coordinate variables:</a:t>
            </a:r>
          </a:p>
          <a:p>
            <a:pPr lvl="1"/>
            <a:r>
              <a:rPr lang="en-GB" b="1" dirty="0" smtClean="0"/>
              <a:t>Dimensions</a:t>
            </a:r>
          </a:p>
          <a:p>
            <a:pPr lvl="1"/>
            <a:r>
              <a:rPr lang="en-GB" b="1" dirty="0" smtClean="0">
                <a:solidFill>
                  <a:schemeClr val="tx1"/>
                </a:solidFill>
              </a:rPr>
              <a:t>IDs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178064"/>
              </p:ext>
            </p:extLst>
          </p:nvPr>
        </p:nvGraphicFramePr>
        <p:xfrm>
          <a:off x="548395" y="3099506"/>
          <a:ext cx="8138405" cy="3256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493"/>
                <a:gridCol w="3712912"/>
              </a:tblGrid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Variable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Meaning</a:t>
                      </a:r>
                      <a:endParaRPr lang="en-US" sz="2000" dirty="0"/>
                    </a:p>
                  </a:txBody>
                  <a:tcPr marL="76200" marR="76200" marT="50800" marB="50800"/>
                </a:tc>
              </a:tr>
              <a:tr h="4120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gridDim.x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gridDim.y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gridDim.z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Courier New"/>
                        <a:cs typeface="Courier New"/>
                      </a:endParaRPr>
                    </a:p>
                  </a:txBody>
                  <a:tcPr marL="76200" marR="76200" marT="50800" marB="508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Number of 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blocks in a kernel launch.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L="76200" marR="76200" marT="50800" marB="50800">
                    <a:solidFill>
                      <a:srgbClr val="FFFF00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ourier New"/>
                          <a:cs typeface="Courier New"/>
                        </a:rPr>
                        <a:t>blockIdx.x</a:t>
                      </a:r>
                      <a:r>
                        <a:rPr lang="en-US" sz="2000" b="1" dirty="0" smtClean="0">
                          <a:latin typeface="Courier New"/>
                          <a:cs typeface="Courier New"/>
                        </a:rPr>
                        <a:t>, </a:t>
                      </a:r>
                      <a:r>
                        <a:rPr lang="en-US" sz="2000" b="1" dirty="0" err="1" smtClean="0">
                          <a:latin typeface="Courier New"/>
                          <a:cs typeface="Courier New"/>
                        </a:rPr>
                        <a:t>blockIdx.y</a:t>
                      </a:r>
                      <a:r>
                        <a:rPr lang="en-US" sz="2000" b="1" dirty="0" smtClean="0">
                          <a:latin typeface="Courier New"/>
                          <a:cs typeface="Courier New"/>
                        </a:rPr>
                        <a:t>, </a:t>
                      </a:r>
                      <a:r>
                        <a:rPr lang="en-US" sz="2000" b="1" dirty="0" err="1" smtClean="0">
                          <a:latin typeface="Courier New"/>
                          <a:cs typeface="Courier New"/>
                        </a:rPr>
                        <a:t>blockIdx.z</a:t>
                      </a:r>
                      <a:endParaRPr lang="en-US" sz="2000" b="1" dirty="0">
                        <a:latin typeface="Courier New"/>
                        <a:cs typeface="Courier New"/>
                      </a:endParaRPr>
                    </a:p>
                  </a:txBody>
                  <a:tcPr marL="76200" marR="76200" marT="50800" marB="508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Unique ID of the block that contains the current thread.</a:t>
                      </a:r>
                      <a:endParaRPr lang="en-US" sz="2000" dirty="0"/>
                    </a:p>
                  </a:txBody>
                  <a:tcPr marL="76200" marR="76200" marT="50800" marB="508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20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blockDim.x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blockDim.y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blockDim.z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Courier New"/>
                        <a:cs typeface="Courier New"/>
                      </a:endParaRPr>
                    </a:p>
                  </a:txBody>
                  <a:tcPr marL="76200" marR="76200" marT="50800" marB="508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Number of threads in each block.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L="76200" marR="76200" marT="50800" marB="50800">
                    <a:solidFill>
                      <a:srgbClr val="FFFF00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ourier New"/>
                          <a:cs typeface="Courier New"/>
                        </a:rPr>
                        <a:t>threadIdx.x</a:t>
                      </a:r>
                      <a:r>
                        <a:rPr lang="en-US" sz="2000" b="1" dirty="0" smtClean="0">
                          <a:latin typeface="Courier New"/>
                          <a:cs typeface="Courier New"/>
                        </a:rPr>
                        <a:t>, </a:t>
                      </a:r>
                      <a:r>
                        <a:rPr lang="en-US" sz="2000" b="1" dirty="0" err="1" smtClean="0">
                          <a:latin typeface="Courier New"/>
                          <a:cs typeface="Courier New"/>
                        </a:rPr>
                        <a:t>threadIdx.y</a:t>
                      </a:r>
                      <a:r>
                        <a:rPr lang="en-US" sz="2000" b="1" dirty="0" smtClean="0">
                          <a:latin typeface="Courier New"/>
                          <a:cs typeface="Courier New"/>
                        </a:rPr>
                        <a:t>, </a:t>
                      </a:r>
                      <a:r>
                        <a:rPr lang="en-US" sz="2000" b="1" dirty="0" err="1" smtClean="0">
                          <a:latin typeface="Courier New"/>
                          <a:cs typeface="Courier New"/>
                        </a:rPr>
                        <a:t>threadIdx.z</a:t>
                      </a:r>
                      <a:endParaRPr lang="en-US" sz="2000" b="1" dirty="0">
                        <a:latin typeface="Courier New"/>
                        <a:cs typeface="Courier New"/>
                      </a:endParaRPr>
                    </a:p>
                  </a:txBody>
                  <a:tcPr marL="76200" marR="76200" marT="50800" marB="508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Unique ID of the current thread within its block.</a:t>
                      </a:r>
                      <a:endParaRPr lang="en-US" sz="2000" dirty="0"/>
                    </a:p>
                  </a:txBody>
                  <a:tcPr marL="76200" marR="76200" marT="50800" marB="508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6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67353</TotalTime>
  <Words>4185</Words>
  <Application>Microsoft Macintosh PowerPoint</Application>
  <PresentationFormat>On-screen Show (4:3)</PresentationFormat>
  <Paragraphs>826</Paragraphs>
  <Slides>74</Slides>
  <Notes>32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 Rounded MT Bold</vt:lpstr>
      <vt:lpstr>Calibri</vt:lpstr>
      <vt:lpstr>Courier New</vt:lpstr>
      <vt:lpstr>Trebuchet MS</vt:lpstr>
      <vt:lpstr>Wingdings</vt:lpstr>
      <vt:lpstr>Arial</vt:lpstr>
      <vt:lpstr>Office Theme</vt:lpstr>
      <vt:lpstr>Lecture 12: Manycore GPU Architectures and Programming, Part 2</vt:lpstr>
      <vt:lpstr>How is the GPU controlled?</vt:lpstr>
      <vt:lpstr>How is the GPU controlled?</vt:lpstr>
      <vt:lpstr>How are GPU threads organized?</vt:lpstr>
      <vt:lpstr>How are GPU threads organized?</vt:lpstr>
      <vt:lpstr>How are GPU threads organized?</vt:lpstr>
      <vt:lpstr>How are GPU threads organized?</vt:lpstr>
      <vt:lpstr>How are GPU threads organized?</vt:lpstr>
      <vt:lpstr>How are GPU threads organized?</vt:lpstr>
      <vt:lpstr>How are GPU threads organized?</vt:lpstr>
      <vt:lpstr>How are GPU threads organized?</vt:lpstr>
      <vt:lpstr>How is GPU memory managed?</vt:lpstr>
      <vt:lpstr>How is GPU memory managed?</vt:lpstr>
      <vt:lpstr>How is GPU memory managed?</vt:lpstr>
      <vt:lpstr>How is GPU memory managed?</vt:lpstr>
      <vt:lpstr>CUDA Program Flow</vt:lpstr>
      <vt:lpstr>AXPY Example with OpenMP: Multicore</vt:lpstr>
      <vt:lpstr>CUDA Program Flow</vt:lpstr>
      <vt:lpstr>AXPY Offloading To a GPU using CUDA</vt:lpstr>
      <vt:lpstr>CUDA Program Flow</vt:lpstr>
      <vt:lpstr>More Examples and Exercises</vt:lpstr>
      <vt:lpstr>CUDA SDK Examples</vt:lpstr>
      <vt:lpstr>Inspecting CUDA Programs</vt:lpstr>
      <vt:lpstr>Manycore GPU Architectures and Programming: Outline</vt:lpstr>
      <vt:lpstr>Storing Data on the GPU</vt:lpstr>
      <vt:lpstr>Storing Data on the GPU</vt:lpstr>
      <vt:lpstr>Storing Data on the GPU</vt:lpstr>
      <vt:lpstr>Storing Data on the GPU</vt:lpstr>
      <vt:lpstr>Storing Data on the GPU</vt:lpstr>
      <vt:lpstr>Storing Data on the GPU</vt:lpstr>
      <vt:lpstr>Storing Data on the GPU</vt:lpstr>
      <vt:lpstr>Storing Data on the GPU</vt:lpstr>
      <vt:lpstr>Storing Data on the GPU</vt:lpstr>
      <vt:lpstr>Storing Data on the GPU</vt:lpstr>
      <vt:lpstr>Concentrate On:</vt:lpstr>
      <vt:lpstr>Static Global Memory</vt:lpstr>
      <vt:lpstr>Dynamic Global Memory</vt:lpstr>
      <vt:lpstr>Global Memory Access Patterns</vt:lpstr>
      <vt:lpstr>Global Memory Access Patterns</vt:lpstr>
      <vt:lpstr>Global Memory Access Patterns</vt:lpstr>
      <vt:lpstr>Global Memory Access Patterns</vt:lpstr>
      <vt:lpstr>Global Memory Access Patterns</vt:lpstr>
      <vt:lpstr>Global Memory Access Patterns</vt:lpstr>
      <vt:lpstr>Global Memory Access Patterns</vt:lpstr>
      <vt:lpstr>Global Memory Access Patterns</vt:lpstr>
      <vt:lpstr>Global Memory Access Patterns</vt:lpstr>
      <vt:lpstr>Global Memory Access Patterns</vt:lpstr>
      <vt:lpstr>Global Memory Access Patterns</vt:lpstr>
      <vt:lpstr>Global Memory Access Patterns</vt:lpstr>
      <vt:lpstr>Global Memory Access Patterns</vt:lpstr>
      <vt:lpstr>Global Memory Access Patterns</vt:lpstr>
      <vt:lpstr>Global Memory Access Patterns</vt:lpstr>
      <vt:lpstr>Global Memory and Special-Purpose Memory</vt:lpstr>
      <vt:lpstr>Shared Memory</vt:lpstr>
      <vt:lpstr>Shared Memory Allocation</vt:lpstr>
      <vt:lpstr>Shared Memory Allocation</vt:lpstr>
      <vt:lpstr>Matvec using shared memory</vt:lpstr>
      <vt:lpstr>Matrix Vector Multiplication</vt:lpstr>
      <vt:lpstr>Matrix Vector Multiplication</vt:lpstr>
      <vt:lpstr>Shared Memory Example: Sum</vt:lpstr>
      <vt:lpstr>Shared Memory as a Managed Cache</vt:lpstr>
      <vt:lpstr>Shared Memory as a Managed Cache</vt:lpstr>
      <vt:lpstr>Shared Memory as a Managed Cache</vt:lpstr>
      <vt:lpstr>Shared Memory as a Managed Cache</vt:lpstr>
      <vt:lpstr>Shared Memory as a Managed Cache</vt:lpstr>
      <vt:lpstr>Shared Memory as a Managed Cache</vt:lpstr>
      <vt:lpstr>Constant Memory</vt:lpstr>
      <vt:lpstr>Constant Memory</vt:lpstr>
      <vt:lpstr>Constant Memory</vt:lpstr>
      <vt:lpstr>Constant Memory</vt:lpstr>
      <vt:lpstr>CUDA Synchronization</vt:lpstr>
      <vt:lpstr>CUDA Synchronization</vt:lpstr>
      <vt:lpstr>CUDA Synchronization</vt:lpstr>
      <vt:lpstr>Suggested Readings</vt:lpstr>
    </vt:vector>
  </TitlesOfParts>
  <Company>Rice University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Keith Cooper</dc:creator>
  <cp:lastModifiedBy>Microsoft Office User</cp:lastModifiedBy>
  <cp:revision>2160</cp:revision>
  <cp:lastPrinted>2015-02-16T22:05:51Z</cp:lastPrinted>
  <dcterms:created xsi:type="dcterms:W3CDTF">2009-05-06T11:59:01Z</dcterms:created>
  <dcterms:modified xsi:type="dcterms:W3CDTF">2017-10-09T15:19:04Z</dcterms:modified>
</cp:coreProperties>
</file>