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56" r:id="rId2"/>
    <p:sldId id="496" r:id="rId3"/>
    <p:sldId id="531" r:id="rId4"/>
    <p:sldId id="532" r:id="rId5"/>
    <p:sldId id="533" r:id="rId6"/>
    <p:sldId id="600" r:id="rId7"/>
    <p:sldId id="601" r:id="rId8"/>
    <p:sldId id="602" r:id="rId9"/>
    <p:sldId id="538" r:id="rId10"/>
    <p:sldId id="540" r:id="rId11"/>
    <p:sldId id="550" r:id="rId12"/>
    <p:sldId id="598" r:id="rId13"/>
    <p:sldId id="599" r:id="rId14"/>
    <p:sldId id="603" r:id="rId15"/>
    <p:sldId id="612" r:id="rId16"/>
    <p:sldId id="613" r:id="rId17"/>
    <p:sldId id="614" r:id="rId18"/>
    <p:sldId id="565" r:id="rId19"/>
    <p:sldId id="560" r:id="rId20"/>
    <p:sldId id="561" r:id="rId21"/>
    <p:sldId id="562" r:id="rId22"/>
    <p:sldId id="607" r:id="rId23"/>
    <p:sldId id="608" r:id="rId24"/>
    <p:sldId id="609" r:id="rId25"/>
    <p:sldId id="610" r:id="rId26"/>
    <p:sldId id="615" r:id="rId27"/>
    <p:sldId id="611" r:id="rId28"/>
    <p:sldId id="583" r:id="rId29"/>
    <p:sldId id="579" r:id="rId30"/>
    <p:sldId id="628" r:id="rId31"/>
    <p:sldId id="591" r:id="rId32"/>
    <p:sldId id="580" r:id="rId33"/>
    <p:sldId id="581" r:id="rId34"/>
    <p:sldId id="585" r:id="rId35"/>
    <p:sldId id="587" r:id="rId36"/>
    <p:sldId id="497" r:id="rId37"/>
    <p:sldId id="466" r:id="rId38"/>
    <p:sldId id="589" r:id="rId39"/>
    <p:sldId id="467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93" r:id="rId50"/>
    <p:sldId id="597" r:id="rId51"/>
    <p:sldId id="592" r:id="rId52"/>
    <p:sldId id="593" r:id="rId53"/>
    <p:sldId id="594" r:id="rId54"/>
    <p:sldId id="595" r:id="rId55"/>
    <p:sldId id="596" r:id="rId56"/>
    <p:sldId id="616" r:id="rId57"/>
    <p:sldId id="617" r:id="rId58"/>
    <p:sldId id="618" r:id="rId59"/>
    <p:sldId id="619" r:id="rId60"/>
    <p:sldId id="620" r:id="rId61"/>
    <p:sldId id="621" r:id="rId62"/>
    <p:sldId id="622" r:id="rId63"/>
    <p:sldId id="623" r:id="rId64"/>
    <p:sldId id="624" r:id="rId65"/>
    <p:sldId id="625" r:id="rId66"/>
    <p:sldId id="626" r:id="rId67"/>
    <p:sldId id="627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373A9"/>
    <a:srgbClr val="151F37"/>
    <a:srgbClr val="66FFFF"/>
    <a:srgbClr val="999999"/>
    <a:srgbClr val="B3B3B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 autoAdjust="0"/>
    <p:restoredTop sz="96072" autoAdjust="0"/>
  </p:normalViewPr>
  <p:slideViewPr>
    <p:cSldViewPr snapToObjects="1">
      <p:cViewPr varScale="1">
        <p:scale>
          <a:sx n="126" d="100"/>
          <a:sy n="126" d="100"/>
        </p:scale>
        <p:origin x="1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448E8-F839-074E-A1D0-D2FB87DD67C2}" type="datetimeFigureOut">
              <a:rPr lang="en-US" smtClean="0"/>
              <a:pPr/>
              <a:t>10/4/17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2CCB9-CDEA-A44A-BB8F-F4EE7CF017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55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116D5-7367-0B47-9125-E5A43145A8C9}" type="datetimeFigureOut">
              <a:rPr lang="en-US" smtClean="0"/>
              <a:pPr/>
              <a:t>10/4/17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66752-9E73-7842-9287-04A4EDD5DE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34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GPUs have developed from graphics cards into a platform for high performance computing and perhaps the most important development in HPC for many years.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66752-9E73-7842-9287-04A4EDD5DE5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2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17B049-9CE5-49D1-81A8-73E5C01888FD}" type="slidenum">
              <a:rPr lang="en-US"/>
              <a:pPr/>
              <a:t>6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Vertex shader </a:t>
            </a:r>
          </a:p>
          <a:p>
            <a:r>
              <a:rPr lang="en-US" dirty="0"/>
              <a:t>Geometry shader</a:t>
            </a:r>
          </a:p>
          <a:p>
            <a:r>
              <a:rPr lang="en-US" dirty="0"/>
              <a:t>Pixel shader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7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8D58B-E620-4962-B3AB-D9EC5BD3B2C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8D58B-E620-4962-B3AB-D9EC5BD3B2C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8D58B-E620-4962-B3AB-D9EC5BD3B2C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5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66752-9E73-7842-9287-04A4EDD5DE5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9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thread only prints one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66752-9E73-7842-9287-04A4EDD5DE5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9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879B22-D358-4828-9DF5-093E97D4303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8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															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66752-9E73-7842-9287-04A4EDD5DE5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4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4787"/>
            <a:ext cx="7772400" cy="1470025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6417" y="3657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8600" y="992188"/>
            <a:ext cx="8763000" cy="0"/>
          </a:xfrm>
          <a:prstGeom prst="line">
            <a:avLst/>
          </a:prstGeom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28600" y="6019800"/>
            <a:ext cx="8763000" cy="0"/>
          </a:xfrm>
          <a:prstGeom prst="line">
            <a:avLst/>
          </a:prstGeom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4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1524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534400" cy="521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51F37"/>
                </a:solidFill>
              </a:defRPr>
            </a:lvl1pPr>
          </a:lstStyle>
          <a:p>
            <a:fld id="{7B14E791-165F-344E-BF0E-59CD826800B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992188"/>
            <a:ext cx="8763000" cy="0"/>
          </a:xfrm>
          <a:prstGeom prst="line">
            <a:avLst/>
          </a:prstGeom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34290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Arial Rounded MT Bold"/>
        </a:defRPr>
      </a:lvl1pPr>
    </p:titleStyle>
    <p:bodyStyle>
      <a:lvl1pPr marL="320040" indent="-320040" algn="l" defTabSz="457200" rtl="0" eaLnBrk="1" latinLnBrk="0" hangingPunct="1">
        <a:spcBef>
          <a:spcPts val="600"/>
        </a:spcBef>
        <a:buClr>
          <a:srgbClr val="151F37"/>
        </a:buClr>
        <a:buSzPct val="120000"/>
        <a:buFont typeface="Arial"/>
        <a:buChar char="•"/>
        <a:tabLst/>
        <a:defRPr sz="2600" b="0" kern="1200">
          <a:solidFill>
            <a:schemeClr val="tx1"/>
          </a:solidFill>
          <a:latin typeface="+mn-lt"/>
          <a:ea typeface="+mn-ea"/>
          <a:cs typeface="Arial Rounded MT Bold"/>
        </a:defRPr>
      </a:lvl1pPr>
      <a:lvl2pPr marL="571500" indent="-320040" algn="l" defTabSz="457200" rtl="0" eaLnBrk="1" latinLnBrk="0" hangingPunct="1">
        <a:spcBef>
          <a:spcPts val="300"/>
        </a:spcBef>
        <a:buClr>
          <a:srgbClr val="151F37"/>
        </a:buClr>
        <a:buFont typeface="Arial"/>
        <a:buChar char="–"/>
        <a:defRPr sz="2400" b="0" kern="1200">
          <a:solidFill>
            <a:srgbClr val="0000FF"/>
          </a:solidFill>
          <a:latin typeface="+mn-lt"/>
          <a:ea typeface="+mn-ea"/>
          <a:cs typeface="Arial Rounded MT Bold"/>
        </a:defRPr>
      </a:lvl2pPr>
      <a:lvl3pPr marL="801688" indent="-228600" algn="l" defTabSz="457200" rtl="0" eaLnBrk="1" latinLnBrk="0" hangingPunct="1">
        <a:spcBef>
          <a:spcPts val="300"/>
        </a:spcBef>
        <a:buClr>
          <a:srgbClr val="151F37"/>
        </a:buClr>
        <a:buFont typeface="Arial"/>
        <a:buChar char="•"/>
        <a:defRPr sz="2400" b="0" kern="1200">
          <a:solidFill>
            <a:srgbClr val="FF0000"/>
          </a:solidFill>
          <a:latin typeface="+mn-lt"/>
          <a:ea typeface="+mn-ea"/>
          <a:cs typeface="Arial Rounded MT Bold"/>
        </a:defRPr>
      </a:lvl3pPr>
      <a:lvl4pPr marL="1022350" indent="-228600" algn="l" defTabSz="457200" rtl="0" eaLnBrk="1" latinLnBrk="0" hangingPunct="1">
        <a:spcBef>
          <a:spcPts val="300"/>
        </a:spcBef>
        <a:buClr>
          <a:srgbClr val="151F37"/>
        </a:buClr>
        <a:buFont typeface="Arial"/>
        <a:buChar char="–"/>
        <a:defRPr sz="2000" b="0" kern="1200">
          <a:solidFill>
            <a:schemeClr val="tx1"/>
          </a:solidFill>
          <a:latin typeface="+mn-lt"/>
          <a:ea typeface="+mn-ea"/>
          <a:cs typeface="Arial Rounded MT Bold"/>
        </a:defRPr>
      </a:lvl4pPr>
      <a:lvl5pPr marL="1252538" indent="-228600" algn="l" defTabSz="339725" rtl="0" eaLnBrk="1" latinLnBrk="0" hangingPunct="1">
        <a:spcBef>
          <a:spcPts val="300"/>
        </a:spcBef>
        <a:buClr>
          <a:srgbClr val="151F37"/>
        </a:buClr>
        <a:buFont typeface="Arial"/>
        <a:buChar char="»"/>
        <a:defRPr sz="2000" b="0" kern="1200">
          <a:solidFill>
            <a:schemeClr val="tx1"/>
          </a:solidFill>
          <a:latin typeface="+mn-lt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yanyh@cse.sc.edu" TargetMode="External"/><Relationship Id="rId3" Type="http://schemas.openxmlformats.org/officeDocument/2006/relationships/hyperlink" Target="http://cse.sc.edu/~yany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asslab.github.io/CSCE790/resources/gpu_code_examples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11: </a:t>
            </a:r>
            <a:r>
              <a:rPr lang="en-US" dirty="0" err="1"/>
              <a:t>Manycore</a:t>
            </a:r>
            <a:r>
              <a:rPr lang="en-US" dirty="0"/>
              <a:t> GPU Architectures and </a:t>
            </a:r>
            <a:r>
              <a:rPr lang="en-US" dirty="0" smtClean="0"/>
              <a:t>Programming, Part 1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86417" y="3276600"/>
            <a:ext cx="6400800" cy="21336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/>
              <a:t>CSCE 790: Parallel Programming Models for Multicore and </a:t>
            </a:r>
            <a:r>
              <a:rPr lang="en-US" sz="3800" b="1" dirty="0" err="1"/>
              <a:t>Manycore</a:t>
            </a:r>
            <a:r>
              <a:rPr lang="en-US" sz="3800" b="1" dirty="0"/>
              <a:t> Processors</a:t>
            </a:r>
          </a:p>
          <a:p>
            <a:endParaRPr lang="en-US" dirty="0"/>
          </a:p>
          <a:p>
            <a:r>
              <a:rPr lang="en-US" dirty="0"/>
              <a:t>Department of Computer Science and Engineering</a:t>
            </a:r>
          </a:p>
          <a:p>
            <a:r>
              <a:rPr lang="en-US" dirty="0" err="1"/>
              <a:t>Yonghong</a:t>
            </a:r>
            <a:r>
              <a:rPr lang="en-US" dirty="0"/>
              <a:t> Yan</a:t>
            </a:r>
          </a:p>
          <a:p>
            <a:r>
              <a:rPr lang="en-US" dirty="0">
                <a:hlinkClick r:id="rId2"/>
              </a:rPr>
              <a:t>yanyh@cse.sc.edu</a:t>
            </a:r>
            <a:endParaRPr lang="en-US" dirty="0"/>
          </a:p>
          <a:p>
            <a:r>
              <a:rPr lang="en-US" dirty="0">
                <a:hlinkClick r:id="rId3"/>
              </a:rPr>
              <a:t>http://cse.sc.edu/~yanyh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NVIDIA P</a:t>
            </a:r>
            <a:r>
              <a:rPr lang="en-US" dirty="0" smtClean="0"/>
              <a:t>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NVIDIA Corp. is the leader in GPUs for </a:t>
            </a:r>
            <a:r>
              <a:rPr lang="en-US" sz="2800" dirty="0" smtClean="0"/>
              <a:t>HPC</a:t>
            </a:r>
          </a:p>
          <a:p>
            <a:r>
              <a:rPr lang="en-US" sz="2800" dirty="0" smtClean="0"/>
              <a:t>We will concentrate on NVIDIA GPU</a:t>
            </a:r>
          </a:p>
          <a:p>
            <a:pPr lvl="1"/>
            <a:r>
              <a:rPr lang="en-US" dirty="0" smtClean="0"/>
              <a:t>Others AMD, ARM, </a:t>
            </a:r>
            <a:r>
              <a:rPr lang="en-US" dirty="0" err="1" smtClean="0"/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-27720" y="1470317"/>
            <a:ext cx="9400320" cy="5006683"/>
            <a:chOff x="-27720" y="1470317"/>
            <a:chExt cx="9400320" cy="5006683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594360" y="5520022"/>
              <a:ext cx="8650080" cy="414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6" name="Straight Connector 6"/>
            <p:cNvCxnSpPr>
              <a:cxnSpLocks noChangeShapeType="1"/>
            </p:cNvCxnSpPr>
            <p:nvPr/>
          </p:nvCxnSpPr>
          <p:spPr bwMode="auto">
            <a:xfrm>
              <a:off x="100440" y="5687080"/>
              <a:ext cx="870912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-27720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1993</a:t>
              </a: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821628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2010</a:t>
              </a:r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210492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1999</a:t>
              </a:r>
            </a:p>
          </p:txBody>
        </p:sp>
        <p:sp>
          <p:nvSpPr>
            <p:cNvPr id="10" name="TextBox 16"/>
            <p:cNvSpPr txBox="1">
              <a:spLocks noChangeArrowheads="1"/>
            </p:cNvSpPr>
            <p:nvPr/>
          </p:nvSpPr>
          <p:spPr bwMode="auto">
            <a:xfrm>
              <a:off x="801720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1995</a:t>
              </a: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2806200" y="6116245"/>
              <a:ext cx="3692326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http://en.wikipedia.org/wiki/GeForce</a:t>
              </a:r>
            </a:p>
          </p:txBody>
        </p:sp>
        <p:cxnSp>
          <p:nvCxnSpPr>
            <p:cNvPr id="12" name="Straight Connector 19"/>
            <p:cNvCxnSpPr>
              <a:cxnSpLocks noChangeShapeType="1"/>
            </p:cNvCxnSpPr>
            <p:nvPr/>
          </p:nvCxnSpPr>
          <p:spPr bwMode="auto">
            <a:xfrm rot="5400000">
              <a:off x="97378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" name="TextBox 37"/>
            <p:cNvSpPr txBox="1">
              <a:spLocks noChangeArrowheads="1"/>
            </p:cNvSpPr>
            <p:nvPr/>
          </p:nvSpPr>
          <p:spPr bwMode="auto">
            <a:xfrm>
              <a:off x="763452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2009</a:t>
              </a:r>
            </a:p>
          </p:txBody>
        </p:sp>
        <p:sp>
          <p:nvSpPr>
            <p:cNvPr id="14" name="TextBox 38"/>
            <p:cNvSpPr txBox="1">
              <a:spLocks noChangeArrowheads="1"/>
            </p:cNvSpPr>
            <p:nvPr/>
          </p:nvSpPr>
          <p:spPr bwMode="auto">
            <a:xfrm>
              <a:off x="652860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2007</a:t>
              </a:r>
            </a:p>
          </p:txBody>
        </p:sp>
        <p:sp>
          <p:nvSpPr>
            <p:cNvPr id="15" name="TextBox 39"/>
            <p:cNvSpPr txBox="1">
              <a:spLocks noChangeArrowheads="1"/>
            </p:cNvSpPr>
            <p:nvPr/>
          </p:nvSpPr>
          <p:spPr bwMode="auto">
            <a:xfrm>
              <a:off x="708156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2008</a:t>
              </a:r>
            </a:p>
          </p:txBody>
        </p:sp>
        <p:cxnSp>
          <p:nvCxnSpPr>
            <p:cNvPr id="16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33602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Connector 45"/>
            <p:cNvCxnSpPr>
              <a:cxnSpLocks noChangeShapeType="1"/>
            </p:cNvCxnSpPr>
            <p:nvPr/>
          </p:nvCxnSpPr>
          <p:spPr bwMode="auto">
            <a:xfrm rot="5400000">
              <a:off x="288898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Straight Connector 49"/>
            <p:cNvCxnSpPr>
              <a:cxnSpLocks noChangeShapeType="1"/>
            </p:cNvCxnSpPr>
            <p:nvPr/>
          </p:nvCxnSpPr>
          <p:spPr bwMode="auto">
            <a:xfrm rot="5400000">
              <a:off x="344194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Straight Connector 54"/>
            <p:cNvCxnSpPr>
              <a:cxnSpLocks noChangeShapeType="1"/>
            </p:cNvCxnSpPr>
            <p:nvPr/>
          </p:nvCxnSpPr>
          <p:spPr bwMode="auto">
            <a:xfrm rot="5400000">
              <a:off x="399490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Straight Connector 58"/>
            <p:cNvCxnSpPr>
              <a:cxnSpLocks noChangeShapeType="1"/>
            </p:cNvCxnSpPr>
            <p:nvPr/>
          </p:nvCxnSpPr>
          <p:spPr bwMode="auto">
            <a:xfrm rot="5400000">
              <a:off x="454786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Straight Connector 62"/>
            <p:cNvCxnSpPr>
              <a:cxnSpLocks noChangeShapeType="1"/>
            </p:cNvCxnSpPr>
            <p:nvPr/>
          </p:nvCxnSpPr>
          <p:spPr bwMode="auto">
            <a:xfrm rot="5400000">
              <a:off x="510082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traight Connector 66"/>
            <p:cNvCxnSpPr>
              <a:cxnSpLocks noChangeShapeType="1"/>
            </p:cNvCxnSpPr>
            <p:nvPr/>
          </p:nvCxnSpPr>
          <p:spPr bwMode="auto">
            <a:xfrm rot="5400000">
              <a:off x="565378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traight Connector 70"/>
            <p:cNvCxnSpPr>
              <a:cxnSpLocks noChangeShapeType="1"/>
            </p:cNvCxnSpPr>
            <p:nvPr/>
          </p:nvCxnSpPr>
          <p:spPr bwMode="auto">
            <a:xfrm rot="5400000">
              <a:off x="620674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Connector 74"/>
            <p:cNvCxnSpPr>
              <a:cxnSpLocks noChangeShapeType="1"/>
            </p:cNvCxnSpPr>
            <p:nvPr/>
          </p:nvCxnSpPr>
          <p:spPr bwMode="auto">
            <a:xfrm rot="5400000">
              <a:off x="675970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traight Connector 78"/>
            <p:cNvCxnSpPr>
              <a:cxnSpLocks noChangeShapeType="1"/>
            </p:cNvCxnSpPr>
            <p:nvPr/>
          </p:nvCxnSpPr>
          <p:spPr bwMode="auto">
            <a:xfrm rot="5400000">
              <a:off x="7312669" y="5720923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traight Connector 82"/>
            <p:cNvCxnSpPr>
              <a:cxnSpLocks noChangeShapeType="1"/>
            </p:cNvCxnSpPr>
            <p:nvPr/>
          </p:nvCxnSpPr>
          <p:spPr bwMode="auto">
            <a:xfrm rot="5400000">
              <a:off x="7864909" y="5720203"/>
              <a:ext cx="20882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Straight Connector 87"/>
            <p:cNvCxnSpPr>
              <a:cxnSpLocks noChangeShapeType="1"/>
            </p:cNvCxnSpPr>
            <p:nvPr/>
          </p:nvCxnSpPr>
          <p:spPr bwMode="auto">
            <a:xfrm rot="5400000">
              <a:off x="8417869" y="5720203"/>
              <a:ext cx="20882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TextBox 89"/>
            <p:cNvSpPr txBox="1">
              <a:spLocks noChangeArrowheads="1"/>
            </p:cNvSpPr>
            <p:nvPr/>
          </p:nvSpPr>
          <p:spPr bwMode="auto">
            <a:xfrm>
              <a:off x="265788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2000</a:t>
              </a:r>
            </a:p>
          </p:txBody>
        </p:sp>
        <p:sp>
          <p:nvSpPr>
            <p:cNvPr id="29" name="TextBox 90"/>
            <p:cNvSpPr txBox="1">
              <a:spLocks noChangeArrowheads="1"/>
            </p:cNvSpPr>
            <p:nvPr/>
          </p:nvSpPr>
          <p:spPr bwMode="auto">
            <a:xfrm>
              <a:off x="321084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2001</a:t>
              </a:r>
            </a:p>
          </p:txBody>
        </p:sp>
        <p:sp>
          <p:nvSpPr>
            <p:cNvPr id="30" name="TextBox 91"/>
            <p:cNvSpPr txBox="1">
              <a:spLocks noChangeArrowheads="1"/>
            </p:cNvSpPr>
            <p:nvPr/>
          </p:nvSpPr>
          <p:spPr bwMode="auto">
            <a:xfrm>
              <a:off x="383292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2002</a:t>
              </a:r>
            </a:p>
          </p:txBody>
        </p:sp>
        <p:sp>
          <p:nvSpPr>
            <p:cNvPr id="31" name="TextBox 92"/>
            <p:cNvSpPr txBox="1">
              <a:spLocks noChangeArrowheads="1"/>
            </p:cNvSpPr>
            <p:nvPr/>
          </p:nvSpPr>
          <p:spPr bwMode="auto">
            <a:xfrm>
              <a:off x="438588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2003</a:t>
              </a:r>
            </a:p>
          </p:txBody>
        </p:sp>
        <p:sp>
          <p:nvSpPr>
            <p:cNvPr id="32" name="TextBox 93"/>
            <p:cNvSpPr txBox="1">
              <a:spLocks noChangeArrowheads="1"/>
            </p:cNvSpPr>
            <p:nvPr/>
          </p:nvSpPr>
          <p:spPr bwMode="auto">
            <a:xfrm>
              <a:off x="493884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2004</a:t>
              </a:r>
            </a:p>
          </p:txBody>
        </p:sp>
        <p:sp>
          <p:nvSpPr>
            <p:cNvPr id="33" name="TextBox 94"/>
            <p:cNvSpPr txBox="1">
              <a:spLocks noChangeArrowheads="1"/>
            </p:cNvSpPr>
            <p:nvPr/>
          </p:nvSpPr>
          <p:spPr bwMode="auto">
            <a:xfrm>
              <a:off x="549180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2005</a:t>
              </a:r>
            </a:p>
          </p:txBody>
        </p:sp>
        <p:sp>
          <p:nvSpPr>
            <p:cNvPr id="34" name="TextBox 95"/>
            <p:cNvSpPr txBox="1">
              <a:spLocks noChangeArrowheads="1"/>
            </p:cNvSpPr>
            <p:nvPr/>
          </p:nvSpPr>
          <p:spPr bwMode="auto">
            <a:xfrm>
              <a:off x="6044761" y="5825335"/>
              <a:ext cx="681022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2006</a:t>
              </a:r>
            </a:p>
          </p:txBody>
        </p:sp>
        <p:cxnSp>
          <p:nvCxnSpPr>
            <p:cNvPr id="35" name="Straight Connector 97"/>
            <p:cNvCxnSpPr>
              <a:cxnSpLocks noChangeShapeType="1"/>
            </p:cNvCxnSpPr>
            <p:nvPr/>
          </p:nvCxnSpPr>
          <p:spPr bwMode="auto">
            <a:xfrm rot="5400000">
              <a:off x="204109" y="5721643"/>
              <a:ext cx="207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Rectangle 100"/>
            <p:cNvSpPr>
              <a:spLocks noChangeArrowheads="1"/>
            </p:cNvSpPr>
            <p:nvPr/>
          </p:nvSpPr>
          <p:spPr bwMode="auto">
            <a:xfrm>
              <a:off x="525240" y="3958899"/>
              <a:ext cx="1935360" cy="1007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/>
                <a:t>Established by Jen-Hsun Huang, Chris Malachowsky, Curtis Priem</a:t>
              </a:r>
            </a:p>
          </p:txBody>
        </p:sp>
        <p:cxnSp>
          <p:nvCxnSpPr>
            <p:cNvPr id="37" name="Straight Arrow Connector 102"/>
            <p:cNvCxnSpPr>
              <a:cxnSpLocks noChangeShapeType="1"/>
            </p:cNvCxnSpPr>
            <p:nvPr/>
          </p:nvCxnSpPr>
          <p:spPr bwMode="auto">
            <a:xfrm rot="5400000">
              <a:off x="179597" y="4857582"/>
              <a:ext cx="829527" cy="5529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8" name="TextBox 105"/>
            <p:cNvSpPr txBox="1">
              <a:spLocks noChangeArrowheads="1"/>
            </p:cNvSpPr>
            <p:nvPr/>
          </p:nvSpPr>
          <p:spPr bwMode="auto">
            <a:xfrm>
              <a:off x="870840" y="5272317"/>
              <a:ext cx="541711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sz="1500" b="1">
                  <a:solidFill>
                    <a:schemeClr val="tx1"/>
                  </a:solidFill>
                </a:rPr>
                <a:t>NV1</a:t>
              </a:r>
            </a:p>
          </p:txBody>
        </p:sp>
        <p:sp>
          <p:nvSpPr>
            <p:cNvPr id="39" name="TextBox 106"/>
            <p:cNvSpPr txBox="1">
              <a:spLocks noChangeArrowheads="1"/>
            </p:cNvSpPr>
            <p:nvPr/>
          </p:nvSpPr>
          <p:spPr bwMode="auto">
            <a:xfrm>
              <a:off x="1907640" y="5272317"/>
              <a:ext cx="1108366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sz="1500" b="1">
                  <a:solidFill>
                    <a:schemeClr val="tx1"/>
                  </a:solidFill>
                </a:rPr>
                <a:t>GeForce 1</a:t>
              </a:r>
            </a:p>
          </p:txBody>
        </p:sp>
        <p:sp>
          <p:nvSpPr>
            <p:cNvPr id="40" name="TextBox 107"/>
            <p:cNvSpPr txBox="1">
              <a:spLocks noChangeArrowheads="1"/>
            </p:cNvSpPr>
            <p:nvPr/>
          </p:nvSpPr>
          <p:spPr bwMode="auto">
            <a:xfrm>
              <a:off x="2115000" y="4995808"/>
              <a:ext cx="193536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GeForce 2 series</a:t>
              </a:r>
            </a:p>
          </p:txBody>
        </p:sp>
        <p:sp>
          <p:nvSpPr>
            <p:cNvPr id="41" name="TextBox 108"/>
            <p:cNvSpPr txBox="1">
              <a:spLocks noChangeArrowheads="1"/>
            </p:cNvSpPr>
            <p:nvPr/>
          </p:nvSpPr>
          <p:spPr bwMode="auto">
            <a:xfrm>
              <a:off x="3773880" y="4926680"/>
              <a:ext cx="1856862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sz="1500" b="1">
                  <a:solidFill>
                    <a:schemeClr val="tx1"/>
                  </a:solidFill>
                </a:rPr>
                <a:t>GeForce FX series</a:t>
              </a:r>
            </a:p>
          </p:txBody>
        </p:sp>
        <p:sp>
          <p:nvSpPr>
            <p:cNvPr id="42" name="TextBox 109"/>
            <p:cNvSpPr txBox="1">
              <a:spLocks noChangeArrowheads="1"/>
            </p:cNvSpPr>
            <p:nvPr/>
          </p:nvSpPr>
          <p:spPr bwMode="auto">
            <a:xfrm>
              <a:off x="5363640" y="4511917"/>
              <a:ext cx="179712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GeForce 8 series</a:t>
              </a:r>
            </a:p>
          </p:txBody>
        </p:sp>
        <p:sp>
          <p:nvSpPr>
            <p:cNvPr id="43" name="TextBox 110"/>
            <p:cNvSpPr txBox="1">
              <a:spLocks noChangeArrowheads="1"/>
            </p:cNvSpPr>
            <p:nvPr/>
          </p:nvSpPr>
          <p:spPr bwMode="auto">
            <a:xfrm>
              <a:off x="6331320" y="4028026"/>
              <a:ext cx="193536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GeForce 200 series</a:t>
              </a:r>
            </a:p>
          </p:txBody>
        </p:sp>
        <p:sp>
          <p:nvSpPr>
            <p:cNvPr id="44" name="TextBox 111"/>
            <p:cNvSpPr txBox="1">
              <a:spLocks noChangeArrowheads="1"/>
            </p:cNvSpPr>
            <p:nvPr/>
          </p:nvSpPr>
          <p:spPr bwMode="auto">
            <a:xfrm>
              <a:off x="6894360" y="3328112"/>
              <a:ext cx="193536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GeForce 400 series</a:t>
              </a:r>
            </a:p>
          </p:txBody>
        </p:sp>
        <p:sp>
          <p:nvSpPr>
            <p:cNvPr id="45" name="Rectangle 112"/>
            <p:cNvSpPr>
              <a:spLocks noChangeArrowheads="1"/>
            </p:cNvSpPr>
            <p:nvPr/>
          </p:nvSpPr>
          <p:spPr bwMode="auto">
            <a:xfrm>
              <a:off x="7022520" y="3604622"/>
              <a:ext cx="1807200" cy="483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300" b="1"/>
                <a:t>GTX460/465/470/475/480/485</a:t>
              </a:r>
            </a:p>
          </p:txBody>
        </p:sp>
        <p:sp>
          <p:nvSpPr>
            <p:cNvPr id="46" name="Rectangle 113"/>
            <p:cNvSpPr>
              <a:spLocks noChangeArrowheads="1"/>
            </p:cNvSpPr>
            <p:nvPr/>
          </p:nvSpPr>
          <p:spPr bwMode="auto">
            <a:xfrm>
              <a:off x="6331321" y="4235407"/>
              <a:ext cx="2002078" cy="28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300" b="1"/>
                <a:t>GTX260/275/280/285/295</a:t>
              </a:r>
            </a:p>
          </p:txBody>
        </p:sp>
        <p:sp>
          <p:nvSpPr>
            <p:cNvPr id="47" name="Rectangle 114"/>
            <p:cNvSpPr>
              <a:spLocks noChangeArrowheads="1"/>
            </p:cNvSpPr>
            <p:nvPr/>
          </p:nvSpPr>
          <p:spPr bwMode="auto">
            <a:xfrm>
              <a:off x="5640120" y="4137478"/>
              <a:ext cx="898560" cy="483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US" sz="1300" b="1" dirty="0"/>
                <a:t>GeForce 8800 </a:t>
              </a:r>
            </a:p>
          </p:txBody>
        </p:sp>
        <p:sp>
          <p:nvSpPr>
            <p:cNvPr id="48" name="TextBox 115"/>
            <p:cNvSpPr txBox="1">
              <a:spLocks noChangeArrowheads="1"/>
            </p:cNvSpPr>
            <p:nvPr/>
          </p:nvSpPr>
          <p:spPr bwMode="auto">
            <a:xfrm>
              <a:off x="5571000" y="3958898"/>
              <a:ext cx="630772" cy="28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sz="1300" b="1">
                  <a:solidFill>
                    <a:schemeClr val="tx1"/>
                  </a:solidFill>
                </a:rPr>
                <a:t>GT 80</a:t>
              </a:r>
            </a:p>
          </p:txBody>
        </p:sp>
        <p:sp>
          <p:nvSpPr>
            <p:cNvPr id="49" name="TextBox 118"/>
            <p:cNvSpPr txBox="1">
              <a:spLocks noChangeArrowheads="1"/>
            </p:cNvSpPr>
            <p:nvPr/>
          </p:nvSpPr>
          <p:spPr bwMode="auto">
            <a:xfrm>
              <a:off x="6123961" y="2852863"/>
              <a:ext cx="744591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Tesla</a:t>
              </a:r>
            </a:p>
          </p:txBody>
        </p:sp>
        <p:sp>
          <p:nvSpPr>
            <p:cNvPr id="50" name="TextBox 119"/>
            <p:cNvSpPr txBox="1">
              <a:spLocks noChangeArrowheads="1"/>
            </p:cNvSpPr>
            <p:nvPr/>
          </p:nvSpPr>
          <p:spPr bwMode="auto">
            <a:xfrm flipH="1">
              <a:off x="5985720" y="3751517"/>
              <a:ext cx="829440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sz="1500" b="1">
                  <a:solidFill>
                    <a:schemeClr val="tx1"/>
                  </a:solidFill>
                </a:rPr>
                <a:t>Quadro</a:t>
              </a:r>
            </a:p>
          </p:txBody>
        </p:sp>
        <p:sp>
          <p:nvSpPr>
            <p:cNvPr id="51" name="Rectangle 122"/>
            <p:cNvSpPr>
              <a:spLocks noChangeArrowheads="1"/>
            </p:cNvSpPr>
            <p:nvPr/>
          </p:nvSpPr>
          <p:spPr bwMode="auto">
            <a:xfrm>
              <a:off x="3981240" y="2824060"/>
              <a:ext cx="1520640" cy="1007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US" sz="1500" dirty="0"/>
                <a:t>NVIDIA's first GPU with general purpose processors</a:t>
              </a:r>
            </a:p>
          </p:txBody>
        </p:sp>
        <p:cxnSp>
          <p:nvCxnSpPr>
            <p:cNvPr id="52" name="Straight Arrow Connector 124"/>
            <p:cNvCxnSpPr>
              <a:cxnSpLocks noChangeShapeType="1"/>
            </p:cNvCxnSpPr>
            <p:nvPr/>
          </p:nvCxnSpPr>
          <p:spPr bwMode="auto">
            <a:xfrm>
              <a:off x="5294520" y="3446205"/>
              <a:ext cx="534240" cy="4853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3" name="Rectangle 125"/>
            <p:cNvSpPr>
              <a:spLocks noChangeArrowheads="1"/>
            </p:cNvSpPr>
            <p:nvPr/>
          </p:nvSpPr>
          <p:spPr bwMode="auto">
            <a:xfrm>
              <a:off x="5709240" y="3060244"/>
              <a:ext cx="2972160" cy="28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US" sz="1300" b="1"/>
                <a:t>C870, S870, C1060, S1070, C2050, …</a:t>
              </a:r>
            </a:p>
          </p:txBody>
        </p:sp>
        <p:sp>
          <p:nvSpPr>
            <p:cNvPr id="54" name="Rectangle 128"/>
            <p:cNvSpPr>
              <a:spLocks noChangeArrowheads="1"/>
            </p:cNvSpPr>
            <p:nvPr/>
          </p:nvSpPr>
          <p:spPr bwMode="auto">
            <a:xfrm>
              <a:off x="6607800" y="1718023"/>
              <a:ext cx="1589760" cy="77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US" sz="1500"/>
                <a:t>Tesla 2050 GPU has 448 thread processors</a:t>
              </a:r>
            </a:p>
          </p:txBody>
        </p:sp>
        <p:sp>
          <p:nvSpPr>
            <p:cNvPr id="55" name="TextBox 133"/>
            <p:cNvSpPr txBox="1">
              <a:spLocks noChangeArrowheads="1"/>
            </p:cNvSpPr>
            <p:nvPr/>
          </p:nvSpPr>
          <p:spPr bwMode="auto">
            <a:xfrm>
              <a:off x="7782840" y="2576354"/>
              <a:ext cx="796100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</a:rPr>
                <a:t>Fermi</a:t>
              </a:r>
            </a:p>
          </p:txBody>
        </p:sp>
        <p:cxnSp>
          <p:nvCxnSpPr>
            <p:cNvPr id="56" name="Straight Arrow Connector 135"/>
            <p:cNvCxnSpPr>
              <a:cxnSpLocks noChangeShapeType="1"/>
              <a:endCxn id="55" idx="1"/>
            </p:cNvCxnSpPr>
            <p:nvPr/>
          </p:nvCxnSpPr>
          <p:spPr bwMode="auto">
            <a:xfrm flipV="1">
              <a:off x="6815160" y="2756732"/>
              <a:ext cx="967680" cy="1883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Arrow Connector 139"/>
            <p:cNvCxnSpPr>
              <a:cxnSpLocks noChangeShapeType="1"/>
            </p:cNvCxnSpPr>
            <p:nvPr/>
          </p:nvCxnSpPr>
          <p:spPr bwMode="auto">
            <a:xfrm flipV="1">
              <a:off x="8128440" y="2368972"/>
              <a:ext cx="967680" cy="2174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TextBox 140"/>
            <p:cNvSpPr txBox="1">
              <a:spLocks noChangeArrowheads="1"/>
            </p:cNvSpPr>
            <p:nvPr/>
          </p:nvSpPr>
          <p:spPr bwMode="auto">
            <a:xfrm>
              <a:off x="8185402" y="1936926"/>
              <a:ext cx="770239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Kepler</a:t>
              </a:r>
            </a:p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(2011)</a:t>
              </a:r>
            </a:p>
          </p:txBody>
        </p:sp>
        <p:sp>
          <p:nvSpPr>
            <p:cNvPr id="59" name="TextBox 141"/>
            <p:cNvSpPr txBox="1">
              <a:spLocks noChangeArrowheads="1"/>
            </p:cNvSpPr>
            <p:nvPr/>
          </p:nvSpPr>
          <p:spPr bwMode="auto">
            <a:xfrm>
              <a:off x="8404920" y="1470317"/>
              <a:ext cx="967680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>
                  <a:solidFill>
                    <a:schemeClr val="tx1"/>
                  </a:solidFill>
                </a:rPr>
                <a:t>Maxwell (2013)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2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</a:t>
            </a:r>
            <a:r>
              <a:rPr lang="en-US" dirty="0" err="1" smtClean="0"/>
              <a:t>Shader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pp-a-02-05-P374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66800"/>
            <a:ext cx="8674100" cy="484303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" y="5867400"/>
            <a:ext cx="8582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 b="1" dirty="0"/>
              <a:t>FIGURE A.2.5 Basic unified GPU architecture.</a:t>
            </a:r>
            <a:r>
              <a:rPr lang="en-US" sz="1200" dirty="0"/>
              <a:t> Example GPU with 112 streaming processor (SP) cores organized in 14 streaming multiprocessors (SMs); the cores are highly multithreaded. It has the basic Tesla architecture of an NVIDIA GeForce 8800. The processors connect with four 64-bit-wide DRAM partitions via an interconnection network. Each SM has eight SP cores, two special function units (SFUs), instruction and constant caches, a multithreaded instruction unit, and a shared memory. Copyright © 2009 Elsevier,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96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/>
              <a:t>NVIDIA Volta GV100 GPU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Released May 2017</a:t>
            </a:r>
          </a:p>
          <a:p>
            <a:pPr lvl="1"/>
            <a:r>
              <a:rPr lang="en-US" dirty="0" smtClean="0"/>
              <a:t>Total 80 </a:t>
            </a:r>
            <a:r>
              <a:rPr lang="en-US" dirty="0" smtClean="0"/>
              <a:t>SM (Stream Multiprocessors)</a:t>
            </a:r>
            <a:endParaRPr lang="en-US" dirty="0" smtClean="0"/>
          </a:p>
          <a:p>
            <a:r>
              <a:rPr lang="en-US" dirty="0" smtClean="0"/>
              <a:t>Cores</a:t>
            </a:r>
          </a:p>
          <a:p>
            <a:pPr lvl="1"/>
            <a:r>
              <a:rPr lang="en-US" dirty="0" smtClean="0"/>
              <a:t>5120 FP32 cores</a:t>
            </a:r>
          </a:p>
          <a:p>
            <a:pPr lvl="2"/>
            <a:r>
              <a:rPr lang="en-US" dirty="0" smtClean="0"/>
              <a:t>Can do FP16 also</a:t>
            </a:r>
          </a:p>
          <a:p>
            <a:pPr lvl="1"/>
            <a:r>
              <a:rPr lang="en-US" dirty="0" smtClean="0"/>
              <a:t>2560 FP64 cores</a:t>
            </a:r>
          </a:p>
          <a:p>
            <a:pPr lvl="1"/>
            <a:r>
              <a:rPr lang="en-US" dirty="0" smtClean="0"/>
              <a:t>640 Tensor cores</a:t>
            </a:r>
          </a:p>
          <a:p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16G HBM2</a:t>
            </a:r>
          </a:p>
          <a:p>
            <a:pPr lvl="1"/>
            <a:r>
              <a:rPr lang="en-US" dirty="0" smtClean="0"/>
              <a:t>L2: 6144 KB</a:t>
            </a:r>
          </a:p>
          <a:p>
            <a:pPr lvl="1"/>
            <a:r>
              <a:rPr lang="en-US" dirty="0" smtClean="0"/>
              <a:t>Shared memory: 96KB * 80 (SM)</a:t>
            </a:r>
          </a:p>
          <a:p>
            <a:pPr lvl="1"/>
            <a:r>
              <a:rPr lang="en-US" dirty="0" smtClean="0"/>
              <a:t>Register File: 20,480 KB (Huge)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500" y="6138446"/>
            <a:ext cx="8470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devblogs.nvidia.com</a:t>
            </a:r>
            <a:r>
              <a:rPr lang="en-US" sz="1600" dirty="0"/>
              <a:t>/</a:t>
            </a:r>
            <a:r>
              <a:rPr lang="en-US" sz="1600" dirty="0" err="1"/>
              <a:t>parallelforall</a:t>
            </a:r>
            <a:r>
              <a:rPr lang="en-US" sz="1600" dirty="0"/>
              <a:t>/inside-</a:t>
            </a:r>
            <a:r>
              <a:rPr lang="en-US" sz="1600" dirty="0" err="1"/>
              <a:t>volta</a:t>
            </a:r>
            <a:r>
              <a:rPr lang="en-US" sz="16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72" y="2009509"/>
            <a:ext cx="5717928" cy="32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 of </a:t>
            </a:r>
            <a:r>
              <a:rPr lang="en-US" dirty="0"/>
              <a:t>Volta </a:t>
            </a:r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56" y="152400"/>
            <a:ext cx="5040443" cy="667274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213350"/>
          </a:xfrm>
        </p:spPr>
        <p:txBody>
          <a:bodyPr/>
          <a:lstStyle/>
          <a:p>
            <a:r>
              <a:rPr lang="en-US" dirty="0" smtClean="0"/>
              <a:t>Released May 2017</a:t>
            </a:r>
          </a:p>
          <a:p>
            <a:pPr lvl="1"/>
            <a:r>
              <a:rPr lang="en-US" dirty="0" smtClean="0"/>
              <a:t>Total 80 SM</a:t>
            </a:r>
          </a:p>
          <a:p>
            <a:r>
              <a:rPr lang="en-US" dirty="0" smtClean="0"/>
              <a:t>Cores</a:t>
            </a:r>
          </a:p>
          <a:p>
            <a:pPr lvl="1"/>
            <a:r>
              <a:rPr lang="en-US" dirty="0" smtClean="0"/>
              <a:t>5120 FP32 cores</a:t>
            </a:r>
          </a:p>
          <a:p>
            <a:pPr lvl="2"/>
            <a:r>
              <a:rPr lang="en-US" dirty="0" smtClean="0"/>
              <a:t>Can do FP16 also</a:t>
            </a:r>
          </a:p>
          <a:p>
            <a:pPr lvl="1"/>
            <a:r>
              <a:rPr lang="en-US" dirty="0" smtClean="0"/>
              <a:t>2560 FP64 cores</a:t>
            </a:r>
          </a:p>
          <a:p>
            <a:pPr lvl="1"/>
            <a:r>
              <a:rPr lang="en-US" dirty="0" smtClean="0"/>
              <a:t>640 Tensor cores</a:t>
            </a:r>
          </a:p>
          <a:p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16G HBM2</a:t>
            </a:r>
          </a:p>
          <a:p>
            <a:pPr lvl="1"/>
            <a:r>
              <a:rPr lang="en-US" dirty="0" smtClean="0"/>
              <a:t>L2: 6144 KB</a:t>
            </a:r>
          </a:p>
          <a:p>
            <a:pPr lvl="1"/>
            <a:r>
              <a:rPr lang="en-US" dirty="0" smtClean="0"/>
              <a:t>Shared memory: 96KB * 80 (SM)</a:t>
            </a:r>
          </a:p>
          <a:p>
            <a:pPr lvl="1"/>
            <a:r>
              <a:rPr lang="en-US" dirty="0" smtClean="0"/>
              <a:t>Register File: 20,480 KB (Huge)</a:t>
            </a:r>
          </a:p>
        </p:txBody>
      </p:sp>
    </p:spTree>
    <p:extLst>
      <p:ext uri="{BB962C8B-B14F-4D97-AF65-F5344CB8AC3E}">
        <p14:creationId xmlns:p14="http://schemas.microsoft.com/office/powerpoint/2010/main" val="6737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smtClean="0"/>
              <a:t>GPU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is a </a:t>
            </a:r>
            <a:r>
              <a:rPr lang="en-US" b="1" dirty="0"/>
              <a:t>processor</a:t>
            </a:r>
            <a:r>
              <a:rPr lang="en-US" dirty="0"/>
              <a:t> optimized for 2D/3D graphics, video, visual computing, and display.</a:t>
            </a:r>
          </a:p>
          <a:p>
            <a:r>
              <a:rPr lang="en-US" dirty="0"/>
              <a:t>It is </a:t>
            </a:r>
            <a:r>
              <a:rPr lang="en-US" b="1" dirty="0"/>
              <a:t>highly parallel, highly multithreaded multiprocessor </a:t>
            </a:r>
            <a:r>
              <a:rPr lang="en-US" dirty="0"/>
              <a:t>optimized for visual computing.</a:t>
            </a:r>
          </a:p>
          <a:p>
            <a:r>
              <a:rPr lang="en-US" dirty="0"/>
              <a:t>It provide real-time visual interaction with </a:t>
            </a:r>
            <a:r>
              <a:rPr lang="en-US" b="1" dirty="0"/>
              <a:t>computed objects via graphics images, and video</a:t>
            </a:r>
            <a:r>
              <a:rPr lang="en-US" dirty="0"/>
              <a:t>.</a:t>
            </a:r>
          </a:p>
          <a:p>
            <a:r>
              <a:rPr lang="en-US" dirty="0"/>
              <a:t>It serves as both a programmable graphics processor and a </a:t>
            </a:r>
            <a:r>
              <a:rPr lang="en-US" b="1" dirty="0"/>
              <a:t>scalable parallel computing platform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Heterogeneous </a:t>
            </a:r>
            <a:r>
              <a:rPr lang="en-US" dirty="0" smtClean="0"/>
              <a:t>systems</a:t>
            </a:r>
            <a:r>
              <a:rPr lang="en-US" dirty="0"/>
              <a:t>: combine a GPU with a CPU</a:t>
            </a:r>
          </a:p>
          <a:p>
            <a:endParaRPr lang="en-US" dirty="0" smtClean="0"/>
          </a:p>
          <a:p>
            <a:r>
              <a:rPr lang="en-US" dirty="0" smtClean="0"/>
              <a:t>It is called as </a:t>
            </a:r>
            <a:r>
              <a:rPr lang="en-US" b="1" dirty="0" smtClean="0">
                <a:solidFill>
                  <a:srgbClr val="FF0000"/>
                </a:solidFill>
              </a:rPr>
              <a:t>Many-core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5157370"/>
            <a:ext cx="1981200" cy="15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for NVIDIA GPUs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80216"/>
            <a:ext cx="6724962" cy="57777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5334000" cy="762000"/>
          </a:xfrm>
          <a:prstGeom prst="ellipse">
            <a:avLst/>
          </a:prstGeom>
          <a:solidFill>
            <a:srgbClr val="3366FF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docs.nvidia.com</a:t>
            </a:r>
            <a:r>
              <a:rPr lang="en-US" dirty="0"/>
              <a:t>/</a:t>
            </a:r>
            <a:r>
              <a:rPr lang="en-US" dirty="0" err="1"/>
              <a:t>cuda</a:t>
            </a:r>
            <a:r>
              <a:rPr lang="en-US" dirty="0"/>
              <a:t>/</a:t>
            </a:r>
            <a:r>
              <a:rPr lang="en-US" dirty="0" err="1"/>
              <a:t>cuda</a:t>
            </a:r>
            <a:r>
              <a:rPr lang="en-US" dirty="0"/>
              <a:t>-c-programming-guide/</a:t>
            </a:r>
          </a:p>
        </p:txBody>
      </p:sp>
    </p:spTree>
    <p:extLst>
      <p:ext uri="{BB962C8B-B14F-4D97-AF65-F5344CB8AC3E}">
        <p14:creationId xmlns:p14="http://schemas.microsoft.com/office/powerpoint/2010/main" val="8201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CUDA</a:t>
            </a:r>
            <a:r>
              <a:rPr lang="en-US" dirty="0" smtClean="0"/>
              <a:t>(</a:t>
            </a:r>
            <a:r>
              <a:rPr lang="en-US" dirty="0"/>
              <a:t>Compute Unified Device Architecture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B</a:t>
            </a:r>
            <a:r>
              <a:rPr lang="en-US" sz="2800" b="1" dirty="0" smtClean="0"/>
              <a:t>oth an </a:t>
            </a:r>
            <a:r>
              <a:rPr lang="en-US" sz="2800" b="1" i="1" dirty="0" smtClean="0"/>
              <a:t>architecture</a:t>
            </a:r>
            <a:r>
              <a:rPr lang="en-US" sz="2800" b="1" dirty="0" smtClean="0"/>
              <a:t> </a:t>
            </a:r>
            <a:r>
              <a:rPr lang="en-US" sz="2800" b="1" dirty="0"/>
              <a:t>and </a:t>
            </a:r>
            <a:r>
              <a:rPr lang="en-US" sz="2800" b="1" i="1" dirty="0"/>
              <a:t>programming </a:t>
            </a:r>
            <a:r>
              <a:rPr lang="en-US" sz="2800" b="1" i="1" dirty="0" smtClean="0"/>
              <a:t>model</a:t>
            </a:r>
          </a:p>
          <a:p>
            <a:r>
              <a:rPr lang="en-US" dirty="0" smtClean="0"/>
              <a:t>Architecture and execution model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ntroduced </a:t>
            </a:r>
            <a:r>
              <a:rPr lang="en-US" dirty="0"/>
              <a:t>in NVIDIA in </a:t>
            </a:r>
            <a:r>
              <a:rPr lang="en-US" dirty="0" smtClean="0"/>
              <a:t>2007</a:t>
            </a:r>
          </a:p>
          <a:p>
            <a:pPr lvl="1"/>
            <a:r>
              <a:rPr lang="en-US" dirty="0" smtClean="0"/>
              <a:t>Get </a:t>
            </a:r>
            <a:r>
              <a:rPr lang="en-US" dirty="0"/>
              <a:t>highest possible execution performance requires understanding of hardware </a:t>
            </a:r>
            <a:r>
              <a:rPr lang="en-US" dirty="0" smtClean="0"/>
              <a:t>architecture</a:t>
            </a:r>
            <a:endParaRPr lang="en-US" dirty="0"/>
          </a:p>
          <a:p>
            <a:r>
              <a:rPr lang="en-US" dirty="0" smtClean="0"/>
              <a:t>Programming model</a:t>
            </a:r>
          </a:p>
          <a:p>
            <a:pPr lvl="1"/>
            <a:r>
              <a:rPr lang="en-US" dirty="0" smtClean="0"/>
              <a:t>Small set of extensions to C</a:t>
            </a:r>
          </a:p>
          <a:p>
            <a:pPr lvl="1"/>
            <a:r>
              <a:rPr lang="en-US" dirty="0" smtClean="0"/>
              <a:t>Enables </a:t>
            </a:r>
            <a:r>
              <a:rPr lang="en-US" dirty="0"/>
              <a:t>GPUs to execute programs written in </a:t>
            </a:r>
            <a:r>
              <a:rPr lang="en-US" dirty="0" smtClean="0"/>
              <a:t>C</a:t>
            </a:r>
            <a:endParaRPr lang="en-US" dirty="0"/>
          </a:p>
          <a:p>
            <a:pPr lvl="1"/>
            <a:r>
              <a:rPr lang="en-US" dirty="0"/>
              <a:t>Within C programs, call SIMT “kernel” routines that are executed on GPU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CUDA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Four important things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Offloading computation</a:t>
            </a:r>
          </a:p>
          <a:p>
            <a:r>
              <a:rPr lang="en-US" b="1" dirty="0" smtClean="0"/>
              <a:t>Single Instruction Multiple Threads (SIMT):</a:t>
            </a:r>
          </a:p>
          <a:p>
            <a:pPr lvl="1"/>
            <a:r>
              <a:rPr lang="en-US" b="1" dirty="0" smtClean="0"/>
              <a:t>Streaming and massively-parallel multithreading</a:t>
            </a:r>
          </a:p>
          <a:p>
            <a:r>
              <a:rPr lang="en-US" b="1" dirty="0" smtClean="0"/>
              <a:t>Work well with the memory</a:t>
            </a:r>
          </a:p>
          <a:p>
            <a:pPr lvl="1"/>
            <a:r>
              <a:rPr lang="en-US" b="1" dirty="0" smtClean="0"/>
              <a:t>Both between host memory and GPU memory</a:t>
            </a:r>
          </a:p>
          <a:p>
            <a:r>
              <a:rPr lang="en-US" b="1" dirty="0" smtClean="0"/>
              <a:t>Make use of CUDA library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GPU Computing – Offloading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8534400" cy="55784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GPU is connected to the CPU by a reasonable fast bus (8 GB/s is typical today): </a:t>
            </a:r>
            <a:r>
              <a:rPr lang="en-US" dirty="0" err="1"/>
              <a:t>PCIe</a:t>
            </a:r>
            <a:endParaRPr lang="en-US" dirty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 smtClean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 smtClean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 smtClean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 smtClean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 smtClean="0"/>
          </a:p>
          <a:p>
            <a:pPr marL="342874" lvl="0" indent="-342874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/>
            </a:pPr>
            <a:endParaRPr lang="en-GB" sz="2400" kern="0" dirty="0"/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defRPr/>
            </a:pPr>
            <a:r>
              <a:rPr lang="en-GB" dirty="0"/>
              <a:t>Terminology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defRPr/>
            </a:pPr>
            <a:r>
              <a:rPr lang="en-GB" b="1" dirty="0" smtClean="0"/>
              <a:t>Host</a:t>
            </a:r>
            <a:r>
              <a:rPr lang="en-GB" dirty="0" smtClean="0"/>
              <a:t>: The </a:t>
            </a:r>
            <a:r>
              <a:rPr lang="en-GB" dirty="0"/>
              <a:t>CPU and its memory (host memory)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defRPr/>
            </a:pPr>
            <a:r>
              <a:rPr lang="en-GB" b="1" dirty="0" smtClean="0"/>
              <a:t>Device</a:t>
            </a:r>
            <a:r>
              <a:rPr lang="en-GB" dirty="0" smtClean="0"/>
              <a:t>: The </a:t>
            </a:r>
            <a:r>
              <a:rPr lang="en-GB" dirty="0"/>
              <a:t>GPU and its memory (device memory)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40" t="17407" r="15586" b="19383"/>
          <a:stretch/>
        </p:blipFill>
        <p:spPr>
          <a:xfrm>
            <a:off x="2057400" y="2209800"/>
            <a:ext cx="2195877" cy="1408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00200"/>
            <a:ext cx="3048000" cy="3703482"/>
          </a:xfrm>
          <a:prstGeom prst="rect">
            <a:avLst/>
          </a:prstGeom>
        </p:spPr>
      </p:pic>
      <p:pic>
        <p:nvPicPr>
          <p:cNvPr id="7" name="Picture 3" descr="\\JASON-PC\Users\Jason\Documents\CUDA by Example\ho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6839" y="3915544"/>
            <a:ext cx="1107723" cy="1107824"/>
          </a:xfrm>
          <a:prstGeom prst="rect">
            <a:avLst/>
          </a:prstGeom>
          <a:noFill/>
        </p:spPr>
      </p:pic>
      <p:pic>
        <p:nvPicPr>
          <p:cNvPr id="8" name="Picture 2" descr="\\JASON-PC\Users\Jason\Documents\CUDA by Example\Tesla_c1060_3q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901" y="4150497"/>
            <a:ext cx="957612" cy="86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8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0"/>
            <a:ext cx="410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Copy input data from CPU memory to GPU memory</a:t>
            </a:r>
          </a:p>
        </p:txBody>
      </p:sp>
      <p:pic>
        <p:nvPicPr>
          <p:cNvPr id="133123" name="Picture 3" descr="\\europa\USB_Storage\Parallel programming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pic>
        <p:nvPicPr>
          <p:cNvPr id="133124" name="Picture 4" descr="\\europa\USB_Storage\Parallel programming (CPU)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sp>
        <p:nvSpPr>
          <p:cNvPr id="124" name="Left-Right Arrow 123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PCI Bus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2" name="Bent Arrow 131"/>
          <p:cNvSpPr/>
          <p:nvPr/>
        </p:nvSpPr>
        <p:spPr>
          <a:xfrm rot="5400000">
            <a:off x="3202528" y="2278193"/>
            <a:ext cx="2949997" cy="3631432"/>
          </a:xfrm>
          <a:prstGeom prst="bentArrow">
            <a:avLst>
              <a:gd name="adj1" fmla="val 14333"/>
              <a:gd name="adj2" fmla="val 13740"/>
              <a:gd name="adj3" fmla="val 20259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Manycore</a:t>
            </a:r>
            <a:r>
              <a:rPr lang="en-US" dirty="0"/>
              <a:t> GPU </a:t>
            </a:r>
            <a:r>
              <a:rPr lang="en-US" dirty="0" smtClean="0"/>
              <a:t>Architectures </a:t>
            </a:r>
            <a:r>
              <a:rPr lang="en-US" dirty="0"/>
              <a:t>and </a:t>
            </a:r>
            <a:r>
              <a:rPr lang="en-US" dirty="0" smtClean="0"/>
              <a:t>Programming: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GPU architectures, GPGPUs, and CUDA</a:t>
            </a:r>
          </a:p>
          <a:p>
            <a:r>
              <a:rPr lang="en-US" dirty="0" smtClean="0"/>
              <a:t>GPU Execution model</a:t>
            </a:r>
          </a:p>
          <a:p>
            <a:r>
              <a:rPr lang="en-US" dirty="0" smtClean="0"/>
              <a:t>CUDA Programming model</a:t>
            </a:r>
          </a:p>
          <a:p>
            <a:r>
              <a:rPr lang="en-US" dirty="0" smtClean="0"/>
              <a:t>Working with Memory in CUDA</a:t>
            </a:r>
          </a:p>
          <a:p>
            <a:pPr lvl="1"/>
            <a:r>
              <a:rPr lang="en-US" dirty="0" smtClean="0"/>
              <a:t>Global memory, shared and constant memory</a:t>
            </a:r>
          </a:p>
          <a:p>
            <a:r>
              <a:rPr lang="en-US" dirty="0" smtClean="0"/>
              <a:t>Streams and concurrency</a:t>
            </a:r>
          </a:p>
          <a:p>
            <a:r>
              <a:rPr lang="en-US" dirty="0" smtClean="0"/>
              <a:t>CUDA instruction intrinsic and library</a:t>
            </a:r>
          </a:p>
          <a:p>
            <a:r>
              <a:rPr lang="en-US" dirty="0" smtClean="0"/>
              <a:t>Performance, profiling, debugging, and error handling</a:t>
            </a:r>
          </a:p>
          <a:p>
            <a:r>
              <a:rPr lang="en-US" dirty="0" smtClean="0"/>
              <a:t>Directive-based high-level programming model</a:t>
            </a:r>
          </a:p>
          <a:p>
            <a:pPr lvl="1"/>
            <a:r>
              <a:rPr lang="en-US" dirty="0" err="1" smtClean="0"/>
              <a:t>OpenACC</a:t>
            </a:r>
            <a:r>
              <a:rPr lang="en-US" dirty="0" smtClean="0"/>
              <a:t> and OpenMP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11" y="1247422"/>
            <a:ext cx="469900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\\europa\USB_Storage\Parallel programming (CPU)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pic>
        <p:nvPicPr>
          <p:cNvPr id="15" name="Picture 3" descr="\\europa\USB_Storage\Parallel programming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1"/>
            <a:ext cx="4107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Copy input data from CPU memory to GPU memory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Load GPU program and execute,</a:t>
            </a:r>
            <a:br>
              <a:rPr lang="en-US" dirty="0" smtClean="0"/>
            </a:br>
            <a:r>
              <a:rPr lang="en-US" dirty="0" smtClean="0"/>
              <a:t>caching data on chip for performance</a:t>
            </a:r>
          </a:p>
        </p:txBody>
      </p:sp>
      <p:sp>
        <p:nvSpPr>
          <p:cNvPr id="134" name="Bent Arrow 133"/>
          <p:cNvSpPr/>
          <p:nvPr/>
        </p:nvSpPr>
        <p:spPr>
          <a:xfrm rot="5400000" flipH="1">
            <a:off x="4269163" y="152706"/>
            <a:ext cx="427080" cy="3155178"/>
          </a:xfrm>
          <a:prstGeom prst="bentArrow">
            <a:avLst>
              <a:gd name="adj1" fmla="val 40608"/>
              <a:gd name="adj2" fmla="val 45062"/>
              <a:gd name="adj3" fmla="val 36853"/>
              <a:gd name="adj4" fmla="val 397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5" name="Up-Down Arrow 134"/>
          <p:cNvSpPr/>
          <p:nvPr/>
        </p:nvSpPr>
        <p:spPr>
          <a:xfrm>
            <a:off x="5226848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6" name="Up-Down Arrow 135"/>
          <p:cNvSpPr/>
          <p:nvPr/>
        </p:nvSpPr>
        <p:spPr>
          <a:xfrm>
            <a:off x="6196455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7" name="Up-Down Arrow 136"/>
          <p:cNvSpPr/>
          <p:nvPr/>
        </p:nvSpPr>
        <p:spPr>
          <a:xfrm>
            <a:off x="7632340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PCI Bus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 animBg="1"/>
      <p:bldP spid="1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\\europa\USB_Storage\Parallel programming (CPU)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pic>
        <p:nvPicPr>
          <p:cNvPr id="10" name="Picture 3" descr="\\europa\USB_Storage\Parallel programming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0"/>
            <a:ext cx="41076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Copy input data from CPU memory to GPU memory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Load GPU program and execute,</a:t>
            </a:r>
            <a:br>
              <a:rPr lang="en-US" dirty="0" smtClean="0"/>
            </a:br>
            <a:r>
              <a:rPr lang="en-US" dirty="0" smtClean="0"/>
              <a:t>caching data on chip for performance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Copy results from GPU memory to CPU memory</a:t>
            </a:r>
            <a:endParaRPr lang="en-GB" dirty="0"/>
          </a:p>
        </p:txBody>
      </p:sp>
      <p:sp>
        <p:nvSpPr>
          <p:cNvPr id="138" name="Bent Arrow 137"/>
          <p:cNvSpPr/>
          <p:nvPr/>
        </p:nvSpPr>
        <p:spPr>
          <a:xfrm rot="10800000" flipV="1">
            <a:off x="2556296" y="2571767"/>
            <a:ext cx="3950919" cy="2927462"/>
          </a:xfrm>
          <a:prstGeom prst="bentArrow">
            <a:avLst>
              <a:gd name="adj1" fmla="val 14333"/>
              <a:gd name="adj2" fmla="val 13740"/>
              <a:gd name="adj3" fmla="val 20259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PCI Bus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Offloading Computation</a:t>
            </a:r>
            <a:endParaRPr lang="en-GB" dirty="0"/>
          </a:p>
        </p:txBody>
      </p:sp>
      <p:sp>
        <p:nvSpPr>
          <p:cNvPr id="100" name="Folded Corner 99"/>
          <p:cNvSpPr/>
          <p:nvPr/>
        </p:nvSpPr>
        <p:spPr>
          <a:xfrm>
            <a:off x="152400" y="730251"/>
            <a:ext cx="3886200" cy="5843870"/>
          </a:xfrm>
          <a:prstGeom prst="foldedCorner">
            <a:avLst/>
          </a:prstGeom>
          <a:gradFill rotWithShape="1">
            <a:gsLst>
              <a:gs pos="0">
                <a:srgbClr val="8AAD00">
                  <a:tint val="50000"/>
                  <a:satMod val="300000"/>
                </a:srgbClr>
              </a:gs>
              <a:gs pos="35000">
                <a:srgbClr val="8AAD00">
                  <a:tint val="37000"/>
                  <a:satMod val="300000"/>
                </a:srgbClr>
              </a:gs>
              <a:gs pos="100000">
                <a:srgbClr val="8AAD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 anchorCtr="0"/>
          <a:lstStyle/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// DAXPY in CUDA</a:t>
            </a:r>
          </a:p>
          <a:p>
            <a:pPr defTabSz="914400">
              <a:defRPr/>
            </a:pPr>
            <a:r>
              <a:rPr lang="en-GB" sz="1000" kern="0" dirty="0" smtClean="0">
                <a:solidFill>
                  <a:srgbClr val="8AAD00"/>
                </a:solidFill>
                <a:latin typeface="Curier new"/>
                <a:cs typeface="Curier new"/>
              </a:rPr>
              <a:t>__global__</a:t>
            </a:r>
            <a:r>
              <a:rPr lang="en-GB" sz="1000" kern="0" dirty="0" smtClean="0">
                <a:latin typeface="Curier new"/>
                <a:cs typeface="Curier new"/>
              </a:rPr>
              <a:t> </a:t>
            </a:r>
          </a:p>
          <a:p>
            <a:pPr defTabSz="914400">
              <a:defRPr/>
            </a:pPr>
            <a:r>
              <a:rPr lang="en-GB" sz="1000" kern="0" dirty="0" smtClean="0">
                <a:solidFill>
                  <a:srgbClr val="8AAD00"/>
                </a:solidFill>
                <a:latin typeface="Curier new"/>
                <a:cs typeface="Curier new"/>
              </a:rPr>
              <a:t>void</a:t>
            </a:r>
            <a:r>
              <a:rPr lang="en-GB" sz="1000" kern="0" dirty="0" smtClean="0">
                <a:latin typeface="Curier new"/>
                <a:cs typeface="Curier new"/>
              </a:rPr>
              <a:t> </a:t>
            </a:r>
            <a:r>
              <a:rPr lang="en-GB" sz="1000" kern="0" dirty="0" err="1" smtClean="0">
                <a:latin typeface="Curier new"/>
                <a:cs typeface="Curier new"/>
              </a:rPr>
              <a:t>daxpy</a:t>
            </a:r>
            <a:r>
              <a:rPr lang="en-GB" sz="1000" kern="0" dirty="0" smtClean="0">
                <a:latin typeface="Curier new"/>
                <a:cs typeface="Curier new"/>
              </a:rPr>
              <a:t>(</a:t>
            </a:r>
            <a:r>
              <a:rPr lang="en-GB" sz="1000" kern="0" dirty="0" err="1" smtClean="0">
                <a:latin typeface="Curier new"/>
                <a:cs typeface="Curier new"/>
              </a:rPr>
              <a:t>int</a:t>
            </a:r>
            <a:r>
              <a:rPr lang="en-GB" sz="1000" kern="0" dirty="0" smtClean="0">
                <a:latin typeface="Curier new"/>
                <a:cs typeface="Curier new"/>
              </a:rPr>
              <a:t> n, double a, double *x, double *y) {</a:t>
            </a:r>
          </a:p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     </a:t>
            </a:r>
            <a:r>
              <a:rPr lang="en-GB" sz="1000" kern="0" dirty="0" err="1" smtClean="0">
                <a:latin typeface="Curier new"/>
                <a:cs typeface="Curier new"/>
              </a:rPr>
              <a:t>int</a:t>
            </a:r>
            <a:r>
              <a:rPr lang="en-GB" sz="1000" kern="0" dirty="0" smtClean="0">
                <a:latin typeface="Curier new"/>
                <a:cs typeface="Curier new"/>
              </a:rPr>
              <a:t> </a:t>
            </a:r>
            <a:r>
              <a:rPr lang="en-GB" sz="1000" kern="0" dirty="0" err="1" smtClean="0">
                <a:latin typeface="Curier new"/>
                <a:cs typeface="Curier new"/>
              </a:rPr>
              <a:t>i</a:t>
            </a:r>
            <a:r>
              <a:rPr lang="en-GB" sz="1000" kern="0" dirty="0" smtClean="0">
                <a:latin typeface="Curier new"/>
                <a:cs typeface="Curier new"/>
              </a:rPr>
              <a:t> = 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blockIdx.x</a:t>
            </a:r>
            <a:r>
              <a:rPr lang="en-GB" sz="1000" kern="0" dirty="0" smtClean="0">
                <a:latin typeface="Curier new"/>
                <a:cs typeface="Curier new"/>
              </a:rPr>
              <a:t>*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blockDim.x</a:t>
            </a:r>
            <a:r>
              <a:rPr lang="en-GB" sz="1000" kern="0" dirty="0" smtClean="0">
                <a:solidFill>
                  <a:srgbClr val="0000FF"/>
                </a:solidFill>
                <a:latin typeface="Curier new"/>
                <a:cs typeface="Curier new"/>
              </a:rPr>
              <a:t> </a:t>
            </a:r>
            <a:r>
              <a:rPr lang="en-GB" sz="1000" kern="0" dirty="0" smtClean="0">
                <a:latin typeface="Curier new"/>
                <a:cs typeface="Curier new"/>
              </a:rPr>
              <a:t>+ 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threadIdx.x</a:t>
            </a:r>
            <a:r>
              <a:rPr lang="en-GB" sz="1000" kern="0" dirty="0" smtClean="0">
                <a:latin typeface="Curier new"/>
                <a:cs typeface="Curier new"/>
              </a:rPr>
              <a:t>;</a:t>
            </a:r>
          </a:p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      if (</a:t>
            </a:r>
            <a:r>
              <a:rPr lang="en-GB" sz="1000" kern="0" dirty="0" err="1" smtClean="0">
                <a:latin typeface="Curier new"/>
                <a:cs typeface="Curier new"/>
              </a:rPr>
              <a:t>i</a:t>
            </a:r>
            <a:r>
              <a:rPr lang="en-GB" sz="1000" kern="0" dirty="0" smtClean="0">
                <a:latin typeface="Curier new"/>
                <a:cs typeface="Curier new"/>
              </a:rPr>
              <a:t> &lt; n) y[</a:t>
            </a:r>
            <a:r>
              <a:rPr lang="en-GB" sz="1000" kern="0" dirty="0" err="1" smtClean="0">
                <a:latin typeface="Curier new"/>
                <a:cs typeface="Curier new"/>
              </a:rPr>
              <a:t>i</a:t>
            </a:r>
            <a:r>
              <a:rPr lang="en-GB" sz="1000" kern="0" dirty="0" smtClean="0">
                <a:latin typeface="Curier new"/>
                <a:cs typeface="Curier new"/>
              </a:rPr>
              <a:t>] = a*x[</a:t>
            </a:r>
            <a:r>
              <a:rPr lang="en-GB" sz="1000" kern="0" dirty="0" err="1" smtClean="0">
                <a:latin typeface="Curier new"/>
                <a:cs typeface="Curier new"/>
              </a:rPr>
              <a:t>i</a:t>
            </a:r>
            <a:r>
              <a:rPr lang="en-GB" sz="1000" kern="0" dirty="0" smtClean="0">
                <a:latin typeface="Curier new"/>
                <a:cs typeface="Curier new"/>
              </a:rPr>
              <a:t>] + y[</a:t>
            </a:r>
            <a:r>
              <a:rPr lang="en-GB" sz="1000" kern="0" dirty="0" err="1" smtClean="0">
                <a:latin typeface="Curier new"/>
                <a:cs typeface="Curier new"/>
              </a:rPr>
              <a:t>i</a:t>
            </a:r>
            <a:r>
              <a:rPr lang="en-GB" sz="1000" kern="0" dirty="0" smtClean="0">
                <a:latin typeface="Curier new"/>
                <a:cs typeface="Curier new"/>
              </a:rPr>
              <a:t>];</a:t>
            </a:r>
          </a:p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}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int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main(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void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int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</a:t>
            </a:r>
            <a:r>
              <a:rPr lang="en-GB" sz="1000" kern="0" dirty="0" smtClean="0">
                <a:solidFill>
                  <a:prstClr val="black"/>
                </a:solidFill>
                <a:latin typeface="Curier new"/>
                <a:cs typeface="Curier new"/>
              </a:rPr>
              <a:t>n = 1024;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</a:t>
            </a:r>
            <a:r>
              <a:rPr kumimoji="0" lang="en-GB" sz="1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    double a;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 </a:t>
            </a:r>
            <a:r>
              <a:rPr lang="en-GB" sz="1000" kern="0" dirty="0" smtClean="0">
                <a:solidFill>
                  <a:prstClr val="black"/>
                </a:solidFill>
                <a:latin typeface="Curier new"/>
                <a:cs typeface="Curier new"/>
              </a:rPr>
              <a:t>     double *x, *y; /* host copy of x and y */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    double *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x_d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 *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y_d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</a:t>
            </a:r>
            <a:r>
              <a:rPr kumimoji="0" lang="en-GB" sz="1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/* device copy of x and y */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lang="en-GB" sz="1000" kern="0" baseline="0" dirty="0">
                <a:solidFill>
                  <a:prstClr val="black"/>
                </a:solidFill>
                <a:latin typeface="Curier new"/>
                <a:cs typeface="Curier new"/>
              </a:rPr>
              <a:t> </a:t>
            </a:r>
            <a:r>
              <a:rPr lang="en-GB" sz="1000" kern="0" baseline="0" dirty="0" smtClean="0">
                <a:solidFill>
                  <a:prstClr val="black"/>
                </a:solidFill>
                <a:latin typeface="Curier new"/>
                <a:cs typeface="Curier new"/>
              </a:rPr>
              <a:t>     </a:t>
            </a:r>
            <a:r>
              <a:rPr lang="en-GB" sz="1000" kern="0" baseline="0" dirty="0" err="1" smtClean="0">
                <a:solidFill>
                  <a:prstClr val="black"/>
                </a:solidFill>
                <a:latin typeface="Curier new"/>
                <a:cs typeface="Curier new"/>
              </a:rPr>
              <a:t>int</a:t>
            </a:r>
            <a:r>
              <a:rPr lang="en-GB" sz="1000" kern="0" baseline="0" dirty="0" smtClean="0">
                <a:solidFill>
                  <a:prstClr val="black"/>
                </a:solidFill>
                <a:latin typeface="Curier new"/>
                <a:cs typeface="Curier new"/>
              </a:rPr>
              <a:t> size = n * </a:t>
            </a:r>
            <a:r>
              <a:rPr lang="en-GB" sz="1000" kern="0" baseline="0" dirty="0" err="1" smtClean="0">
                <a:solidFill>
                  <a:prstClr val="black"/>
                </a:solidFill>
                <a:latin typeface="Curier new"/>
                <a:cs typeface="Curier new"/>
              </a:rPr>
              <a:t>sizeof</a:t>
            </a:r>
            <a:r>
              <a:rPr lang="en-GB" sz="1000" kern="0" baseline="0" dirty="0" smtClean="0">
                <a:solidFill>
                  <a:prstClr val="black"/>
                </a:solidFill>
                <a:latin typeface="Curier new"/>
                <a:cs typeface="Curier new"/>
              </a:rPr>
              <a:t>(double)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//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Alloc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 space for host copies and setup values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x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= (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double 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*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malloc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(size)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 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fill_doubles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(x, n);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= 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double 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*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malloc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(size)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 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fill_doubles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(y, n);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//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Alloc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 space for device copies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cudaMalloc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((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void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**)&amp;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d_x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size);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cudaMalloc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((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void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**)&amp;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size);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// Copy to device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d_x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 x, 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size,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cudaMemcpyHostToDevice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y,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size,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cudaMemcpyHostToDevice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     /</a:t>
            </a:r>
            <a:r>
              <a:rPr lang="en-GB" sz="1000" kern="0" dirty="0">
                <a:latin typeface="Curier new"/>
                <a:cs typeface="Curier new"/>
              </a:rPr>
              <a:t>/ Invoke DAXPY with 256 threads per </a:t>
            </a:r>
            <a:r>
              <a:rPr lang="en-GB" sz="1000" kern="0" dirty="0" smtClean="0">
                <a:latin typeface="Curier new"/>
                <a:cs typeface="Curier new"/>
              </a:rPr>
              <a:t>Block</a:t>
            </a:r>
            <a:endParaRPr lang="en-GB" sz="1000" kern="0" dirty="0">
              <a:latin typeface="Curier new"/>
              <a:cs typeface="Curier new"/>
            </a:endParaRPr>
          </a:p>
          <a:p>
            <a:pPr defTabSz="914400">
              <a:defRPr/>
            </a:pPr>
            <a:r>
              <a:rPr lang="en-GB" sz="1000" kern="0" dirty="0" smtClean="0">
                <a:latin typeface="Curier new"/>
                <a:cs typeface="Curier new"/>
              </a:rPr>
              <a:t>     </a:t>
            </a:r>
            <a:r>
              <a:rPr lang="en-GB" sz="1000" kern="0" dirty="0" err="1" smtClean="0">
                <a:latin typeface="Curier new"/>
                <a:cs typeface="Curier new"/>
              </a:rPr>
              <a:t>int</a:t>
            </a:r>
            <a:r>
              <a:rPr lang="en-GB" sz="1000" kern="0" dirty="0" smtClean="0">
                <a:latin typeface="Curier new"/>
                <a:cs typeface="Curier new"/>
              </a:rPr>
              <a:t> </a:t>
            </a:r>
            <a:r>
              <a:rPr lang="en-GB" sz="1000" kern="0" dirty="0" err="1">
                <a:latin typeface="Curier new"/>
                <a:cs typeface="Curier new"/>
              </a:rPr>
              <a:t>nblocks</a:t>
            </a:r>
            <a:r>
              <a:rPr lang="en-GB" sz="1000" kern="0" dirty="0">
                <a:latin typeface="Curier new"/>
                <a:cs typeface="Curier new"/>
              </a:rPr>
              <a:t> = (n+ 255) / 256;</a:t>
            </a:r>
          </a:p>
          <a:p>
            <a:pPr defTabSz="914400">
              <a:defRPr/>
            </a:pPr>
            <a:r>
              <a:rPr lang="en-GB" sz="1000" kern="0" dirty="0" smtClean="0">
                <a:solidFill>
                  <a:srgbClr val="0000FF"/>
                </a:solidFill>
                <a:latin typeface="Curier new"/>
                <a:cs typeface="Curier new"/>
              </a:rPr>
              <a:t>     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daxpy</a:t>
            </a:r>
            <a:r>
              <a:rPr lang="en-GB" sz="1000" kern="0" dirty="0">
                <a:solidFill>
                  <a:srgbClr val="0000FF"/>
                </a:solidFill>
                <a:latin typeface="Curier new"/>
                <a:cs typeface="Curier new"/>
              </a:rPr>
              <a:t>&lt;&lt;&lt;</a:t>
            </a:r>
            <a:r>
              <a:rPr lang="en-GB" sz="1000" kern="0" dirty="0" err="1">
                <a:solidFill>
                  <a:srgbClr val="0000FF"/>
                </a:solidFill>
                <a:latin typeface="Curier new"/>
                <a:cs typeface="Curier new"/>
              </a:rPr>
              <a:t>nblocks</a:t>
            </a:r>
            <a:r>
              <a:rPr lang="en-GB" sz="1000" kern="0" dirty="0">
                <a:solidFill>
                  <a:srgbClr val="0000FF"/>
                </a:solidFill>
                <a:latin typeface="Curier new"/>
                <a:cs typeface="Curier new"/>
              </a:rPr>
              <a:t>, 256&gt;&gt;&gt;(n, 2.0, 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x_d</a:t>
            </a:r>
            <a:r>
              <a:rPr lang="en-GB" sz="1000" kern="0" dirty="0" smtClean="0">
                <a:solidFill>
                  <a:srgbClr val="0000FF"/>
                </a:solidFill>
                <a:latin typeface="Curier new"/>
                <a:cs typeface="Curier new"/>
              </a:rPr>
              <a:t>, </a:t>
            </a:r>
            <a:r>
              <a:rPr lang="en-GB" sz="1000" kern="0" dirty="0" err="1" smtClean="0">
                <a:solidFill>
                  <a:srgbClr val="0000FF"/>
                </a:solidFill>
                <a:latin typeface="Curier new"/>
                <a:cs typeface="Curier new"/>
              </a:rPr>
              <a:t>y_d</a:t>
            </a:r>
            <a:r>
              <a:rPr lang="en-GB" sz="1000" kern="0" dirty="0" smtClean="0">
                <a:solidFill>
                  <a:srgbClr val="0000FF"/>
                </a:solidFill>
                <a:latin typeface="Curier new"/>
                <a:cs typeface="Curier new"/>
              </a:rPr>
              <a:t>);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// Copy result back to host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, 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size,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cudaMemcpyDeviceToHost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//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urier new"/>
                <a:cs typeface="Curier new"/>
              </a:rPr>
              <a:t>Cleanup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urier new"/>
              <a:cs typeface="C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free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x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 free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lang="en-GB" sz="1000" kern="0" dirty="0">
                <a:solidFill>
                  <a:prstClr val="black"/>
                </a:solidFill>
                <a:latin typeface="Curier new"/>
                <a:cs typeface="Curier new"/>
              </a:rPr>
              <a:t>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cudaFree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d_x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 </a:t>
            </a:r>
            <a:r>
              <a:rPr kumimoji="0" lang="en-GB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cudaFree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(</a:t>
            </a:r>
            <a:r>
              <a:rPr kumimoji="0" lang="en-GB" sz="10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d_y</a:t>
            </a: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)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	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urier new"/>
                <a:cs typeface="Curier new"/>
              </a:rPr>
              <a:t>return</a:t>
            </a:r>
            <a:r>
              <a:rPr kumimoji="0" lang="en-GB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 0;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  <a:tab pos="360000" algn="l"/>
                <a:tab pos="540000" algn="l"/>
                <a:tab pos="720000" algn="l"/>
              </a:tabLst>
              <a:defRPr/>
            </a:pPr>
            <a:r>
              <a:rPr kumimoji="0" lang="en-GB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ier new"/>
                <a:cs typeface="Curier new"/>
              </a:rPr>
              <a:t>}</a:t>
            </a:r>
            <a:endParaRPr kumimoji="0" lang="en-GB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ier new"/>
              <a:cs typeface="Curier new"/>
            </a:endParaRPr>
          </a:p>
        </p:txBody>
      </p:sp>
      <p:sp>
        <p:nvSpPr>
          <p:cNvPr id="101" name="Right Brace 100"/>
          <p:cNvSpPr/>
          <p:nvPr/>
        </p:nvSpPr>
        <p:spPr>
          <a:xfrm>
            <a:off x="4145362" y="1803035"/>
            <a:ext cx="124949" cy="2676891"/>
          </a:xfrm>
          <a:prstGeom prst="rightBrace">
            <a:avLst/>
          </a:prstGeom>
          <a:noFill/>
          <a:ln w="19050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2" name="Right Brace 101"/>
          <p:cNvSpPr/>
          <p:nvPr/>
        </p:nvSpPr>
        <p:spPr>
          <a:xfrm>
            <a:off x="4147795" y="5105400"/>
            <a:ext cx="122518" cy="1295400"/>
          </a:xfrm>
          <a:prstGeom prst="rightBrace">
            <a:avLst/>
          </a:prstGeom>
          <a:noFill/>
          <a:ln w="19050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3" name="Right Brace 102"/>
          <p:cNvSpPr/>
          <p:nvPr/>
        </p:nvSpPr>
        <p:spPr>
          <a:xfrm>
            <a:off x="4145361" y="4573941"/>
            <a:ext cx="124951" cy="531459"/>
          </a:xfrm>
          <a:prstGeom prst="rightBrace">
            <a:avLst/>
          </a:prstGeom>
          <a:noFill/>
          <a:ln w="19050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4233314" y="2803526"/>
            <a:ext cx="1531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GB" sz="2400" dirty="0" smtClean="0"/>
              <a:t>serial code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4221491" y="4327526"/>
            <a:ext cx="26365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GB" sz="2400" dirty="0" smtClean="0"/>
              <a:t>parallel exe on GPU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4258313" y="5405735"/>
            <a:ext cx="1531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GB" sz="2400" dirty="0" smtClean="0"/>
              <a:t>serial code</a:t>
            </a:r>
          </a:p>
        </p:txBody>
      </p:sp>
      <p:sp>
        <p:nvSpPr>
          <p:cNvPr id="107" name="Right Brace 106"/>
          <p:cNvSpPr/>
          <p:nvPr/>
        </p:nvSpPr>
        <p:spPr>
          <a:xfrm>
            <a:off x="4145363" y="730251"/>
            <a:ext cx="124949" cy="822259"/>
          </a:xfrm>
          <a:prstGeom prst="rightBrace">
            <a:avLst/>
          </a:prstGeom>
          <a:noFill/>
          <a:ln w="19050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4246360" y="1017172"/>
            <a:ext cx="1505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GB" sz="2000" dirty="0" smtClean="0"/>
              <a:t>CUDA kernel</a:t>
            </a:r>
          </a:p>
        </p:txBody>
      </p:sp>
      <p:pic>
        <p:nvPicPr>
          <p:cNvPr id="109" name="Picture 3" descr="\\JASON-PC\Users\Jason\Documents\CUDA by Example\h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877" y="1025776"/>
            <a:ext cx="1107723" cy="1107824"/>
          </a:xfrm>
          <a:prstGeom prst="rect">
            <a:avLst/>
          </a:prstGeom>
          <a:noFill/>
        </p:spPr>
      </p:pic>
      <p:sp>
        <p:nvSpPr>
          <p:cNvPr id="110" name="Freeform 109"/>
          <p:cNvSpPr/>
          <p:nvPr/>
        </p:nvSpPr>
        <p:spPr>
          <a:xfrm>
            <a:off x="7374788" y="1295350"/>
            <a:ext cx="92812" cy="800956"/>
          </a:xfrm>
          <a:custGeom>
            <a:avLst/>
            <a:gdLst>
              <a:gd name="connsiteX0" fmla="*/ 2 w 733595"/>
              <a:gd name="connsiteY0" fmla="*/ 0 h 4064000"/>
              <a:gd name="connsiteX1" fmla="*/ 719668 w 733595"/>
              <a:gd name="connsiteY1" fmla="*/ 736600 h 4064000"/>
              <a:gd name="connsiteX2" fmla="*/ 2 w 733595"/>
              <a:gd name="connsiteY2" fmla="*/ 1456266 h 4064000"/>
              <a:gd name="connsiteX3" fmla="*/ 728135 w 733595"/>
              <a:gd name="connsiteY3" fmla="*/ 2175933 h 4064000"/>
              <a:gd name="connsiteX4" fmla="*/ 16935 w 733595"/>
              <a:gd name="connsiteY4" fmla="*/ 2895600 h 4064000"/>
              <a:gd name="connsiteX5" fmla="*/ 728135 w 733595"/>
              <a:gd name="connsiteY5" fmla="*/ 3615266 h 4064000"/>
              <a:gd name="connsiteX6" fmla="*/ 287868 w 733595"/>
              <a:gd name="connsiteY6" fmla="*/ 4064000 h 4064000"/>
              <a:gd name="connsiteX0" fmla="*/ 278841 w 733595"/>
              <a:gd name="connsiteY0" fmla="*/ 0 h 3840926"/>
              <a:gd name="connsiteX1" fmla="*/ 719668 w 733595"/>
              <a:gd name="connsiteY1" fmla="*/ 513526 h 3840926"/>
              <a:gd name="connsiteX2" fmla="*/ 2 w 733595"/>
              <a:gd name="connsiteY2" fmla="*/ 1233192 h 3840926"/>
              <a:gd name="connsiteX3" fmla="*/ 728135 w 733595"/>
              <a:gd name="connsiteY3" fmla="*/ 1952859 h 3840926"/>
              <a:gd name="connsiteX4" fmla="*/ 16935 w 733595"/>
              <a:gd name="connsiteY4" fmla="*/ 2672526 h 3840926"/>
              <a:gd name="connsiteX5" fmla="*/ 728135 w 733595"/>
              <a:gd name="connsiteY5" fmla="*/ 3392192 h 3840926"/>
              <a:gd name="connsiteX6" fmla="*/ 287868 w 733595"/>
              <a:gd name="connsiteY6" fmla="*/ 3840926 h 38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95" h="3840926">
                <a:moveTo>
                  <a:pt x="278841" y="0"/>
                </a:moveTo>
                <a:cubicBezTo>
                  <a:pt x="638674" y="246944"/>
                  <a:pt x="766141" y="307994"/>
                  <a:pt x="719668" y="513526"/>
                </a:cubicBezTo>
                <a:cubicBezTo>
                  <a:pt x="673195" y="719058"/>
                  <a:pt x="-1409" y="993303"/>
                  <a:pt x="2" y="1233192"/>
                </a:cubicBezTo>
                <a:cubicBezTo>
                  <a:pt x="1413" y="1473081"/>
                  <a:pt x="725313" y="1712970"/>
                  <a:pt x="728135" y="1952859"/>
                </a:cubicBezTo>
                <a:cubicBezTo>
                  <a:pt x="730957" y="2192748"/>
                  <a:pt x="16935" y="2432637"/>
                  <a:pt x="16935" y="2672526"/>
                </a:cubicBezTo>
                <a:cubicBezTo>
                  <a:pt x="16935" y="2912415"/>
                  <a:pt x="682980" y="3197459"/>
                  <a:pt x="728135" y="3392192"/>
                </a:cubicBezTo>
                <a:cubicBezTo>
                  <a:pt x="773291" y="3586925"/>
                  <a:pt x="530579" y="3713925"/>
                  <a:pt x="287868" y="3840926"/>
                </a:cubicBezTo>
              </a:path>
            </a:pathLst>
          </a:custGeom>
          <a:noFill/>
          <a:ln w="9525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  <a:tailEnd type="triangle" w="lg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6255998" y="2591209"/>
            <a:ext cx="1217937" cy="800956"/>
            <a:chOff x="7881458" y="2545259"/>
            <a:chExt cx="1461524" cy="720860"/>
          </a:xfrm>
        </p:grpSpPr>
        <p:sp>
          <p:nvSpPr>
            <p:cNvPr id="112" name="Freeform 111"/>
            <p:cNvSpPr/>
            <p:nvPr/>
          </p:nvSpPr>
          <p:spPr>
            <a:xfrm>
              <a:off x="7881458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7933387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7985316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037245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141103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244961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348819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8504606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0393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089174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193032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296890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400748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56535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8712322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816180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8920038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9023896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8452677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8608464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 131"/>
            <p:cNvSpPr/>
            <p:nvPr/>
          </p:nvSpPr>
          <p:spPr>
            <a:xfrm>
              <a:off x="8764251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8868109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8971967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9075825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9127754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9179683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9231608" y="2545259"/>
              <a:ext cx="111374" cy="720860"/>
            </a:xfrm>
            <a:custGeom>
              <a:avLst/>
              <a:gdLst>
                <a:gd name="connsiteX0" fmla="*/ 2 w 733595"/>
                <a:gd name="connsiteY0" fmla="*/ 0 h 4064000"/>
                <a:gd name="connsiteX1" fmla="*/ 719668 w 733595"/>
                <a:gd name="connsiteY1" fmla="*/ 736600 h 4064000"/>
                <a:gd name="connsiteX2" fmla="*/ 2 w 733595"/>
                <a:gd name="connsiteY2" fmla="*/ 1456266 h 4064000"/>
                <a:gd name="connsiteX3" fmla="*/ 728135 w 733595"/>
                <a:gd name="connsiteY3" fmla="*/ 2175933 h 4064000"/>
                <a:gd name="connsiteX4" fmla="*/ 16935 w 733595"/>
                <a:gd name="connsiteY4" fmla="*/ 2895600 h 4064000"/>
                <a:gd name="connsiteX5" fmla="*/ 728135 w 733595"/>
                <a:gd name="connsiteY5" fmla="*/ 3615266 h 4064000"/>
                <a:gd name="connsiteX6" fmla="*/ 287868 w 733595"/>
                <a:gd name="connsiteY6" fmla="*/ 4064000 h 4064000"/>
                <a:gd name="connsiteX0" fmla="*/ 278841 w 733595"/>
                <a:gd name="connsiteY0" fmla="*/ 0 h 3840926"/>
                <a:gd name="connsiteX1" fmla="*/ 719668 w 733595"/>
                <a:gd name="connsiteY1" fmla="*/ 513526 h 3840926"/>
                <a:gd name="connsiteX2" fmla="*/ 2 w 733595"/>
                <a:gd name="connsiteY2" fmla="*/ 1233192 h 3840926"/>
                <a:gd name="connsiteX3" fmla="*/ 728135 w 733595"/>
                <a:gd name="connsiteY3" fmla="*/ 1952859 h 3840926"/>
                <a:gd name="connsiteX4" fmla="*/ 16935 w 733595"/>
                <a:gd name="connsiteY4" fmla="*/ 2672526 h 3840926"/>
                <a:gd name="connsiteX5" fmla="*/ 728135 w 733595"/>
                <a:gd name="connsiteY5" fmla="*/ 3392192 h 3840926"/>
                <a:gd name="connsiteX6" fmla="*/ 287868 w 733595"/>
                <a:gd name="connsiteY6" fmla="*/ 3840926 h 38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595" h="3840926">
                  <a:moveTo>
                    <a:pt x="278841" y="0"/>
                  </a:moveTo>
                  <a:cubicBezTo>
                    <a:pt x="638674" y="246944"/>
                    <a:pt x="766141" y="307994"/>
                    <a:pt x="719668" y="513526"/>
                  </a:cubicBezTo>
                  <a:cubicBezTo>
                    <a:pt x="673195" y="719058"/>
                    <a:pt x="-1409" y="993303"/>
                    <a:pt x="2" y="1233192"/>
                  </a:cubicBezTo>
                  <a:cubicBezTo>
                    <a:pt x="1413" y="1473081"/>
                    <a:pt x="725313" y="1712970"/>
                    <a:pt x="728135" y="1952859"/>
                  </a:cubicBezTo>
                  <a:cubicBezTo>
                    <a:pt x="730957" y="2192748"/>
                    <a:pt x="16935" y="2432637"/>
                    <a:pt x="16935" y="2672526"/>
                  </a:cubicBezTo>
                  <a:cubicBezTo>
                    <a:pt x="16935" y="2912415"/>
                    <a:pt x="682980" y="3197459"/>
                    <a:pt x="728135" y="3392192"/>
                  </a:cubicBezTo>
                  <a:cubicBezTo>
                    <a:pt x="773291" y="3586925"/>
                    <a:pt x="530579" y="3713925"/>
                    <a:pt x="287868" y="3840926"/>
                  </a:cubicBezTo>
                </a:path>
              </a:pathLst>
            </a:custGeom>
            <a:noFill/>
            <a:ln w="9525" cap="flat" cmpd="sng" algn="ctr">
              <a:solidFill>
                <a:srgbClr val="8AAD00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9" name="Picture 2" descr="\\JASON-PC\Users\Jason\Documents\CUDA by Example\Tesla_c1060_3qt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7932" y="2526990"/>
            <a:ext cx="957612" cy="864404"/>
          </a:xfrm>
          <a:prstGeom prst="rect">
            <a:avLst/>
          </a:prstGeom>
          <a:noFill/>
        </p:spPr>
      </p:pic>
      <p:pic>
        <p:nvPicPr>
          <p:cNvPr id="140" name="Picture 3" descr="\\JASON-PC\Users\Jason\Documents\CUDA by Example\h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877" y="4191000"/>
            <a:ext cx="1107723" cy="1107824"/>
          </a:xfrm>
          <a:prstGeom prst="rect">
            <a:avLst/>
          </a:prstGeom>
          <a:noFill/>
        </p:spPr>
      </p:pic>
      <p:sp>
        <p:nvSpPr>
          <p:cNvPr id="141" name="Freeform 140"/>
          <p:cNvSpPr/>
          <p:nvPr/>
        </p:nvSpPr>
        <p:spPr>
          <a:xfrm>
            <a:off x="7374788" y="4364770"/>
            <a:ext cx="92812" cy="800956"/>
          </a:xfrm>
          <a:custGeom>
            <a:avLst/>
            <a:gdLst>
              <a:gd name="connsiteX0" fmla="*/ 2 w 733595"/>
              <a:gd name="connsiteY0" fmla="*/ 0 h 4064000"/>
              <a:gd name="connsiteX1" fmla="*/ 719668 w 733595"/>
              <a:gd name="connsiteY1" fmla="*/ 736600 h 4064000"/>
              <a:gd name="connsiteX2" fmla="*/ 2 w 733595"/>
              <a:gd name="connsiteY2" fmla="*/ 1456266 h 4064000"/>
              <a:gd name="connsiteX3" fmla="*/ 728135 w 733595"/>
              <a:gd name="connsiteY3" fmla="*/ 2175933 h 4064000"/>
              <a:gd name="connsiteX4" fmla="*/ 16935 w 733595"/>
              <a:gd name="connsiteY4" fmla="*/ 2895600 h 4064000"/>
              <a:gd name="connsiteX5" fmla="*/ 728135 w 733595"/>
              <a:gd name="connsiteY5" fmla="*/ 3615266 h 4064000"/>
              <a:gd name="connsiteX6" fmla="*/ 287868 w 733595"/>
              <a:gd name="connsiteY6" fmla="*/ 4064000 h 4064000"/>
              <a:gd name="connsiteX0" fmla="*/ 278841 w 733595"/>
              <a:gd name="connsiteY0" fmla="*/ 0 h 3840926"/>
              <a:gd name="connsiteX1" fmla="*/ 719668 w 733595"/>
              <a:gd name="connsiteY1" fmla="*/ 513526 h 3840926"/>
              <a:gd name="connsiteX2" fmla="*/ 2 w 733595"/>
              <a:gd name="connsiteY2" fmla="*/ 1233192 h 3840926"/>
              <a:gd name="connsiteX3" fmla="*/ 728135 w 733595"/>
              <a:gd name="connsiteY3" fmla="*/ 1952859 h 3840926"/>
              <a:gd name="connsiteX4" fmla="*/ 16935 w 733595"/>
              <a:gd name="connsiteY4" fmla="*/ 2672526 h 3840926"/>
              <a:gd name="connsiteX5" fmla="*/ 728135 w 733595"/>
              <a:gd name="connsiteY5" fmla="*/ 3392192 h 3840926"/>
              <a:gd name="connsiteX6" fmla="*/ 287868 w 733595"/>
              <a:gd name="connsiteY6" fmla="*/ 3840926 h 38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95" h="3840926">
                <a:moveTo>
                  <a:pt x="278841" y="0"/>
                </a:moveTo>
                <a:cubicBezTo>
                  <a:pt x="638674" y="246944"/>
                  <a:pt x="766141" y="307994"/>
                  <a:pt x="719668" y="513526"/>
                </a:cubicBezTo>
                <a:cubicBezTo>
                  <a:pt x="673195" y="719058"/>
                  <a:pt x="-1409" y="993303"/>
                  <a:pt x="2" y="1233192"/>
                </a:cubicBezTo>
                <a:cubicBezTo>
                  <a:pt x="1413" y="1473081"/>
                  <a:pt x="725313" y="1712970"/>
                  <a:pt x="728135" y="1952859"/>
                </a:cubicBezTo>
                <a:cubicBezTo>
                  <a:pt x="730957" y="2192748"/>
                  <a:pt x="16935" y="2432637"/>
                  <a:pt x="16935" y="2672526"/>
                </a:cubicBezTo>
                <a:cubicBezTo>
                  <a:pt x="16935" y="2912415"/>
                  <a:pt x="682980" y="3197459"/>
                  <a:pt x="728135" y="3392192"/>
                </a:cubicBezTo>
                <a:cubicBezTo>
                  <a:pt x="773291" y="3586925"/>
                  <a:pt x="530579" y="3713925"/>
                  <a:pt x="287868" y="3840926"/>
                </a:cubicBezTo>
              </a:path>
            </a:pathLst>
          </a:custGeom>
          <a:noFill/>
          <a:ln w="9525" cap="flat" cmpd="sng" algn="ctr">
            <a:solidFill>
              <a:srgbClr val="8AAD00">
                <a:shade val="95000"/>
                <a:satMod val="105000"/>
              </a:srgbClr>
            </a:solidFill>
            <a:prstDash val="solid"/>
            <a:tailEnd type="triangle" w="lg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2" name="Straight Arrow Connector 141"/>
          <p:cNvCxnSpPr>
            <a:stCxn id="104" idx="3"/>
          </p:cNvCxnSpPr>
          <p:nvPr/>
        </p:nvCxnSpPr>
        <p:spPr>
          <a:xfrm flipV="1">
            <a:off x="5764352" y="1552510"/>
            <a:ext cx="1541901" cy="1481849"/>
          </a:xfrm>
          <a:prstGeom prst="straightConnector1">
            <a:avLst/>
          </a:prstGeom>
          <a:noFill/>
          <a:ln w="9525" cap="flat" cmpd="sng" algn="ctr">
            <a:solidFill>
              <a:srgbClr val="E78A2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3" name="Straight Arrow Connector 142"/>
          <p:cNvCxnSpPr>
            <a:stCxn id="105" idx="0"/>
          </p:cNvCxnSpPr>
          <p:nvPr/>
        </p:nvCxnSpPr>
        <p:spPr>
          <a:xfrm flipV="1">
            <a:off x="5539746" y="3391394"/>
            <a:ext cx="1135950" cy="936132"/>
          </a:xfrm>
          <a:prstGeom prst="straightConnector1">
            <a:avLst/>
          </a:prstGeom>
          <a:noFill/>
          <a:ln w="9525" cap="flat" cmpd="sng" algn="ctr">
            <a:solidFill>
              <a:srgbClr val="E78A2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4" name="Straight Arrow Connector 143"/>
          <p:cNvCxnSpPr>
            <a:stCxn id="106" idx="3"/>
          </p:cNvCxnSpPr>
          <p:nvPr/>
        </p:nvCxnSpPr>
        <p:spPr>
          <a:xfrm flipV="1">
            <a:off x="5789351" y="4789191"/>
            <a:ext cx="1511491" cy="847377"/>
          </a:xfrm>
          <a:prstGeom prst="straightConnector1">
            <a:avLst/>
          </a:prstGeom>
          <a:noFill/>
          <a:ln w="9525" cap="flat" cmpd="sng" algn="ctr">
            <a:solidFill>
              <a:srgbClr val="E78A2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06719" y="620295"/>
            <a:ext cx="3582308" cy="4067237"/>
            <a:chOff x="306719" y="620295"/>
            <a:chExt cx="3582308" cy="4067237"/>
          </a:xfrm>
        </p:grpSpPr>
        <p:sp>
          <p:nvSpPr>
            <p:cNvPr id="52" name="Rectangle 51"/>
            <p:cNvSpPr/>
            <p:nvPr/>
          </p:nvSpPr>
          <p:spPr>
            <a:xfrm rot="18836868">
              <a:off x="1655353" y="2453859"/>
              <a:ext cx="40672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Memory allocation and data copy-in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306719" y="3336926"/>
              <a:ext cx="3475901" cy="1190430"/>
            </a:xfrm>
            <a:prstGeom prst="round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6719" y="2670881"/>
            <a:ext cx="4138902" cy="2770561"/>
            <a:chOff x="306719" y="3067755"/>
            <a:chExt cx="4138902" cy="2770561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306719" y="5007605"/>
              <a:ext cx="3475901" cy="452200"/>
            </a:xfrm>
            <a:prstGeom prst="round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8836868">
              <a:off x="2860285" y="4252981"/>
              <a:ext cx="27705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Offloading computation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6719" y="5170726"/>
            <a:ext cx="5740442" cy="1142693"/>
            <a:chOff x="306719" y="5049566"/>
            <a:chExt cx="5740442" cy="1142693"/>
          </a:xfrm>
        </p:grpSpPr>
        <p:sp>
          <p:nvSpPr>
            <p:cNvPr id="59" name="Rounded Rectangle 58"/>
            <p:cNvSpPr/>
            <p:nvPr/>
          </p:nvSpPr>
          <p:spPr bwMode="auto">
            <a:xfrm>
              <a:off x="306719" y="5049566"/>
              <a:ext cx="3475901" cy="985600"/>
            </a:xfrm>
            <a:prstGeom prst="round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667666">
              <a:off x="3276600" y="5484373"/>
              <a:ext cx="277056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Data copy-out and </a:t>
              </a:r>
              <a:r>
                <a:rPr lang="en-US" sz="2000" b="1" dirty="0" err="1" smtClean="0">
                  <a:solidFill>
                    <a:srgbClr val="0000FF"/>
                  </a:solidFill>
                </a:rPr>
                <a:t>deallocation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0"/>
            <a:ext cx="1429354" cy="9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/>
      <p:bldP spid="105" grpId="0"/>
      <p:bldP spid="106" grpId="0"/>
      <p:bldP spid="107" grpId="0" animBg="1"/>
      <p:bldP spid="108" grpId="0"/>
      <p:bldP spid="110" grpId="0" animBg="1"/>
      <p:bldP spid="1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To be efficient, GPUs must have </a:t>
            </a:r>
            <a:r>
              <a:rPr lang="en-US" b="1" i="1" dirty="0"/>
              <a:t>high throughput</a:t>
            </a:r>
            <a:r>
              <a:rPr lang="en-US" b="1" dirty="0"/>
              <a:t>, i.e. processing millions of pixels in a single </a:t>
            </a:r>
            <a:r>
              <a:rPr lang="en-US" b="1" dirty="0" smtClean="0"/>
              <a:t>frame, but may be high latency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Latency is a </a:t>
            </a:r>
            <a:r>
              <a:rPr lang="en-US" i="1" dirty="0"/>
              <a:t>time delay </a:t>
            </a:r>
            <a:r>
              <a:rPr lang="en-US" dirty="0"/>
              <a:t>between the moment something is initiated, and the moment one of its effects begins or becomes detectable” </a:t>
            </a:r>
          </a:p>
          <a:p>
            <a:r>
              <a:rPr lang="en-US" dirty="0" smtClean="0"/>
              <a:t>For </a:t>
            </a:r>
            <a:r>
              <a:rPr lang="en-US" dirty="0"/>
              <a:t>example, the time delay between a request for texture reading and texture data returns </a:t>
            </a:r>
          </a:p>
          <a:p>
            <a:r>
              <a:rPr lang="en-US" dirty="0" smtClean="0"/>
              <a:t>Throughput </a:t>
            </a:r>
            <a:r>
              <a:rPr lang="en-US" dirty="0"/>
              <a:t>is the amount of work done in a given amount of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CPUs </a:t>
            </a:r>
            <a:r>
              <a:rPr lang="en-US" dirty="0"/>
              <a:t>are low latency low throughput processors </a:t>
            </a:r>
          </a:p>
          <a:p>
            <a:pPr lvl="1"/>
            <a:r>
              <a:rPr lang="en-US" dirty="0"/>
              <a:t>GPUs are high latency high throughput processors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Parallelism in CPUs v. GPUs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3434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CPUs use </a:t>
            </a:r>
            <a:r>
              <a:rPr lang="en-US" b="1" i="1" dirty="0" smtClean="0">
                <a:solidFill>
                  <a:srgbClr val="FF0000"/>
                </a:solidFill>
              </a:rPr>
              <a:t>task parallelism</a:t>
            </a:r>
          </a:p>
          <a:p>
            <a:pPr lvl="1"/>
            <a:r>
              <a:rPr lang="en-US" dirty="0" smtClean="0"/>
              <a:t>Multiple tasks map to multiple threads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Tasks run different instructions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10s of relatively heavyweight threads run on 10s of cores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Each thread managed and scheduled explicitly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Each thread has to be individually programmed (MPMD)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GPUs use </a:t>
            </a:r>
            <a:r>
              <a:rPr lang="en-US" b="1" i="1" dirty="0">
                <a:solidFill>
                  <a:srgbClr val="FF0000"/>
                </a:solidFill>
              </a:rPr>
              <a:t>data parallelism</a:t>
            </a:r>
          </a:p>
          <a:p>
            <a:pPr lvl="1"/>
            <a:r>
              <a:rPr lang="en-US" dirty="0" smtClean="0"/>
              <a:t>SIMD model (Single Instruction Multiple Data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SIMT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Same instruction on different data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10,000s of lightweight threads on 100s of cores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Threads are managed and scheduled by hardware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Programming done for batches of threads (e.g. one pixel </a:t>
            </a:r>
            <a:r>
              <a:rPr lang="en-US" dirty="0" err="1" smtClean="0"/>
              <a:t>shader</a:t>
            </a:r>
            <a:r>
              <a:rPr lang="en-US" dirty="0" smtClean="0"/>
              <a:t> per group of pixels, or draw call)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Streaming Processing to Enable Massive Parallelism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Given a (typically large) set of data</a:t>
            </a:r>
            <a:r>
              <a:rPr lang="en-US" dirty="0"/>
              <a:t>(“stream”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Run </a:t>
            </a:r>
            <a:r>
              <a:rPr lang="en-US" dirty="0"/>
              <a:t>the same series of operations (“kernel” or “</a:t>
            </a:r>
            <a:r>
              <a:rPr lang="en-US" dirty="0" err="1"/>
              <a:t>shader</a:t>
            </a:r>
            <a:r>
              <a:rPr lang="en-US" dirty="0"/>
              <a:t>”) on all of the data (SIMD) </a:t>
            </a:r>
          </a:p>
          <a:p>
            <a:endParaRPr lang="en-US" dirty="0" smtClean="0"/>
          </a:p>
          <a:p>
            <a:r>
              <a:rPr lang="en-US" dirty="0" smtClean="0"/>
              <a:t>GPUs </a:t>
            </a:r>
            <a:r>
              <a:rPr lang="en-US" dirty="0"/>
              <a:t>use various optimizations to improve throughput: </a:t>
            </a:r>
          </a:p>
          <a:p>
            <a:r>
              <a:rPr lang="en-US" dirty="0" smtClean="0"/>
              <a:t>Some on chip memory and local caches to reduce bandwidth to external memory </a:t>
            </a:r>
            <a:endParaRPr lang="en-US" dirty="0"/>
          </a:p>
          <a:p>
            <a:r>
              <a:rPr lang="en-US" dirty="0"/>
              <a:t>Batch groups of threads to minimize incoherent memory access </a:t>
            </a:r>
          </a:p>
          <a:p>
            <a:pPr lvl="1"/>
            <a:r>
              <a:rPr lang="en-US" dirty="0" smtClean="0"/>
              <a:t>Bad </a:t>
            </a:r>
            <a:r>
              <a:rPr lang="en-US" dirty="0"/>
              <a:t>access patterns will lead to higher latency and/or thread </a:t>
            </a:r>
            <a:r>
              <a:rPr lang="en-US" dirty="0" smtClean="0"/>
              <a:t>stalls.</a:t>
            </a:r>
            <a:endParaRPr lang="en-US" dirty="0"/>
          </a:p>
          <a:p>
            <a:r>
              <a:rPr lang="en-US" dirty="0" smtClean="0"/>
              <a:t>Eliminate unnecessary operations by exiting or killing threads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Thread Hierarchy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10000" cy="5213350"/>
          </a:xfrm>
        </p:spPr>
        <p:txBody>
          <a:bodyPr/>
          <a:lstStyle/>
          <a:p>
            <a:r>
              <a:rPr lang="en-US" sz="2800" dirty="0"/>
              <a:t>Allows flexibility and efficiency in processing 1D, 2-D, and 3-D data on GPU. </a:t>
            </a:r>
          </a:p>
          <a:p>
            <a:endParaRPr lang="en-US" sz="2800" dirty="0"/>
          </a:p>
          <a:p>
            <a:r>
              <a:rPr lang="en-US" sz="2800" dirty="0"/>
              <a:t>Linked to internal organization</a:t>
            </a:r>
          </a:p>
          <a:p>
            <a:endParaRPr lang="en-US" sz="2800" dirty="0"/>
          </a:p>
          <a:p>
            <a:r>
              <a:rPr lang="en-US" sz="2800" dirty="0"/>
              <a:t>Threads in one block execute together.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CUDA_C_Programming_Guide 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54" y="1295400"/>
            <a:ext cx="3962400" cy="52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138713" y="3200400"/>
            <a:ext cx="2004480" cy="6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/>
            <a:r>
              <a:rPr lang="en-US" sz="2000" dirty="0">
                <a:solidFill>
                  <a:srgbClr val="FF0000"/>
                </a:solidFill>
              </a:rPr>
              <a:t>Can be 1, 2 or 3 dimensions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620000" y="2514600"/>
            <a:ext cx="10668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199454" y="3733800"/>
            <a:ext cx="487346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15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DAXPY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8029" y="1447800"/>
            <a:ext cx="8368771" cy="3733800"/>
          </a:xfrm>
          <a:prstGeom prst="rect">
            <a:avLst/>
          </a:prstGeom>
          <a:noFill/>
          <a:ln w="57150" cmpd="sng">
            <a:solidFill>
              <a:srgbClr val="008000"/>
            </a:solidFill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28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</a:defRPr>
            </a:lvl2pPr>
            <a:lvl3pPr marL="1371490" indent="-282553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774684" indent="-22858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117555" indent="-228581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74719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1883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047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210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/ DAXPY in CUDA</a:t>
            </a:r>
          </a:p>
          <a:p>
            <a:pPr marL="0" indent="0" defTabSz="914400">
              <a:buNone/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daxpy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n, double a, double *x, double *y) {</a:t>
            </a:r>
          </a:p>
          <a:p>
            <a:pPr mar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blockIdx.x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blockDim.x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+ 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threadIdx.x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     if (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&lt; n) y[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] = a*x[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] + y[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 mar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 defTabSz="914400">
              <a:buNone/>
              <a:defRPr/>
            </a:pP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// Invoke DAXPY with 256 threads per Thread Block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nblocks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= (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n + 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255) / 256;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daxpy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&lt;&lt;&lt;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nblocks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, 256&gt;&gt;&gt;(n, 2.0, x, y);</a:t>
            </a:r>
          </a:p>
          <a:p>
            <a:pPr marL="0" indent="0" defTabSz="914400">
              <a:buNone/>
              <a:defRPr/>
            </a:pP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-59037"/>
            <a:ext cx="5111681" cy="2040237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152400" y="4800600"/>
            <a:ext cx="8458200" cy="1317486"/>
            <a:chOff x="152400" y="4800600"/>
            <a:chExt cx="8458200" cy="1317486"/>
          </a:xfrm>
        </p:grpSpPr>
        <p:sp>
          <p:nvSpPr>
            <p:cNvPr id="3" name="Rectangle 2"/>
            <p:cNvSpPr/>
            <p:nvPr/>
          </p:nvSpPr>
          <p:spPr>
            <a:xfrm>
              <a:off x="290502" y="5410200"/>
              <a:ext cx="83200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1" dirty="0" smtClean="0">
                  <a:solidFill>
                    <a:srgbClr val="0000FF"/>
                  </a:solidFill>
                </a:rPr>
                <a:t>Creating a number </a:t>
              </a:r>
              <a:r>
                <a:rPr lang="en-US" sz="2000" b="1" i="1" dirty="0">
                  <a:solidFill>
                    <a:srgbClr val="0000FF"/>
                  </a:solidFill>
                </a:rPr>
                <a:t>of threads 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which is (or slightly greater) the </a:t>
              </a:r>
              <a:r>
                <a:rPr lang="en-US" sz="2000" b="1" i="1" dirty="0">
                  <a:solidFill>
                    <a:srgbClr val="0000FF"/>
                  </a:solidFill>
                </a:rPr>
                <a:t>number of elements to be 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processed, and each thread launch the same </a:t>
              </a:r>
              <a:r>
                <a:rPr lang="en-US" sz="2000" b="1" i="1" dirty="0" err="1" smtClean="0">
                  <a:solidFill>
                    <a:srgbClr val="0000FF"/>
                  </a:solidFill>
                </a:rPr>
                <a:t>daxpy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 function.</a:t>
              </a:r>
              <a:endParaRPr lang="en-US" sz="20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52400" y="4800600"/>
              <a:ext cx="6858000" cy="457200"/>
            </a:xfrm>
            <a:prstGeom prst="round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9200" y="2590800"/>
            <a:ext cx="8458200" cy="1140024"/>
            <a:chOff x="152400" y="4800600"/>
            <a:chExt cx="8458200" cy="1140024"/>
          </a:xfrm>
        </p:grpSpPr>
        <p:sp>
          <p:nvSpPr>
            <p:cNvPr id="11" name="Rectangle 10"/>
            <p:cNvSpPr/>
            <p:nvPr/>
          </p:nvSpPr>
          <p:spPr>
            <a:xfrm>
              <a:off x="290502" y="5540514"/>
              <a:ext cx="83200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1" dirty="0">
                  <a:solidFill>
                    <a:srgbClr val="0000FF"/>
                  </a:solidFill>
                </a:rPr>
                <a:t>E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ach thread finds it element to compute and do the work.</a:t>
              </a:r>
              <a:endParaRPr lang="en-US" sz="20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52400" y="4800600"/>
              <a:ext cx="6858000" cy="739914"/>
            </a:xfrm>
            <a:prstGeom prst="round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World!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096000" cy="521335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GB" sz="16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2000" b="1" kern="0" dirty="0" err="1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main(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FontTx/>
              <a:buNone/>
            </a:pPr>
            <a:r>
              <a:rPr lang="en-GB" sz="2000" b="1" dirty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2000" b="1" dirty="0" err="1"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("Hello World!\n");</a:t>
            </a:r>
          </a:p>
          <a:p>
            <a:pPr marL="0" indent="0">
              <a:buFontTx/>
              <a:buNone/>
            </a:pPr>
            <a:r>
              <a:rPr lang="en-GB" sz="2000" b="1" dirty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GB" sz="2000" b="1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0;</a:t>
            </a:r>
          </a:p>
          <a:p>
            <a:pPr marL="0" indent="0">
              <a:buFontTx/>
              <a:buNone/>
            </a:pPr>
            <a:r>
              <a:rPr lang="en-GB" sz="2000" b="1" dirty="0">
                <a:latin typeface="Courier New" pitchFamily="49" charset="0"/>
                <a:cs typeface="Courier New" pitchFamily="49" charset="0"/>
              </a:rPr>
              <a:t>	}</a:t>
            </a:r>
          </a:p>
          <a:p>
            <a:endParaRPr lang="en-GB" dirty="0"/>
          </a:p>
          <a:p>
            <a:r>
              <a:rPr lang="en-GB" dirty="0"/>
              <a:t>Standard C that runs on the host</a:t>
            </a:r>
          </a:p>
          <a:p>
            <a:endParaRPr lang="en-GB" dirty="0"/>
          </a:p>
          <a:p>
            <a:r>
              <a:rPr lang="en-GB" dirty="0"/>
              <a:t>NVIDIA compiler (</a:t>
            </a:r>
            <a:r>
              <a:rPr lang="en-GB" dirty="0" err="1"/>
              <a:t>nvcc</a:t>
            </a:r>
            <a:r>
              <a:rPr lang="en-GB" dirty="0"/>
              <a:t>) can be used to compile programs with no </a:t>
            </a:r>
            <a:r>
              <a:rPr lang="en-GB" i="1" dirty="0"/>
              <a:t>device</a:t>
            </a:r>
            <a:r>
              <a:rPr lang="en-GB" dirty="0"/>
              <a:t> code</a:t>
            </a:r>
          </a:p>
          <a:p>
            <a:pPr lvl="1">
              <a:buFont typeface="Arial"/>
              <a:buChar char="•"/>
            </a:pPr>
            <a:r>
              <a:rPr lang="en-GB" dirty="0" err="1"/>
              <a:t>f</a:t>
            </a:r>
            <a:r>
              <a:rPr lang="en-GB" dirty="0" err="1" smtClean="0"/>
              <a:t>ornax.cse.sc.edu</a:t>
            </a:r>
            <a:endParaRPr lang="en-GB" dirty="0" smtClean="0"/>
          </a:p>
          <a:p>
            <a:pPr lvl="1">
              <a:buFont typeface="Arial"/>
              <a:buChar char="•"/>
            </a:pPr>
            <a:r>
              <a:rPr lang="en-GB" dirty="0" smtClean="0"/>
              <a:t>Using </a:t>
            </a:r>
            <a:r>
              <a:rPr lang="en-GB" dirty="0" err="1" smtClean="0"/>
              <a:t>nvcc</a:t>
            </a:r>
            <a:r>
              <a:rPr lang="en-GB" dirty="0" smtClean="0"/>
              <a:t> compiler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6231550" y="1143000"/>
            <a:ext cx="2455250" cy="472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371600" indent="-282575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sz="1800" kern="1200" dirty="0" smtClean="0">
              <a:solidFill>
                <a:srgbClr val="808080"/>
              </a:solidFill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sz="1800" kern="1200" dirty="0" smtClean="0">
              <a:solidFill>
                <a:srgbClr val="808080"/>
              </a:solidFill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sz="1800" kern="1200" dirty="0" smtClean="0">
              <a:solidFill>
                <a:srgbClr val="808080"/>
              </a:solidFill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sz="1800" kern="1200" dirty="0" smtClean="0">
              <a:solidFill>
                <a:srgbClr val="808080"/>
              </a:solidFill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sz="1800" kern="1200" dirty="0" smtClean="0">
              <a:solidFill>
                <a:srgbClr val="808080"/>
              </a:solidFill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cs typeface="Courier New" pitchFamily="49" charset="0"/>
              </a:rPr>
              <a:t>Output: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nvcc</a:t>
            </a: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hello.cu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 ./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a.out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Hello World!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</a:t>
            </a:r>
            <a:endParaRPr lang="en-GB" kern="12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World! with Device Code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732" y="1295400"/>
            <a:ext cx="8368771" cy="472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28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</a:defRPr>
            </a:lvl2pPr>
            <a:lvl3pPr marL="1371490" indent="-282553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774684" indent="-22858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117555" indent="-228581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74719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1883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047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210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  <a:defRPr/>
            </a:pPr>
            <a:r>
              <a:rPr lang="en-GB" sz="2000" b="1" kern="0" dirty="0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pPr mar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(”Hello World!\n”);</a:t>
            </a: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lang="en-GB" sz="2000" b="1" kern="0" dirty="0" err="1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main(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){</a:t>
            </a: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= 1;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num_blocks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= 1;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&lt;&lt;&lt;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num_blocks,num_threads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&gt;&gt;&gt;();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 err="1">
                <a:latin typeface="Courier New" pitchFamily="49" charset="0"/>
                <a:cs typeface="Courier New" pitchFamily="49" charset="0"/>
              </a:rPr>
              <a:t>cudaDeviceSynchronize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return 0;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defTabSz="914400"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Two new syntactic elements…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6092491" y="4078638"/>
            <a:ext cx="2760050" cy="232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371600" indent="-282575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+mn-lt"/>
                <a:cs typeface="Courier New" pitchFamily="49" charset="0"/>
              </a:rPr>
              <a:t>Output: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nvcc</a:t>
            </a: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hello.cu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 ./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a.out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Hello World!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</a:t>
            </a:r>
            <a:endParaRPr lang="en-GB" kern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Graphics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GPU: Graphics Processing Unit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2" y="1143000"/>
            <a:ext cx="8709328" cy="490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</a:t>
            </a:r>
            <a:r>
              <a:rPr lang="en-US" dirty="0" err="1" smtClean="0"/>
              <a:t>fornax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ssh</a:t>
            </a:r>
            <a:r>
              <a:rPr lang="en-US" dirty="0" smtClean="0"/>
              <a:t> </a:t>
            </a:r>
            <a:r>
              <a:rPr lang="en-US" dirty="0" err="1" smtClean="0"/>
              <a:t>fornax.cse.sc.edu</a:t>
            </a:r>
            <a:r>
              <a:rPr lang="en-US" dirty="0" smtClean="0"/>
              <a:t> -l&lt;username&gt;</a:t>
            </a:r>
          </a:p>
          <a:p>
            <a:r>
              <a:rPr lang="en-US" dirty="0" smtClean="0"/>
              <a:t>Or </a:t>
            </a:r>
            <a:r>
              <a:rPr lang="en-US" dirty="0" err="1" smtClean="0"/>
              <a:t>ssh</a:t>
            </a:r>
            <a:r>
              <a:rPr lang="en-US" dirty="0" smtClean="0"/>
              <a:t> &lt;username&gt;@</a:t>
            </a:r>
            <a:r>
              <a:rPr lang="en-US" dirty="0" err="1" smtClean="0"/>
              <a:t>fornax.cse.sc.edu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need college VPN to access, go to </a:t>
            </a:r>
            <a:r>
              <a:rPr lang="en-US" dirty="0" err="1" smtClean="0"/>
              <a:t>vpn.cse.sc.edu</a:t>
            </a:r>
            <a:r>
              <a:rPr lang="en-US" dirty="0" smtClean="0"/>
              <a:t> to download and install on your computer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43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code 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143000"/>
            <a:ext cx="9144000" cy="5213350"/>
          </a:xfrm>
        </p:spPr>
        <p:txBody>
          <a:bodyPr>
            <a:normAutofit/>
          </a:bodyPr>
          <a:lstStyle/>
          <a:p>
            <a:pPr marL="251460" lvl="1" indent="0">
              <a:buNone/>
            </a:pPr>
            <a:r>
              <a:rPr lang="en-GB" dirty="0">
                <a:hlinkClick r:id="rId2"/>
              </a:rPr>
              <a:t>https://passlab.github.io/CSCE790/resources/gpu_code_examples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lvl="1">
              <a:buFont typeface="Arial"/>
              <a:buChar char="•"/>
            </a:pPr>
            <a:r>
              <a:rPr lang="en-GB" dirty="0" smtClean="0"/>
              <a:t>Use </a:t>
            </a:r>
            <a:r>
              <a:rPr lang="en-GB" dirty="0" err="1" smtClean="0"/>
              <a:t>wget</a:t>
            </a:r>
            <a:r>
              <a:rPr lang="en-GB" dirty="0" smtClean="0"/>
              <a:t> to download each file when you login:</a:t>
            </a:r>
          </a:p>
          <a:p>
            <a:pPr lvl="2"/>
            <a:r>
              <a:rPr lang="en-GB" dirty="0" smtClean="0"/>
              <a:t>E.g. </a:t>
            </a:r>
            <a:r>
              <a:rPr lang="en-GB" dirty="0" err="1" smtClean="0"/>
              <a:t>wget</a:t>
            </a:r>
            <a:r>
              <a:rPr lang="en-GB" dirty="0"/>
              <a:t> https://</a:t>
            </a:r>
            <a:r>
              <a:rPr lang="en-GB" dirty="0" err="1"/>
              <a:t>passlab.github.io</a:t>
            </a:r>
            <a:r>
              <a:rPr lang="en-GB" dirty="0"/>
              <a:t>/CSCE790/resources/</a:t>
            </a:r>
            <a:r>
              <a:rPr lang="en-GB" dirty="0" err="1"/>
              <a:t>gpu_code_examples</a:t>
            </a:r>
            <a:r>
              <a:rPr lang="en-GB" dirty="0"/>
              <a:t>/hello-1.cu</a:t>
            </a:r>
            <a:endParaRPr lang="en-GB" dirty="0"/>
          </a:p>
          <a:p>
            <a:endParaRPr lang="en-US" dirty="0" smtClean="0"/>
          </a:p>
          <a:p>
            <a:r>
              <a:rPr lang="en-US" dirty="0" err="1" smtClean="0"/>
              <a:t>nvcc</a:t>
            </a:r>
            <a:r>
              <a:rPr lang="en-US" dirty="0" smtClean="0"/>
              <a:t> </a:t>
            </a:r>
            <a:r>
              <a:rPr lang="en-US" dirty="0" smtClean="0"/>
              <a:t>hello-1.cu –o hello-1</a:t>
            </a:r>
          </a:p>
          <a:p>
            <a:r>
              <a:rPr lang="en-US" dirty="0" smtClean="0"/>
              <a:t>./hello-1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vcc</a:t>
            </a:r>
            <a:r>
              <a:rPr lang="en-US" dirty="0" smtClean="0"/>
              <a:t> hello-2.cu –o hello-2</a:t>
            </a:r>
          </a:p>
          <a:p>
            <a:r>
              <a:rPr lang="en-US" dirty="0" smtClean="0"/>
              <a:t>./hello-2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World! with Device Code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</a:t>
            </a:r>
            <a:r>
              <a:rPr lang="en-GB" sz="2000" b="1" dirty="0">
                <a:solidFill>
                  <a:srgbClr val="FF99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GB" sz="2000" b="1" dirty="0" err="1" smtClean="0"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dirty="0">
                <a:latin typeface="Courier New" pitchFamily="49" charset="0"/>
                <a:cs typeface="Courier New" pitchFamily="49" charset="0"/>
              </a:rPr>
              <a:t>(void</a:t>
            </a:r>
            <a:r>
              <a:rPr lang="en-GB" sz="2000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GB" sz="2000" b="1" dirty="0">
              <a:latin typeface="Courier New" pitchFamily="49" charset="0"/>
              <a:cs typeface="Courier New" pitchFamily="49" charset="0"/>
            </a:endParaRPr>
          </a:p>
          <a:p>
            <a:pPr marL="0" lvl="0" indent="0">
              <a:buNone/>
            </a:pPr>
            <a:r>
              <a:rPr lang="en-GB" sz="2000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 marL="0" indent="0">
              <a:buNone/>
            </a:pPr>
            <a:endParaRPr lang="en-GB" sz="1600" dirty="0">
              <a:latin typeface="Courier New" pitchFamily="49" charset="0"/>
              <a:cs typeface="Courier New" pitchFamily="49" charset="0"/>
            </a:endParaRPr>
          </a:p>
          <a:p>
            <a:pPr lvl="0"/>
            <a:r>
              <a:rPr lang="en-GB" dirty="0" smtClean="0"/>
              <a:t>CUDA C/C++ keyword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</a:t>
            </a:r>
            <a:r>
              <a:rPr lang="en-GB" sz="2000" b="1" dirty="0">
                <a:solidFill>
                  <a:srgbClr val="FF99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dirty="0" smtClean="0"/>
              <a:t>indicates a function that:</a:t>
            </a:r>
          </a:p>
          <a:p>
            <a:pPr lvl="1"/>
            <a:r>
              <a:rPr lang="en-GB" dirty="0" smtClean="0"/>
              <a:t>Runs on the device</a:t>
            </a:r>
          </a:p>
          <a:p>
            <a:pPr lvl="1"/>
            <a:r>
              <a:rPr lang="en-GB" dirty="0" smtClean="0"/>
              <a:t>Is called from host code</a:t>
            </a:r>
          </a:p>
          <a:p>
            <a:pPr lvl="1"/>
            <a:endParaRPr lang="en-GB" dirty="0"/>
          </a:p>
          <a:p>
            <a:r>
              <a:rPr lang="en-GB" dirty="0" err="1" smtClean="0">
                <a:latin typeface="Courier New" pitchFamily="49" charset="0"/>
                <a:cs typeface="Courier New" pitchFamily="49" charset="0"/>
              </a:rPr>
              <a:t>nvcc</a:t>
            </a:r>
            <a:r>
              <a:rPr lang="en-GB" dirty="0" smtClean="0"/>
              <a:t> separates source code into host and device components</a:t>
            </a:r>
          </a:p>
          <a:p>
            <a:pPr lvl="1"/>
            <a:r>
              <a:rPr lang="en-GB" dirty="0" smtClean="0"/>
              <a:t>Device functions (e.g. </a:t>
            </a:r>
            <a:r>
              <a:rPr lang="en-GB" sz="1800" b="1" dirty="0" err="1" smtClean="0"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1800" b="1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GB" dirty="0" smtClean="0"/>
              <a:t>) processed by NVIDIA compiler</a:t>
            </a:r>
          </a:p>
          <a:p>
            <a:pPr lvl="1"/>
            <a:r>
              <a:rPr lang="en-GB" dirty="0" smtClean="0"/>
              <a:t>Host functions (e.g. </a:t>
            </a:r>
            <a:r>
              <a:rPr lang="en-GB" sz="1800" b="1" dirty="0">
                <a:latin typeface="Courier New" pitchFamily="49" charset="0"/>
                <a:cs typeface="Courier New" pitchFamily="49" charset="0"/>
              </a:rPr>
              <a:t>main()</a:t>
            </a:r>
            <a:r>
              <a:rPr lang="en-GB" dirty="0" smtClean="0"/>
              <a:t>) processed by standard host compiler</a:t>
            </a:r>
          </a:p>
          <a:p>
            <a:pPr lvl="2"/>
            <a:r>
              <a:rPr lang="en-GB" b="1" dirty="0" err="1" smtClean="0">
                <a:latin typeface="Courier New" pitchFamily="49" charset="0"/>
                <a:cs typeface="Courier New" pitchFamily="49" charset="0"/>
              </a:rPr>
              <a:t>gcc</a:t>
            </a:r>
            <a:r>
              <a:rPr lang="en-GB" b="1" dirty="0" smtClean="0"/>
              <a:t>, </a:t>
            </a:r>
            <a:r>
              <a:rPr lang="en-GB" b="1" dirty="0" smtClean="0">
                <a:latin typeface="Courier New" pitchFamily="49" charset="0"/>
                <a:cs typeface="Courier New" pitchFamily="49" charset="0"/>
              </a:rPr>
              <a:t>cl.exe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World! with Device </a:t>
            </a:r>
            <a:r>
              <a:rPr lang="en-GB" dirty="0" err="1" smtClean="0"/>
              <a:t>COde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8242300" cy="7620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&lt;&lt;&lt;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num_blocks,num_threads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&gt;&gt;&gt;()</a:t>
            </a: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lvl="0" indent="0">
              <a:buNone/>
            </a:pPr>
            <a:endParaRPr lang="en-GB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2444" y="1752600"/>
            <a:ext cx="5549755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Triple </a:t>
            </a:r>
            <a:r>
              <a:rPr lang="en-GB" dirty="0"/>
              <a:t>angle brackets mark a call from </a:t>
            </a:r>
            <a:r>
              <a:rPr lang="en-GB" i="1" dirty="0"/>
              <a:t>host</a:t>
            </a:r>
            <a:r>
              <a:rPr lang="en-GB" dirty="0"/>
              <a:t> code to </a:t>
            </a:r>
            <a:r>
              <a:rPr lang="en-GB" i="1" dirty="0"/>
              <a:t>device</a:t>
            </a:r>
            <a:r>
              <a:rPr lang="en-GB" dirty="0"/>
              <a:t> code</a:t>
            </a:r>
          </a:p>
          <a:p>
            <a:pPr lvl="1"/>
            <a:r>
              <a:rPr lang="en-GB" dirty="0"/>
              <a:t>Also called a “kernel launch”</a:t>
            </a:r>
          </a:p>
          <a:p>
            <a:pPr lvl="1"/>
            <a:r>
              <a:rPr lang="en-GB" dirty="0"/>
              <a:t>&lt;&lt;&lt; ... &gt;&gt;&gt; parameters are </a:t>
            </a:r>
            <a:r>
              <a:rPr lang="en-GB" dirty="0" smtClean="0"/>
              <a:t>for thread </a:t>
            </a:r>
            <a:r>
              <a:rPr lang="en-GB" dirty="0"/>
              <a:t>dimensionality </a:t>
            </a:r>
          </a:p>
          <a:p>
            <a:r>
              <a:rPr lang="en-GB" dirty="0"/>
              <a:t>That’s all that is required to execute a function on the GPU!</a:t>
            </a:r>
          </a:p>
          <a:p>
            <a:pPr marL="0" indent="0">
              <a:buNone/>
            </a:pPr>
            <a:endParaRPr lang="en-GB" sz="1600" dirty="0"/>
          </a:p>
          <a:p>
            <a:endParaRPr lang="en-US" dirty="0"/>
          </a:p>
        </p:txBody>
      </p:sp>
      <p:pic>
        <p:nvPicPr>
          <p:cNvPr id="5" name="Picture 4" descr="CUDA_C_Programming_Guide 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3124200" cy="410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World! with Device Code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0729" y="1188676"/>
            <a:ext cx="8368771" cy="5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28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</a:defRPr>
            </a:lvl2pPr>
            <a:lvl3pPr marL="1371490" indent="-282553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774684" indent="-22858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117555" indent="-228581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74719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1883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047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210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__device__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char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*STR = "Hello World!";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char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STR_LENGTH = 12;</a:t>
            </a:r>
          </a:p>
          <a:p>
            <a:pPr mar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(){</a:t>
            </a: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("%c", STR[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threadIdx.x</a:t>
            </a:r>
            <a:r>
              <a:rPr lang="en-GB" sz="2000" b="1" kern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% STR_LENGTH]);</a:t>
            </a: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2000" b="1" kern="0" dirty="0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){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= STR_LENGTH;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num_blocks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= 1;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&lt;&lt;&lt;</a:t>
            </a:r>
            <a:r>
              <a:rPr lang="en-GB" sz="2000" b="1" kern="0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num_blocks,num_threads</a:t>
            </a: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&gt;&gt;&gt;();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cudaDeviceSynchronize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return 0;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lv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874" marR="0" lvl="0" indent="-342874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Two new syntactic elements…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6858000" y="3962400"/>
            <a:ext cx="2514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371600" indent="-282575" algn="l" rtl="0" fontAlgn="base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+mn-lt"/>
                <a:cs typeface="Courier New" pitchFamily="49" charset="0"/>
              </a:rPr>
              <a:t>Output: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nvcc</a:t>
            </a: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kern="1200" dirty="0" err="1" smtClean="0">
                <a:latin typeface="Courier New" pitchFamily="49" charset="0"/>
                <a:cs typeface="Courier New" pitchFamily="49" charset="0"/>
              </a:rPr>
              <a:t>hello.cu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smtClean="0">
                <a:latin typeface="Courier New" pitchFamily="49" charset="0"/>
                <a:cs typeface="Courier New" pitchFamily="49" charset="0"/>
              </a:rPr>
              <a:t>$ ./a.out</a:t>
            </a:r>
            <a:endParaRPr lang="en-GB" kern="12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Hello World!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GB" kern="1200" dirty="0" smtClean="0">
                <a:latin typeface="Courier New" pitchFamily="49" charset="0"/>
                <a:cs typeface="Courier New" pitchFamily="49" charset="0"/>
              </a:rPr>
              <a:t>$</a:t>
            </a:r>
            <a:endParaRPr lang="en-GB" kern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World! with Device Code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0729" y="1188676"/>
            <a:ext cx="8368771" cy="5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28" indent="-342874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</a:defRPr>
            </a:lvl2pPr>
            <a:lvl3pPr marL="1371490" indent="-282553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774684" indent="-22858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117555" indent="-228581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74719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1883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047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210" indent="-22858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__device__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char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*STR = "Hello World!";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char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STR_LENGTH = 12;</a:t>
            </a:r>
          </a:p>
          <a:p>
            <a:pPr mar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__global__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(){</a:t>
            </a:r>
            <a:endParaRPr lang="en-GB" sz="2000" b="1" kern="0" dirty="0">
              <a:latin typeface="Courier New" pitchFamily="49" charset="0"/>
              <a:cs typeface="Courier New" pitchFamily="49" charset="0"/>
            </a:endParaRP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("%c", STR[</a:t>
            </a: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threadIdx.x</a:t>
            </a: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 % STR_LENGTH]);</a:t>
            </a:r>
          </a:p>
          <a:p>
            <a:pPr marL="0" indent="0" defTabSz="914400">
              <a:buNone/>
              <a:defRPr/>
            </a:pPr>
            <a:r>
              <a:rPr lang="en-GB" sz="2000" b="1" kern="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 defTabSz="914400">
              <a:buNone/>
              <a:defRPr/>
            </a:pPr>
            <a:r>
              <a:rPr lang="en-GB" sz="2000" b="1" kern="0" dirty="0" err="1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2000" b="1" kern="0" dirty="0" smtClean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){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= STR_LENGTH;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num_blocks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= 2;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hellokernel</a:t>
            </a: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&lt;&lt;&lt;</a:t>
            </a:r>
            <a:r>
              <a:rPr lang="en-GB" sz="2000" b="1" kern="0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num_blocks,num_threads</a:t>
            </a:r>
            <a:r>
              <a:rPr lang="en-GB" sz="2000" b="1" kern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&gt;&gt;&gt;();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GB" sz="2000" b="1" kern="0" dirty="0" err="1" smtClean="0">
                <a:latin typeface="Courier New" pitchFamily="49" charset="0"/>
                <a:cs typeface="Courier New" pitchFamily="49" charset="0"/>
              </a:rPr>
              <a:t>cudaDeviceSynchronize</a:t>
            </a: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  return 0;</a:t>
            </a:r>
          </a:p>
          <a:p>
            <a:pPr marL="0" lvl="0" indent="0" defTabSz="914400">
              <a:buNone/>
              <a:defRPr/>
            </a:pPr>
            <a:r>
              <a:rPr lang="en-GB" sz="2000" b="1" kern="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lv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lang="en-GB" sz="2000" b="1" kern="0" dirty="0" smtClean="0">
              <a:latin typeface="Courier New" pitchFamily="49" charset="0"/>
              <a:cs typeface="Courier New" pitchFamily="49" charset="0"/>
            </a:endParaRPr>
          </a:p>
          <a:p>
            <a:pPr marL="0" lvl="0" indent="0" defTabSz="914400">
              <a:buNone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874" marR="0" lvl="0" indent="-342874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Two new syntactic elements…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2052935"/>
            <a:ext cx="498210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kern="0" dirty="0">
                <a:solidFill>
                  <a:srgbClr val="8AAD00"/>
                </a:solidFill>
                <a:latin typeface="Courier New" pitchFamily="49" charset="0"/>
                <a:cs typeface="Courier New" pitchFamily="49" charset="0"/>
              </a:rPr>
              <a:t>__device__</a:t>
            </a:r>
            <a:r>
              <a:rPr lang="en-GB" sz="2400" dirty="0" smtClean="0">
                <a:cs typeface="Arial Rounded MT Bold"/>
              </a:rPr>
              <a:t>: Identify </a:t>
            </a:r>
            <a:r>
              <a:rPr lang="en-GB" sz="2400" dirty="0">
                <a:cs typeface="Arial Rounded MT Bold"/>
              </a:rPr>
              <a:t>device-only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9545" y="3613666"/>
            <a:ext cx="3236784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000" b="1" kern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threadIdx.x</a:t>
            </a:r>
            <a:r>
              <a:rPr lang="en-GB" dirty="0">
                <a:cs typeface="Arial Rounded MT Bold"/>
              </a:rPr>
              <a:t>: the thread ID</a:t>
            </a:r>
          </a:p>
        </p:txBody>
      </p:sp>
      <p:cxnSp>
        <p:nvCxnSpPr>
          <p:cNvPr id="4" name="Curved Connector 3"/>
          <p:cNvCxnSpPr/>
          <p:nvPr/>
        </p:nvCxnSpPr>
        <p:spPr>
          <a:xfrm rot="10800000">
            <a:off x="1219200" y="1524000"/>
            <a:ext cx="2362200" cy="762000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>
            <a:stCxn id="8" idx="1"/>
          </p:cNvCxnSpPr>
          <p:nvPr/>
        </p:nvCxnSpPr>
        <p:spPr>
          <a:xfrm rot="10800000">
            <a:off x="3962401" y="3352801"/>
            <a:ext cx="1697145" cy="460921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87745" y="4013776"/>
            <a:ext cx="5943600" cy="2463224"/>
            <a:chOff x="2687745" y="4013776"/>
            <a:chExt cx="5943600" cy="2463224"/>
          </a:xfrm>
        </p:grpSpPr>
        <p:sp>
          <p:nvSpPr>
            <p:cNvPr id="12" name="Rectangle 11"/>
            <p:cNvSpPr/>
            <p:nvPr/>
          </p:nvSpPr>
          <p:spPr>
            <a:xfrm>
              <a:off x="2687745" y="5953780"/>
              <a:ext cx="5943600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dirty="0"/>
                <a:t>Each thread only prints one character</a:t>
              </a:r>
            </a:p>
          </p:txBody>
        </p:sp>
        <p:cxnSp>
          <p:nvCxnSpPr>
            <p:cNvPr id="14" name="Curved Connector 13"/>
            <p:cNvCxnSpPr/>
            <p:nvPr/>
          </p:nvCxnSpPr>
          <p:spPr>
            <a:xfrm rot="5400000">
              <a:off x="6616988" y="4711988"/>
              <a:ext cx="2082224" cy="685800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Manycore</a:t>
            </a:r>
            <a:r>
              <a:rPr lang="en-US" dirty="0"/>
              <a:t> GPU Architectures and </a:t>
            </a:r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GPU architectures, graphics and GPGPUs</a:t>
            </a:r>
          </a:p>
          <a:p>
            <a:r>
              <a:rPr lang="en-US" dirty="0" smtClean="0"/>
              <a:t>GPU Execution model</a:t>
            </a:r>
          </a:p>
          <a:p>
            <a:r>
              <a:rPr lang="en-US" dirty="0" smtClean="0"/>
              <a:t>CUDA Programming model</a:t>
            </a:r>
          </a:p>
          <a:p>
            <a:r>
              <a:rPr lang="en-US" dirty="0" smtClean="0"/>
              <a:t>Working with Memory in CUDA</a:t>
            </a:r>
          </a:p>
          <a:p>
            <a:pPr lvl="1"/>
            <a:r>
              <a:rPr lang="en-US" dirty="0" smtClean="0"/>
              <a:t>Global memory, shared and constant memory</a:t>
            </a:r>
          </a:p>
          <a:p>
            <a:r>
              <a:rPr lang="en-US" dirty="0" smtClean="0"/>
              <a:t>Streams and concurrency</a:t>
            </a:r>
          </a:p>
          <a:p>
            <a:r>
              <a:rPr lang="en-US" dirty="0" smtClean="0"/>
              <a:t>CUDA instruction intrinsic and library</a:t>
            </a:r>
          </a:p>
          <a:p>
            <a:r>
              <a:rPr lang="en-US" dirty="0" smtClean="0"/>
              <a:t>Performance, profiling, debugging, and error handling</a:t>
            </a:r>
          </a:p>
          <a:p>
            <a:r>
              <a:rPr lang="en-US" dirty="0" smtClean="0"/>
              <a:t>Directive-based high-level programming model</a:t>
            </a:r>
          </a:p>
          <a:p>
            <a:pPr lvl="1"/>
            <a:r>
              <a:rPr lang="en-US" dirty="0" err="1" smtClean="0"/>
              <a:t>OpenACC</a:t>
            </a:r>
            <a:r>
              <a:rPr lang="en-US" dirty="0" smtClean="0"/>
              <a:t> and OpenMP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9" y="1727712"/>
            <a:ext cx="469900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europa\USB_Storage\Parallel programmin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69286" y="2853168"/>
            <a:ext cx="2307415" cy="3776232"/>
          </a:xfrm>
          <a:prstGeom prst="rect">
            <a:avLst/>
          </a:prstGeom>
          <a:noFill/>
        </p:spPr>
      </p:pic>
      <p:pic>
        <p:nvPicPr>
          <p:cNvPr id="6" name="Picture 4" descr="\\europa\USB_Storage\Parallel programming (CPU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3779084"/>
            <a:ext cx="1861892" cy="1912477"/>
          </a:xfrm>
          <a:prstGeom prst="rect">
            <a:avLst/>
          </a:prstGeom>
          <a:noFill/>
        </p:spPr>
      </p:pic>
      <p:sp>
        <p:nvSpPr>
          <p:cNvPr id="7" name="Left-Right Arrow 6"/>
          <p:cNvSpPr/>
          <p:nvPr/>
        </p:nvSpPr>
        <p:spPr>
          <a:xfrm>
            <a:off x="3345001" y="4429156"/>
            <a:ext cx="1216837" cy="635004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PCI Bus</a:t>
            </a:r>
            <a:endParaRPr lang="en-GB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GPU Execution Model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GPU is a physically separate processor from the CPU</a:t>
            </a:r>
          </a:p>
          <a:p>
            <a:pPr lvl="1"/>
            <a:r>
              <a:rPr lang="en-GB" dirty="0"/>
              <a:t>Discrete vs. </a:t>
            </a:r>
            <a:r>
              <a:rPr lang="en-GB" dirty="0" smtClean="0"/>
              <a:t>Integrated</a:t>
            </a:r>
            <a:endParaRPr lang="en-GB" dirty="0"/>
          </a:p>
          <a:p>
            <a:r>
              <a:rPr lang="en-GB" dirty="0"/>
              <a:t>The GPU Execution Model offers different abstractions from the CPU to match the change in architecture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europa\USB_Storage\Parallel programmin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69286" y="2853168"/>
            <a:ext cx="2307415" cy="3776232"/>
          </a:xfrm>
          <a:prstGeom prst="rect">
            <a:avLst/>
          </a:prstGeom>
          <a:noFill/>
        </p:spPr>
      </p:pic>
      <p:pic>
        <p:nvPicPr>
          <p:cNvPr id="6" name="Picture 4" descr="\\europa\USB_Storage\Parallel programming (CPU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3779084"/>
            <a:ext cx="1861892" cy="1912477"/>
          </a:xfrm>
          <a:prstGeom prst="rect">
            <a:avLst/>
          </a:prstGeom>
          <a:noFill/>
        </p:spPr>
      </p:pic>
      <p:sp>
        <p:nvSpPr>
          <p:cNvPr id="7" name="Left-Right Arrow 6"/>
          <p:cNvSpPr/>
          <p:nvPr/>
        </p:nvSpPr>
        <p:spPr>
          <a:xfrm>
            <a:off x="3345001" y="4429156"/>
            <a:ext cx="1216837" cy="635004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PCI Bus</a:t>
            </a:r>
            <a:endParaRPr lang="en-GB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GPU Execution Model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GPU is a physically separate processor from the CPU</a:t>
            </a:r>
          </a:p>
          <a:p>
            <a:pPr lvl="1"/>
            <a:r>
              <a:rPr lang="en-GB" dirty="0"/>
              <a:t>Discrete vs. </a:t>
            </a:r>
            <a:r>
              <a:rPr lang="en-GB" dirty="0" smtClean="0"/>
              <a:t>Integrated</a:t>
            </a:r>
            <a:endParaRPr lang="en-GB" dirty="0"/>
          </a:p>
          <a:p>
            <a:r>
              <a:rPr lang="en-GB" dirty="0"/>
              <a:t>The GPU Execution Model offers different abstractions from the CPU to match the change in architecture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Simplest Model: Single-Threaded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Single-threaded Execution Model</a:t>
            </a:r>
          </a:p>
          <a:p>
            <a:pPr lvl="1"/>
            <a:r>
              <a:rPr lang="en-GB" dirty="0" smtClean="0"/>
              <a:t>Exclusive access to all variables</a:t>
            </a:r>
          </a:p>
          <a:p>
            <a:pPr lvl="1"/>
            <a:r>
              <a:rPr lang="en-GB" dirty="0" smtClean="0"/>
              <a:t>Guaranteed in-order execution of loads and stores</a:t>
            </a:r>
          </a:p>
          <a:p>
            <a:pPr lvl="1"/>
            <a:r>
              <a:rPr lang="en-GB" dirty="0" smtClean="0"/>
              <a:t>Guaranteed in-order execution of arithmetic instructions</a:t>
            </a:r>
          </a:p>
          <a:p>
            <a:endParaRPr lang="en-GB" dirty="0" smtClean="0"/>
          </a:p>
          <a:p>
            <a:r>
              <a:rPr lang="en-GB" dirty="0" smtClean="0"/>
              <a:t>Also the most common execution model, and simplest for programmers to conceptualize and optimize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459155" y="5379217"/>
            <a:ext cx="5663129" cy="55006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59154" y="5147846"/>
            <a:ext cx="318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Single-Threaded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Processing Unit (GPU)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9500"/>
            <a:ext cx="6390105" cy="303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4033393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http</a:t>
            </a:r>
            <a:r>
              <a:rPr lang="en-US" dirty="0"/>
              <a:t>://</a:t>
            </a:r>
            <a:r>
              <a:rPr lang="en-US" dirty="0" err="1"/>
              <a:t>www.ntu.edu.sg</a:t>
            </a:r>
            <a:r>
              <a:rPr lang="en-US" dirty="0"/>
              <a:t>/home/</a:t>
            </a:r>
            <a:r>
              <a:rPr lang="en-US" dirty="0" err="1"/>
              <a:t>ehchua</a:t>
            </a:r>
            <a:r>
              <a:rPr lang="en-US" dirty="0"/>
              <a:t>/programming/</a:t>
            </a:r>
            <a:r>
              <a:rPr lang="en-US" dirty="0" err="1"/>
              <a:t>opengl</a:t>
            </a:r>
            <a:r>
              <a:rPr lang="en-US" dirty="0"/>
              <a:t>/</a:t>
            </a:r>
            <a:r>
              <a:rPr lang="en-US" dirty="0" err="1"/>
              <a:t>CG_BasicsTheory.html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077" r="2778" b="5580"/>
          <a:stretch/>
        </p:blipFill>
        <p:spPr>
          <a:xfrm>
            <a:off x="440457" y="4666897"/>
            <a:ext cx="4207743" cy="2077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2840" t="17407" r="15586" b="19383"/>
          <a:stretch/>
        </p:blipFill>
        <p:spPr>
          <a:xfrm>
            <a:off x="5047119" y="5077768"/>
            <a:ext cx="2514600" cy="1613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513" y="4343400"/>
            <a:ext cx="1205887" cy="10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 SPMD Multi-Threading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Single-Program, Multiple-Data (SPMD) model</a:t>
            </a:r>
          </a:p>
          <a:p>
            <a:pPr lvl="1"/>
            <a:r>
              <a:rPr lang="en-GB" dirty="0" smtClean="0"/>
              <a:t>Makes the same in-order guarantees within each thread</a:t>
            </a:r>
          </a:p>
          <a:p>
            <a:pPr lvl="1"/>
            <a:r>
              <a:rPr lang="en-GB" dirty="0" smtClean="0"/>
              <a:t>Says little or nothing about inter-thread behaviour or exclusive variable access without </a:t>
            </a:r>
            <a:r>
              <a:rPr lang="en-GB" b="1" dirty="0" smtClean="0"/>
              <a:t>explicit inter-thread synchronization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4042584"/>
            <a:ext cx="5663129" cy="55006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2971800"/>
            <a:ext cx="165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SPMD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295400" y="3292501"/>
            <a:ext cx="5663129" cy="55006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95400" y="4742662"/>
            <a:ext cx="5663129" cy="55006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814207" y="4073837"/>
            <a:ext cx="2075231" cy="412546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Synchronize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4426999" y="4473881"/>
            <a:ext cx="1275138" cy="412546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Multi-Threading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Uses the Single-Instruction, Multiple-Thread model</a:t>
            </a:r>
          </a:p>
          <a:p>
            <a:pPr lvl="1"/>
            <a:r>
              <a:rPr lang="en-GB" dirty="0" smtClean="0"/>
              <a:t>Many threads execute the same instructions in lock-step</a:t>
            </a:r>
          </a:p>
          <a:p>
            <a:pPr lvl="1"/>
            <a:r>
              <a:rPr lang="en-GB" dirty="0" smtClean="0"/>
              <a:t>Implicit synchronization after every instruction (think vector parallelism)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6642" y="3529011"/>
            <a:ext cx="165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SIMT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4146" y="3128967"/>
            <a:ext cx="5663129" cy="325036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09171" y="4179083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09171" y="4379106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09171" y="4579128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609171" y="4779150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09171" y="4979172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09171" y="5179194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09171" y="5379217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34196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34263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034329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34396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34463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34529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34596" y="4029067"/>
            <a:ext cx="0" cy="1450161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Multi-Threading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SIMT, all threads share instructions but operate on their own private registers, allowing threads to store thread-local state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4196" y="2828933"/>
            <a:ext cx="1650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SIMT</a:t>
            </a:r>
            <a:endParaRPr lang="en-US" sz="1600" dirty="0">
              <a:latin typeface="Trebuchet MS"/>
              <a:cs typeface="Trebuchet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46742" y="3529011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46742" y="4379106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46742" y="5229200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71767" y="3378995"/>
            <a:ext cx="0" cy="2050228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871700" y="33289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871700" y="34790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71700" y="362902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984213" y="33289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84213" y="34790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984213" y="362902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96725" y="33289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096725" y="34790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96725" y="362902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871700" y="4129078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871700" y="4279095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871700" y="4429112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984213" y="4129078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984213" y="4279095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84213" y="4429112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096725" y="4129078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096725" y="4279095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096725" y="4429112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871700" y="497917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71700" y="51291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871700" y="52792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984213" y="497917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4213" y="51291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984213" y="52792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096725" y="4979173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96725" y="5129189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096725" y="5279206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3259354" y="3378995"/>
            <a:ext cx="0" cy="2050228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046942" y="3378995"/>
            <a:ext cx="0" cy="2050228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4529" y="3378995"/>
            <a:ext cx="0" cy="2050228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622117" y="3378995"/>
            <a:ext cx="0" cy="2050228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Multi-Threading</a:t>
            </a:r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459822" y="1878828"/>
            <a:ext cx="0" cy="440048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584613" y="1878828"/>
            <a:ext cx="0" cy="440048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457674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457674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57674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570187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570187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70187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682699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682699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682699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5322084" y="2078850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5322084" y="2828933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38800" y="2218542"/>
            <a:ext cx="187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if (a &gt; b) {</a:t>
            </a:r>
            <a:endParaRPr lang="en-US" b="1" dirty="0">
              <a:latin typeface="Courier New"/>
              <a:cs typeface="Courier New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 flipH="1">
            <a:off x="5322084" y="3579017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322084" y="4329100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5322084" y="5079183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5322084" y="5829267"/>
            <a:ext cx="2400268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638801" y="2978950"/>
            <a:ext cx="167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  max = a;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584615" y="3729033"/>
            <a:ext cx="172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} else {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638801" y="4479117"/>
            <a:ext cx="167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max = b;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38801" y="5229200"/>
            <a:ext cx="167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}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345162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345162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345162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457674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570187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682699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345162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84578" y="1178750"/>
            <a:ext cx="887621" cy="58477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urier New"/>
                <a:cs typeface="Courier New"/>
              </a:rPr>
              <a:t>a = 4</a:t>
            </a:r>
          </a:p>
          <a:p>
            <a:r>
              <a:rPr lang="en-US" sz="1600" b="1" dirty="0" smtClean="0">
                <a:latin typeface="Courier New"/>
                <a:cs typeface="Courier New"/>
              </a:rPr>
              <a:t>b = 3</a:t>
            </a:r>
            <a:endParaRPr lang="en-US" sz="1600" b="1" dirty="0">
              <a:latin typeface="Courier New"/>
              <a:cs typeface="Courier New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332884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332884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332884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7445396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7445396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445396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7557909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7557909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557909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7220371" y="1328767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220371" y="1478784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7220371" y="162880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32884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445396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557909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20371" y="1178750"/>
            <a:ext cx="112513" cy="150017"/>
          </a:xfrm>
          <a:prstGeom prst="rect">
            <a:avLst/>
          </a:prstGeom>
          <a:noFill/>
          <a:ln w="127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7159788" y="1178750"/>
            <a:ext cx="841211" cy="58477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urier New"/>
                <a:cs typeface="Courier New"/>
              </a:rPr>
              <a:t>a = 3</a:t>
            </a:r>
          </a:p>
          <a:p>
            <a:r>
              <a:rPr lang="en-US" sz="1600" b="1" dirty="0" smtClean="0">
                <a:latin typeface="Courier New"/>
                <a:cs typeface="Courier New"/>
              </a:rPr>
              <a:t>b = 4</a:t>
            </a:r>
            <a:endParaRPr lang="en-US" sz="1600" b="1" dirty="0">
              <a:latin typeface="Courier New"/>
              <a:cs typeface="Courier New"/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7459821" y="2828934"/>
            <a:ext cx="1" cy="750083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7060058" y="3087252"/>
            <a:ext cx="110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rebuchet MS"/>
                <a:cs typeface="Trebuchet MS"/>
              </a:rPr>
              <a:t>Disabled</a:t>
            </a:r>
            <a:endParaRPr lang="en-US" sz="1200" b="1" dirty="0">
              <a:latin typeface="Trebuchet MS"/>
              <a:cs typeface="Trebuchet MS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 flipV="1">
            <a:off x="5584614" y="4329101"/>
            <a:ext cx="1" cy="750083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 rot="16200000">
            <a:off x="4877800" y="4587419"/>
            <a:ext cx="110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rebuchet MS"/>
                <a:cs typeface="Trebuchet MS"/>
              </a:rPr>
              <a:t>Disabled</a:t>
            </a:r>
            <a:endParaRPr lang="en-US" sz="1200" b="1" dirty="0">
              <a:latin typeface="Trebuchet MS"/>
              <a:cs typeface="Trebuchet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5213350"/>
          </a:xfrm>
        </p:spPr>
        <p:txBody>
          <a:bodyPr/>
          <a:lstStyle/>
          <a:p>
            <a:r>
              <a:rPr lang="en-GB" dirty="0"/>
              <a:t>SIMT threads can be “</a:t>
            </a:r>
            <a:r>
              <a:rPr lang="en-GB" b="1" dirty="0"/>
              <a:t>disabled</a:t>
            </a:r>
            <a:r>
              <a:rPr lang="en-GB" dirty="0"/>
              <a:t>” when they need to execute instructions different from others in their group</a:t>
            </a:r>
          </a:p>
          <a:p>
            <a:endParaRPr lang="en-GB" dirty="0"/>
          </a:p>
          <a:p>
            <a:r>
              <a:rPr lang="en-GB" dirty="0"/>
              <a:t>Improves the flexibility of the SIMT model, relative to similar vector-parallel models (SIMD)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84615" y="2828934"/>
            <a:ext cx="1860781" cy="750083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88258" y="4322579"/>
            <a:ext cx="1860781" cy="750083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Multi-Threading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GPUs execute many groups of SIMT threads in parallel</a:t>
            </a:r>
          </a:p>
          <a:p>
            <a:pPr lvl="1"/>
            <a:r>
              <a:rPr lang="en-GB" dirty="0" smtClean="0"/>
              <a:t>Each executes instructions independent of the others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9121" y="2678917"/>
            <a:ext cx="1650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SIMT Group 0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159121" y="2678917"/>
            <a:ext cx="4838038" cy="1600178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09138" y="3278983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09138" y="3479006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09138" y="3679028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2050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34496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46942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59388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71833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84279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096725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09171" y="3178972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21750" y="4129078"/>
            <a:ext cx="1650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SIMT Group 1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2321750" y="4129078"/>
            <a:ext cx="4838038" cy="1600178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471767" y="4729144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471767" y="4929167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71767" y="5129189"/>
            <a:ext cx="408795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184679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97125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209571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22017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34463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746908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259354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771800" y="4629133"/>
            <a:ext cx="0" cy="600067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34" y="1528789"/>
            <a:ext cx="4800533" cy="45271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3352800" cy="5213350"/>
          </a:xfrm>
        </p:spPr>
        <p:txBody>
          <a:bodyPr/>
          <a:lstStyle/>
          <a:p>
            <a:r>
              <a:rPr lang="en-GB" dirty="0"/>
              <a:t>How does this execution model map down to actual GPU hardware?</a:t>
            </a:r>
          </a:p>
          <a:p>
            <a:endParaRPr lang="en-GB" dirty="0"/>
          </a:p>
          <a:p>
            <a:r>
              <a:rPr lang="en-GB" dirty="0"/>
              <a:t>NVIDIA GPUs consist of many streaming multiprocessors (SM)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Execution Model to Hardware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Execution Model to Hardware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1066800"/>
            <a:ext cx="3806232" cy="566298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143000"/>
            <a:ext cx="4419600" cy="5213350"/>
          </a:xfrm>
        </p:spPr>
        <p:txBody>
          <a:bodyPr/>
          <a:lstStyle/>
          <a:p>
            <a:r>
              <a:rPr lang="en-GB" dirty="0" smtClean="0"/>
              <a:t>NVIDIAGPU </a:t>
            </a:r>
            <a:r>
              <a:rPr lang="en-GB" dirty="0"/>
              <a:t>Streaming </a:t>
            </a:r>
            <a:r>
              <a:rPr lang="en-GB" dirty="0" smtClean="0"/>
              <a:t>Multiprocessors (SM) </a:t>
            </a:r>
            <a:r>
              <a:rPr lang="en-GB" dirty="0"/>
              <a:t>are analogous to CPU cores</a:t>
            </a:r>
          </a:p>
          <a:p>
            <a:pPr lvl="1"/>
            <a:r>
              <a:rPr lang="en-GB" dirty="0"/>
              <a:t>Single computational unit</a:t>
            </a:r>
          </a:p>
          <a:p>
            <a:pPr lvl="1"/>
            <a:r>
              <a:rPr lang="en-GB" dirty="0"/>
              <a:t>Think of an SM as a single vector processor</a:t>
            </a:r>
          </a:p>
          <a:p>
            <a:pPr lvl="1"/>
            <a:r>
              <a:rPr lang="en-GB" dirty="0"/>
              <a:t>Composed of multiple CUDA “cores”, load/store units, special function units (sin, cosine, etc.)</a:t>
            </a:r>
          </a:p>
          <a:p>
            <a:pPr lvl="1"/>
            <a:r>
              <a:rPr lang="en-GB" dirty="0"/>
              <a:t>Each CUDA core contains integer and floating-point arithmetic logic units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Execution Model to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GPUs can execute multiple SIMT groups on each SM</a:t>
            </a:r>
          </a:p>
          <a:p>
            <a:pPr lvl="1"/>
            <a:r>
              <a:rPr lang="en-GB" dirty="0" smtClean="0"/>
              <a:t>For example: on NVIDIA GPUs a SIMT group is 32 threads, each </a:t>
            </a:r>
            <a:r>
              <a:rPr lang="en-GB" dirty="0" err="1" smtClean="0"/>
              <a:t>Kepler</a:t>
            </a:r>
            <a:r>
              <a:rPr lang="en-GB" dirty="0" smtClean="0"/>
              <a:t> SM has 192 CUDA cores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>
                <a:ea typeface="Wingdings"/>
                <a:cs typeface="Wingdings"/>
                <a:sym typeface="Wingdings"/>
              </a:rPr>
              <a:t> </a:t>
            </a:r>
            <a:r>
              <a:rPr lang="en-GB" dirty="0" smtClean="0">
                <a:ea typeface="Wingdings"/>
                <a:cs typeface="Wingdings"/>
                <a:sym typeface="Wingdings"/>
              </a:rPr>
              <a:t>simultaneous execution of 6 SIMT groups on an SM</a:t>
            </a:r>
          </a:p>
          <a:p>
            <a:endParaRPr lang="en-GB" dirty="0">
              <a:ea typeface="Wingdings"/>
              <a:cs typeface="Wingdings"/>
              <a:sym typeface="Wingdings"/>
            </a:endParaRPr>
          </a:p>
          <a:p>
            <a:r>
              <a:rPr lang="en-GB" dirty="0" smtClean="0"/>
              <a:t>SMs can support more concurrent SIMT groups than core count would suggest</a:t>
            </a:r>
          </a:p>
          <a:p>
            <a:pPr lvl="1"/>
            <a:r>
              <a:rPr lang="en-GB" dirty="0" smtClean="0"/>
              <a:t>Each thread persistently stores its own state in a private register set</a:t>
            </a:r>
          </a:p>
          <a:p>
            <a:pPr lvl="1"/>
            <a:r>
              <a:rPr lang="en-GB" dirty="0" smtClean="0"/>
              <a:t>Many SIMT groups will spend time blocked on I/O, not actively computing</a:t>
            </a:r>
          </a:p>
          <a:p>
            <a:pPr lvl="1"/>
            <a:r>
              <a:rPr lang="en-GB" dirty="0" smtClean="0"/>
              <a:t>Keeping blocked SIMT groups scheduled on an SM would waste cores</a:t>
            </a:r>
          </a:p>
          <a:p>
            <a:pPr lvl="1"/>
            <a:r>
              <a:rPr lang="en-GB" dirty="0" smtClean="0"/>
              <a:t>Groups can be swapped in and out without worrying about losing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Execution Model to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This leads to a nested thread hierarchy on GPUs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46575" y="2705088"/>
            <a:ext cx="0" cy="330036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4030" y="1752600"/>
            <a:ext cx="862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A single thread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1684" y="1952622"/>
            <a:ext cx="12001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SIMT Group</a:t>
            </a:r>
            <a:endParaRPr lang="en-US" sz="1600" dirty="0">
              <a:latin typeface="Trebuchet MS"/>
              <a:cs typeface="Trebuchet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134229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96725" y="3005122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ight Arrow 50"/>
          <p:cNvSpPr/>
          <p:nvPr/>
        </p:nvSpPr>
        <p:spPr>
          <a:xfrm rot="5400000">
            <a:off x="671567" y="3755205"/>
            <a:ext cx="3300367" cy="1200133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321750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509271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096725" y="3405166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096725" y="3805211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096725" y="4205255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096725" y="4605300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096725" y="5005344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971933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934429" y="3005122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ight Arrow 67"/>
          <p:cNvSpPr/>
          <p:nvPr/>
        </p:nvSpPr>
        <p:spPr>
          <a:xfrm rot="5400000">
            <a:off x="2509271" y="3755205"/>
            <a:ext cx="3300367" cy="1200133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159454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346975" y="2855106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934429" y="3405166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934429" y="3805211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934429" y="4205255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934429" y="4605300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3934429" y="5005344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384479" y="3305155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8" name="Right Arrow 77"/>
          <p:cNvSpPr/>
          <p:nvPr/>
        </p:nvSpPr>
        <p:spPr>
          <a:xfrm rot="5400000">
            <a:off x="2959321" y="4055239"/>
            <a:ext cx="3300367" cy="120013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609504" y="3155139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797025" y="3155139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4421983" y="3155139"/>
            <a:ext cx="0" cy="24502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384479" y="4105244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384479" y="4505289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384479" y="4905333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384479" y="5305377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4384479" y="3705200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384479" y="3305155"/>
            <a:ext cx="464820" cy="0"/>
          </a:xfrm>
          <a:prstGeom prst="line">
            <a:avLst/>
          </a:prstGeom>
          <a:ln>
            <a:solidFill>
              <a:srgbClr val="76B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146842" y="1802605"/>
            <a:ext cx="251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SIMT Groups that concurrently run on the same SM</a:t>
            </a:r>
            <a:endParaRPr lang="en-US" sz="1600" dirty="0">
              <a:latin typeface="Trebuchet MS"/>
              <a:cs typeface="Trebuchet MS"/>
            </a:endParaRPr>
          </a:p>
        </p:txBody>
      </p:sp>
      <p:sp useBgFill="1">
        <p:nvSpPr>
          <p:cNvPr id="94" name="Right Arrow 93"/>
          <p:cNvSpPr/>
          <p:nvPr/>
        </p:nvSpPr>
        <p:spPr>
          <a:xfrm rot="5400000">
            <a:off x="5403343" y="3898970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5" name="Right Arrow 94"/>
          <p:cNvSpPr/>
          <p:nvPr/>
        </p:nvSpPr>
        <p:spPr>
          <a:xfrm rot="5400000">
            <a:off x="5628368" y="3998983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6" name="Right Arrow 95"/>
          <p:cNvSpPr/>
          <p:nvPr/>
        </p:nvSpPr>
        <p:spPr>
          <a:xfrm rot="5400000">
            <a:off x="6265939" y="4549043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7" name="Right Arrow 96"/>
          <p:cNvSpPr/>
          <p:nvPr/>
        </p:nvSpPr>
        <p:spPr>
          <a:xfrm rot="5400000">
            <a:off x="6490964" y="4649055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8" name="Right Arrow 97"/>
          <p:cNvSpPr/>
          <p:nvPr/>
        </p:nvSpPr>
        <p:spPr>
          <a:xfrm rot="5400000">
            <a:off x="7053526" y="3798959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9" name="Right Arrow 98"/>
          <p:cNvSpPr/>
          <p:nvPr/>
        </p:nvSpPr>
        <p:spPr>
          <a:xfrm rot="5400000">
            <a:off x="7278551" y="3898972"/>
            <a:ext cx="2350261" cy="562563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6222183" y="1852611"/>
            <a:ext cx="251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SIMT Groups that execute together on the same GPU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109671" y="2705089"/>
            <a:ext cx="2775308" cy="3650406"/>
          </a:xfrm>
          <a:prstGeom prst="rect">
            <a:avLst/>
          </a:prstGeom>
          <a:noFill/>
          <a:ln w="25400">
            <a:solidFill>
              <a:srgbClr val="76B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The sections on </a:t>
            </a:r>
            <a:r>
              <a:rPr lang="en-US" sz="2200" i="1" dirty="0" smtClean="0"/>
              <a:t>Introducing the CUDA Execution Model</a:t>
            </a:r>
            <a:r>
              <a:rPr lang="en-US" sz="2200" dirty="0" smtClean="0"/>
              <a:t>, </a:t>
            </a:r>
            <a:r>
              <a:rPr lang="en-US" sz="2200" i="1" dirty="0" smtClean="0"/>
              <a:t>Understanding the Nature of Warp Execution</a:t>
            </a:r>
            <a:r>
              <a:rPr lang="en-US" sz="2200" dirty="0" smtClean="0"/>
              <a:t>, and </a:t>
            </a:r>
            <a:r>
              <a:rPr lang="en-US" sz="2200" i="1" dirty="0" smtClean="0"/>
              <a:t>Exposing Parallelism</a:t>
            </a:r>
            <a:r>
              <a:rPr lang="en-US" sz="2200" dirty="0" smtClean="0"/>
              <a:t> in Chapter 3 of </a:t>
            </a:r>
            <a:r>
              <a:rPr lang="en-US" sz="2200" i="1" dirty="0" smtClean="0"/>
              <a:t>Professional CUDA C Programming 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Michael Wolfe. </a:t>
            </a:r>
            <a:r>
              <a:rPr lang="en-US" sz="2200" i="1" dirty="0" smtClean="0"/>
              <a:t>Understanding the CUDA Data Parallel Threading Model</a:t>
            </a:r>
            <a:r>
              <a:rPr lang="en-US" sz="2200" dirty="0"/>
              <a:t>. https://</a:t>
            </a:r>
            <a:r>
              <a:rPr lang="en-US" sz="2200" dirty="0" err="1"/>
              <a:t>www.pgroup.com</a:t>
            </a:r>
            <a:r>
              <a:rPr lang="en-US" sz="2200" dirty="0"/>
              <a:t>/lit/articles/insider/v2n1a5.htm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Will </a:t>
            </a:r>
            <a:r>
              <a:rPr lang="en-US" sz="2200" dirty="0"/>
              <a:t>Ramey. </a:t>
            </a:r>
            <a:r>
              <a:rPr lang="en-US" sz="2200" i="1" dirty="0"/>
              <a:t>Introduction to CUDA Platform</a:t>
            </a:r>
            <a:r>
              <a:rPr lang="en-US" sz="2200" dirty="0"/>
              <a:t>. http://</a:t>
            </a:r>
            <a:r>
              <a:rPr lang="en-US" sz="2200" dirty="0" err="1"/>
              <a:t>developer.download.nvidia</a:t>
            </a:r>
            <a:r>
              <a:rPr lang="en-US" sz="2200" dirty="0"/>
              <a:t> .com/compute/</a:t>
            </a:r>
            <a:r>
              <a:rPr lang="en-US" sz="2200" dirty="0" err="1"/>
              <a:t>developertrainingmaterials</a:t>
            </a:r>
            <a:r>
              <a:rPr lang="en-US" sz="2200" dirty="0"/>
              <a:t>/presentations/general/</a:t>
            </a:r>
            <a:r>
              <a:rPr lang="en-US" sz="2200" dirty="0" err="1"/>
              <a:t>Why_GPU</a:t>
            </a:r>
            <a:r>
              <a:rPr lang="en-US" sz="2200" dirty="0"/>
              <a:t>_ </a:t>
            </a:r>
            <a:r>
              <a:rPr lang="en-US" sz="2200" dirty="0" err="1"/>
              <a:t>Computing.pptx</a:t>
            </a:r>
            <a:r>
              <a:rPr lang="en-US" sz="2200" dirty="0"/>
              <a:t> 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err="1" smtClean="0"/>
              <a:t>Timo</a:t>
            </a:r>
            <a:r>
              <a:rPr lang="en-US" sz="2200" dirty="0" smtClean="0"/>
              <a:t> </a:t>
            </a:r>
            <a:r>
              <a:rPr lang="en-US" sz="2200" dirty="0"/>
              <a:t>Stich. </a:t>
            </a:r>
            <a:r>
              <a:rPr lang="en-US" sz="2200" i="1" dirty="0"/>
              <a:t>Fermi Hardware &amp; Performance Tips. </a:t>
            </a:r>
            <a:r>
              <a:rPr lang="en-US" sz="2200" dirty="0"/>
              <a:t>http://theinf2.informatik.uni-jena.de/ theinf2_multimedia/</a:t>
            </a:r>
            <a:r>
              <a:rPr lang="en-US" sz="2200" dirty="0" err="1"/>
              <a:t>Website_downloads</a:t>
            </a:r>
            <a:r>
              <a:rPr lang="en-US" sz="2200" dirty="0"/>
              <a:t>/NVIDIA_Fermi_Perf_Jena_2011.</a:t>
            </a:r>
            <a:r>
              <a:rPr lang="en-US" sz="2200" dirty="0" smtClean="0"/>
              <a:t>pdf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Graphics </a:t>
            </a:r>
            <a:r>
              <a:rPr lang="en-US" dirty="0" smtClean="0"/>
              <a:t>Processing Unit (GPU)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62" y="1143000"/>
            <a:ext cx="8727038" cy="556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62" y="1182512"/>
            <a:ext cx="4078838" cy="36180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Enriching user visual experience</a:t>
            </a:r>
          </a:p>
          <a:p>
            <a:r>
              <a:rPr lang="en-US" dirty="0" smtClean="0"/>
              <a:t>Delivering energy-efficient computing</a:t>
            </a:r>
          </a:p>
          <a:p>
            <a:r>
              <a:rPr lang="en-US" dirty="0" smtClean="0"/>
              <a:t>Unlocking potentials of complex apps</a:t>
            </a:r>
          </a:p>
          <a:p>
            <a:r>
              <a:rPr lang="en-US" dirty="0" smtClean="0"/>
              <a:t>Enabling Deeper scientific discovery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 about GPUs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79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GPU Architecture Revolution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Unified Scalar </a:t>
            </a:r>
            <a:r>
              <a:rPr lang="en-US" b="1" dirty="0" err="1"/>
              <a:t>Shader</a:t>
            </a:r>
            <a:r>
              <a:rPr lang="en-US" b="1" dirty="0"/>
              <a:t> </a:t>
            </a:r>
            <a:r>
              <a:rPr lang="en-US" b="1" dirty="0" smtClean="0"/>
              <a:t>Architecture</a:t>
            </a:r>
          </a:p>
          <a:p>
            <a:endParaRPr lang="en-US" b="1" dirty="0"/>
          </a:p>
          <a:p>
            <a:r>
              <a:rPr lang="en-US" b="1" dirty="0" smtClean="0"/>
              <a:t>Highly </a:t>
            </a:r>
            <a:r>
              <a:rPr lang="en-US" b="1" dirty="0"/>
              <a:t>Data Parallel Stream Processing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6258580"/>
            <a:ext cx="8369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An </a:t>
            </a:r>
            <a:r>
              <a:rPr lang="en-US" sz="1400" dirty="0"/>
              <a:t>Introduction to Modern GPU </a:t>
            </a:r>
            <a:r>
              <a:rPr lang="en-US" sz="1400" dirty="0" smtClean="0"/>
              <a:t>Architecture, </a:t>
            </a:r>
            <a:r>
              <a:rPr lang="en-US" sz="1400" dirty="0" err="1" smtClean="0"/>
              <a:t>Ashu</a:t>
            </a:r>
            <a:r>
              <a:rPr lang="en-US" sz="1400" dirty="0" smtClean="0"/>
              <a:t> </a:t>
            </a:r>
            <a:r>
              <a:rPr lang="en-US" sz="1400" dirty="0" err="1" smtClean="0"/>
              <a:t>Rege</a:t>
            </a:r>
            <a:r>
              <a:rPr lang="en-US" sz="1400" dirty="0" smtClean="0"/>
              <a:t>, NVIDIA Director </a:t>
            </a:r>
            <a:r>
              <a:rPr lang="en-US" sz="1400" dirty="0"/>
              <a:t>of Developer </a:t>
            </a:r>
            <a:r>
              <a:rPr lang="en-US" sz="1400" dirty="0" smtClean="0"/>
              <a:t>Technology</a:t>
            </a:r>
          </a:p>
          <a:p>
            <a:r>
              <a:rPr lang="en-US" sz="1400" dirty="0"/>
              <a:t>ftp://</a:t>
            </a:r>
            <a:r>
              <a:rPr lang="en-US" sz="1400" dirty="0" err="1"/>
              <a:t>download.nvidia.com</a:t>
            </a:r>
            <a:r>
              <a:rPr lang="en-US" sz="1400" dirty="0"/>
              <a:t>/developer/</a:t>
            </a:r>
            <a:r>
              <a:rPr lang="en-US" sz="1400" dirty="0" err="1"/>
              <a:t>cuda</a:t>
            </a:r>
            <a:r>
              <a:rPr lang="en-US" sz="1400" dirty="0"/>
              <a:t>/seminar/</a:t>
            </a:r>
            <a:r>
              <a:rPr lang="en-US" sz="1400" dirty="0" err="1"/>
              <a:t>TDCI_Arch.pdf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819400"/>
            <a:ext cx="8043333" cy="3091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67" y="5807066"/>
            <a:ext cx="8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Image: http</a:t>
            </a:r>
            <a:r>
              <a:rPr lang="en-US" sz="1600" dirty="0"/>
              <a:t>://</a:t>
            </a:r>
            <a:r>
              <a:rPr lang="en-US" sz="1600" dirty="0" err="1"/>
              <a:t>www.ntu.edu.sg</a:t>
            </a:r>
            <a:r>
              <a:rPr lang="en-US" sz="1600" dirty="0"/>
              <a:t>/home/</a:t>
            </a:r>
            <a:r>
              <a:rPr lang="en-US" sz="1600" dirty="0" err="1"/>
              <a:t>ehchua</a:t>
            </a:r>
            <a:r>
              <a:rPr lang="en-US" sz="1600" dirty="0"/>
              <a:t>/programming/</a:t>
            </a:r>
            <a:r>
              <a:rPr lang="en-US" sz="1600" dirty="0" err="1"/>
              <a:t>opengl</a:t>
            </a:r>
            <a:r>
              <a:rPr lang="en-US" sz="1600" dirty="0"/>
              <a:t>/</a:t>
            </a:r>
            <a:r>
              <a:rPr lang="en-US" sz="1600" dirty="0" err="1"/>
              <a:t>CG_BasicsTheory.html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86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52400"/>
            <a:ext cx="85217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GPUs with </a:t>
            </a:r>
            <a:r>
              <a:rPr lang="en-US" dirty="0" smtClean="0"/>
              <a:t>Dedicated Pipelines</a:t>
            </a:r>
            <a:br>
              <a:rPr lang="en-US" dirty="0" smtClean="0"/>
            </a:br>
            <a:r>
              <a:rPr lang="en-US" dirty="0" smtClean="0"/>
              <a:t>-- late 1990s</a:t>
            </a:r>
            <a:r>
              <a:rPr lang="en-US" dirty="0"/>
              <a:t>-early </a:t>
            </a:r>
            <a:r>
              <a:rPr lang="en-US" dirty="0" smtClean="0"/>
              <a:t>2000s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4038600" cy="557847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Graphics </a:t>
            </a:r>
            <a:r>
              <a:rPr lang="en-US" sz="2800" dirty="0"/>
              <a:t>chips generally had a pipeline structure with individual stages performing specialized operations, finally leading to loading frame buffer for display.</a:t>
            </a:r>
          </a:p>
          <a:p>
            <a:endParaRPr lang="en-US" sz="2800" dirty="0"/>
          </a:p>
          <a:p>
            <a:r>
              <a:rPr lang="en-US" sz="2800" dirty="0"/>
              <a:t>Individual stages may have access to graphics memory for storing intermediate computed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00600" y="1243687"/>
            <a:ext cx="3886200" cy="4575667"/>
            <a:chOff x="5040360" y="1562565"/>
            <a:chExt cx="3886200" cy="4575667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7129440" y="1631692"/>
              <a:ext cx="1728000" cy="622145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8" name="Straight Arrow Connector 6"/>
            <p:cNvCxnSpPr>
              <a:cxnSpLocks noChangeShapeType="1"/>
              <a:stCxn id="7" idx="2"/>
              <a:endCxn id="9" idx="0"/>
            </p:cNvCxnSpPr>
            <p:nvPr/>
          </p:nvCxnSpPr>
          <p:spPr bwMode="auto">
            <a:xfrm rot="5400000">
              <a:off x="7819902" y="2425935"/>
              <a:ext cx="345636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129440" y="2599474"/>
              <a:ext cx="1728000" cy="622145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10" name="Straight Arrow Connector 8"/>
            <p:cNvCxnSpPr>
              <a:cxnSpLocks noChangeShapeType="1"/>
              <a:stCxn id="9" idx="2"/>
              <a:endCxn id="11" idx="0"/>
            </p:cNvCxnSpPr>
            <p:nvPr/>
          </p:nvCxnSpPr>
          <p:spPr bwMode="auto">
            <a:xfrm>
              <a:off x="7993440" y="3221619"/>
              <a:ext cx="0" cy="3738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7129440" y="3595478"/>
              <a:ext cx="1728000" cy="622145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12" name="Straight Arrow Connector 10"/>
            <p:cNvCxnSpPr>
              <a:cxnSpLocks noChangeShapeType="1"/>
              <a:stCxn id="11" idx="2"/>
              <a:endCxn id="13" idx="0"/>
            </p:cNvCxnSpPr>
            <p:nvPr/>
          </p:nvCxnSpPr>
          <p:spPr bwMode="auto">
            <a:xfrm>
              <a:off x="7993440" y="4217623"/>
              <a:ext cx="0" cy="3865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7129440" y="4604164"/>
              <a:ext cx="1728000" cy="622145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14" name="Straight Arrow Connector 12"/>
            <p:cNvCxnSpPr>
              <a:cxnSpLocks noChangeShapeType="1"/>
              <a:stCxn id="13" idx="2"/>
              <a:endCxn id="16" idx="0"/>
            </p:cNvCxnSpPr>
            <p:nvPr/>
          </p:nvCxnSpPr>
          <p:spPr bwMode="auto">
            <a:xfrm rot="5400000">
              <a:off x="7854466" y="5363844"/>
              <a:ext cx="276509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124960" y="1562565"/>
              <a:ext cx="1036800" cy="4424144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7129440" y="5502818"/>
              <a:ext cx="1728000" cy="622145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17" name="Straight Arrow Connector 19"/>
            <p:cNvCxnSpPr>
              <a:cxnSpLocks noChangeShapeType="1"/>
              <a:stCxn id="16" idx="1"/>
            </p:cNvCxnSpPr>
            <p:nvPr/>
          </p:nvCxnSpPr>
          <p:spPr bwMode="auto">
            <a:xfrm rot="10800000">
              <a:off x="6161760" y="5571946"/>
              <a:ext cx="967680" cy="2419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7129440" y="1769947"/>
              <a:ext cx="1728000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>
                  <a:solidFill>
                    <a:schemeClr val="tx1"/>
                  </a:solidFill>
                </a:rPr>
                <a:t>Input stage</a:t>
              </a: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7129440" y="2604878"/>
              <a:ext cx="179712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Vertex </a:t>
              </a:r>
              <a:r>
                <a:rPr lang="en-US" dirty="0" err="1">
                  <a:solidFill>
                    <a:schemeClr val="tx1"/>
                  </a:solidFill>
                </a:rPr>
                <a:t>shader</a:t>
              </a:r>
              <a:r>
                <a:rPr lang="en-US" dirty="0">
                  <a:solidFill>
                    <a:schemeClr val="tx1"/>
                  </a:solidFill>
                </a:rPr>
                <a:t> stage</a:t>
              </a:r>
            </a:p>
          </p:txBody>
        </p:sp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7129440" y="3595478"/>
              <a:ext cx="172800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Geometry </a:t>
              </a:r>
              <a:r>
                <a:rPr lang="en-US" dirty="0" err="1">
                  <a:solidFill>
                    <a:schemeClr val="tx1"/>
                  </a:solidFill>
                </a:rPr>
                <a:t>shader</a:t>
              </a:r>
              <a:r>
                <a:rPr lang="en-US" dirty="0">
                  <a:solidFill>
                    <a:schemeClr val="tx1"/>
                  </a:solidFill>
                </a:rPr>
                <a:t> stage</a:t>
              </a:r>
            </a:p>
          </p:txBody>
        </p:sp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7129440" y="4586078"/>
              <a:ext cx="172800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Rasterizer stage</a:t>
              </a:r>
            </a:p>
          </p:txBody>
        </p: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6161760" y="5157182"/>
              <a:ext cx="103680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Frame buffer</a:t>
              </a:r>
            </a:p>
          </p:txBody>
        </p:sp>
        <p:sp>
          <p:nvSpPr>
            <p:cNvPr id="23" name="TextBox 40"/>
            <p:cNvSpPr txBox="1">
              <a:spLocks noChangeArrowheads="1"/>
            </p:cNvSpPr>
            <p:nvPr/>
          </p:nvSpPr>
          <p:spPr bwMode="auto">
            <a:xfrm>
              <a:off x="7129440" y="5500478"/>
              <a:ext cx="172800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Pixel shading stage</a:t>
              </a:r>
            </a:p>
          </p:txBody>
        </p:sp>
        <p:cxnSp>
          <p:nvCxnSpPr>
            <p:cNvPr id="24" name="Straight Arrow Connector 41"/>
            <p:cNvCxnSpPr>
              <a:cxnSpLocks noChangeShapeType="1"/>
            </p:cNvCxnSpPr>
            <p:nvPr/>
          </p:nvCxnSpPr>
          <p:spPr bwMode="auto">
            <a:xfrm>
              <a:off x="6161760" y="1977328"/>
              <a:ext cx="967680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traight Arrow Connector 45"/>
            <p:cNvCxnSpPr>
              <a:cxnSpLocks noChangeShapeType="1"/>
            </p:cNvCxnSpPr>
            <p:nvPr/>
          </p:nvCxnSpPr>
          <p:spPr bwMode="auto">
            <a:xfrm>
              <a:off x="6161760" y="2945110"/>
              <a:ext cx="967680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 type="triangl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traight Arrow Connector 46"/>
            <p:cNvCxnSpPr>
              <a:cxnSpLocks noChangeShapeType="1"/>
            </p:cNvCxnSpPr>
            <p:nvPr/>
          </p:nvCxnSpPr>
          <p:spPr bwMode="auto">
            <a:xfrm>
              <a:off x="6161760" y="3912892"/>
              <a:ext cx="967680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 type="triangl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Straight Arrow Connector 48"/>
            <p:cNvCxnSpPr>
              <a:cxnSpLocks noChangeShapeType="1"/>
            </p:cNvCxnSpPr>
            <p:nvPr/>
          </p:nvCxnSpPr>
          <p:spPr bwMode="auto">
            <a:xfrm>
              <a:off x="6161760" y="4880673"/>
              <a:ext cx="967680" cy="1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 type="triangl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TextBox 49"/>
            <p:cNvSpPr txBox="1">
              <a:spLocks noChangeArrowheads="1"/>
            </p:cNvSpPr>
            <p:nvPr/>
          </p:nvSpPr>
          <p:spPr bwMode="auto">
            <a:xfrm>
              <a:off x="5040360" y="3290746"/>
              <a:ext cx="1210800" cy="63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dirty="0">
                  <a:solidFill>
                    <a:schemeClr val="tx1"/>
                  </a:solidFill>
                </a:rPr>
                <a:t>Graphics memory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9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Logical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Processor Per Function, each could be vector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 descr="App-a-02-03-P374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9144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2040466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/>
              <a:t>Graphics </a:t>
            </a:r>
            <a:r>
              <a:rPr lang="en-US" sz="1200" b="1" dirty="0"/>
              <a:t>logical pipeline.</a:t>
            </a:r>
            <a:r>
              <a:rPr lang="en-US" sz="1200" dirty="0"/>
              <a:t> Programmable graphics </a:t>
            </a:r>
            <a:r>
              <a:rPr lang="en-US" sz="1200" dirty="0" err="1"/>
              <a:t>shader</a:t>
            </a:r>
            <a:r>
              <a:rPr lang="en-US" sz="1200" dirty="0"/>
              <a:t> stages are blue, and fixed-function blocks are white. Copyright © 2009 Elsevier, Inc. All rights reserved.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30035"/>
            <a:ext cx="4678535" cy="36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886200"/>
            <a:ext cx="2209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Unbalanced</a:t>
            </a:r>
          </a:p>
          <a:p>
            <a:r>
              <a:rPr lang="en-US" sz="2800" b="1" dirty="0"/>
              <a:t>and inefficient </a:t>
            </a:r>
            <a:r>
              <a:rPr lang="en-US" sz="2800" b="1" dirty="0" smtClean="0"/>
              <a:t>utilization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97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Optimal </a:t>
            </a:r>
            <a:r>
              <a:rPr lang="en-US" dirty="0" smtClean="0"/>
              <a:t>utilization in </a:t>
            </a:r>
            <a:r>
              <a:rPr lang="en-US" dirty="0"/>
              <a:t>unified architecture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 descr="App-a-02-04-P374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05000"/>
            <a:ext cx="7126941" cy="40386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6019800"/>
            <a:ext cx="83534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 b="1" dirty="0"/>
              <a:t>FIGURE A.2.4 Logical pipeline mapped to physical processors.</a:t>
            </a:r>
            <a:r>
              <a:rPr lang="en-US" sz="1200" dirty="0"/>
              <a:t> The programmable </a:t>
            </a:r>
            <a:r>
              <a:rPr lang="en-US" sz="1200" dirty="0" err="1"/>
              <a:t>shader</a:t>
            </a:r>
            <a:r>
              <a:rPr lang="en-US" sz="1200" dirty="0"/>
              <a:t> stages execute on the array of unified processors, and the logical graphics pipeline dataflow recirculates through the processors. Copyright © 2009 Elsevier,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657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Specialized Pipeline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2" descr="30_geforce6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61349"/>
            <a:ext cx="6353915" cy="52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5413529"/>
            <a:ext cx="3258720" cy="8224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/>
            <a:r>
              <a:rPr lang="en-US" sz="1600" b="1" dirty="0"/>
              <a:t>GeForce 6 Series Architecture</a:t>
            </a:r>
          </a:p>
          <a:p>
            <a:pPr algn="ctr"/>
            <a:r>
              <a:rPr lang="en-US" sz="1600" dirty="0"/>
              <a:t>(2004-5)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From GPU Gems </a:t>
            </a:r>
            <a:r>
              <a:rPr lang="en-US" sz="1600" dirty="0" smtClean="0">
                <a:solidFill>
                  <a:schemeClr val="tx1"/>
                </a:solidFill>
              </a:rPr>
              <a:t>2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Memory Model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953000" y="1164471"/>
            <a:ext cx="3657600" cy="5312529"/>
            <a:chOff x="4953000" y="1164471"/>
            <a:chExt cx="3657600" cy="5312529"/>
          </a:xfrm>
        </p:grpSpPr>
        <p:sp>
          <p:nvSpPr>
            <p:cNvPr id="16" name="Rectangle 15"/>
            <p:cNvSpPr/>
            <p:nvPr/>
          </p:nvSpPr>
          <p:spPr>
            <a:xfrm>
              <a:off x="4953000" y="1164471"/>
              <a:ext cx="3657600" cy="5312529"/>
            </a:xfrm>
            <a:prstGeom prst="rect">
              <a:avLst/>
            </a:prstGeom>
            <a:solidFill>
              <a:srgbClr val="76B9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SIMT Thread Groups on a GPU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21587" y="1874674"/>
              <a:ext cx="3283527" cy="2552097"/>
            </a:xfrm>
            <a:prstGeom prst="rect">
              <a:avLst/>
            </a:prstGeom>
            <a:solidFill>
              <a:srgbClr val="76B9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SIMT Thread Groups on an SM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44415" y="2482922"/>
              <a:ext cx="3075708" cy="1093756"/>
            </a:xfrm>
            <a:prstGeom prst="rect">
              <a:avLst/>
            </a:prstGeom>
            <a:solidFill>
              <a:srgbClr val="76B9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SIMT Thread Group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4000" y="2957907"/>
              <a:ext cx="1122219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Registers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53200" y="2957907"/>
              <a:ext cx="1704109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Local Memory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4416" y="3757996"/>
              <a:ext cx="3075708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On-Chip Shared Memory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21587" y="4608091"/>
              <a:ext cx="3283527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Global Memory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21587" y="5208157"/>
              <a:ext cx="3283527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Constant Memory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21587" y="5808224"/>
              <a:ext cx="3283527" cy="468753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rebuchet MS"/>
                  <a:cs typeface="Trebuchet MS"/>
                </a:rPr>
                <a:t>Texture Memory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4572000" cy="5213350"/>
          </a:xfrm>
        </p:spPr>
        <p:txBody>
          <a:bodyPr/>
          <a:lstStyle/>
          <a:p>
            <a:r>
              <a:rPr lang="en-GB" dirty="0"/>
              <a:t>Now that we understand how abstract threads of execution are mapped to the GPU:</a:t>
            </a:r>
          </a:p>
          <a:p>
            <a:pPr lvl="1"/>
            <a:r>
              <a:rPr lang="en-GB" dirty="0"/>
              <a:t>How do those threads store and retrieve data?</a:t>
            </a:r>
          </a:p>
          <a:p>
            <a:pPr lvl="1"/>
            <a:r>
              <a:rPr lang="en-GB" dirty="0"/>
              <a:t>What rules are there about memory consistency?</a:t>
            </a:r>
          </a:p>
          <a:p>
            <a:pPr lvl="1"/>
            <a:r>
              <a:rPr lang="en-GB" dirty="0"/>
              <a:t>How can we efficiently use GPU memory?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Memory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There are many levels and types of GPU memory, each of which has special characteristics that make it useful</a:t>
            </a:r>
          </a:p>
          <a:p>
            <a:pPr lvl="1"/>
            <a:r>
              <a:rPr lang="en-GB" dirty="0" smtClean="0"/>
              <a:t>Size</a:t>
            </a:r>
          </a:p>
          <a:p>
            <a:pPr lvl="1"/>
            <a:r>
              <a:rPr lang="en-GB" dirty="0" smtClean="0"/>
              <a:t>Latency</a:t>
            </a:r>
          </a:p>
          <a:p>
            <a:pPr lvl="1"/>
            <a:r>
              <a:rPr lang="en-GB" dirty="0" smtClean="0"/>
              <a:t>Bandwidth</a:t>
            </a:r>
          </a:p>
          <a:p>
            <a:pPr lvl="1"/>
            <a:r>
              <a:rPr lang="en-GB" dirty="0" smtClean="0"/>
              <a:t>Readable and/or Writable</a:t>
            </a:r>
          </a:p>
          <a:p>
            <a:pPr lvl="1"/>
            <a:r>
              <a:rPr lang="en-GB" dirty="0" smtClean="0"/>
              <a:t>Optimal Access Patterns</a:t>
            </a:r>
          </a:p>
          <a:p>
            <a:pPr lvl="1"/>
            <a:r>
              <a:rPr lang="en-GB" dirty="0" smtClean="0"/>
              <a:t>Accessibility by threads in the same SIMT group, SM, GPU</a:t>
            </a:r>
          </a:p>
          <a:p>
            <a:endParaRPr lang="en-GB" dirty="0"/>
          </a:p>
          <a:p>
            <a:r>
              <a:rPr lang="en-GB" dirty="0" smtClean="0"/>
              <a:t>Later lectures will go into detail on each type of GPU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Memory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334000" cy="54864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For now, we focus on two memory types: on-chip shared memory and registers</a:t>
            </a:r>
          </a:p>
          <a:p>
            <a:pPr lvl="1"/>
            <a:r>
              <a:rPr lang="en-GB" dirty="0" smtClean="0"/>
              <a:t>These memory types affect the GPU execution model</a:t>
            </a:r>
          </a:p>
          <a:p>
            <a:endParaRPr lang="en-GB" dirty="0"/>
          </a:p>
          <a:p>
            <a:r>
              <a:rPr lang="en-GB" dirty="0" smtClean="0"/>
              <a:t>Each SM has a limited set of registers, each thread receives its own private set of registers</a:t>
            </a:r>
          </a:p>
          <a:p>
            <a:endParaRPr lang="en-GB" dirty="0"/>
          </a:p>
          <a:p>
            <a:r>
              <a:rPr lang="en-GB" dirty="0" smtClean="0"/>
              <a:t>Each SM has a limited amount of Shared Memory, all SIMT groups on an SM share that Shared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200" y="1524000"/>
            <a:ext cx="3124200" cy="4953000"/>
          </a:xfrm>
          <a:prstGeom prst="rect">
            <a:avLst/>
          </a:prstGeom>
          <a:solidFill>
            <a:srgbClr val="76B9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SIMT Thread Groups on a GPU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235" y="2047389"/>
            <a:ext cx="2804679" cy="2379382"/>
          </a:xfrm>
          <a:prstGeom prst="rect">
            <a:avLst/>
          </a:prstGeom>
          <a:solidFill>
            <a:srgbClr val="76B9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SIMT Thread Groups on an SM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7755" y="2556942"/>
            <a:ext cx="2627167" cy="1019735"/>
          </a:xfrm>
          <a:prstGeom prst="rect">
            <a:avLst/>
          </a:prstGeom>
          <a:solidFill>
            <a:srgbClr val="76B9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SIMT Thread Group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8038" y="2989630"/>
            <a:ext cx="958562" cy="43703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Registers</a:t>
            </a:r>
            <a:endParaRPr lang="en-US" sz="1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8916" y="2989630"/>
            <a:ext cx="1275484" cy="43703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Local Memory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7756" y="3789719"/>
            <a:ext cx="2627167" cy="43703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Trebuchet MS"/>
                <a:cs typeface="Trebuchet MS"/>
              </a:rPr>
              <a:t>On-Chip Shared Memory</a:t>
            </a:r>
            <a:endParaRPr lang="en-US" sz="14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05235" y="4639814"/>
            <a:ext cx="2804679" cy="43703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Global Memory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5235" y="5239880"/>
            <a:ext cx="2804679" cy="43703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Constant Memory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5235" y="5839947"/>
            <a:ext cx="2804679" cy="43703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Texture Memory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Memory Model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ea typeface="Wingdings"/>
                <a:cs typeface="Wingdings"/>
                <a:sym typeface="Wingdings"/>
              </a:rPr>
              <a:t></a:t>
            </a:r>
            <a:r>
              <a:rPr lang="en-GB" dirty="0">
                <a:ea typeface="Wingdings"/>
                <a:cs typeface="Trebuchet MS"/>
                <a:sym typeface="Wingdings"/>
              </a:rPr>
              <a:t> Shared Memory and Registers are limited</a:t>
            </a:r>
          </a:p>
          <a:p>
            <a:pPr lvl="1"/>
            <a:r>
              <a:rPr lang="en-GB" dirty="0">
                <a:ea typeface="Wingdings"/>
                <a:cs typeface="Trebuchet MS"/>
                <a:sym typeface="Wingdings"/>
              </a:rPr>
              <a:t>Per-SM resources which can impact how many threads can execute on an SM</a:t>
            </a:r>
          </a:p>
          <a:p>
            <a:endParaRPr lang="en-GB" dirty="0">
              <a:ea typeface="Wingdings"/>
              <a:cs typeface="Trebuchet MS"/>
              <a:sym typeface="Wingdings"/>
            </a:endParaRPr>
          </a:p>
          <a:p>
            <a:r>
              <a:rPr lang="en-GB" dirty="0">
                <a:ea typeface="Wingdings"/>
                <a:cs typeface="Trebuchet MS"/>
                <a:sym typeface="Wingdings"/>
              </a:rPr>
              <a:t>For example: consider an imaginary SM that supports executing 1,024 threads concurrently (32 SIMT groups of 32 threads)</a:t>
            </a:r>
          </a:p>
          <a:p>
            <a:pPr lvl="1"/>
            <a:r>
              <a:rPr lang="en-GB" dirty="0">
                <a:ea typeface="Wingdings"/>
                <a:cs typeface="Trebuchet MS"/>
                <a:sym typeface="Wingdings"/>
              </a:rPr>
              <a:t>Suppose that SM has a total of 16,384 registers</a:t>
            </a:r>
          </a:p>
          <a:p>
            <a:pPr lvl="1"/>
            <a:r>
              <a:rPr lang="en-GB" dirty="0">
                <a:ea typeface="Wingdings"/>
                <a:cs typeface="Trebuchet MS"/>
                <a:sym typeface="Wingdings"/>
              </a:rPr>
              <a:t>Suppose each thread in an application requires 64 registers to execute</a:t>
            </a:r>
          </a:p>
          <a:p>
            <a:pPr lvl="1"/>
            <a:r>
              <a:rPr lang="en-GB" dirty="0">
                <a:ea typeface="Wingdings"/>
                <a:cs typeface="Trebuchet MS"/>
                <a:sym typeface="Wingdings"/>
              </a:rPr>
              <a:t>Even though we can theoretically support 1,024 threads, we can only simultaneously store state for 16,384 registers / 64 registers per thread = </a:t>
            </a:r>
            <a:r>
              <a:rPr lang="en-GB" b="1" dirty="0">
                <a:ea typeface="Wingdings"/>
                <a:cs typeface="Trebuchet MS"/>
                <a:sym typeface="Wingdings"/>
              </a:rPr>
              <a:t>256 </a:t>
            </a:r>
            <a:r>
              <a:rPr lang="en-GB" b="1" dirty="0" smtClean="0">
                <a:ea typeface="Wingdings"/>
                <a:cs typeface="Trebuchet MS"/>
                <a:sym typeface="Wingdings"/>
              </a:rPr>
              <a:t>threads</a:t>
            </a:r>
            <a:endParaRPr lang="en-GB" b="1" dirty="0"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6" name="Text Box 4"/>
          <p:cNvSpPr txBox="1">
            <a:spLocks noChangeArrowheads="1"/>
          </p:cNvSpPr>
          <p:nvPr/>
        </p:nvSpPr>
        <p:spPr bwMode="auto">
          <a:xfrm>
            <a:off x="8305800" y="6400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fld id="{7D883EEB-80E1-4F0D-B63B-D27534997539}" type="slidenum">
              <a:rPr lang="en-US">
                <a:latin typeface="Tahoma" pitchFamily="34" charset="0"/>
              </a:rPr>
              <a:pPr eaLnBrk="0" hangingPunct="0">
                <a:spcBef>
                  <a:spcPct val="50000"/>
                </a:spcBef>
              </a:pPr>
              <a:t>6</a:t>
            </a:fld>
            <a:endParaRPr lang="en-US">
              <a:latin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</a:t>
            </a:r>
            <a:r>
              <a:rPr lang="en-US" dirty="0" smtClean="0"/>
              <a:t>Computing </a:t>
            </a:r>
            <a:r>
              <a:rPr lang="mr-IN" dirty="0" smtClean="0"/>
              <a:t>–</a:t>
            </a:r>
            <a:r>
              <a:rPr lang="en-US" dirty="0" smtClean="0"/>
              <a:t> General Purpose GPUs (GPGPUs)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Use GPU </a:t>
            </a:r>
            <a:r>
              <a:rPr lang="en-US" b="1" dirty="0">
                <a:solidFill>
                  <a:srgbClr val="FF0000"/>
                </a:solidFill>
              </a:rPr>
              <a:t>for more than just generating graphics</a:t>
            </a:r>
          </a:p>
          <a:p>
            <a:pPr lvl="1"/>
            <a:r>
              <a:rPr lang="en-US" dirty="0"/>
              <a:t>The computational resources are there, they are most of the time </a:t>
            </a:r>
            <a:r>
              <a:rPr lang="en-US" dirty="0" smtClean="0"/>
              <a:t>underutilized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95600"/>
            <a:ext cx="3352800" cy="2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Memory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ea typeface="Wingdings"/>
              <a:cs typeface="Wingdings"/>
              <a:sym typeface="Wingdings"/>
            </a:endParaRPr>
          </a:p>
          <a:p>
            <a:endParaRPr lang="en-GB" dirty="0">
              <a:ea typeface="Wingdings"/>
              <a:cs typeface="Wingdings"/>
              <a:sym typeface="Wingdings"/>
            </a:endParaRPr>
          </a:p>
          <a:p>
            <a:r>
              <a:rPr lang="en-GB" dirty="0" smtClean="0">
                <a:ea typeface="Wingdings"/>
                <a:cs typeface="Wingdings"/>
                <a:sym typeface="Wingdings"/>
              </a:rPr>
              <a:t></a:t>
            </a:r>
            <a:r>
              <a:rPr lang="en-GB" dirty="0" smtClean="0">
                <a:ea typeface="Wingdings"/>
                <a:cs typeface="Trebuchet MS"/>
                <a:sym typeface="Wingdings"/>
              </a:rPr>
              <a:t> </a:t>
            </a:r>
            <a:r>
              <a:rPr lang="en-GB" b="1" dirty="0" smtClean="0">
                <a:ea typeface="Wingdings"/>
                <a:cs typeface="Trebuchet MS"/>
                <a:sym typeface="Wingdings"/>
              </a:rPr>
              <a:t>Parallelism is limited by both the computational and storage resources of the GPU. </a:t>
            </a:r>
          </a:p>
          <a:p>
            <a:pPr lvl="1"/>
            <a:r>
              <a:rPr lang="en-GB" dirty="0" smtClean="0">
                <a:ea typeface="Wingdings"/>
                <a:cs typeface="Trebuchet MS"/>
                <a:sym typeface="Wingdings"/>
              </a:rPr>
              <a:t>In the GPU Execution Model, they are closely tied together.</a:t>
            </a:r>
            <a:endParaRPr lang="en-GB" dirty="0" smtClean="0"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Host and the GPU</a:t>
            </a:r>
          </a:p>
        </p:txBody>
      </p:sp>
      <p:pic>
        <p:nvPicPr>
          <p:cNvPr id="5" name="Picture 3" descr="\\europa\USB_Storage\Parallel programmin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22050" y="3352800"/>
            <a:ext cx="1673221" cy="2738333"/>
          </a:xfrm>
          <a:prstGeom prst="rect">
            <a:avLst/>
          </a:prstGeom>
          <a:noFill/>
        </p:spPr>
      </p:pic>
      <p:pic>
        <p:nvPicPr>
          <p:cNvPr id="6" name="Picture 4" descr="\\europa\USB_Storage\Parallel programming (CPU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34263" y="3752844"/>
            <a:ext cx="1849950" cy="1900211"/>
          </a:xfrm>
          <a:prstGeom prst="rect">
            <a:avLst/>
          </a:prstGeom>
          <a:noFill/>
        </p:spPr>
      </p:pic>
      <p:sp>
        <p:nvSpPr>
          <p:cNvPr id="7" name="Left-Right Arrow 6"/>
          <p:cNvSpPr/>
          <p:nvPr/>
        </p:nvSpPr>
        <p:spPr>
          <a:xfrm>
            <a:off x="4196959" y="4452923"/>
            <a:ext cx="862596" cy="45275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Cooperative co-processors</a:t>
            </a:r>
          </a:p>
          <a:p>
            <a:pPr lvl="1"/>
            <a:r>
              <a:rPr lang="en-US" dirty="0"/>
              <a:t>CPU and GPU work together on the problem at hand</a:t>
            </a:r>
          </a:p>
          <a:p>
            <a:pPr lvl="1"/>
            <a:r>
              <a:rPr lang="en-US" dirty="0"/>
              <a:t>Keep both processors well-utilized to get to the solution</a:t>
            </a:r>
          </a:p>
          <a:p>
            <a:pPr lvl="1"/>
            <a:r>
              <a:rPr lang="en-US" dirty="0"/>
              <a:t>Many different work partitioning techniques across CPU and </a:t>
            </a:r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1474" y="4125771"/>
            <a:ext cx="963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latin typeface="Trebuchet MS"/>
                <a:cs typeface="Trebuchet MS"/>
              </a:rPr>
              <a:t>PCIe</a:t>
            </a: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>
                <a:latin typeface="Trebuchet MS"/>
                <a:cs typeface="Trebuchet MS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135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Host and the GPU</a:t>
            </a:r>
          </a:p>
        </p:txBody>
      </p:sp>
      <p:pic>
        <p:nvPicPr>
          <p:cNvPr id="8" name="Picture 3" descr="\\europa\USB_Storage\Parallel programmin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72233" y="3522485"/>
            <a:ext cx="2025225" cy="3314411"/>
          </a:xfrm>
          <a:prstGeom prst="rect">
            <a:avLst/>
          </a:prstGeom>
          <a:noFill/>
        </p:spPr>
      </p:pic>
      <p:pic>
        <p:nvPicPr>
          <p:cNvPr id="9" name="Picture 4" descr="\\europa\USB_Storage\Parallel programming (CPU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22284" y="1478784"/>
            <a:ext cx="1022341" cy="1050117"/>
          </a:xfrm>
          <a:prstGeom prst="rect">
            <a:avLst/>
          </a:prstGeom>
          <a:noFill/>
        </p:spPr>
      </p:pic>
      <p:sp>
        <p:nvSpPr>
          <p:cNvPr id="10" name="Left-Right Arrow 9"/>
          <p:cNvSpPr/>
          <p:nvPr/>
        </p:nvSpPr>
        <p:spPr>
          <a:xfrm rot="5400000">
            <a:off x="7054540" y="2834169"/>
            <a:ext cx="1150127" cy="339568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5791200" cy="5213350"/>
          </a:xfrm>
        </p:spPr>
        <p:txBody>
          <a:bodyPr/>
          <a:lstStyle/>
          <a:p>
            <a:r>
              <a:rPr lang="en-US" dirty="0"/>
              <a:t>Management processor + accelerator</a:t>
            </a:r>
          </a:p>
          <a:p>
            <a:pPr lvl="1"/>
            <a:r>
              <a:rPr lang="en-US" dirty="0"/>
              <a:t>CPU is dedicated to GPU management and other ancillary functions (network I/O, disk I/O, system memory management, scheduling decisions)</a:t>
            </a:r>
          </a:p>
          <a:p>
            <a:pPr lvl="1"/>
            <a:r>
              <a:rPr lang="en-US" dirty="0"/>
              <a:t>CPU may spend a large amount of application time blocked on the GPU</a:t>
            </a:r>
          </a:p>
          <a:p>
            <a:pPr lvl="1"/>
            <a:r>
              <a:rPr lang="en-US" dirty="0"/>
              <a:t>GPU is the workhorse of the application, most computation is offloaded to </a:t>
            </a:r>
            <a:r>
              <a:rPr lang="en-US" dirty="0" smtClean="0"/>
              <a:t>it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Allows for a light-weight, inexpensive CPU to be used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7411736" y="2835752"/>
            <a:ext cx="963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latin typeface="Trebuchet MS"/>
                <a:cs typeface="Trebuchet MS"/>
              </a:rPr>
              <a:t>PCIe</a:t>
            </a: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>
                <a:latin typeface="Trebuchet MS"/>
                <a:cs typeface="Trebuchet MS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15270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Host and the GPU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 smtClean="0">
                <a:cs typeface="Trebuchet MS"/>
              </a:rPr>
              <a:t>	Co-processor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More computational bandwidth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Higher power consumption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Programmatically challenging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Requires knowledge of both architectures to be implemented effectively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Note useful for all applications</a:t>
            </a:r>
            <a:endParaRPr lang="en-GB" b="0" dirty="0">
              <a:cs typeface="Trebuchet MS"/>
            </a:endParaRPr>
          </a:p>
          <a:p>
            <a:pPr>
              <a:buFont typeface="Arial"/>
              <a:buChar char="•"/>
            </a:pPr>
            <a:endParaRPr lang="en-GB" b="0" dirty="0" smtClean="0">
              <a:cs typeface="Trebuchet MS"/>
            </a:endParaRPr>
          </a:p>
          <a:p>
            <a:pPr marL="0" indent="0" algn="ctr">
              <a:buNone/>
            </a:pPr>
            <a:endParaRPr lang="en-GB" dirty="0">
              <a:cs typeface="Trebuchet MS"/>
            </a:endParaRPr>
          </a:p>
          <a:p>
            <a:pPr marL="0" indent="0" algn="ctr">
              <a:buNone/>
            </a:pPr>
            <a:endParaRPr lang="en-GB" dirty="0" smtClean="0">
              <a:cs typeface="Trebuchet MS"/>
            </a:endParaRPr>
          </a:p>
          <a:p>
            <a:pPr marL="0" indent="0" algn="ctr">
              <a:buNone/>
            </a:pPr>
            <a:r>
              <a:rPr lang="en-GB" b="1" dirty="0" smtClean="0">
                <a:cs typeface="Trebuchet MS"/>
              </a:rPr>
              <a:t>Accelerator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Computational bandwidth of GPU only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Lower power consumption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Programming and optimizing focused on the GPU</a:t>
            </a:r>
          </a:p>
          <a:p>
            <a:pPr>
              <a:buFont typeface="Arial"/>
              <a:buChar char="•"/>
            </a:pPr>
            <a:r>
              <a:rPr lang="en-GB" b="0" dirty="0" smtClean="0">
                <a:cs typeface="Trebuchet MS"/>
              </a:rPr>
              <a:t>Limited knowledge of CPU architecture required</a:t>
            </a:r>
            <a:endParaRPr lang="en-GB" dirty="0" smtClean="0"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Communication</a:t>
            </a:r>
            <a:endParaRPr lang="en-GB" dirty="0"/>
          </a:p>
        </p:txBody>
      </p:sp>
      <p:pic>
        <p:nvPicPr>
          <p:cNvPr id="5" name="Picture 3" descr="\\europa\USB_Storage\Parallel programmin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22050" y="3979061"/>
            <a:ext cx="1673221" cy="2738333"/>
          </a:xfrm>
          <a:prstGeom prst="rect">
            <a:avLst/>
          </a:prstGeom>
          <a:noFill/>
        </p:spPr>
      </p:pic>
      <p:pic>
        <p:nvPicPr>
          <p:cNvPr id="6" name="Picture 4" descr="\\europa\USB_Storage\Parallel programming (CPU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34263" y="4379106"/>
            <a:ext cx="1849950" cy="1900211"/>
          </a:xfrm>
          <a:prstGeom prst="rect">
            <a:avLst/>
          </a:prstGeom>
          <a:noFill/>
        </p:spPr>
      </p:pic>
      <p:sp>
        <p:nvSpPr>
          <p:cNvPr id="7" name="Left-Right Arrow 6"/>
          <p:cNvSpPr/>
          <p:nvPr/>
        </p:nvSpPr>
        <p:spPr>
          <a:xfrm>
            <a:off x="4196959" y="5079184"/>
            <a:ext cx="862596" cy="45275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Communicating between the host and GPU is a piece of added complexity, relative to homogeneous programming models</a:t>
            </a:r>
          </a:p>
          <a:p>
            <a:endParaRPr lang="en-US" dirty="0"/>
          </a:p>
          <a:p>
            <a:r>
              <a:rPr lang="en-US" dirty="0"/>
              <a:t>Generally, CPU and GPU have physically and logically separate address spaces (though this is changing)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1474" y="4766846"/>
            <a:ext cx="963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latin typeface="Trebuchet MS"/>
                <a:cs typeface="Trebuchet MS"/>
              </a:rPr>
              <a:t>PCIe</a:t>
            </a: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>
                <a:latin typeface="Trebuchet MS"/>
                <a:cs typeface="Trebuchet MS"/>
              </a:rPr>
              <a:t>Bus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Communication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062972" y="2743200"/>
          <a:ext cx="7146117" cy="31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039"/>
                <a:gridCol w="2382039"/>
                <a:gridCol w="2382039"/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Communication</a:t>
                      </a:r>
                      <a:r>
                        <a:rPr lang="en-US" sz="2000" baseline="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Medium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Latency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Bandwidth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</a:tr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On-Chip Shared Memory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A few clock cycles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Thousands of GB/s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</a:tr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GPU Memory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Hundreds</a:t>
                      </a:r>
                      <a:r>
                        <a:rPr lang="en-US" sz="2000" baseline="0" dirty="0" smtClean="0">
                          <a:latin typeface="Trebuchet MS"/>
                          <a:cs typeface="Trebuchet MS"/>
                        </a:rPr>
                        <a:t> of clock cycles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Hundreds</a:t>
                      </a:r>
                      <a:r>
                        <a:rPr lang="en-US" sz="2000" baseline="0" dirty="0" smtClean="0">
                          <a:latin typeface="Trebuchet MS"/>
                          <a:cs typeface="Trebuchet MS"/>
                        </a:rPr>
                        <a:t> of GB/s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PCI Bus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Hundreds</a:t>
                      </a:r>
                      <a:r>
                        <a:rPr lang="en-US" sz="2000" baseline="0" dirty="0" smtClean="0">
                          <a:latin typeface="Trebuchet MS"/>
                          <a:cs typeface="Trebuchet MS"/>
                        </a:rPr>
                        <a:t> to thousands of clock cycles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rebuchet MS"/>
                          <a:cs typeface="Trebuchet MS"/>
                        </a:rPr>
                        <a:t>Tens </a:t>
                      </a:r>
                      <a:r>
                        <a:rPr lang="en-US" sz="2000" baseline="0" dirty="0" smtClean="0">
                          <a:latin typeface="Trebuchet MS"/>
                          <a:cs typeface="Trebuchet MS"/>
                        </a:rPr>
                        <a:t>of GB/s</a:t>
                      </a:r>
                      <a:endParaRPr lang="en-US" sz="2000" dirty="0" smtClean="0">
                        <a:latin typeface="Trebuchet MS"/>
                        <a:cs typeface="Trebuchet MS"/>
                      </a:endParaRPr>
                    </a:p>
                    <a:p>
                      <a:pPr algn="ctr"/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marL="76200" marR="76200" marT="50800" marB="50800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from CPU to GPU over the PCI bus adds</a:t>
            </a:r>
          </a:p>
          <a:p>
            <a:pPr lvl="1"/>
            <a:r>
              <a:rPr lang="en-US" dirty="0"/>
              <a:t>Conceptual complexity</a:t>
            </a:r>
          </a:p>
          <a:p>
            <a:pPr lvl="1"/>
            <a:r>
              <a:rPr lang="en-US" dirty="0"/>
              <a:t>Performance overhead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Communication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0903" y="4210045"/>
            <a:ext cx="780086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3810000"/>
            <a:ext cx="63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GPU</a:t>
            </a:r>
            <a:endParaRPr lang="en-US" sz="1600" dirty="0">
              <a:latin typeface="Trebuchet MS"/>
              <a:cs typeface="Trebuchet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0903" y="5010134"/>
            <a:ext cx="780086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614446"/>
            <a:ext cx="131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rebuchet MS"/>
                <a:cs typeface="Trebuchet MS"/>
              </a:rPr>
              <a:t>PCIe</a:t>
            </a:r>
            <a:r>
              <a:rPr lang="en-US" sz="1600" dirty="0" smtClean="0">
                <a:latin typeface="Trebuchet MS"/>
                <a:cs typeface="Trebuchet MS"/>
              </a:rPr>
              <a:t> Bus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1004" y="4710100"/>
            <a:ext cx="1200133" cy="600067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Copy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1154" y="4710100"/>
            <a:ext cx="1200133" cy="600067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Copy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1304" y="4710100"/>
            <a:ext cx="1200133" cy="600067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Copy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58958" y="4710100"/>
            <a:ext cx="1200133" cy="600067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Copy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9108" y="4710100"/>
            <a:ext cx="1200133" cy="600067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Copy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1154" y="3910011"/>
            <a:ext cx="1200133" cy="600067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Compute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71304" y="3910011"/>
            <a:ext cx="1200133" cy="600067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Compute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8958" y="3910011"/>
            <a:ext cx="1200133" cy="600067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Compute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9108" y="3910011"/>
            <a:ext cx="1200133" cy="600067"/>
          </a:xfrm>
          <a:prstGeom prst="rect">
            <a:avLst/>
          </a:prstGeom>
          <a:solidFill>
            <a:srgbClr val="76B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Compute</a:t>
            </a:r>
            <a:endParaRPr lang="en-US" dirty="0">
              <a:latin typeface="Trebuchet MS"/>
              <a:cs typeface="Trebuchet MS"/>
            </a:endParaRPr>
          </a:p>
        </p:txBody>
      </p:sp>
      <p:cxnSp>
        <p:nvCxnSpPr>
          <p:cNvPr id="5" name="Straight Arrow Connector 4"/>
          <p:cNvCxnSpPr>
            <a:stCxn id="13" idx="3"/>
            <a:endCxn id="18" idx="1"/>
          </p:cNvCxnSpPr>
          <p:nvPr/>
        </p:nvCxnSpPr>
        <p:spPr>
          <a:xfrm flipV="1">
            <a:off x="2671137" y="4210045"/>
            <a:ext cx="150017" cy="80008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19" idx="1"/>
          </p:cNvCxnSpPr>
          <p:nvPr/>
        </p:nvCxnSpPr>
        <p:spPr>
          <a:xfrm flipV="1">
            <a:off x="4021287" y="4210045"/>
            <a:ext cx="150017" cy="80008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20" idx="1"/>
          </p:cNvCxnSpPr>
          <p:nvPr/>
        </p:nvCxnSpPr>
        <p:spPr>
          <a:xfrm flipV="1">
            <a:off x="5371437" y="4210045"/>
            <a:ext cx="187521" cy="80008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3"/>
            <a:endCxn id="21" idx="1"/>
          </p:cNvCxnSpPr>
          <p:nvPr/>
        </p:nvCxnSpPr>
        <p:spPr>
          <a:xfrm flipV="1">
            <a:off x="6759091" y="4210045"/>
            <a:ext cx="150017" cy="80008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result, computation-communication overlap is a common technique in GPU programming</a:t>
            </a:r>
          </a:p>
          <a:p>
            <a:pPr lvl="1"/>
            <a:r>
              <a:rPr lang="en-US" dirty="0"/>
              <a:t>Asynchrony is a first-class citizen of most GPU programming </a:t>
            </a:r>
            <a:r>
              <a:rPr lang="en-US" dirty="0" smtClean="0"/>
              <a:t>frameworks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Execution Model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introduce a new conceptual model for programmers used to CPU single- and multi-threaded programming</a:t>
            </a:r>
          </a:p>
          <a:p>
            <a:endParaRPr lang="en-US" dirty="0"/>
          </a:p>
          <a:p>
            <a:r>
              <a:rPr lang="en-US" dirty="0"/>
              <a:t>While the concepts are different, they are no more complex than those you would need to learn to extract optimal performance from CPU architectures</a:t>
            </a:r>
          </a:p>
          <a:p>
            <a:endParaRPr lang="en-US" dirty="0"/>
          </a:p>
          <a:p>
            <a:r>
              <a:rPr lang="en-US"/>
              <a:t>GPUs offer programmers more control over how their workloads map to hardware, which makes the results of optimizing applications more predictable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Performance Gains Over CPU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6800"/>
            <a:ext cx="7083102" cy="549768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05000" y="304800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docs.nvidia.com</a:t>
            </a:r>
            <a:r>
              <a:rPr lang="en-US" sz="1600" dirty="0"/>
              <a:t>/</a:t>
            </a:r>
            <a:r>
              <a:rPr lang="en-US" sz="1600" dirty="0" err="1"/>
              <a:t>cuda</a:t>
            </a:r>
            <a:r>
              <a:rPr lang="en-US" sz="1600" dirty="0"/>
              <a:t>/</a:t>
            </a:r>
            <a:r>
              <a:rPr lang="en-US" sz="1600" dirty="0" err="1"/>
              <a:t>cuda</a:t>
            </a:r>
            <a:r>
              <a:rPr lang="en-US" sz="1600" dirty="0"/>
              <a:t>-c-programming-</a:t>
            </a:r>
            <a:r>
              <a:rPr lang="en-US" sz="1600" dirty="0" smtClean="0"/>
              <a:t>guide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340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Performance Gains Over CPU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7" y="1295400"/>
            <a:ext cx="85725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Graphics Processing Units (GPUs</a:t>
            </a:r>
            <a:r>
              <a:rPr lang="en-US" dirty="0" smtClean="0"/>
              <a:t>): Brief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E791-165F-344E-BF0E-59CD826800B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28600" y="1219200"/>
            <a:ext cx="8729279" cy="5410200"/>
            <a:chOff x="228600" y="1219200"/>
            <a:chExt cx="8729279" cy="5410200"/>
          </a:xfrm>
        </p:grpSpPr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307799" y="5698069"/>
              <a:ext cx="8650080" cy="414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cxnSp>
          <p:nvCxnSpPr>
            <p:cNvPr id="7" name="Straight Connector 4"/>
            <p:cNvCxnSpPr>
              <a:cxnSpLocks noChangeShapeType="1"/>
            </p:cNvCxnSpPr>
            <p:nvPr/>
          </p:nvCxnSpPr>
          <p:spPr bwMode="auto">
            <a:xfrm>
              <a:off x="435960" y="5836324"/>
              <a:ext cx="837360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Straight Connector 6"/>
            <p:cNvCxnSpPr>
              <a:cxnSpLocks noChangeShapeType="1"/>
            </p:cNvCxnSpPr>
            <p:nvPr/>
          </p:nvCxnSpPr>
          <p:spPr bwMode="auto">
            <a:xfrm rot="5400000">
              <a:off x="400669" y="5870168"/>
              <a:ext cx="20738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228600" y="5974579"/>
              <a:ext cx="635487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  <a:latin typeface="+mn-lt"/>
                </a:rPr>
                <a:t>1970</a:t>
              </a:r>
            </a:p>
          </p:txBody>
        </p:sp>
        <p:cxnSp>
          <p:nvCxnSpPr>
            <p:cNvPr id="10" name="Straight Connector 10"/>
            <p:cNvCxnSpPr>
              <a:cxnSpLocks noChangeShapeType="1"/>
            </p:cNvCxnSpPr>
            <p:nvPr/>
          </p:nvCxnSpPr>
          <p:spPr bwMode="auto">
            <a:xfrm rot="5400000">
              <a:off x="2405868" y="5870888"/>
              <a:ext cx="207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Connector 11"/>
            <p:cNvCxnSpPr>
              <a:cxnSpLocks noChangeShapeType="1"/>
            </p:cNvCxnSpPr>
            <p:nvPr/>
          </p:nvCxnSpPr>
          <p:spPr bwMode="auto">
            <a:xfrm rot="5400000">
              <a:off x="8419308" y="5870888"/>
              <a:ext cx="207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Connector 12"/>
            <p:cNvCxnSpPr>
              <a:cxnSpLocks noChangeShapeType="1"/>
            </p:cNvCxnSpPr>
            <p:nvPr/>
          </p:nvCxnSpPr>
          <p:spPr bwMode="auto">
            <a:xfrm rot="5400000">
              <a:off x="6414828" y="5870888"/>
              <a:ext cx="207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10348" y="5870888"/>
              <a:ext cx="207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8216279" y="6000502"/>
              <a:ext cx="635487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  <a:latin typeface="+mn-lt"/>
                </a:rPr>
                <a:t>2010</a:t>
              </a:r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6172920" y="5974579"/>
              <a:ext cx="635487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  <a:latin typeface="+mn-lt"/>
                </a:rPr>
                <a:t>2000</a:t>
              </a: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4237560" y="5974579"/>
              <a:ext cx="635487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  <a:latin typeface="+mn-lt"/>
                </a:rPr>
                <a:t>1990</a:t>
              </a: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2233080" y="5974579"/>
              <a:ext cx="635487" cy="3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eaLnBrk="1"/>
              <a:r>
                <a:rPr lang="en-US" b="1">
                  <a:solidFill>
                    <a:schemeClr val="tx1"/>
                  </a:solidFill>
                  <a:latin typeface="+mn-lt"/>
                </a:rPr>
                <a:t>1980</a:t>
              </a:r>
            </a:p>
          </p:txBody>
        </p: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838200" y="5167347"/>
              <a:ext cx="1866240" cy="77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 dirty="0">
                  <a:solidFill>
                    <a:schemeClr val="tx1"/>
                  </a:solidFill>
                  <a:latin typeface="+mn-lt"/>
                </a:rPr>
                <a:t>Atari 8-bit computer text/graphics chip</a:t>
              </a:r>
            </a:p>
            <a:p>
              <a:pPr algn="ctr" eaLnBrk="1"/>
              <a:endParaRPr lang="en-US" sz="15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653399" y="6345589"/>
              <a:ext cx="7741440" cy="28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US" sz="1300" dirty="0"/>
                <a:t>Source of information http://</a:t>
              </a:r>
              <a:r>
                <a:rPr lang="en-US" sz="1300" dirty="0" err="1"/>
                <a:t>en.wikipedia.org</a:t>
              </a:r>
              <a:r>
                <a:rPr lang="en-US" sz="1300" dirty="0"/>
                <a:t>/wiki/</a:t>
              </a:r>
              <a:r>
                <a:rPr lang="en-US" sz="1300" dirty="0" err="1"/>
                <a:t>Graphics_Processing_Unit</a:t>
              </a:r>
              <a:endParaRPr lang="en-US" sz="1300" dirty="0"/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2487000" y="5169579"/>
              <a:ext cx="2237400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/>
            <a:p>
              <a:pPr algn="ctr"/>
              <a:r>
                <a:rPr lang="fr-FR" sz="1500" b="1" dirty="0"/>
                <a:t>IBM PC Professional </a:t>
              </a:r>
              <a:r>
                <a:rPr lang="fr-FR" sz="1500" b="1" dirty="0" err="1"/>
                <a:t>Graphics</a:t>
              </a:r>
              <a:r>
                <a:rPr lang="fr-FR" sz="1500" b="1" dirty="0"/>
                <a:t> Controller </a:t>
              </a:r>
              <a:r>
                <a:rPr lang="fr-FR" sz="1500" b="1" dirty="0" err="1"/>
                <a:t>card</a:t>
              </a:r>
              <a:r>
                <a:rPr lang="fr-FR" sz="1500" b="1" dirty="0"/>
                <a:t> </a:t>
              </a:r>
              <a:endParaRPr lang="en-US" sz="1500" b="1" dirty="0"/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3694679" y="4468180"/>
              <a:ext cx="2142720" cy="77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 dirty="0"/>
                <a:t>S3 graphics cards- </a:t>
              </a:r>
            </a:p>
            <a:p>
              <a:pPr algn="ctr"/>
              <a:r>
                <a:rPr lang="en-US" sz="1500" b="1" dirty="0"/>
                <a:t>single chip 2D accelerator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4178519" y="3707781"/>
              <a:ext cx="221184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 dirty="0">
                  <a:solidFill>
                    <a:schemeClr val="tx1"/>
                  </a:solidFill>
                  <a:latin typeface="+mn-lt"/>
                </a:rPr>
                <a:t>OpenGL graphics API</a:t>
              </a:r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4178519" y="4053417"/>
              <a:ext cx="2142720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 dirty="0"/>
                <a:t>Hardware-accelerated 3D graphics</a:t>
              </a:r>
            </a:p>
          </p:txBody>
        </p:sp>
        <p:sp>
          <p:nvSpPr>
            <p:cNvPr id="24" name="TextBox 31"/>
            <p:cNvSpPr txBox="1">
              <a:spLocks noChangeArrowheads="1"/>
            </p:cNvSpPr>
            <p:nvPr/>
          </p:nvSpPr>
          <p:spPr bwMode="auto">
            <a:xfrm>
              <a:off x="4247639" y="3431272"/>
              <a:ext cx="255744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 dirty="0">
                  <a:solidFill>
                    <a:schemeClr val="tx1"/>
                  </a:solidFill>
                  <a:latin typeface="+mn-lt"/>
                </a:rPr>
                <a:t>DirectX graphics API</a:t>
              </a:r>
            </a:p>
          </p:txBody>
        </p:sp>
        <p:sp>
          <p:nvSpPr>
            <p:cNvPr id="25" name="TextBox 32"/>
            <p:cNvSpPr txBox="1">
              <a:spLocks noChangeArrowheads="1"/>
            </p:cNvSpPr>
            <p:nvPr/>
          </p:nvSpPr>
          <p:spPr bwMode="auto">
            <a:xfrm>
              <a:off x="4316759" y="5159453"/>
              <a:ext cx="255744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 dirty="0" err="1">
                  <a:solidFill>
                    <a:schemeClr val="tx1"/>
                  </a:solidFill>
                  <a:latin typeface="+mn-lt"/>
                </a:rPr>
                <a:t>Playstation</a:t>
              </a:r>
              <a:endParaRPr lang="en-US" sz="15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" name="TextBox 33"/>
            <p:cNvSpPr txBox="1">
              <a:spLocks noChangeArrowheads="1"/>
            </p:cNvSpPr>
            <p:nvPr/>
          </p:nvSpPr>
          <p:spPr bwMode="auto">
            <a:xfrm>
              <a:off x="4385879" y="2273979"/>
              <a:ext cx="2211840" cy="54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chemeClr val="bg1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eaLnBrk="1"/>
              <a:r>
                <a:rPr lang="en-US" sz="1500" b="1" dirty="0">
                  <a:solidFill>
                    <a:schemeClr val="tx1"/>
                  </a:solidFill>
                  <a:latin typeface="+mn-lt"/>
                </a:rPr>
                <a:t>GPUs with programmable shading</a:t>
              </a: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>
              <a:off x="4247639" y="2773506"/>
              <a:ext cx="2488320" cy="77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 dirty="0" err="1"/>
                <a:t>Nvidia</a:t>
              </a:r>
              <a:r>
                <a:rPr lang="en-US" sz="1500" b="1" dirty="0"/>
                <a:t> GeForce</a:t>
              </a:r>
            </a:p>
            <a:p>
              <a:pPr algn="ctr"/>
              <a:r>
                <a:rPr lang="en-US" sz="1500" b="1" dirty="0"/>
                <a:t>GE 3 (2001) with programmable shading</a:t>
              </a: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5077079" y="1564835"/>
              <a:ext cx="2764800" cy="77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 dirty="0"/>
                <a:t>General-purpose computing on graphics processing units (GPGPUs)</a:t>
              </a:r>
            </a:p>
          </p:txBody>
        </p:sp>
        <p:cxnSp>
          <p:nvCxnSpPr>
            <p:cNvPr id="29" name="Straight Arrow Connector 38"/>
            <p:cNvCxnSpPr>
              <a:cxnSpLocks noChangeShapeType="1"/>
            </p:cNvCxnSpPr>
            <p:nvPr/>
          </p:nvCxnSpPr>
          <p:spPr bwMode="auto">
            <a:xfrm flipV="1">
              <a:off x="6321239" y="1564835"/>
              <a:ext cx="2378261" cy="15593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7022519" y="1219200"/>
              <a:ext cx="1935360" cy="3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 algn="ctr"/>
              <a:r>
                <a:rPr lang="en-US" sz="1500" b="1" dirty="0"/>
                <a:t>GPU Computing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5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37730</TotalTime>
  <Words>3297</Words>
  <Application>Microsoft Macintosh PowerPoint</Application>
  <PresentationFormat>On-screen Show (4:3)</PresentationFormat>
  <Paragraphs>736</Paragraphs>
  <Slides>67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 Rounded MT Bold</vt:lpstr>
      <vt:lpstr>Calibri</vt:lpstr>
      <vt:lpstr>Courier New</vt:lpstr>
      <vt:lpstr>Curier new</vt:lpstr>
      <vt:lpstr>ＭＳ Ｐゴシック</vt:lpstr>
      <vt:lpstr>msmincho</vt:lpstr>
      <vt:lpstr>Tahoma</vt:lpstr>
      <vt:lpstr>Trebuchet MS</vt:lpstr>
      <vt:lpstr>Wingdings</vt:lpstr>
      <vt:lpstr>Arial</vt:lpstr>
      <vt:lpstr>Office Theme</vt:lpstr>
      <vt:lpstr>Lecture 11: Manycore GPU Architectures and Programming, Part 1</vt:lpstr>
      <vt:lpstr>Manycore GPU Architectures and Programming: Outline</vt:lpstr>
      <vt:lpstr>Computer Graphics</vt:lpstr>
      <vt:lpstr>Graphics Processing Unit (GPU)</vt:lpstr>
      <vt:lpstr>Graphics Processing Unit (GPU)</vt:lpstr>
      <vt:lpstr>GPU Computing – General Purpose GPUs (GPGPUs) </vt:lpstr>
      <vt:lpstr>GPU Performance Gains Over CPU</vt:lpstr>
      <vt:lpstr>GPU Performance Gains Over CPU</vt:lpstr>
      <vt:lpstr>Graphics Processing Units (GPUs): Brief History</vt:lpstr>
      <vt:lpstr>NVIDIA Products</vt:lpstr>
      <vt:lpstr>Unified Shader Architecture</vt:lpstr>
      <vt:lpstr>Latest NVIDIA Volta GV100 GPU</vt:lpstr>
      <vt:lpstr>SM of Volta GPU</vt:lpstr>
      <vt:lpstr>What is GPU Today?</vt:lpstr>
      <vt:lpstr>Programming for NVIDIA GPUs </vt:lpstr>
      <vt:lpstr>CUDA(Compute Unified Device Architecture)</vt:lpstr>
      <vt:lpstr>GPU CUDA Programming</vt:lpstr>
      <vt:lpstr>GPU Computing – Offloading Computation</vt:lpstr>
      <vt:lpstr>Simple Processing Flow</vt:lpstr>
      <vt:lpstr>Simple Processing Flow</vt:lpstr>
      <vt:lpstr>Simple Processing Flow</vt:lpstr>
      <vt:lpstr>Offloading Computation</vt:lpstr>
      <vt:lpstr>Streaming Processing</vt:lpstr>
      <vt:lpstr>Parallelism in CPUs v. GPUs </vt:lpstr>
      <vt:lpstr>Streaming Processing to Enable Massive Parallelism</vt:lpstr>
      <vt:lpstr>CUDA Thread Hierarchy</vt:lpstr>
      <vt:lpstr>DAXPY</vt:lpstr>
      <vt:lpstr>Hello World!</vt:lpstr>
      <vt:lpstr>Hello World! with Device Code</vt:lpstr>
      <vt:lpstr>Access to fornax </vt:lpstr>
      <vt:lpstr>GPU code examples</vt:lpstr>
      <vt:lpstr>Hello World! with Device Code</vt:lpstr>
      <vt:lpstr>Hello World! with Device COde</vt:lpstr>
      <vt:lpstr>Hello World! with Device Code</vt:lpstr>
      <vt:lpstr>Hello World! with Device Code</vt:lpstr>
      <vt:lpstr>Manycore GPU Architectures and Programming</vt:lpstr>
      <vt:lpstr>GPU Execution Model</vt:lpstr>
      <vt:lpstr>GPU Execution Model</vt:lpstr>
      <vt:lpstr>The Simplest Model: Single-Threaded</vt:lpstr>
      <vt:lpstr>CPU SPMD Multi-Threading</vt:lpstr>
      <vt:lpstr>GPU Multi-Threading</vt:lpstr>
      <vt:lpstr>GPU Multi-Threading</vt:lpstr>
      <vt:lpstr>GPU Multi-Threading</vt:lpstr>
      <vt:lpstr>GPU Multi-Threading</vt:lpstr>
      <vt:lpstr>Execution Model to Hardware</vt:lpstr>
      <vt:lpstr>Execution Model to Hardware</vt:lpstr>
      <vt:lpstr>Execution Model to Hardware</vt:lpstr>
      <vt:lpstr>Execution Model to Hardware</vt:lpstr>
      <vt:lpstr>References</vt:lpstr>
      <vt:lpstr>More information about GPUs</vt:lpstr>
      <vt:lpstr>GPU Architecture Revolution </vt:lpstr>
      <vt:lpstr>GPUs with Dedicated Pipelines -- late 1990s-early 2000s</vt:lpstr>
      <vt:lpstr>Graphics Logical Pipeline</vt:lpstr>
      <vt:lpstr>Unified Shader</vt:lpstr>
      <vt:lpstr>Specialized Pipeline Architecture</vt:lpstr>
      <vt:lpstr>GPU Memory Model</vt:lpstr>
      <vt:lpstr>GPU Memory Model</vt:lpstr>
      <vt:lpstr>GPU Memory Model</vt:lpstr>
      <vt:lpstr>GPU Memory Model</vt:lpstr>
      <vt:lpstr>GPU Memory Model</vt:lpstr>
      <vt:lpstr>The Host and the GPU</vt:lpstr>
      <vt:lpstr>The Host and the GPU</vt:lpstr>
      <vt:lpstr>The Host and the GPU</vt:lpstr>
      <vt:lpstr>GPU Communication</vt:lpstr>
      <vt:lpstr>GPU Communication</vt:lpstr>
      <vt:lpstr>GPU Communication</vt:lpstr>
      <vt:lpstr>GPU Execution Model</vt:lpstr>
    </vt:vector>
  </TitlesOfParts>
  <Company>Rice University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Keith Cooper</dc:creator>
  <cp:lastModifiedBy>Microsoft Office User</cp:lastModifiedBy>
  <cp:revision>1910</cp:revision>
  <cp:lastPrinted>2015-02-16T22:05:51Z</cp:lastPrinted>
  <dcterms:created xsi:type="dcterms:W3CDTF">2009-05-06T11:59:01Z</dcterms:created>
  <dcterms:modified xsi:type="dcterms:W3CDTF">2017-10-04T17:25:50Z</dcterms:modified>
</cp:coreProperties>
</file>