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m" ContentType="application/vnd.ms-excel.sheet.macroEnabled.12"/>
  <Default Extension="vml" ContentType="application/vnd.openxmlformats-officedocument.vmlDrawing"/>
  <Default Extension="xls" ContentType="application/vnd.ms-exce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9.xml" ContentType="application/vnd.openxmlformats-officedocument.presentationml.notesSlide+xml"/>
  <Override PartName="/ppt/tags/tag10.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9"/>
  </p:notesMasterIdLst>
  <p:handoutMasterIdLst>
    <p:handoutMasterId r:id="rId110"/>
  </p:handoutMasterIdLst>
  <p:sldIdLst>
    <p:sldId id="504" r:id="rId2"/>
    <p:sldId id="379" r:id="rId3"/>
    <p:sldId id="484" r:id="rId4"/>
    <p:sldId id="485" r:id="rId5"/>
    <p:sldId id="380" r:id="rId6"/>
    <p:sldId id="381" r:id="rId7"/>
    <p:sldId id="382" r:id="rId8"/>
    <p:sldId id="384" r:id="rId9"/>
    <p:sldId id="496" r:id="rId10"/>
    <p:sldId id="497" r:id="rId11"/>
    <p:sldId id="498" r:id="rId12"/>
    <p:sldId id="385" r:id="rId13"/>
    <p:sldId id="486" r:id="rId14"/>
    <p:sldId id="386" r:id="rId15"/>
    <p:sldId id="387" r:id="rId16"/>
    <p:sldId id="388" r:id="rId17"/>
    <p:sldId id="389" r:id="rId18"/>
    <p:sldId id="488" r:id="rId19"/>
    <p:sldId id="390" r:id="rId20"/>
    <p:sldId id="391" r:id="rId21"/>
    <p:sldId id="392" r:id="rId22"/>
    <p:sldId id="499"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440" r:id="rId71"/>
    <p:sldId id="441" r:id="rId72"/>
    <p:sldId id="442" r:id="rId73"/>
    <p:sldId id="501" r:id="rId74"/>
    <p:sldId id="443" r:id="rId75"/>
    <p:sldId id="444" r:id="rId76"/>
    <p:sldId id="445" r:id="rId77"/>
    <p:sldId id="446" r:id="rId78"/>
    <p:sldId id="447" r:id="rId79"/>
    <p:sldId id="448" r:id="rId80"/>
    <p:sldId id="451" r:id="rId81"/>
    <p:sldId id="452" r:id="rId82"/>
    <p:sldId id="453" r:id="rId83"/>
    <p:sldId id="454" r:id="rId84"/>
    <p:sldId id="464" r:id="rId85"/>
    <p:sldId id="489" r:id="rId86"/>
    <p:sldId id="490" r:id="rId87"/>
    <p:sldId id="491" r:id="rId88"/>
    <p:sldId id="492" r:id="rId89"/>
    <p:sldId id="493" r:id="rId90"/>
    <p:sldId id="502" r:id="rId91"/>
    <p:sldId id="503" r:id="rId92"/>
    <p:sldId id="465" r:id="rId93"/>
    <p:sldId id="466" r:id="rId94"/>
    <p:sldId id="467" r:id="rId95"/>
    <p:sldId id="468" r:id="rId96"/>
    <p:sldId id="470" r:id="rId97"/>
    <p:sldId id="473" r:id="rId98"/>
    <p:sldId id="474" r:id="rId99"/>
    <p:sldId id="475" r:id="rId100"/>
    <p:sldId id="476" r:id="rId101"/>
    <p:sldId id="477" r:id="rId102"/>
    <p:sldId id="483" r:id="rId103"/>
    <p:sldId id="494" r:id="rId104"/>
    <p:sldId id="505" r:id="rId105"/>
    <p:sldId id="506" r:id="rId106"/>
    <p:sldId id="507" r:id="rId107"/>
    <p:sldId id="508" r:id="rId10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373A9"/>
    <a:srgbClr val="151F37"/>
    <a:srgbClr val="66FFFF"/>
    <a:srgbClr val="999999"/>
    <a:srgbClr val="B3B3B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0" autoAdjust="0"/>
    <p:restoredTop sz="98831" autoAdjust="0"/>
  </p:normalViewPr>
  <p:slideViewPr>
    <p:cSldViewPr snapToObjects="1">
      <p:cViewPr varScale="1">
        <p:scale>
          <a:sx n="131" d="100"/>
          <a:sy n="131" d="100"/>
        </p:scale>
        <p:origin x="712" y="184"/>
      </p:cViewPr>
      <p:guideLst>
        <p:guide orient="horz" pos="2160"/>
        <p:guide pos="2880"/>
      </p:guideLst>
    </p:cSldViewPr>
  </p:slideViewPr>
  <p:outlineViewPr>
    <p:cViewPr>
      <p:scale>
        <a:sx n="33" d="100"/>
        <a:sy n="33" d="100"/>
      </p:scale>
      <p:origin x="0" y="5761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handoutMaster" Target="handoutMasters/handout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71559633028"/>
          <c:y val="0.0892307692307692"/>
          <c:w val="0.563302752293578"/>
          <c:h val="0.692307692307692"/>
        </c:manualLayout>
      </c:layout>
      <c:lineChart>
        <c:grouping val="standard"/>
        <c:varyColors val="0"/>
        <c:ser>
          <c:idx val="0"/>
          <c:order val="0"/>
          <c:tx>
            <c:strRef>
              <c:f>Sheet1!$A$2</c:f>
              <c:strCache>
                <c:ptCount val="1"/>
                <c:pt idx="0">
                  <c:v>100</c:v>
                </c:pt>
              </c:strCache>
            </c:strRef>
          </c:tx>
          <c:spPr>
            <a:ln w="22771">
              <a:solidFill>
                <a:srgbClr val="339966"/>
              </a:solidFill>
              <a:prstDash val="solid"/>
            </a:ln>
          </c:spPr>
          <c:marker>
            <c:symbol val="diamond"/>
            <c:size val="2"/>
            <c:spPr>
              <a:solidFill>
                <a:srgbClr val="339966"/>
              </a:solidFill>
              <a:ln>
                <a:solidFill>
                  <a:srgbClr val="339966"/>
                </a:solidFill>
                <a:prstDash val="solid"/>
              </a:ln>
            </c:spPr>
          </c:marker>
          <c:cat>
            <c:numRef>
              <c:f>Sheet1!$B$1:$I$1</c:f>
              <c:numCache>
                <c:formatCode>General</c:formatCode>
                <c:ptCount val="8"/>
                <c:pt idx="0">
                  <c:v>2.0</c:v>
                </c:pt>
                <c:pt idx="1">
                  <c:v>4.0</c:v>
                </c:pt>
                <c:pt idx="2">
                  <c:v>8.0</c:v>
                </c:pt>
                <c:pt idx="3">
                  <c:v>16.0</c:v>
                </c:pt>
                <c:pt idx="4">
                  <c:v>32.0</c:v>
                </c:pt>
                <c:pt idx="5">
                  <c:v>64.0</c:v>
                </c:pt>
                <c:pt idx="6">
                  <c:v>128.0</c:v>
                </c:pt>
              </c:numCache>
            </c:numRef>
          </c:cat>
          <c:val>
            <c:numRef>
              <c:f>Sheet1!$B$2:$I$2</c:f>
              <c:numCache>
                <c:formatCode>General</c:formatCode>
                <c:ptCount val="8"/>
                <c:pt idx="0">
                  <c:v>1.496</c:v>
                </c:pt>
                <c:pt idx="1">
                  <c:v>2.835999999999998</c:v>
                </c:pt>
                <c:pt idx="2">
                  <c:v>4.599</c:v>
                </c:pt>
                <c:pt idx="3">
                  <c:v>11.1</c:v>
                </c:pt>
                <c:pt idx="4">
                  <c:v>12.224</c:v>
                </c:pt>
                <c:pt idx="5">
                  <c:v>19.41</c:v>
                </c:pt>
                <c:pt idx="6">
                  <c:v>23.649</c:v>
                </c:pt>
              </c:numCache>
            </c:numRef>
          </c:val>
          <c:smooth val="0"/>
        </c:ser>
        <c:ser>
          <c:idx val="1"/>
          <c:order val="1"/>
          <c:tx>
            <c:strRef>
              <c:f>Sheet1!$A$3</c:f>
              <c:strCache>
                <c:ptCount val="1"/>
                <c:pt idx="0">
                  <c:v>600</c:v>
                </c:pt>
              </c:strCache>
            </c:strRef>
          </c:tx>
          <c:spPr>
            <a:ln w="22771">
              <a:solidFill>
                <a:srgbClr val="3366FF"/>
              </a:solidFill>
              <a:prstDash val="solid"/>
            </a:ln>
          </c:spPr>
          <c:marker>
            <c:symbol val="square"/>
            <c:size val="2"/>
            <c:spPr>
              <a:solidFill>
                <a:srgbClr val="3366FF"/>
              </a:solidFill>
              <a:ln>
                <a:solidFill>
                  <a:srgbClr val="3366FF"/>
                </a:solidFill>
                <a:prstDash val="solid"/>
              </a:ln>
            </c:spPr>
          </c:marker>
          <c:cat>
            <c:numRef>
              <c:f>Sheet1!$B$1:$I$1</c:f>
              <c:numCache>
                <c:formatCode>General</c:formatCode>
                <c:ptCount val="8"/>
                <c:pt idx="0">
                  <c:v>2.0</c:v>
                </c:pt>
                <c:pt idx="1">
                  <c:v>4.0</c:v>
                </c:pt>
                <c:pt idx="2">
                  <c:v>8.0</c:v>
                </c:pt>
                <c:pt idx="3">
                  <c:v>16.0</c:v>
                </c:pt>
                <c:pt idx="4">
                  <c:v>32.0</c:v>
                </c:pt>
                <c:pt idx="5">
                  <c:v>64.0</c:v>
                </c:pt>
                <c:pt idx="6">
                  <c:v>128.0</c:v>
                </c:pt>
              </c:numCache>
            </c:numRef>
          </c:cat>
          <c:val>
            <c:numRef>
              <c:f>Sheet1!$B$3:$I$3</c:f>
              <c:numCache>
                <c:formatCode>General</c:formatCode>
                <c:ptCount val="8"/>
                <c:pt idx="0">
                  <c:v>1.6554</c:v>
                </c:pt>
                <c:pt idx="1">
                  <c:v>3.2722</c:v>
                </c:pt>
                <c:pt idx="2">
                  <c:v>5.89</c:v>
                </c:pt>
                <c:pt idx="3">
                  <c:v>11.223</c:v>
                </c:pt>
                <c:pt idx="4">
                  <c:v>21.266</c:v>
                </c:pt>
                <c:pt idx="5">
                  <c:v>38.59</c:v>
                </c:pt>
                <c:pt idx="6">
                  <c:v>64.57499999999998</c:v>
                </c:pt>
              </c:numCache>
            </c:numRef>
          </c:val>
          <c:smooth val="0"/>
        </c:ser>
        <c:ser>
          <c:idx val="2"/>
          <c:order val="2"/>
          <c:tx>
            <c:strRef>
              <c:f>Sheet1!$A$4</c:f>
              <c:strCache>
                <c:ptCount val="1"/>
                <c:pt idx="0">
                  <c:v>1000</c:v>
                </c:pt>
              </c:strCache>
            </c:strRef>
          </c:tx>
          <c:spPr>
            <a:ln w="22771">
              <a:pattFill prst="pct50">
                <a:fgClr>
                  <a:srgbClr val="DD0806"/>
                </a:fgClr>
                <a:bgClr>
                  <a:srgbClr val="FFFFFF"/>
                </a:bgClr>
              </a:pattFill>
              <a:prstDash val="solid"/>
            </a:ln>
          </c:spPr>
          <c:marker>
            <c:symbol val="triangle"/>
            <c:size val="2"/>
            <c:spPr>
              <a:solidFill>
                <a:srgbClr val="DD0806"/>
              </a:solidFill>
              <a:ln>
                <a:solidFill>
                  <a:srgbClr val="DD0806"/>
                </a:solidFill>
                <a:prstDash val="solid"/>
              </a:ln>
            </c:spPr>
          </c:marker>
          <c:cat>
            <c:numRef>
              <c:f>Sheet1!$B$1:$I$1</c:f>
              <c:numCache>
                <c:formatCode>General</c:formatCode>
                <c:ptCount val="8"/>
                <c:pt idx="0">
                  <c:v>2.0</c:v>
                </c:pt>
                <c:pt idx="1">
                  <c:v>4.0</c:v>
                </c:pt>
                <c:pt idx="2">
                  <c:v>8.0</c:v>
                </c:pt>
                <c:pt idx="3">
                  <c:v>16.0</c:v>
                </c:pt>
                <c:pt idx="4">
                  <c:v>32.0</c:v>
                </c:pt>
                <c:pt idx="5">
                  <c:v>64.0</c:v>
                </c:pt>
                <c:pt idx="6">
                  <c:v>128.0</c:v>
                </c:pt>
              </c:numCache>
            </c:numRef>
          </c:cat>
          <c:val>
            <c:numRef>
              <c:f>Sheet1!$B$4:$I$4</c:f>
              <c:numCache>
                <c:formatCode>General</c:formatCode>
                <c:ptCount val="8"/>
                <c:pt idx="0">
                  <c:v>1.583</c:v>
                </c:pt>
                <c:pt idx="1">
                  <c:v>3.16</c:v>
                </c:pt>
                <c:pt idx="2">
                  <c:v>5.663999999999985</c:v>
                </c:pt>
                <c:pt idx="3">
                  <c:v>10.963</c:v>
                </c:pt>
                <c:pt idx="4">
                  <c:v>20.946</c:v>
                </c:pt>
                <c:pt idx="5">
                  <c:v>38.93</c:v>
                </c:pt>
                <c:pt idx="6">
                  <c:v>67.35299999999998</c:v>
                </c:pt>
              </c:numCache>
            </c:numRef>
          </c:val>
          <c:smooth val="0"/>
        </c:ser>
        <c:ser>
          <c:idx val="3"/>
          <c:order val="3"/>
          <c:tx>
            <c:strRef>
              <c:f>Sheet1!$A$5</c:f>
              <c:strCache>
                <c:ptCount val="1"/>
                <c:pt idx="0">
                  <c:v>Ideal</c:v>
                </c:pt>
              </c:strCache>
            </c:strRef>
          </c:tx>
          <c:spPr>
            <a:ln w="22771">
              <a:solidFill>
                <a:srgbClr val="000000"/>
              </a:solidFill>
              <a:prstDash val="solid"/>
            </a:ln>
          </c:spPr>
          <c:marker>
            <c:symbol val="x"/>
            <c:size val="2"/>
            <c:spPr>
              <a:noFill/>
              <a:ln>
                <a:solidFill>
                  <a:srgbClr val="000000"/>
                </a:solidFill>
                <a:prstDash val="solid"/>
              </a:ln>
            </c:spPr>
          </c:marker>
          <c:cat>
            <c:numRef>
              <c:f>Sheet1!$B$1:$I$1</c:f>
              <c:numCache>
                <c:formatCode>General</c:formatCode>
                <c:ptCount val="8"/>
                <c:pt idx="0">
                  <c:v>2.0</c:v>
                </c:pt>
                <c:pt idx="1">
                  <c:v>4.0</c:v>
                </c:pt>
                <c:pt idx="2">
                  <c:v>8.0</c:v>
                </c:pt>
                <c:pt idx="3">
                  <c:v>16.0</c:v>
                </c:pt>
                <c:pt idx="4">
                  <c:v>32.0</c:v>
                </c:pt>
                <c:pt idx="5">
                  <c:v>64.0</c:v>
                </c:pt>
                <c:pt idx="6">
                  <c:v>128.0</c:v>
                </c:pt>
              </c:numCache>
            </c:numRef>
          </c:cat>
          <c:val>
            <c:numRef>
              <c:f>Sheet1!$B$5:$I$5</c:f>
              <c:numCache>
                <c:formatCode>General</c:formatCode>
                <c:ptCount val="8"/>
                <c:pt idx="0">
                  <c:v>2.0</c:v>
                </c:pt>
                <c:pt idx="1">
                  <c:v>4.0</c:v>
                </c:pt>
                <c:pt idx="2">
                  <c:v>8.0</c:v>
                </c:pt>
                <c:pt idx="3">
                  <c:v>16.0</c:v>
                </c:pt>
                <c:pt idx="4">
                  <c:v>32.0</c:v>
                </c:pt>
                <c:pt idx="5">
                  <c:v>64.0</c:v>
                </c:pt>
                <c:pt idx="6">
                  <c:v>128.0</c:v>
                </c:pt>
              </c:numCache>
            </c:numRef>
          </c:val>
          <c:smooth val="0"/>
        </c:ser>
        <c:dLbls>
          <c:showLegendKey val="0"/>
          <c:showVal val="0"/>
          <c:showCatName val="0"/>
          <c:showSerName val="0"/>
          <c:showPercent val="0"/>
          <c:showBubbleSize val="0"/>
        </c:dLbls>
        <c:marker val="1"/>
        <c:smooth val="0"/>
        <c:axId val="-1267124976"/>
        <c:axId val="-1267122832"/>
      </c:lineChart>
      <c:catAx>
        <c:axId val="-1267124976"/>
        <c:scaling>
          <c:orientation val="minMax"/>
        </c:scaling>
        <c:delete val="0"/>
        <c:axPos val="b"/>
        <c:title>
          <c:tx>
            <c:rich>
              <a:bodyPr/>
              <a:lstStyle/>
              <a:p>
                <a:pPr>
                  <a:defRPr sz="1121" b="1" i="0" u="none" strike="noStrike" baseline="0">
                    <a:solidFill>
                      <a:srgbClr val="000000"/>
                    </a:solidFill>
                    <a:latin typeface="宋体"/>
                    <a:ea typeface="宋体"/>
                    <a:cs typeface="宋体"/>
                  </a:defRPr>
                </a:pPr>
                <a:r>
                  <a:rPr lang="en-US"/>
                  <a:t>threads</a:t>
                </a:r>
              </a:p>
            </c:rich>
          </c:tx>
          <c:layout>
            <c:manualLayout>
              <c:xMode val="edge"/>
              <c:yMode val="edge"/>
              <c:x val="0.458715596330275"/>
              <c:y val="0.901538461538461"/>
            </c:manualLayout>
          </c:layout>
          <c:overlay val="0"/>
          <c:spPr>
            <a:noFill/>
            <a:ln w="15180">
              <a:noFill/>
            </a:ln>
          </c:spPr>
        </c:title>
        <c:numFmt formatCode="General" sourceLinked="1"/>
        <c:majorTickMark val="cross"/>
        <c:minorTickMark val="none"/>
        <c:tickLblPos val="nextTo"/>
        <c:spPr>
          <a:ln w="1898">
            <a:solidFill>
              <a:srgbClr val="000000"/>
            </a:solidFill>
            <a:prstDash val="solid"/>
          </a:ln>
        </c:spPr>
        <c:txPr>
          <a:bodyPr rot="0" vert="horz"/>
          <a:lstStyle/>
          <a:p>
            <a:pPr>
              <a:defRPr sz="1121" b="1" i="0" u="none" strike="noStrike" baseline="0">
                <a:solidFill>
                  <a:srgbClr val="000000"/>
                </a:solidFill>
                <a:latin typeface="宋体"/>
                <a:ea typeface="宋体"/>
                <a:cs typeface="宋体"/>
              </a:defRPr>
            </a:pPr>
            <a:endParaRPr lang="en-US"/>
          </a:p>
        </c:txPr>
        <c:crossAx val="-1267122832"/>
        <c:crosses val="autoZero"/>
        <c:auto val="1"/>
        <c:lblAlgn val="ctr"/>
        <c:lblOffset val="100"/>
        <c:tickLblSkip val="1"/>
        <c:tickMarkSkip val="1"/>
        <c:noMultiLvlLbl val="0"/>
      </c:catAx>
      <c:valAx>
        <c:axId val="-1267122832"/>
        <c:scaling>
          <c:logBase val="10.0"/>
          <c:orientation val="minMax"/>
          <c:max val="100.0"/>
        </c:scaling>
        <c:delete val="0"/>
        <c:axPos val="l"/>
        <c:majorGridlines>
          <c:spPr>
            <a:ln w="1898">
              <a:solidFill>
                <a:srgbClr val="000000"/>
              </a:solidFill>
              <a:prstDash val="solid"/>
            </a:ln>
          </c:spPr>
        </c:majorGridlines>
        <c:title>
          <c:tx>
            <c:rich>
              <a:bodyPr rot="0" vert="horz"/>
              <a:lstStyle/>
              <a:p>
                <a:pPr algn="ctr">
                  <a:defRPr sz="1121" b="1" i="0" u="none" strike="noStrike" baseline="0">
                    <a:solidFill>
                      <a:srgbClr val="000000"/>
                    </a:solidFill>
                    <a:latin typeface="宋体"/>
                    <a:ea typeface="宋体"/>
                    <a:cs typeface="宋体"/>
                  </a:defRPr>
                </a:pPr>
                <a:r>
                  <a:rPr lang="en-US" sz="1000" b="0" dirty="0" smtClean="0">
                    <a:latin typeface="+mj-lt"/>
                  </a:rPr>
                  <a:t>Speedup</a:t>
                </a:r>
                <a:endParaRPr lang="en-US" sz="1000" b="0" dirty="0">
                  <a:latin typeface="+mj-lt"/>
                </a:endParaRPr>
              </a:p>
            </c:rich>
          </c:tx>
          <c:layout>
            <c:manualLayout>
              <c:xMode val="edge"/>
              <c:yMode val="edge"/>
              <c:x val="0.027406066691328"/>
              <c:y val="0.398528329339267"/>
            </c:manualLayout>
          </c:layout>
          <c:overlay val="0"/>
          <c:spPr>
            <a:noFill/>
            <a:ln w="15180">
              <a:noFill/>
            </a:ln>
          </c:spPr>
        </c:title>
        <c:numFmt formatCode="General" sourceLinked="1"/>
        <c:majorTickMark val="cross"/>
        <c:minorTickMark val="none"/>
        <c:tickLblPos val="nextTo"/>
        <c:spPr>
          <a:ln w="1898">
            <a:solidFill>
              <a:srgbClr val="000000"/>
            </a:solidFill>
            <a:prstDash val="solid"/>
          </a:ln>
        </c:spPr>
        <c:txPr>
          <a:bodyPr rot="0" vert="horz"/>
          <a:lstStyle/>
          <a:p>
            <a:pPr>
              <a:defRPr sz="1121" b="1" i="0" u="none" strike="noStrike" baseline="0">
                <a:solidFill>
                  <a:srgbClr val="000000"/>
                </a:solidFill>
                <a:latin typeface="宋体"/>
                <a:ea typeface="宋体"/>
                <a:cs typeface="宋体"/>
              </a:defRPr>
            </a:pPr>
            <a:endParaRPr lang="en-US"/>
          </a:p>
        </c:txPr>
        <c:crossAx val="-1267124976"/>
        <c:crosses val="autoZero"/>
        <c:crossBetween val="between"/>
        <c:majorUnit val="10.0"/>
      </c:valAx>
      <c:spPr>
        <a:noFill/>
        <a:ln w="22771">
          <a:solidFill>
            <a:srgbClr val="000000"/>
          </a:solidFill>
          <a:prstDash val="solid"/>
        </a:ln>
      </c:spPr>
    </c:plotArea>
    <c:legend>
      <c:legendPos val="r"/>
      <c:layout>
        <c:manualLayout>
          <c:xMode val="edge"/>
          <c:yMode val="edge"/>
          <c:x val="0.81651376146789"/>
          <c:y val="0.267692307692308"/>
          <c:w val="0.176146788990826"/>
          <c:h val="0.298461538461538"/>
        </c:manualLayout>
      </c:layout>
      <c:overlay val="0"/>
      <c:spPr>
        <a:solidFill>
          <a:srgbClr val="FFFFFF"/>
        </a:solidFill>
        <a:ln w="1898">
          <a:solidFill>
            <a:srgbClr val="000000"/>
          </a:solidFill>
          <a:prstDash val="solid"/>
        </a:ln>
      </c:spPr>
      <c:txPr>
        <a:bodyPr/>
        <a:lstStyle/>
        <a:p>
          <a:pPr>
            <a:defRPr sz="1031" b="1" i="0" u="none" strike="noStrike" baseline="0">
              <a:solidFill>
                <a:srgbClr val="000000"/>
              </a:solidFill>
              <a:latin typeface="宋体"/>
              <a:ea typeface="宋体"/>
              <a:cs typeface="宋体"/>
            </a:defRPr>
          </a:pPr>
          <a:endParaRPr lang="en-US"/>
        </a:p>
      </c:txPr>
    </c:legend>
    <c:plotVisOnly val="1"/>
    <c:dispBlanksAs val="gap"/>
    <c:showDLblsOverMax val="0"/>
  </c:chart>
  <c:spPr>
    <a:solidFill>
      <a:schemeClr val="accent3">
        <a:lumMod val="40000"/>
        <a:lumOff val="60000"/>
      </a:schemeClr>
    </a:solidFill>
    <a:ln w="7590">
      <a:solidFill>
        <a:srgbClr val="000000"/>
      </a:solidFill>
      <a:prstDash val="solid"/>
    </a:ln>
  </c:spPr>
  <c:txPr>
    <a:bodyPr/>
    <a:lstStyle/>
    <a:p>
      <a:pPr>
        <a:defRPr sz="1121" b="1" i="0" u="none" strike="noStrike" baseline="0">
          <a:solidFill>
            <a:srgbClr val="000000"/>
          </a:solidFill>
          <a:latin typeface="宋体"/>
          <a:ea typeface="宋体"/>
          <a:cs typeface="宋体"/>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71559633028"/>
          <c:y val="0.0892307692307692"/>
          <c:w val="0.563302752293578"/>
          <c:h val="0.692307692307692"/>
        </c:manualLayout>
      </c:layout>
      <c:lineChart>
        <c:grouping val="standard"/>
        <c:varyColors val="0"/>
        <c:ser>
          <c:idx val="0"/>
          <c:order val="0"/>
          <c:tx>
            <c:strRef>
              <c:f>Sheet1!$A$2</c:f>
              <c:strCache>
                <c:ptCount val="1"/>
                <c:pt idx="0">
                  <c:v>100</c:v>
                </c:pt>
              </c:strCache>
            </c:strRef>
          </c:tx>
          <c:spPr>
            <a:ln w="20464">
              <a:solidFill>
                <a:srgbClr val="339966"/>
              </a:solidFill>
              <a:prstDash val="solid"/>
            </a:ln>
          </c:spPr>
          <c:marker>
            <c:symbol val="diamond"/>
            <c:size val="2"/>
            <c:spPr>
              <a:solidFill>
                <a:srgbClr val="339966"/>
              </a:solidFill>
              <a:ln>
                <a:solidFill>
                  <a:srgbClr val="339966"/>
                </a:solidFill>
                <a:prstDash val="solid"/>
              </a:ln>
            </c:spPr>
          </c:marker>
          <c:cat>
            <c:numRef>
              <c:f>Sheet1!$B$1:$H$1</c:f>
              <c:numCache>
                <c:formatCode>General</c:formatCode>
                <c:ptCount val="7"/>
                <c:pt idx="0">
                  <c:v>2.0</c:v>
                </c:pt>
                <c:pt idx="1">
                  <c:v>4.0</c:v>
                </c:pt>
                <c:pt idx="2">
                  <c:v>8.0</c:v>
                </c:pt>
                <c:pt idx="3">
                  <c:v>16.0</c:v>
                </c:pt>
                <c:pt idx="4">
                  <c:v>32.0</c:v>
                </c:pt>
                <c:pt idx="5">
                  <c:v>64.0</c:v>
                </c:pt>
                <c:pt idx="6">
                  <c:v>128.0</c:v>
                </c:pt>
              </c:numCache>
            </c:numRef>
          </c:cat>
          <c:val>
            <c:numRef>
              <c:f>Sheet1!$B$2:$H$2</c:f>
              <c:numCache>
                <c:formatCode>General</c:formatCode>
                <c:ptCount val="7"/>
                <c:pt idx="0">
                  <c:v>1.954</c:v>
                </c:pt>
                <c:pt idx="1">
                  <c:v>3.848</c:v>
                </c:pt>
                <c:pt idx="2">
                  <c:v>7.2</c:v>
                </c:pt>
                <c:pt idx="3">
                  <c:v>12.547</c:v>
                </c:pt>
                <c:pt idx="4">
                  <c:v>19.655</c:v>
                </c:pt>
              </c:numCache>
            </c:numRef>
          </c:val>
          <c:smooth val="0"/>
        </c:ser>
        <c:ser>
          <c:idx val="1"/>
          <c:order val="1"/>
          <c:tx>
            <c:strRef>
              <c:f>Sheet1!$A$3</c:f>
              <c:strCache>
                <c:ptCount val="1"/>
                <c:pt idx="0">
                  <c:v>600</c:v>
                </c:pt>
              </c:strCache>
            </c:strRef>
          </c:tx>
          <c:spPr>
            <a:ln w="20464">
              <a:solidFill>
                <a:srgbClr val="3366FF"/>
              </a:solidFill>
              <a:prstDash val="solid"/>
            </a:ln>
          </c:spPr>
          <c:marker>
            <c:symbol val="square"/>
            <c:size val="2"/>
            <c:spPr>
              <a:solidFill>
                <a:srgbClr val="3366FF"/>
              </a:solidFill>
              <a:ln>
                <a:solidFill>
                  <a:srgbClr val="3366FF"/>
                </a:solidFill>
                <a:prstDash val="solid"/>
              </a:ln>
            </c:spPr>
          </c:marker>
          <c:cat>
            <c:numRef>
              <c:f>Sheet1!$B$1:$H$1</c:f>
              <c:numCache>
                <c:formatCode>General</c:formatCode>
                <c:ptCount val="7"/>
                <c:pt idx="0">
                  <c:v>2.0</c:v>
                </c:pt>
                <c:pt idx="1">
                  <c:v>4.0</c:v>
                </c:pt>
                <c:pt idx="2">
                  <c:v>8.0</c:v>
                </c:pt>
                <c:pt idx="3">
                  <c:v>16.0</c:v>
                </c:pt>
                <c:pt idx="4">
                  <c:v>32.0</c:v>
                </c:pt>
                <c:pt idx="5">
                  <c:v>64.0</c:v>
                </c:pt>
                <c:pt idx="6">
                  <c:v>128.0</c:v>
                </c:pt>
              </c:numCache>
            </c:numRef>
          </c:cat>
          <c:val>
            <c:numRef>
              <c:f>Sheet1!$B$3:$H$3</c:f>
              <c:numCache>
                <c:formatCode>General</c:formatCode>
                <c:ptCount val="7"/>
                <c:pt idx="0">
                  <c:v>1.993</c:v>
                </c:pt>
                <c:pt idx="1">
                  <c:v>3.968</c:v>
                </c:pt>
                <c:pt idx="2">
                  <c:v>7.864999999999974</c:v>
                </c:pt>
                <c:pt idx="3">
                  <c:v>15.21</c:v>
                </c:pt>
                <c:pt idx="4">
                  <c:v>28.834</c:v>
                </c:pt>
                <c:pt idx="5">
                  <c:v>49.017</c:v>
                </c:pt>
                <c:pt idx="6">
                  <c:v>80.219</c:v>
                </c:pt>
              </c:numCache>
            </c:numRef>
          </c:val>
          <c:smooth val="0"/>
        </c:ser>
        <c:ser>
          <c:idx val="2"/>
          <c:order val="2"/>
          <c:tx>
            <c:strRef>
              <c:f>Sheet1!$A$4</c:f>
              <c:strCache>
                <c:ptCount val="1"/>
                <c:pt idx="0">
                  <c:v>1000</c:v>
                </c:pt>
              </c:strCache>
            </c:strRef>
          </c:tx>
          <c:spPr>
            <a:ln w="20464">
              <a:pattFill prst="pct50">
                <a:fgClr>
                  <a:srgbClr val="DD0806"/>
                </a:fgClr>
                <a:bgClr>
                  <a:srgbClr val="FFFFFF"/>
                </a:bgClr>
              </a:pattFill>
              <a:prstDash val="solid"/>
            </a:ln>
          </c:spPr>
          <c:marker>
            <c:symbol val="triangle"/>
            <c:size val="2"/>
            <c:spPr>
              <a:solidFill>
                <a:srgbClr val="DD0806"/>
              </a:solidFill>
              <a:ln>
                <a:solidFill>
                  <a:srgbClr val="DD0806"/>
                </a:solidFill>
                <a:prstDash val="solid"/>
              </a:ln>
            </c:spPr>
          </c:marker>
          <c:cat>
            <c:numRef>
              <c:f>Sheet1!$B$1:$H$1</c:f>
              <c:numCache>
                <c:formatCode>General</c:formatCode>
                <c:ptCount val="7"/>
                <c:pt idx="0">
                  <c:v>2.0</c:v>
                </c:pt>
                <c:pt idx="1">
                  <c:v>4.0</c:v>
                </c:pt>
                <c:pt idx="2">
                  <c:v>8.0</c:v>
                </c:pt>
                <c:pt idx="3">
                  <c:v>16.0</c:v>
                </c:pt>
                <c:pt idx="4">
                  <c:v>32.0</c:v>
                </c:pt>
                <c:pt idx="5">
                  <c:v>64.0</c:v>
                </c:pt>
                <c:pt idx="6">
                  <c:v>128.0</c:v>
                </c:pt>
              </c:numCache>
            </c:numRef>
          </c:cat>
          <c:val>
            <c:numRef>
              <c:f>Sheet1!$B$4:$H$4</c:f>
              <c:numCache>
                <c:formatCode>General</c:formatCode>
                <c:ptCount val="7"/>
                <c:pt idx="0">
                  <c:v>1.994</c:v>
                </c:pt>
                <c:pt idx="1">
                  <c:v>3.97</c:v>
                </c:pt>
                <c:pt idx="2">
                  <c:v>7.881</c:v>
                </c:pt>
                <c:pt idx="3">
                  <c:v>15.188</c:v>
                </c:pt>
                <c:pt idx="4">
                  <c:v>29.14</c:v>
                </c:pt>
                <c:pt idx="5">
                  <c:v>53.324</c:v>
                </c:pt>
                <c:pt idx="6">
                  <c:v>86.30800000000001</c:v>
                </c:pt>
              </c:numCache>
            </c:numRef>
          </c:val>
          <c:smooth val="0"/>
        </c:ser>
        <c:ser>
          <c:idx val="3"/>
          <c:order val="3"/>
          <c:tx>
            <c:strRef>
              <c:f>Sheet1!$A$5</c:f>
              <c:strCache>
                <c:ptCount val="1"/>
                <c:pt idx="0">
                  <c:v>Ideal</c:v>
                </c:pt>
              </c:strCache>
            </c:strRef>
          </c:tx>
          <c:spPr>
            <a:ln w="20464">
              <a:solidFill>
                <a:srgbClr val="000000"/>
              </a:solidFill>
              <a:prstDash val="solid"/>
            </a:ln>
          </c:spPr>
          <c:marker>
            <c:symbol val="x"/>
            <c:size val="2"/>
            <c:spPr>
              <a:noFill/>
              <a:ln>
                <a:solidFill>
                  <a:srgbClr val="000000"/>
                </a:solidFill>
                <a:prstDash val="solid"/>
              </a:ln>
            </c:spPr>
          </c:marker>
          <c:cat>
            <c:numRef>
              <c:f>Sheet1!$B$1:$H$1</c:f>
              <c:numCache>
                <c:formatCode>General</c:formatCode>
                <c:ptCount val="7"/>
                <c:pt idx="0">
                  <c:v>2.0</c:v>
                </c:pt>
                <c:pt idx="1">
                  <c:v>4.0</c:v>
                </c:pt>
                <c:pt idx="2">
                  <c:v>8.0</c:v>
                </c:pt>
                <c:pt idx="3">
                  <c:v>16.0</c:v>
                </c:pt>
                <c:pt idx="4">
                  <c:v>32.0</c:v>
                </c:pt>
                <c:pt idx="5">
                  <c:v>64.0</c:v>
                </c:pt>
                <c:pt idx="6">
                  <c:v>128.0</c:v>
                </c:pt>
              </c:numCache>
            </c:numRef>
          </c:cat>
          <c:val>
            <c:numRef>
              <c:f>Sheet1!$B$5:$H$5</c:f>
              <c:numCache>
                <c:formatCode>General</c:formatCode>
                <c:ptCount val="7"/>
                <c:pt idx="0">
                  <c:v>2.0</c:v>
                </c:pt>
                <c:pt idx="1">
                  <c:v>4.0</c:v>
                </c:pt>
                <c:pt idx="2">
                  <c:v>8.0</c:v>
                </c:pt>
                <c:pt idx="3">
                  <c:v>16.0</c:v>
                </c:pt>
                <c:pt idx="4">
                  <c:v>32.0</c:v>
                </c:pt>
                <c:pt idx="5">
                  <c:v>64.0</c:v>
                </c:pt>
                <c:pt idx="6">
                  <c:v>128.0</c:v>
                </c:pt>
              </c:numCache>
            </c:numRef>
          </c:val>
          <c:smooth val="0"/>
        </c:ser>
        <c:dLbls>
          <c:showLegendKey val="0"/>
          <c:showVal val="0"/>
          <c:showCatName val="0"/>
          <c:showSerName val="0"/>
          <c:showPercent val="0"/>
          <c:showBubbleSize val="0"/>
        </c:dLbls>
        <c:marker val="1"/>
        <c:smooth val="0"/>
        <c:axId val="-1664827872"/>
        <c:axId val="-1664878368"/>
      </c:lineChart>
      <c:catAx>
        <c:axId val="-1664827872"/>
        <c:scaling>
          <c:orientation val="minMax"/>
        </c:scaling>
        <c:delete val="0"/>
        <c:axPos val="b"/>
        <c:title>
          <c:tx>
            <c:rich>
              <a:bodyPr/>
              <a:lstStyle/>
              <a:p>
                <a:pPr>
                  <a:defRPr sz="1007" b="1" i="0" u="none" strike="noStrike" baseline="0">
                    <a:solidFill>
                      <a:srgbClr val="000000"/>
                    </a:solidFill>
                    <a:latin typeface="宋体"/>
                    <a:ea typeface="宋体"/>
                    <a:cs typeface="宋体"/>
                  </a:defRPr>
                </a:pPr>
                <a:r>
                  <a:rPr lang="en-US"/>
                  <a:t>threads</a:t>
                </a:r>
              </a:p>
            </c:rich>
          </c:tx>
          <c:layout>
            <c:manualLayout>
              <c:xMode val="edge"/>
              <c:yMode val="edge"/>
              <c:x val="0.458715596330275"/>
              <c:y val="0.901538461538461"/>
            </c:manualLayout>
          </c:layout>
          <c:overlay val="0"/>
          <c:spPr>
            <a:noFill/>
            <a:ln w="13643">
              <a:noFill/>
            </a:ln>
          </c:spPr>
        </c:title>
        <c:numFmt formatCode="General" sourceLinked="1"/>
        <c:majorTickMark val="cross"/>
        <c:minorTickMark val="none"/>
        <c:tickLblPos val="nextTo"/>
        <c:spPr>
          <a:ln w="1705">
            <a:solidFill>
              <a:srgbClr val="000000"/>
            </a:solidFill>
            <a:prstDash val="solid"/>
          </a:ln>
        </c:spPr>
        <c:txPr>
          <a:bodyPr rot="0" vert="horz"/>
          <a:lstStyle/>
          <a:p>
            <a:pPr>
              <a:defRPr sz="1007" b="1" i="0" u="none" strike="noStrike" baseline="0">
                <a:solidFill>
                  <a:srgbClr val="000000"/>
                </a:solidFill>
                <a:latin typeface="宋体"/>
                <a:ea typeface="宋体"/>
                <a:cs typeface="宋体"/>
              </a:defRPr>
            </a:pPr>
            <a:endParaRPr lang="en-US"/>
          </a:p>
        </c:txPr>
        <c:crossAx val="-1664878368"/>
        <c:crosses val="autoZero"/>
        <c:auto val="1"/>
        <c:lblAlgn val="ctr"/>
        <c:lblOffset val="100"/>
        <c:tickLblSkip val="1"/>
        <c:tickMarkSkip val="1"/>
        <c:noMultiLvlLbl val="0"/>
      </c:catAx>
      <c:valAx>
        <c:axId val="-1664878368"/>
        <c:scaling>
          <c:logBase val="10.0"/>
          <c:orientation val="minMax"/>
          <c:max val="100.0"/>
        </c:scaling>
        <c:delete val="0"/>
        <c:axPos val="l"/>
        <c:majorGridlines>
          <c:spPr>
            <a:ln w="1705">
              <a:solidFill>
                <a:srgbClr val="000000"/>
              </a:solidFill>
              <a:prstDash val="solid"/>
            </a:ln>
          </c:spPr>
        </c:majorGridlines>
        <c:title>
          <c:tx>
            <c:rich>
              <a:bodyPr rot="0" vert="horz"/>
              <a:lstStyle/>
              <a:p>
                <a:pPr algn="ctr">
                  <a:defRPr sz="1007" b="1" i="0" u="none" strike="noStrike" baseline="0">
                    <a:solidFill>
                      <a:srgbClr val="000000"/>
                    </a:solidFill>
                    <a:latin typeface="宋体"/>
                    <a:ea typeface="宋体"/>
                    <a:cs typeface="宋体"/>
                  </a:defRPr>
                </a:pPr>
                <a:r>
                  <a:rPr lang="en-US" sz="1000" b="0" dirty="0" smtClean="0">
                    <a:latin typeface="+mj-lt"/>
                  </a:rPr>
                  <a:t>Speedup</a:t>
                </a:r>
                <a:endParaRPr lang="en-US" sz="1000" b="0" dirty="0">
                  <a:latin typeface="+mj-lt"/>
                </a:endParaRPr>
              </a:p>
            </c:rich>
          </c:tx>
          <c:layout>
            <c:manualLayout>
              <c:xMode val="edge"/>
              <c:yMode val="edge"/>
              <c:x val="0.0289292374637381"/>
              <c:y val="0.377170428975794"/>
            </c:manualLayout>
          </c:layout>
          <c:overlay val="0"/>
          <c:spPr>
            <a:noFill/>
            <a:ln w="13643">
              <a:noFill/>
            </a:ln>
          </c:spPr>
        </c:title>
        <c:numFmt formatCode="General" sourceLinked="1"/>
        <c:majorTickMark val="cross"/>
        <c:minorTickMark val="none"/>
        <c:tickLblPos val="nextTo"/>
        <c:spPr>
          <a:ln w="1705">
            <a:solidFill>
              <a:srgbClr val="000000"/>
            </a:solidFill>
            <a:prstDash val="solid"/>
          </a:ln>
        </c:spPr>
        <c:txPr>
          <a:bodyPr rot="0" vert="horz"/>
          <a:lstStyle/>
          <a:p>
            <a:pPr>
              <a:defRPr sz="1007" b="1" i="0" u="none" strike="noStrike" baseline="0">
                <a:solidFill>
                  <a:srgbClr val="000000"/>
                </a:solidFill>
                <a:latin typeface="宋体"/>
                <a:ea typeface="宋体"/>
                <a:cs typeface="宋体"/>
              </a:defRPr>
            </a:pPr>
            <a:endParaRPr lang="en-US"/>
          </a:p>
        </c:txPr>
        <c:crossAx val="-1664827872"/>
        <c:crosses val="autoZero"/>
        <c:crossBetween val="between"/>
        <c:majorUnit val="10.0"/>
      </c:valAx>
      <c:spPr>
        <a:noFill/>
        <a:ln w="6821">
          <a:solidFill>
            <a:srgbClr val="000000"/>
          </a:solidFill>
          <a:prstDash val="solid"/>
        </a:ln>
      </c:spPr>
    </c:plotArea>
    <c:legend>
      <c:legendPos val="r"/>
      <c:layout>
        <c:manualLayout>
          <c:xMode val="edge"/>
          <c:yMode val="edge"/>
          <c:x val="0.81651376146789"/>
          <c:y val="0.267692307692308"/>
          <c:w val="0.176146788990826"/>
          <c:h val="0.298461538461538"/>
        </c:manualLayout>
      </c:layout>
      <c:overlay val="0"/>
      <c:spPr>
        <a:solidFill>
          <a:srgbClr val="FFFFFF"/>
        </a:solidFill>
        <a:ln w="1705">
          <a:solidFill>
            <a:srgbClr val="000000"/>
          </a:solidFill>
          <a:prstDash val="solid"/>
        </a:ln>
      </c:spPr>
      <c:txPr>
        <a:bodyPr/>
        <a:lstStyle/>
        <a:p>
          <a:pPr>
            <a:defRPr sz="927" b="1" i="0" u="none" strike="noStrike" baseline="0">
              <a:solidFill>
                <a:srgbClr val="000000"/>
              </a:solidFill>
              <a:latin typeface="宋体"/>
              <a:ea typeface="宋体"/>
              <a:cs typeface="宋体"/>
            </a:defRPr>
          </a:pPr>
          <a:endParaRPr lang="en-US"/>
        </a:p>
      </c:txPr>
    </c:legend>
    <c:plotVisOnly val="1"/>
    <c:dispBlanksAs val="gap"/>
    <c:showDLblsOverMax val="0"/>
  </c:chart>
  <c:spPr>
    <a:solidFill>
      <a:schemeClr val="accent3">
        <a:lumMod val="40000"/>
        <a:lumOff val="60000"/>
      </a:schemeClr>
    </a:solidFill>
    <a:ln w="6821">
      <a:solidFill>
        <a:srgbClr val="000000"/>
      </a:solidFill>
      <a:prstDash val="solid"/>
    </a:ln>
  </c:spPr>
  <c:txPr>
    <a:bodyPr/>
    <a:lstStyle/>
    <a:p>
      <a:pPr>
        <a:defRPr sz="1007" b="1" i="0" u="none" strike="noStrike" baseline="0">
          <a:solidFill>
            <a:srgbClr val="000000"/>
          </a:solidFill>
          <a:latin typeface="宋体"/>
          <a:ea typeface="宋体"/>
          <a:cs typeface="宋体"/>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E448E8-F839-074E-A1D0-D2FB87DD67C2}" type="datetimeFigureOut">
              <a:rPr lang="en-US" smtClean="0"/>
              <a:pPr/>
              <a:t>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52CCB9-CDEA-A44A-BB8F-F4EE7CF01733}" type="slidenum">
              <a:rPr lang="en-US" smtClean="0"/>
              <a:pPr/>
              <a:t>‹#›</a:t>
            </a:fld>
            <a:endParaRPr lang="en-US" dirty="0"/>
          </a:p>
        </p:txBody>
      </p:sp>
    </p:spTree>
    <p:extLst>
      <p:ext uri="{BB962C8B-B14F-4D97-AF65-F5344CB8AC3E}">
        <p14:creationId xmlns:p14="http://schemas.microsoft.com/office/powerpoint/2010/main" val="1936455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116D5-7367-0B47-9125-E5A43145A8C9}" type="datetimeFigureOut">
              <a:rPr lang="en-US" smtClean="0"/>
              <a:pPr/>
              <a:t>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66752-9E73-7842-9287-04A4EDD5DE57}" type="slidenum">
              <a:rPr lang="en-US" smtClean="0"/>
              <a:pPr/>
              <a:t>‹#›</a:t>
            </a:fld>
            <a:endParaRPr lang="en-US" dirty="0"/>
          </a:p>
        </p:txBody>
      </p:sp>
    </p:spTree>
    <p:extLst>
      <p:ext uri="{BB962C8B-B14F-4D97-AF65-F5344CB8AC3E}">
        <p14:creationId xmlns:p14="http://schemas.microsoft.com/office/powerpoint/2010/main" val="40366343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422275" y="374650"/>
            <a:ext cx="5842000" cy="4381500"/>
          </a:xfrm>
          <a:ln/>
        </p:spPr>
      </p:sp>
      <p:sp>
        <p:nvSpPr>
          <p:cNvPr id="1843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422275" y="374650"/>
            <a:ext cx="5842000" cy="4381500"/>
          </a:xfrm>
          <a:ln/>
        </p:spPr>
      </p:sp>
      <p:sp>
        <p:nvSpPr>
          <p:cNvPr id="3277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422275" y="374650"/>
            <a:ext cx="5842000" cy="4381500"/>
          </a:xfrm>
          <a:ln cap="flat"/>
        </p:spPr>
      </p:sp>
      <p:sp>
        <p:nvSpPr>
          <p:cNvPr id="22530" name="Rectangle 3"/>
          <p:cNvSpPr>
            <a:spLocks noGrp="1" noChangeArrowheads="1"/>
          </p:cNvSpPr>
          <p:nvPr>
            <p:ph type="body" idx="1"/>
          </p:nvPr>
        </p:nvSpPr>
        <p:spPr>
          <a:noFill/>
          <a:ln/>
        </p:spPr>
        <p:txBody>
          <a:bodyPr/>
          <a:lstStyle/>
          <a:p>
            <a:pPr eaLnBrk="1" hangingPunct="1">
              <a:lnSpc>
                <a:spcPct val="88000"/>
              </a:lnSpc>
            </a:pPr>
            <a:endParaRPr lang="zh-CN" altLang="en-US" smtClean="0">
              <a:latin typeface="Arial"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422275" y="374650"/>
            <a:ext cx="5842000" cy="4381500"/>
          </a:xfrm>
          <a:ln cap="flat"/>
        </p:spPr>
      </p:sp>
      <p:sp>
        <p:nvSpPr>
          <p:cNvPr id="2662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422275" y="374650"/>
            <a:ext cx="5842000" cy="4381500"/>
          </a:xfrm>
          <a:ln cap="flat"/>
        </p:spPr>
      </p:sp>
      <p:sp>
        <p:nvSpPr>
          <p:cNvPr id="2867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422275" y="374650"/>
            <a:ext cx="5842000" cy="4381500"/>
          </a:xfrm>
          <a:ln/>
        </p:spPr>
      </p:sp>
      <p:sp>
        <p:nvSpPr>
          <p:cNvPr id="34818" name="Rectangle 3"/>
          <p:cNvSpPr>
            <a:spLocks noGrp="1" noChangeArrowheads="1"/>
          </p:cNvSpPr>
          <p:nvPr>
            <p:ph type="body" idx="1"/>
          </p:nvPr>
        </p:nvSpPr>
        <p:spPr>
          <a:noFill/>
          <a:ln/>
        </p:spPr>
        <p:txBody>
          <a:bodyPr/>
          <a:lstStyle/>
          <a:p>
            <a:pPr eaLnBrk="1" hangingPunct="1"/>
            <a:r>
              <a:rPr lang="en-US" dirty="0" smtClean="0">
                <a:latin typeface="Arial" pitchFamily="34" charset="0"/>
              </a:rPr>
              <a:t>The first example is a parallel region only,</a:t>
            </a:r>
            <a:r>
              <a:rPr lang="en-US" baseline="0" dirty="0" smtClean="0">
                <a:latin typeface="Arial" pitchFamily="34" charset="0"/>
              </a:rPr>
              <a:t> the second one is a parallel region combined with a loop</a:t>
            </a:r>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422275" y="374650"/>
            <a:ext cx="5842000" cy="4381500"/>
          </a:xfrm>
          <a:ln cap="flat"/>
        </p:spPr>
      </p:sp>
      <p:sp>
        <p:nvSpPr>
          <p:cNvPr id="3891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422275" y="374650"/>
            <a:ext cx="5842000" cy="4381500"/>
          </a:xfrm>
          <a:ln cap="flat"/>
        </p:spPr>
      </p:sp>
      <p:sp>
        <p:nvSpPr>
          <p:cNvPr id="4096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422275" y="374650"/>
            <a:ext cx="5842000" cy="4381500"/>
          </a:xfrm>
          <a:ln/>
        </p:spPr>
      </p:sp>
      <p:sp>
        <p:nvSpPr>
          <p:cNvPr id="4301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a:p>
            <a:pPr eaLnBrk="1" hangingPunct="1"/>
            <a:r>
              <a:rPr lang="en-US" dirty="0" smtClean="0">
                <a:solidFill>
                  <a:srgbClr val="800000"/>
                </a:solidFill>
                <a:latin typeface="Arial" pitchFamily="34" charset="0"/>
              </a:rPr>
              <a:t>First off, I would add "static,1" to table.  In my experience, many users expect that "static" will make each thread get at least 1 iteration if you have p threads and &gt;p iterations.  This guarantee is only present for "static,1" and we should add that here.  "static" tries to divide the work evenly, but does not guarantee that each thread will get something.  Most static scheduling algorithms use the formula (</a:t>
            </a:r>
            <a:r>
              <a:rPr lang="en-US" dirty="0" err="1" smtClean="0">
                <a:solidFill>
                  <a:srgbClr val="800000"/>
                </a:solidFill>
                <a:latin typeface="Arial" pitchFamily="34" charset="0"/>
              </a:rPr>
              <a:t>n+p</a:t>
            </a:r>
            <a:r>
              <a:rPr lang="en-US" dirty="0" smtClean="0">
                <a:solidFill>
                  <a:srgbClr val="800000"/>
                </a:solidFill>
                <a:latin typeface="Arial" pitchFamily="34" charset="0"/>
              </a:rPr>
              <a:t>)/p for each thread, remainder for 1 thread, and 0 for remaining thread.</a:t>
            </a:r>
          </a:p>
          <a:p>
            <a:pPr eaLnBrk="1" hangingPunct="1"/>
            <a:endParaRPr lang="en-US" dirty="0" smtClean="0">
              <a:solidFill>
                <a:srgbClr val="800000"/>
              </a:solidFill>
              <a:latin typeface="Arial" pitchFamily="34" charset="0"/>
            </a:endParaRPr>
          </a:p>
          <a:p>
            <a:pPr eaLnBrk="1" hangingPunct="1"/>
            <a:r>
              <a:rPr lang="en-US" dirty="0" smtClean="0">
                <a:solidFill>
                  <a:srgbClr val="800000"/>
                </a:solidFill>
                <a:latin typeface="Arial" pitchFamily="34" charset="0"/>
              </a:rPr>
              <a:t>Also, I think adding "pre-determined" to the static descriptions is important.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422275" y="374650"/>
            <a:ext cx="5842000" cy="4381500"/>
          </a:xfrm>
          <a:ln cap="flat"/>
        </p:spPr>
      </p:sp>
      <p:sp>
        <p:nvSpPr>
          <p:cNvPr id="4710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667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422275" y="374650"/>
            <a:ext cx="5842000" cy="4381500"/>
          </a:xfrm>
          <a:ln cap="flat"/>
        </p:spPr>
      </p:sp>
      <p:sp>
        <p:nvSpPr>
          <p:cNvPr id="4915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422275" y="374650"/>
            <a:ext cx="5842000" cy="4381500"/>
          </a:xfrm>
          <a:ln cap="flat"/>
        </p:spPr>
      </p:sp>
      <p:sp>
        <p:nvSpPr>
          <p:cNvPr id="5120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smtClean="0"/>
              <a:t>Save attribute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defTabSz="935450" eaLnBrk="0" fontAlgn="base" hangingPunct="0">
              <a:lnSpc>
                <a:spcPct val="87000"/>
              </a:lnSpc>
              <a:spcBef>
                <a:spcPct val="40000"/>
              </a:spcBef>
              <a:spcAft>
                <a:spcPct val="0"/>
              </a:spcAft>
              <a:defRPr/>
            </a:pPr>
            <a:r>
              <a:rPr lang="en-US" dirty="0">
                <a:solidFill>
                  <a:schemeClr val="accent1"/>
                </a:solidFill>
                <a:latin typeface="Arial" pitchFamily="34" charset="0"/>
              </a:rPr>
              <a:t>All data clauses apply to parallel regions and </a:t>
            </a:r>
            <a:r>
              <a:rPr lang="en-US" dirty="0" err="1">
                <a:solidFill>
                  <a:schemeClr val="accent1"/>
                </a:solidFill>
                <a:latin typeface="Arial" pitchFamily="34" charset="0"/>
              </a:rPr>
              <a:t>worksharing</a:t>
            </a:r>
            <a:r>
              <a:rPr lang="en-US" dirty="0">
                <a:solidFill>
                  <a:schemeClr val="accent1"/>
                </a:solidFill>
                <a:latin typeface="Arial" pitchFamily="34" charset="0"/>
              </a:rPr>
              <a:t> constructs except </a:t>
            </a:r>
            <a:r>
              <a:rPr lang="ja-JP" altLang="en-US" dirty="0">
                <a:solidFill>
                  <a:schemeClr val="accent1"/>
                </a:solidFill>
                <a:latin typeface="Arial" pitchFamily="34" charset="0"/>
              </a:rPr>
              <a:t>“</a:t>
            </a:r>
            <a:r>
              <a:rPr lang="en-US" altLang="ja-JP" dirty="0">
                <a:solidFill>
                  <a:schemeClr val="accent1"/>
                </a:solidFill>
                <a:latin typeface="Arial" pitchFamily="34" charset="0"/>
              </a:rPr>
              <a:t>shared</a:t>
            </a:r>
            <a:r>
              <a:rPr lang="ja-JP" altLang="en-US" dirty="0">
                <a:solidFill>
                  <a:schemeClr val="accent1"/>
                </a:solidFill>
                <a:latin typeface="Arial" pitchFamily="34" charset="0"/>
              </a:rPr>
              <a:t>”</a:t>
            </a:r>
            <a:r>
              <a:rPr lang="en-US" altLang="ja-JP" dirty="0">
                <a:solidFill>
                  <a:schemeClr val="accent1"/>
                </a:solidFill>
                <a:latin typeface="Arial" pitchFamily="34" charset="0"/>
              </a:rPr>
              <a:t> which only applies to parallel regions.</a:t>
            </a:r>
            <a:endParaRPr lang="en-US" dirty="0" smtClean="0">
              <a:latin typeface="Arial" pitchFamily="34" charset="0"/>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1" name="Text Box 1"/>
          <p:cNvSpPr txBox="1">
            <a:spLocks noChangeArrowheads="1"/>
          </p:cNvSpPr>
          <p:nvPr/>
        </p:nvSpPr>
        <p:spPr bwMode="auto">
          <a:xfrm>
            <a:off x="1409141" y="913534"/>
            <a:ext cx="4039721" cy="312160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48" tIns="41024" rIns="82048" bIns="41024" anchor="ctr"/>
          <a:lstStyle/>
          <a:p>
            <a:endParaRPr lang="en-US"/>
          </a:p>
        </p:txBody>
      </p:sp>
      <p:sp>
        <p:nvSpPr>
          <p:cNvPr id="179202" name="Text Box 2"/>
          <p:cNvSpPr txBox="1">
            <a:spLocks noGrp="1" noChangeArrowheads="1"/>
          </p:cNvSpPr>
          <p:nvPr>
            <p:ph type="body"/>
          </p:nvPr>
        </p:nvSpPr>
        <p:spPr bwMode="auto">
          <a:xfrm>
            <a:off x="1046350" y="4338206"/>
            <a:ext cx="4770904" cy="34650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422275" y="374650"/>
            <a:ext cx="5842000" cy="4381500"/>
          </a:xfrm>
          <a:ln/>
        </p:spPr>
      </p:sp>
      <p:sp>
        <p:nvSpPr>
          <p:cNvPr id="6861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422275" y="374650"/>
            <a:ext cx="5842000" cy="4381500"/>
          </a:xfrm>
          <a:ln/>
        </p:spPr>
      </p:sp>
      <p:sp>
        <p:nvSpPr>
          <p:cNvPr id="7270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422275" y="374650"/>
            <a:ext cx="5842000" cy="4381500"/>
          </a:xfrm>
          <a:ln cap="flat"/>
        </p:spPr>
      </p:sp>
      <p:sp>
        <p:nvSpPr>
          <p:cNvPr id="7475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422275" y="374650"/>
            <a:ext cx="5842000" cy="4381500"/>
          </a:xfrm>
          <a:ln cap="flat"/>
        </p:spPr>
      </p:sp>
      <p:sp>
        <p:nvSpPr>
          <p:cNvPr id="7680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422275" y="374650"/>
            <a:ext cx="5842000" cy="4381500"/>
          </a:xfrm>
          <a:ln cap="flat"/>
        </p:spPr>
      </p:sp>
      <p:sp>
        <p:nvSpPr>
          <p:cNvPr id="7885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422275" y="374650"/>
            <a:ext cx="5842000" cy="4381500"/>
          </a:xfrm>
          <a:ln cap="flat"/>
        </p:spPr>
      </p:sp>
      <p:sp>
        <p:nvSpPr>
          <p:cNvPr id="80898" name="Rectangle 3"/>
          <p:cNvSpPr>
            <a:spLocks noGrp="1" noChangeArrowheads="1"/>
          </p:cNvSpPr>
          <p:nvPr>
            <p:ph type="body" idx="1"/>
          </p:nvPr>
        </p:nvSpPr>
        <p:spPr>
          <a:noFill/>
          <a:ln/>
        </p:spPr>
        <p:txBody>
          <a:bodyPr/>
          <a:lstStyle/>
          <a:p>
            <a:pPr eaLnBrk="1" hangingPunct="1">
              <a:lnSpc>
                <a:spcPct val="88000"/>
              </a:lnSpc>
            </a:pPr>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422275" y="374650"/>
            <a:ext cx="5842000" cy="4381500"/>
          </a:xfrm>
          <a:ln cap="flat"/>
        </p:spPr>
      </p:sp>
      <p:sp>
        <p:nvSpPr>
          <p:cNvPr id="8294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5" name="Text Box 1"/>
          <p:cNvSpPr txBox="1">
            <a:spLocks noChangeArrowheads="1"/>
          </p:cNvSpPr>
          <p:nvPr/>
        </p:nvSpPr>
        <p:spPr bwMode="auto">
          <a:xfrm>
            <a:off x="1409141" y="913534"/>
            <a:ext cx="4039721" cy="312160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48" tIns="41024" rIns="82048" bIns="41024" anchor="ctr"/>
          <a:lstStyle/>
          <a:p>
            <a:endParaRPr lang="en-US"/>
          </a:p>
        </p:txBody>
      </p:sp>
      <p:sp>
        <p:nvSpPr>
          <p:cNvPr id="180226" name="Text Box 2"/>
          <p:cNvSpPr txBox="1">
            <a:spLocks noGrp="1" noChangeArrowheads="1"/>
          </p:cNvSpPr>
          <p:nvPr>
            <p:ph type="body"/>
          </p:nvPr>
        </p:nvSpPr>
        <p:spPr bwMode="auto">
          <a:xfrm>
            <a:off x="1046350" y="4338206"/>
            <a:ext cx="4770904" cy="34650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425450" y="374650"/>
            <a:ext cx="5829300" cy="4373563"/>
          </a:xfrm>
          <a:ln cap="flat"/>
        </p:spPr>
      </p:sp>
      <p:sp>
        <p:nvSpPr>
          <p:cNvPr id="84994" name="Rectangle 3"/>
          <p:cNvSpPr>
            <a:spLocks noGrp="1" noChangeArrowheads="1"/>
          </p:cNvSpPr>
          <p:nvPr>
            <p:ph type="body" idx="1"/>
          </p:nvPr>
        </p:nvSpPr>
        <p:spPr>
          <a:noFill/>
          <a:ln/>
        </p:spPr>
        <p:txBody>
          <a:bodyPr lIns="91977" tIns="46768" rIns="91977" bIns="46768"/>
          <a:lstStyle/>
          <a:p>
            <a:pPr>
              <a:lnSpc>
                <a:spcPct val="94000"/>
              </a:lnSpc>
            </a:pPr>
            <a:r>
              <a:rPr lang="en-US" dirty="0"/>
              <a:t>The following directives imply flush</a:t>
            </a:r>
          </a:p>
          <a:p>
            <a:pPr>
              <a:lnSpc>
                <a:spcPct val="94000"/>
              </a:lnSpc>
            </a:pPr>
            <a:r>
              <a:rPr lang="en-US"/>
              <a:t>barrier </a:t>
            </a:r>
            <a:br>
              <a:rPr lang="en-US"/>
            </a:br>
            <a:r>
              <a:rPr lang="en-US"/>
              <a:t>parallel - upon entry and exit </a:t>
            </a:r>
            <a:br>
              <a:rPr lang="en-US"/>
            </a:br>
            <a:r>
              <a:rPr lang="en-US"/>
              <a:t>critical - upon entry and exit </a:t>
            </a:r>
            <a:br>
              <a:rPr lang="en-US"/>
            </a:br>
            <a:r>
              <a:rPr lang="en-US"/>
              <a:t>ordered - upon entry and exit </a:t>
            </a:r>
            <a:br>
              <a:rPr lang="en-US"/>
            </a:br>
            <a:r>
              <a:rPr lang="en-US"/>
              <a:t>for - upon exit </a:t>
            </a:r>
            <a:br>
              <a:rPr lang="en-US"/>
            </a:br>
            <a:r>
              <a:rPr lang="en-US"/>
              <a:t>sections - upon exit </a:t>
            </a:r>
            <a:br>
              <a:rPr lang="en-US"/>
            </a:br>
            <a:r>
              <a:rPr lang="en-US"/>
              <a:t>single - upon exit </a:t>
            </a:r>
          </a:p>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422275" y="374650"/>
            <a:ext cx="5842000" cy="4381500"/>
          </a:xfrm>
          <a:ln/>
        </p:spPr>
      </p:sp>
      <p:sp>
        <p:nvSpPr>
          <p:cNvPr id="87042" name="Rectangle 3"/>
          <p:cNvSpPr>
            <a:spLocks noGrp="1" noChangeArrowheads="1"/>
          </p:cNvSpPr>
          <p:nvPr>
            <p:ph type="body" idx="1"/>
          </p:nvPr>
        </p:nvSpPr>
        <p:spPr>
          <a:noFill/>
          <a:ln/>
        </p:spPr>
        <p:txBody>
          <a:bodyPr/>
          <a:lstStyle/>
          <a:p>
            <a:pPr eaLnBrk="1" hangingPunct="1"/>
            <a:r>
              <a:rPr lang="en-US" dirty="0" smtClean="0">
                <a:latin typeface="Arial" pitchFamily="34" charset="0"/>
              </a:rPr>
              <a:t>Need to add NEIGH</a:t>
            </a:r>
            <a:r>
              <a:rPr lang="en-US" baseline="0" dirty="0" smtClean="0">
                <a:latin typeface="Arial" pitchFamily="34" charset="0"/>
              </a:rPr>
              <a:t> calculation</a:t>
            </a:r>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xfrm>
            <a:off x="425450" y="374650"/>
            <a:ext cx="5829300" cy="4373563"/>
          </a:xfrm>
          <a:ln cap="flat"/>
        </p:spPr>
      </p:sp>
      <p:sp>
        <p:nvSpPr>
          <p:cNvPr id="89090" name="Rectangle 3"/>
          <p:cNvSpPr>
            <a:spLocks noGrp="1" noChangeArrowheads="1"/>
          </p:cNvSpPr>
          <p:nvPr>
            <p:ph type="body" idx="1"/>
          </p:nvPr>
        </p:nvSpPr>
        <p:spPr>
          <a:noFill/>
          <a:ln/>
        </p:spPr>
        <p:txBody>
          <a:bodyPr lIns="91977" tIns="46768" rIns="91977" bIns="46768"/>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425450" y="374650"/>
            <a:ext cx="5829300" cy="4373563"/>
          </a:xfrm>
          <a:ln cap="flat"/>
        </p:spPr>
      </p:sp>
      <p:sp>
        <p:nvSpPr>
          <p:cNvPr id="91138" name="Rectangle 3"/>
          <p:cNvSpPr>
            <a:spLocks noGrp="1" noChangeArrowheads="1"/>
          </p:cNvSpPr>
          <p:nvPr>
            <p:ph type="body" idx="1"/>
          </p:nvPr>
        </p:nvSpPr>
        <p:spPr>
          <a:noFill/>
          <a:ln/>
        </p:spPr>
        <p:txBody>
          <a:bodyPr lIns="91977" tIns="46768" rIns="91977" bIns="46768"/>
          <a:lstStyle/>
          <a:p>
            <a:pPr eaLnBrk="1" hangingPunct="1"/>
            <a:r>
              <a:rPr lang="en-US" dirty="0" smtClean="0">
                <a:latin typeface="Arial" pitchFamily="34" charset="0"/>
              </a:rPr>
              <a:t>I need a better example.  I want it this short, but it would be nice if the locks allowed me to do something I </a:t>
            </a:r>
            <a:r>
              <a:rPr lang="en-US" dirty="0" err="1" smtClean="0">
                <a:latin typeface="Arial" pitchFamily="34" charset="0"/>
              </a:rPr>
              <a:t>couldn</a:t>
            </a:r>
            <a:r>
              <a:rPr lang="ja-JP" altLang="en-US" dirty="0" smtClean="0">
                <a:latin typeface="Arial" pitchFamily="34" charset="0"/>
              </a:rPr>
              <a:t>’</a:t>
            </a:r>
            <a:r>
              <a:rPr lang="en-US" altLang="ja-JP" dirty="0" smtClean="0">
                <a:latin typeface="Arial" pitchFamily="34" charset="0"/>
              </a:rPr>
              <a:t>t do with a critical.</a:t>
            </a:r>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xfrm>
            <a:off x="422275" y="374650"/>
            <a:ext cx="5842000" cy="4381500"/>
          </a:xfrm>
          <a:ln cap="flat"/>
        </p:spPr>
      </p:sp>
      <p:sp>
        <p:nvSpPr>
          <p:cNvPr id="9318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xfrm>
            <a:off x="422275" y="374650"/>
            <a:ext cx="5842000" cy="4381500"/>
          </a:xfrm>
          <a:ln cap="flat"/>
        </p:spPr>
      </p:sp>
      <p:sp>
        <p:nvSpPr>
          <p:cNvPr id="9523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422275" y="374650"/>
            <a:ext cx="5842000" cy="4381500"/>
          </a:xfrm>
          <a:ln/>
        </p:spPr>
      </p:sp>
      <p:sp>
        <p:nvSpPr>
          <p:cNvPr id="1843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xfrm>
            <a:off x="422275" y="374650"/>
            <a:ext cx="5842000" cy="4381500"/>
          </a:xfrm>
          <a:ln cap="flat"/>
        </p:spPr>
      </p:sp>
      <p:sp>
        <p:nvSpPr>
          <p:cNvPr id="98306" name="Rectangle 3"/>
          <p:cNvSpPr>
            <a:spLocks noGrp="1" noChangeArrowheads="1"/>
          </p:cNvSpPr>
          <p:nvPr>
            <p:ph type="body" idx="1"/>
          </p:nvPr>
        </p:nvSpPr>
        <p:spPr>
          <a:noFill/>
          <a:ln/>
        </p:spPr>
        <p:txBody>
          <a:bodyPr/>
          <a:lstStyle/>
          <a:p>
            <a:pPr eaLnBrk="1" hangingPunct="1">
              <a:lnSpc>
                <a:spcPct val="88000"/>
              </a:lnSpc>
            </a:pPr>
            <a:endParaRPr lang="zh-CN" altLang="en-US" smtClean="0">
              <a:latin typeface="Arial" pitchFamily="34" charset="0"/>
              <a:ea typeface="宋体"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1409141" y="913534"/>
            <a:ext cx="4039721" cy="312160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48" tIns="41024" rIns="82048" bIns="41024" anchor="ctr"/>
          <a:lstStyle/>
          <a:p>
            <a:endParaRPr lang="en-US"/>
          </a:p>
        </p:txBody>
      </p:sp>
      <p:sp>
        <p:nvSpPr>
          <p:cNvPr id="181250" name="Text Box 2"/>
          <p:cNvSpPr txBox="1">
            <a:spLocks noGrp="1" noChangeArrowheads="1"/>
          </p:cNvSpPr>
          <p:nvPr>
            <p:ph type="body"/>
          </p:nvPr>
        </p:nvSpPr>
        <p:spPr bwMode="auto">
          <a:xfrm>
            <a:off x="1046350" y="4338206"/>
            <a:ext cx="4770904" cy="34650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r>
              <a:rPr lang="en-US" dirty="0" smtClean="0"/>
              <a:t>Address load imbalances by selecting the best </a:t>
            </a:r>
            <a:r>
              <a:rPr lang="en-US" dirty="0" err="1" smtClean="0"/>
              <a:t>schedszuler</a:t>
            </a:r>
            <a:r>
              <a:rPr lang="en-US" dirty="0" smtClean="0"/>
              <a:t> and chunk size</a:t>
            </a:r>
          </a:p>
          <a:p>
            <a:r>
              <a:rPr lang="en-US" dirty="0" smtClean="0"/>
              <a:t>Avoid selecting small chunk size when work in chunk is small.</a:t>
            </a:r>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5" name="Text Box 1"/>
          <p:cNvSpPr txBox="1">
            <a:spLocks noChangeArrowheads="1"/>
          </p:cNvSpPr>
          <p:nvPr/>
        </p:nvSpPr>
        <p:spPr bwMode="auto">
          <a:xfrm>
            <a:off x="1409141" y="913534"/>
            <a:ext cx="4039721" cy="312160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48" tIns="41024" rIns="82048" bIns="41024" anchor="ctr"/>
          <a:lstStyle/>
          <a:p>
            <a:endParaRPr lang="en-US"/>
          </a:p>
        </p:txBody>
      </p:sp>
      <p:sp>
        <p:nvSpPr>
          <p:cNvPr id="180226" name="Text Box 2"/>
          <p:cNvSpPr txBox="1">
            <a:spLocks noGrp="1" noChangeArrowheads="1"/>
          </p:cNvSpPr>
          <p:nvPr>
            <p:ph type="body"/>
          </p:nvPr>
        </p:nvSpPr>
        <p:spPr bwMode="auto">
          <a:xfrm>
            <a:off x="1046350" y="4338206"/>
            <a:ext cx="4770904" cy="34650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r>
              <a:rPr lang="en-US" dirty="0">
                <a:latin typeface="Arial" charset="0"/>
                <a:ea typeface="MS PGothic" pitchFamily="34" charset="-128"/>
              </a:rPr>
              <a:t>A store into a shared cache line invalidates the other copies of that line:</a:t>
            </a:r>
          </a:p>
          <a:p>
            <a:r>
              <a:rPr lang="en-US" dirty="0">
                <a:latin typeface="Arial" charset="0"/>
                <a:ea typeface="MS PGothic" pitchFamily="34" charset="-128"/>
              </a:rPr>
              <a:t>The system is not able to distinguish between changes within one individual line</a:t>
            </a:r>
            <a:endParaRPr lang="en-US" dirty="0" smtClean="0"/>
          </a:p>
          <a:p>
            <a:endParaRPr lang="en-US" dirty="0" smtClean="0"/>
          </a:p>
          <a:p>
            <a:r>
              <a:rPr lang="en-US" dirty="0" smtClean="0"/>
              <a:t>For a 64 byte cache line, if 16 threads is working on the array</a:t>
            </a:r>
            <a:r>
              <a:rPr lang="en-US" baseline="0" dirty="0" smtClean="0"/>
              <a:t> A, then the 16 writes are all cause false sharing</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lstStyle/>
          <a:p>
            <a:r>
              <a:rPr lang="en-US" dirty="0">
                <a:latin typeface="Arial" charset="0"/>
                <a:ea typeface="MS PGothic" pitchFamily="34" charset="-128"/>
              </a:rPr>
              <a:t>First Touch</a:t>
            </a:r>
          </a:p>
          <a:p>
            <a:r>
              <a:rPr lang="en-US" dirty="0">
                <a:latin typeface="Arial" charset="0"/>
                <a:ea typeface="MS PGothic" pitchFamily="34" charset="-128"/>
              </a:rPr>
              <a:t>All array elements are in the memory of</a:t>
            </a:r>
          </a:p>
          <a:p>
            <a:r>
              <a:rPr lang="en-US" dirty="0">
                <a:latin typeface="Arial" charset="0"/>
                <a:ea typeface="MS PGothic" pitchFamily="34" charset="-128"/>
              </a:rPr>
              <a:t>the processor executing this thread</a:t>
            </a:r>
            <a:endParaRPr lang="en-US" dirty="0"/>
          </a:p>
        </p:txBody>
      </p:sp>
    </p:spTree>
    <p:extLst>
      <p:ext uri="{BB962C8B-B14F-4D97-AF65-F5344CB8AC3E}">
        <p14:creationId xmlns:p14="http://schemas.microsoft.com/office/powerpoint/2010/main" val="16116822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lstStyle/>
          <a:p>
            <a:r>
              <a:rPr lang="en-US" dirty="0">
                <a:latin typeface="Arial" charset="0"/>
                <a:ea typeface="MS PGothic" pitchFamily="34" charset="-128"/>
              </a:rPr>
              <a:t>First Touch</a:t>
            </a:r>
          </a:p>
          <a:p>
            <a:r>
              <a:rPr lang="en-US" dirty="0">
                <a:latin typeface="Arial" charset="0"/>
                <a:ea typeface="MS PGothic" pitchFamily="34" charset="-128"/>
              </a:rPr>
              <a:t>All array elements are in the memory of</a:t>
            </a:r>
          </a:p>
          <a:p>
            <a:r>
              <a:rPr lang="en-US" dirty="0">
                <a:latin typeface="Arial" charset="0"/>
                <a:ea typeface="MS PGothic" pitchFamily="34" charset="-128"/>
              </a:rPr>
              <a:t>the processor executing this thread</a:t>
            </a:r>
            <a:endParaRPr lang="en-US" dirty="0"/>
          </a:p>
        </p:txBody>
      </p:sp>
    </p:spTree>
    <p:extLst>
      <p:ext uri="{BB962C8B-B14F-4D97-AF65-F5344CB8AC3E}">
        <p14:creationId xmlns:p14="http://schemas.microsoft.com/office/powerpoint/2010/main" val="16116822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9"/>
          <p:cNvSpPr txBox="1">
            <a:spLocks noGrp="1" noChangeArrowheads="1"/>
          </p:cNvSpPr>
          <p:nvPr/>
        </p:nvSpPr>
        <p:spPr bwMode="auto">
          <a:xfrm>
            <a:off x="3885734" y="8688049"/>
            <a:ext cx="2969154" cy="455951"/>
          </a:xfrm>
          <a:prstGeom prst="rect">
            <a:avLst/>
          </a:prstGeom>
          <a:noFill/>
          <a:ln w="9525">
            <a:noFill/>
            <a:round/>
            <a:headEnd/>
            <a:tailEnd/>
          </a:ln>
        </p:spPr>
        <p:txBody>
          <a:bodyPr lIns="91571" tIns="45609" rIns="91571" bIns="45609" anchor="b"/>
          <a:lstStyle/>
          <a:p>
            <a:pPr algn="r" defTabSz="449016">
              <a:buClr>
                <a:srgbClr val="000000"/>
              </a:buClr>
              <a:buSzPct val="100000"/>
              <a:tabLst>
                <a:tab pos="0" algn="l"/>
                <a:tab pos="449016" algn="l"/>
                <a:tab pos="898032" algn="l"/>
                <a:tab pos="1347048" algn="l"/>
                <a:tab pos="1796064" algn="l"/>
                <a:tab pos="2245081" algn="l"/>
                <a:tab pos="2694097" algn="l"/>
                <a:tab pos="3143113" algn="l"/>
                <a:tab pos="3592129" algn="l"/>
                <a:tab pos="4041145" algn="l"/>
                <a:tab pos="4490161" algn="l"/>
                <a:tab pos="4939177" algn="l"/>
                <a:tab pos="5388193" algn="l"/>
                <a:tab pos="5837210" algn="l"/>
                <a:tab pos="6286226" algn="l"/>
                <a:tab pos="6735242" algn="l"/>
                <a:tab pos="7184258" algn="l"/>
                <a:tab pos="7633274" algn="l"/>
                <a:tab pos="8082290" algn="l"/>
                <a:tab pos="8531306" algn="l"/>
                <a:tab pos="8980322" algn="l"/>
              </a:tabLst>
            </a:pPr>
            <a:fld id="{322F9A7F-004B-4A92-A604-04D315C4818A}" type="slidenum">
              <a:rPr lang="en-GB" sz="1200">
                <a:solidFill>
                  <a:srgbClr val="000000"/>
                </a:solidFill>
                <a:latin typeface="Arial" pitchFamily="34" charset="0"/>
              </a:rPr>
              <a:pPr algn="r" defTabSz="449016">
                <a:buClr>
                  <a:srgbClr val="000000"/>
                </a:buClr>
                <a:buSzPct val="100000"/>
                <a:tabLst>
                  <a:tab pos="0" algn="l"/>
                  <a:tab pos="449016" algn="l"/>
                  <a:tab pos="898032" algn="l"/>
                  <a:tab pos="1347048" algn="l"/>
                  <a:tab pos="1796064" algn="l"/>
                  <a:tab pos="2245081" algn="l"/>
                  <a:tab pos="2694097" algn="l"/>
                  <a:tab pos="3143113" algn="l"/>
                  <a:tab pos="3592129" algn="l"/>
                  <a:tab pos="4041145" algn="l"/>
                  <a:tab pos="4490161" algn="l"/>
                  <a:tab pos="4939177" algn="l"/>
                  <a:tab pos="5388193" algn="l"/>
                  <a:tab pos="5837210" algn="l"/>
                  <a:tab pos="6286226" algn="l"/>
                  <a:tab pos="6735242" algn="l"/>
                  <a:tab pos="7184258" algn="l"/>
                  <a:tab pos="7633274" algn="l"/>
                  <a:tab pos="8082290" algn="l"/>
                  <a:tab pos="8531306" algn="l"/>
                  <a:tab pos="8980322" algn="l"/>
                </a:tabLst>
              </a:pPr>
              <a:t>80</a:t>
            </a:fld>
            <a:endParaRPr lang="en-GB" sz="1200">
              <a:solidFill>
                <a:srgbClr val="000000"/>
              </a:solidFill>
              <a:latin typeface="Arial" pitchFamily="34" charset="0"/>
            </a:endParaRPr>
          </a:p>
        </p:txBody>
      </p:sp>
      <p:sp>
        <p:nvSpPr>
          <p:cNvPr id="122883" name="Text Box 1"/>
          <p:cNvSpPr txBox="1">
            <a:spLocks noChangeArrowheads="1"/>
          </p:cNvSpPr>
          <p:nvPr/>
        </p:nvSpPr>
        <p:spPr bwMode="auto">
          <a:xfrm>
            <a:off x="3885734" y="8688049"/>
            <a:ext cx="2973822" cy="457513"/>
          </a:xfrm>
          <a:prstGeom prst="rect">
            <a:avLst/>
          </a:prstGeom>
          <a:noFill/>
          <a:ln w="9525">
            <a:noFill/>
            <a:round/>
            <a:headEnd/>
            <a:tailEnd/>
          </a:ln>
        </p:spPr>
        <p:txBody>
          <a:bodyPr lIns="91571" tIns="45609" rIns="91571" bIns="45609" anchor="b"/>
          <a:lstStyle/>
          <a:p>
            <a:pPr algn="r" defTabSz="449016">
              <a:buClr>
                <a:srgbClr val="FFFFFF"/>
              </a:buClr>
              <a:buSzPct val="100000"/>
              <a:tabLst>
                <a:tab pos="0" algn="l"/>
                <a:tab pos="449016" algn="l"/>
                <a:tab pos="898032" algn="l"/>
                <a:tab pos="1347048" algn="l"/>
                <a:tab pos="1796064" algn="l"/>
                <a:tab pos="2245081" algn="l"/>
                <a:tab pos="2694097" algn="l"/>
                <a:tab pos="3143113" algn="l"/>
                <a:tab pos="3592129" algn="l"/>
                <a:tab pos="4041145" algn="l"/>
                <a:tab pos="4490161" algn="l"/>
                <a:tab pos="4939177" algn="l"/>
                <a:tab pos="5388193" algn="l"/>
                <a:tab pos="5837210" algn="l"/>
                <a:tab pos="6286226" algn="l"/>
                <a:tab pos="6735242" algn="l"/>
                <a:tab pos="7184258" algn="l"/>
                <a:tab pos="7633274" algn="l"/>
                <a:tab pos="8082290" algn="l"/>
                <a:tab pos="8531306" algn="l"/>
                <a:tab pos="8980322" algn="l"/>
              </a:tabLst>
            </a:pPr>
            <a:fld id="{7C59C360-D81C-4F6D-BBBB-DD76B81E29FE}" type="slidenum">
              <a:rPr lang="en-GB" sz="1200">
                <a:solidFill>
                  <a:srgbClr val="FFFFFF"/>
                </a:solidFill>
                <a:latin typeface="Arial" pitchFamily="34" charset="0"/>
              </a:rPr>
              <a:pPr algn="r" defTabSz="449016">
                <a:buClr>
                  <a:srgbClr val="FFFFFF"/>
                </a:buClr>
                <a:buSzPct val="100000"/>
                <a:tabLst>
                  <a:tab pos="0" algn="l"/>
                  <a:tab pos="449016" algn="l"/>
                  <a:tab pos="898032" algn="l"/>
                  <a:tab pos="1347048" algn="l"/>
                  <a:tab pos="1796064" algn="l"/>
                  <a:tab pos="2245081" algn="l"/>
                  <a:tab pos="2694097" algn="l"/>
                  <a:tab pos="3143113" algn="l"/>
                  <a:tab pos="3592129" algn="l"/>
                  <a:tab pos="4041145" algn="l"/>
                  <a:tab pos="4490161" algn="l"/>
                  <a:tab pos="4939177" algn="l"/>
                  <a:tab pos="5388193" algn="l"/>
                  <a:tab pos="5837210" algn="l"/>
                  <a:tab pos="6286226" algn="l"/>
                  <a:tab pos="6735242" algn="l"/>
                  <a:tab pos="7184258" algn="l"/>
                  <a:tab pos="7633274" algn="l"/>
                  <a:tab pos="8082290" algn="l"/>
                  <a:tab pos="8531306" algn="l"/>
                  <a:tab pos="8980322" algn="l"/>
                </a:tabLst>
              </a:pPr>
              <a:t>80</a:t>
            </a:fld>
            <a:endParaRPr lang="en-GB" sz="1200">
              <a:solidFill>
                <a:srgbClr val="FFFFFF"/>
              </a:solidFill>
              <a:latin typeface="Arial" pitchFamily="34" charset="0"/>
            </a:endParaRPr>
          </a:p>
        </p:txBody>
      </p:sp>
      <p:sp>
        <p:nvSpPr>
          <p:cNvPr id="122884" name="Text Box 2"/>
          <p:cNvSpPr txBox="1">
            <a:spLocks noChangeArrowheads="1"/>
          </p:cNvSpPr>
          <p:nvPr/>
        </p:nvSpPr>
        <p:spPr bwMode="auto">
          <a:xfrm>
            <a:off x="1156228" y="685488"/>
            <a:ext cx="4547101" cy="3429000"/>
          </a:xfrm>
          <a:prstGeom prst="rect">
            <a:avLst/>
          </a:prstGeom>
          <a:solidFill>
            <a:srgbClr val="FFFFFF"/>
          </a:solidFill>
          <a:ln w="9360">
            <a:solidFill>
              <a:srgbClr val="000000"/>
            </a:solidFill>
            <a:miter lim="800000"/>
            <a:headEnd/>
            <a:tailEnd/>
          </a:ln>
        </p:spPr>
        <p:txBody>
          <a:bodyPr wrap="none" lIns="89803" tIns="44902" rIns="89803" bIns="44902" anchor="ctr"/>
          <a:lstStyle/>
          <a:p>
            <a:pPr defTabSz="449016">
              <a:lnSpc>
                <a:spcPct val="81000"/>
              </a:lnSpc>
              <a:buClr>
                <a:srgbClr val="FFFFFF"/>
              </a:buClr>
              <a:buSzPct val="100000"/>
            </a:pPr>
            <a:endParaRPr lang="en-US" sz="2400">
              <a:solidFill>
                <a:schemeClr val="bg1"/>
              </a:solidFill>
              <a:latin typeface="Arial" pitchFamily="34" charset="0"/>
              <a:ea typeface="宋体" pitchFamily="2" charset="-122"/>
            </a:endParaRPr>
          </a:p>
        </p:txBody>
      </p:sp>
      <p:sp>
        <p:nvSpPr>
          <p:cNvPr id="122885" name="Rectangle 3"/>
          <p:cNvSpPr>
            <a:spLocks noGrp="1" noChangeArrowheads="1"/>
          </p:cNvSpPr>
          <p:nvPr>
            <p:ph type="body"/>
          </p:nvPr>
        </p:nvSpPr>
        <p:spPr>
          <a:xfrm>
            <a:off x="915023" y="4344025"/>
            <a:ext cx="5026399" cy="4114488"/>
          </a:xfrm>
          <a:noFill/>
          <a:ln/>
        </p:spPr>
        <p:txBody>
          <a:bodyPr wrap="none" lIns="91571" tIns="45609" rIns="91571" bIns="45609" anchor="ctr"/>
          <a:lstStyle/>
          <a:p>
            <a:r>
              <a:rPr lang="en-GB" dirty="0">
                <a:solidFill>
                  <a:srgbClr val="000000"/>
                </a:solidFill>
                <a:latin typeface="Arial" pitchFamily="34" charset="0"/>
                <a:ea typeface="宋体" pitchFamily="2" charset="-122"/>
              </a:rPr>
              <a:t>: Privatization &amp; First Touch</a:t>
            </a:r>
          </a:p>
          <a:p>
            <a:endParaRPr lang="en-GB" dirty="0">
              <a:solidFill>
                <a:srgbClr val="000000"/>
              </a:solidFill>
              <a:latin typeface="Arial" pitchFamily="34" charset="0"/>
              <a:ea typeface="宋体" pitchFamily="2" charset="-122"/>
            </a:endParaRPr>
          </a:p>
          <a:p>
            <a:endParaRPr lang="en-US" dirty="0"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
          <p:cNvSpPr txBox="1">
            <a:spLocks noGrp="1" noChangeArrowheads="1"/>
          </p:cNvSpPr>
          <p:nvPr/>
        </p:nvSpPr>
        <p:spPr bwMode="auto">
          <a:xfrm>
            <a:off x="3885734" y="8688049"/>
            <a:ext cx="2969154" cy="455951"/>
          </a:xfrm>
          <a:prstGeom prst="rect">
            <a:avLst/>
          </a:prstGeom>
          <a:noFill/>
          <a:ln w="9525">
            <a:noFill/>
            <a:round/>
            <a:headEnd/>
            <a:tailEnd/>
          </a:ln>
        </p:spPr>
        <p:txBody>
          <a:bodyPr lIns="91571" tIns="45609" rIns="91571" bIns="45609" anchor="b"/>
          <a:lstStyle/>
          <a:p>
            <a:pPr algn="r" defTabSz="449016">
              <a:buClr>
                <a:srgbClr val="000000"/>
              </a:buClr>
              <a:buSzPct val="100000"/>
              <a:tabLst>
                <a:tab pos="0" algn="l"/>
                <a:tab pos="449016" algn="l"/>
                <a:tab pos="898032" algn="l"/>
                <a:tab pos="1347048" algn="l"/>
                <a:tab pos="1796064" algn="l"/>
                <a:tab pos="2245081" algn="l"/>
                <a:tab pos="2694097" algn="l"/>
                <a:tab pos="3143113" algn="l"/>
                <a:tab pos="3592129" algn="l"/>
                <a:tab pos="4041145" algn="l"/>
                <a:tab pos="4490161" algn="l"/>
                <a:tab pos="4939177" algn="l"/>
                <a:tab pos="5388193" algn="l"/>
                <a:tab pos="5837210" algn="l"/>
                <a:tab pos="6286226" algn="l"/>
                <a:tab pos="6735242" algn="l"/>
                <a:tab pos="7184258" algn="l"/>
                <a:tab pos="7633274" algn="l"/>
                <a:tab pos="8082290" algn="l"/>
                <a:tab pos="8531306" algn="l"/>
                <a:tab pos="8980322" algn="l"/>
              </a:tabLst>
            </a:pPr>
            <a:fld id="{3FE13F17-D259-4DA2-A1B8-9B7E9D4349A0}" type="slidenum">
              <a:rPr lang="en-GB" sz="1200">
                <a:solidFill>
                  <a:srgbClr val="000000"/>
                </a:solidFill>
                <a:latin typeface="Arial" pitchFamily="34" charset="0"/>
              </a:rPr>
              <a:pPr algn="r" defTabSz="449016">
                <a:buClr>
                  <a:srgbClr val="000000"/>
                </a:buClr>
                <a:buSzPct val="100000"/>
                <a:tabLst>
                  <a:tab pos="0" algn="l"/>
                  <a:tab pos="449016" algn="l"/>
                  <a:tab pos="898032" algn="l"/>
                  <a:tab pos="1347048" algn="l"/>
                  <a:tab pos="1796064" algn="l"/>
                  <a:tab pos="2245081" algn="l"/>
                  <a:tab pos="2694097" algn="l"/>
                  <a:tab pos="3143113" algn="l"/>
                  <a:tab pos="3592129" algn="l"/>
                  <a:tab pos="4041145" algn="l"/>
                  <a:tab pos="4490161" algn="l"/>
                  <a:tab pos="4939177" algn="l"/>
                  <a:tab pos="5388193" algn="l"/>
                  <a:tab pos="5837210" algn="l"/>
                  <a:tab pos="6286226" algn="l"/>
                  <a:tab pos="6735242" algn="l"/>
                  <a:tab pos="7184258" algn="l"/>
                  <a:tab pos="7633274" algn="l"/>
                  <a:tab pos="8082290" algn="l"/>
                  <a:tab pos="8531306" algn="l"/>
                  <a:tab pos="8980322" algn="l"/>
                </a:tabLst>
              </a:pPr>
              <a:t>81</a:t>
            </a:fld>
            <a:endParaRPr lang="en-GB" sz="1200">
              <a:solidFill>
                <a:srgbClr val="000000"/>
              </a:solidFill>
              <a:latin typeface="Arial" pitchFamily="34" charset="0"/>
            </a:endParaRPr>
          </a:p>
        </p:txBody>
      </p:sp>
      <p:sp>
        <p:nvSpPr>
          <p:cNvPr id="124931" name="Text Box 1"/>
          <p:cNvSpPr txBox="1">
            <a:spLocks noChangeArrowheads="1"/>
          </p:cNvSpPr>
          <p:nvPr/>
        </p:nvSpPr>
        <p:spPr bwMode="auto">
          <a:xfrm>
            <a:off x="1118881" y="674557"/>
            <a:ext cx="4472405" cy="3372787"/>
          </a:xfrm>
          <a:prstGeom prst="rect">
            <a:avLst/>
          </a:prstGeom>
          <a:solidFill>
            <a:srgbClr val="FFFFFF"/>
          </a:solidFill>
          <a:ln w="9525">
            <a:solidFill>
              <a:srgbClr val="000000"/>
            </a:solidFill>
            <a:miter lim="800000"/>
            <a:headEnd/>
            <a:tailEnd/>
          </a:ln>
        </p:spPr>
        <p:txBody>
          <a:bodyPr wrap="none" lIns="89803" tIns="44902" rIns="89803" bIns="44902" anchor="ctr"/>
          <a:lstStyle/>
          <a:p>
            <a:pPr defTabSz="449016">
              <a:lnSpc>
                <a:spcPct val="81000"/>
              </a:lnSpc>
              <a:buClr>
                <a:srgbClr val="FFFFFF"/>
              </a:buClr>
              <a:buSzPct val="100000"/>
            </a:pPr>
            <a:endParaRPr lang="en-US" sz="2400">
              <a:solidFill>
                <a:schemeClr val="bg1"/>
              </a:solidFill>
              <a:latin typeface="Arial" pitchFamily="34" charset="0"/>
              <a:ea typeface="宋体" pitchFamily="2" charset="-122"/>
            </a:endParaRPr>
          </a:p>
        </p:txBody>
      </p:sp>
      <p:sp>
        <p:nvSpPr>
          <p:cNvPr id="124932" name="Rectangle 2"/>
          <p:cNvSpPr>
            <a:spLocks noGrp="1" noChangeArrowheads="1"/>
          </p:cNvSpPr>
          <p:nvPr>
            <p:ph type="body"/>
          </p:nvPr>
        </p:nvSpPr>
        <p:spPr>
          <a:xfrm>
            <a:off x="670706" y="4272197"/>
            <a:ext cx="5368754" cy="4050467"/>
          </a:xfrm>
          <a:noFill/>
          <a:ln/>
        </p:spPr>
        <p:txBody>
          <a:bodyPr wrap="none" lIns="91571" tIns="45609" rIns="91571" bIns="45609" anchor="ct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1409141" y="913534"/>
            <a:ext cx="4039721" cy="312160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48" tIns="41024" rIns="82048" bIns="41024" anchor="ctr"/>
          <a:lstStyle/>
          <a:p>
            <a:endParaRPr lang="en-US"/>
          </a:p>
        </p:txBody>
      </p:sp>
      <p:sp>
        <p:nvSpPr>
          <p:cNvPr id="181250" name="Text Box 2"/>
          <p:cNvSpPr txBox="1">
            <a:spLocks noGrp="1" noChangeArrowheads="1"/>
          </p:cNvSpPr>
          <p:nvPr>
            <p:ph type="body"/>
          </p:nvPr>
        </p:nvSpPr>
        <p:spPr bwMode="auto">
          <a:xfrm>
            <a:off x="1046350" y="4338206"/>
            <a:ext cx="4770904" cy="34650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842000" cy="43815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xfrm>
            <a:off x="422275" y="374650"/>
            <a:ext cx="5842000" cy="4381500"/>
          </a:xfrm>
          <a:ln cap="flat"/>
        </p:spPr>
      </p:sp>
      <p:sp>
        <p:nvSpPr>
          <p:cNvPr id="128002" name="Rectangle 3"/>
          <p:cNvSpPr>
            <a:spLocks noGrp="1" noChangeArrowheads="1"/>
          </p:cNvSpPr>
          <p:nvPr>
            <p:ph type="body" idx="1"/>
          </p:nvPr>
        </p:nvSpPr>
        <p:spPr>
          <a:noFill/>
          <a:ln/>
        </p:spPr>
        <p:txBody>
          <a:bodyPr/>
          <a:lstStyle/>
          <a:p>
            <a:pPr eaLnBrk="1" hangingPunct="1">
              <a:lnSpc>
                <a:spcPct val="88000"/>
              </a:lnSpc>
            </a:pPr>
            <a:endParaRPr lang="zh-CN" altLang="en-US" smtClean="0">
              <a:latin typeface="Arial" pitchFamily="34" charset="0"/>
              <a:ea typeface="宋体" pitchFamily="2"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422275" y="374650"/>
            <a:ext cx="5842000" cy="4381500"/>
          </a:xfrm>
          <a:ln/>
        </p:spPr>
      </p:sp>
      <p:sp>
        <p:nvSpPr>
          <p:cNvPr id="1843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422275" y="374650"/>
            <a:ext cx="5842000" cy="4381500"/>
          </a:xfrm>
          <a:ln/>
        </p:spPr>
      </p:sp>
      <p:sp>
        <p:nvSpPr>
          <p:cNvPr id="14643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B9A18ED-3CAF-DA44-817F-E657062E52E2}" type="slidenum">
              <a:rPr lang="en-US" altLang="zh-CN" sz="1200">
                <a:ea typeface="SimSun" charset="0"/>
                <a:cs typeface="SimSun" charset="0"/>
              </a:rPr>
              <a:pPr eaLnBrk="1" hangingPunct="1"/>
              <a:t>103</a:t>
            </a:fld>
            <a:endParaRPr lang="en-US" altLang="zh-CN" sz="1200">
              <a:ea typeface="SimSun" charset="0"/>
              <a:cs typeface="SimSun"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cs typeface="SimSu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422275" y="374650"/>
            <a:ext cx="5842000" cy="4381500"/>
          </a:xfrm>
          <a:ln/>
        </p:spPr>
      </p:sp>
      <p:sp>
        <p:nvSpPr>
          <p:cNvPr id="3072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422275" y="374650"/>
            <a:ext cx="5842000" cy="4381500"/>
          </a:xfrm>
          <a:ln/>
        </p:spPr>
      </p:sp>
      <p:sp>
        <p:nvSpPr>
          <p:cNvPr id="3277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4787"/>
            <a:ext cx="7772400" cy="1470025"/>
          </a:xfrm>
        </p:spPr>
        <p:txBody>
          <a:bodyPr>
            <a:normAutofit/>
          </a:bodyPr>
          <a:lstStyle>
            <a:lvl1pPr algn="ctr">
              <a:defRPr sz="3600" b="1"/>
            </a:lvl1pPr>
          </a:lstStyle>
          <a:p>
            <a:r>
              <a:rPr lang="en-US" dirty="0" smtClean="0"/>
              <a:t>Click to edit Master title style</a:t>
            </a:r>
            <a:endParaRPr lang="en-US" dirty="0"/>
          </a:p>
        </p:txBody>
      </p:sp>
      <p:sp>
        <p:nvSpPr>
          <p:cNvPr id="3" name="Subtitle 2"/>
          <p:cNvSpPr>
            <a:spLocks noGrp="1"/>
          </p:cNvSpPr>
          <p:nvPr>
            <p:ph type="subTitle" idx="1"/>
          </p:nvPr>
        </p:nvSpPr>
        <p:spPr>
          <a:xfrm>
            <a:off x="1386417" y="36576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B14E791-165F-344E-BF0E-59CD826800BF}" type="slidenum">
              <a:rPr lang="en-US" smtClean="0"/>
              <a:pPr/>
              <a:t>‹#›</a:t>
            </a:fld>
            <a:endParaRPr lang="en-US" dirty="0"/>
          </a:p>
        </p:txBody>
      </p:sp>
      <p:cxnSp>
        <p:nvCxnSpPr>
          <p:cNvPr id="5" name="Straight Connector 4"/>
          <p:cNvCxnSpPr/>
          <p:nvPr userDrawn="1"/>
        </p:nvCxnSpPr>
        <p:spPr>
          <a:xfrm>
            <a:off x="228600" y="992188"/>
            <a:ext cx="8763000" cy="0"/>
          </a:xfrm>
          <a:prstGeom prst="line">
            <a:avLst/>
          </a:prstGeom>
          <a:ln w="5715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28600" y="6019800"/>
            <a:ext cx="8763000" cy="0"/>
          </a:xfrm>
          <a:prstGeom prst="line">
            <a:avLst/>
          </a:prstGeom>
          <a:ln w="5715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365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a:xfrm>
            <a:off x="304800" y="6340475"/>
            <a:ext cx="2133600" cy="365125"/>
          </a:xfrm>
          <a:prstGeom prst="rect">
            <a:avLst/>
          </a:prstGeom>
        </p:spPr>
        <p:txBody>
          <a:bodyPr/>
          <a:lstStyle>
            <a:lvl1pPr>
              <a:defRPr/>
            </a:lvl1pPr>
          </a:lstStyle>
          <a:p>
            <a:endParaRPr lang="en-US"/>
          </a:p>
        </p:txBody>
      </p:sp>
      <p:sp>
        <p:nvSpPr>
          <p:cNvPr id="6" name="Footer Placeholder 21"/>
          <p:cNvSpPr>
            <a:spLocks noGrp="1"/>
          </p:cNvSpPr>
          <p:nvPr>
            <p:ph type="ftr" sz="quarter" idx="11"/>
          </p:nvPr>
        </p:nvSpPr>
        <p:spPr>
          <a:xfrm>
            <a:off x="3124200" y="6340475"/>
            <a:ext cx="2895600" cy="365125"/>
          </a:xfrm>
          <a:prstGeom prst="rect">
            <a:avLst/>
          </a:prstGeom>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DF10D38F-A26B-4BAE-B1E0-45F97DBD5BAE}" type="slidenum">
              <a:rPr lang="en-US"/>
              <a:pPr/>
              <a:t>‹#›</a:t>
            </a:fld>
            <a:endParaRPr lang="en-US"/>
          </a:p>
        </p:txBody>
      </p:sp>
    </p:spTree>
    <p:extLst>
      <p:ext uri="{BB962C8B-B14F-4D97-AF65-F5344CB8AC3E}">
        <p14:creationId xmlns:p14="http://schemas.microsoft.com/office/powerpoint/2010/main" val="228675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365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267200" y="1600200"/>
            <a:ext cx="3657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67200" y="3938588"/>
            <a:ext cx="3657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a:xfrm>
            <a:off x="304800" y="6340475"/>
            <a:ext cx="2133600" cy="365125"/>
          </a:xfrm>
          <a:prstGeom prst="rect">
            <a:avLst/>
          </a:prstGeom>
        </p:spPr>
        <p:txBody>
          <a:bodyPr/>
          <a:lstStyle>
            <a:lvl1pPr>
              <a:defRPr/>
            </a:lvl1pPr>
          </a:lstStyle>
          <a:p>
            <a:endParaRPr lang="en-US"/>
          </a:p>
        </p:txBody>
      </p:sp>
      <p:sp>
        <p:nvSpPr>
          <p:cNvPr id="7" name="Footer Placeholder 21"/>
          <p:cNvSpPr>
            <a:spLocks noGrp="1"/>
          </p:cNvSpPr>
          <p:nvPr>
            <p:ph type="ftr" sz="quarter" idx="11"/>
          </p:nvPr>
        </p:nvSpPr>
        <p:spPr>
          <a:xfrm>
            <a:off x="3124200" y="6340475"/>
            <a:ext cx="2895600" cy="365125"/>
          </a:xfrm>
          <a:prstGeom prst="rect">
            <a:avLst/>
          </a:prstGeom>
        </p:spPr>
        <p:txBody>
          <a:bodyPr/>
          <a:lstStyle>
            <a:lvl1pPr>
              <a:defRPr/>
            </a:lvl1pPr>
          </a:lstStyle>
          <a:p>
            <a:endParaRPr lang="en-US"/>
          </a:p>
        </p:txBody>
      </p:sp>
      <p:sp>
        <p:nvSpPr>
          <p:cNvPr id="8" name="Slide Number Placeholder 17"/>
          <p:cNvSpPr>
            <a:spLocks noGrp="1"/>
          </p:cNvSpPr>
          <p:nvPr>
            <p:ph type="sldNum" sz="quarter" idx="12"/>
          </p:nvPr>
        </p:nvSpPr>
        <p:spPr/>
        <p:txBody>
          <a:bodyPr/>
          <a:lstStyle>
            <a:lvl1pPr>
              <a:defRPr/>
            </a:lvl1pPr>
          </a:lstStyle>
          <a:p>
            <a:fld id="{D6DEA5EB-9756-42F9-BC71-71B652FB5FEB}" type="slidenum">
              <a:rPr lang="en-US"/>
              <a:pPr/>
              <a:t>‹#›</a:t>
            </a:fld>
            <a:endParaRPr lang="en-US"/>
          </a:p>
        </p:txBody>
      </p:sp>
    </p:spTree>
    <p:extLst>
      <p:ext uri="{BB962C8B-B14F-4D97-AF65-F5344CB8AC3E}">
        <p14:creationId xmlns:p14="http://schemas.microsoft.com/office/powerpoint/2010/main" val="37203767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114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14E791-165F-344E-BF0E-59CD826800B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0" y="152400"/>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534400" cy="52133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51F37"/>
                </a:solidFill>
              </a:defRPr>
            </a:lvl1pPr>
          </a:lstStyle>
          <a:p>
            <a:fld id="{7B14E791-165F-344E-BF0E-59CD826800BF}" type="slidenum">
              <a:rPr lang="en-US" smtClean="0"/>
              <a:pPr/>
              <a:t>‹#›</a:t>
            </a:fld>
            <a:endParaRPr lang="en-US" dirty="0"/>
          </a:p>
        </p:txBody>
      </p:sp>
      <p:cxnSp>
        <p:nvCxnSpPr>
          <p:cNvPr id="8" name="Straight Connector 7"/>
          <p:cNvCxnSpPr/>
          <p:nvPr userDrawn="1"/>
        </p:nvCxnSpPr>
        <p:spPr>
          <a:xfrm>
            <a:off x="228600" y="992188"/>
            <a:ext cx="8763000" cy="0"/>
          </a:xfrm>
          <a:prstGeom prst="line">
            <a:avLst/>
          </a:prstGeom>
          <a:ln w="5715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34290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defTabSz="457200" rtl="0" eaLnBrk="1" latinLnBrk="0" hangingPunct="1">
        <a:spcBef>
          <a:spcPct val="0"/>
        </a:spcBef>
        <a:buNone/>
        <a:defRPr sz="3600" b="1" kern="1200">
          <a:solidFill>
            <a:schemeClr val="tx1"/>
          </a:solidFill>
          <a:latin typeface="+mn-lt"/>
          <a:ea typeface="+mj-ea"/>
          <a:cs typeface="Arial Rounded MT Bold"/>
        </a:defRPr>
      </a:lvl1pPr>
    </p:titleStyle>
    <p:bodyStyle>
      <a:lvl1pPr marL="320040" indent="-320040" algn="l" defTabSz="457200" rtl="0" eaLnBrk="1" latinLnBrk="0" hangingPunct="1">
        <a:spcBef>
          <a:spcPts val="600"/>
        </a:spcBef>
        <a:buClr>
          <a:srgbClr val="151F37"/>
        </a:buClr>
        <a:buSzPct val="120000"/>
        <a:buFont typeface="Arial"/>
        <a:buChar char="•"/>
        <a:tabLst/>
        <a:defRPr sz="2600" b="0" kern="1200">
          <a:solidFill>
            <a:schemeClr val="tx1"/>
          </a:solidFill>
          <a:latin typeface="+mn-lt"/>
          <a:ea typeface="+mn-ea"/>
          <a:cs typeface="Arial Rounded MT Bold"/>
        </a:defRPr>
      </a:lvl1pPr>
      <a:lvl2pPr marL="571500" indent="-320040" algn="l" defTabSz="457200" rtl="0" eaLnBrk="1" latinLnBrk="0" hangingPunct="1">
        <a:spcBef>
          <a:spcPts val="300"/>
        </a:spcBef>
        <a:buClr>
          <a:srgbClr val="151F37"/>
        </a:buClr>
        <a:buFont typeface="Arial"/>
        <a:buChar char="–"/>
        <a:defRPr sz="2400" b="0" kern="1200">
          <a:solidFill>
            <a:srgbClr val="0000FF"/>
          </a:solidFill>
          <a:latin typeface="+mn-lt"/>
          <a:ea typeface="+mn-ea"/>
          <a:cs typeface="Arial Rounded MT Bold"/>
        </a:defRPr>
      </a:lvl2pPr>
      <a:lvl3pPr marL="801688" indent="-228600" algn="l" defTabSz="457200" rtl="0" eaLnBrk="1" latinLnBrk="0" hangingPunct="1">
        <a:spcBef>
          <a:spcPts val="300"/>
        </a:spcBef>
        <a:buClr>
          <a:srgbClr val="151F37"/>
        </a:buClr>
        <a:buFont typeface="Arial"/>
        <a:buChar char="•"/>
        <a:defRPr sz="2400" b="0" kern="1200">
          <a:solidFill>
            <a:srgbClr val="FF0000"/>
          </a:solidFill>
          <a:latin typeface="+mn-lt"/>
          <a:ea typeface="+mn-ea"/>
          <a:cs typeface="Arial Rounded MT Bold"/>
        </a:defRPr>
      </a:lvl3pPr>
      <a:lvl4pPr marL="1022350" indent="-228600" algn="l" defTabSz="457200" rtl="0" eaLnBrk="1" latinLnBrk="0" hangingPunct="1">
        <a:spcBef>
          <a:spcPts val="300"/>
        </a:spcBef>
        <a:buClr>
          <a:srgbClr val="151F37"/>
        </a:buClr>
        <a:buFont typeface="Arial"/>
        <a:buChar char="–"/>
        <a:defRPr sz="2000" b="0" kern="1200">
          <a:solidFill>
            <a:schemeClr val="tx1"/>
          </a:solidFill>
          <a:latin typeface="+mn-lt"/>
          <a:ea typeface="+mn-ea"/>
          <a:cs typeface="Arial Rounded MT Bold"/>
        </a:defRPr>
      </a:lvl4pPr>
      <a:lvl5pPr marL="1252538" indent="-228600" algn="l" defTabSz="339725" rtl="0" eaLnBrk="1" latinLnBrk="0" hangingPunct="1">
        <a:spcBef>
          <a:spcPts val="300"/>
        </a:spcBef>
        <a:buClr>
          <a:srgbClr val="151F37"/>
        </a:buClr>
        <a:buFont typeface="Arial"/>
        <a:buChar char="»"/>
        <a:defRPr sz="2000" b="0" kern="1200">
          <a:solidFill>
            <a:schemeClr val="tx1"/>
          </a:solidFill>
          <a:latin typeface="+mn-lt"/>
          <a:ea typeface="+mn-ea"/>
          <a:cs typeface="Arial Rounded M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yanyh@cse.sc.edu" TargetMode="External"/><Relationship Id="rId3" Type="http://schemas.openxmlformats.org/officeDocument/2006/relationships/hyperlink" Target="http://cse.sc.edu/~yany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102.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6.xml"/><Relationship Id="rId5" Type="http://schemas.openxmlformats.org/officeDocument/2006/relationships/notesSlide" Target="../notesSlides/notesSlide73.xml"/><Relationship Id="rId6" Type="http://schemas.openxmlformats.org/officeDocument/2006/relationships/hyperlink" Target="http://www.openmp.org" TargetMode="External"/><Relationship Id="rId7" Type="http://schemas.openxmlformats.org/officeDocument/2006/relationships/hyperlink" Target="http://www.compunity.org" TargetMode="External"/><Relationship Id="rId1" Type="http://schemas.openxmlformats.org/officeDocument/2006/relationships/tags" Target="../tags/tag11.xml"/><Relationship Id="rId2" Type="http://schemas.openxmlformats.org/officeDocument/2006/relationships/tags" Target="../tags/tag12.xml"/></Relationships>
</file>

<file path=ppt/slides/_rels/slide103.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tags" Target="../tags/tag18.xml"/><Relationship Id="rId6" Type="http://schemas.openxmlformats.org/officeDocument/2006/relationships/tags" Target="../tags/tag19.xml"/><Relationship Id="rId7" Type="http://schemas.openxmlformats.org/officeDocument/2006/relationships/slideLayout" Target="../slideLayouts/slideLayout11.xml"/><Relationship Id="rId8" Type="http://schemas.openxmlformats.org/officeDocument/2006/relationships/notesSlide" Target="../notesSlides/notesSlide74.xml"/><Relationship Id="rId1" Type="http://schemas.openxmlformats.org/officeDocument/2006/relationships/tags" Target="../tags/tag14.xml"/><Relationship Id="rId2" Type="http://schemas.openxmlformats.org/officeDocument/2006/relationships/tags" Target="../tags/tag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ivo.cse.sc.edu:8080/llv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openmp.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Microsoft_Excel_97_-_2004_Worksheet1.xls"/><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6.xml"/><Relationship Id="rId7" Type="http://schemas.openxmlformats.org/officeDocument/2006/relationships/notesSlide" Target="../notesSlides/notesSlide53.xml"/><Relationship Id="rId1" Type="http://schemas.openxmlformats.org/officeDocument/2006/relationships/tags" Target="../tags/tag1.xml"/><Relationship Id="rId2" Type="http://schemas.openxmlformats.org/officeDocument/2006/relationships/tags" Target="../tags/tag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Microsoft_Excel_97_-_2004_Worksheet2.xls"/><Relationship Id="rId5" Type="http://schemas.openxmlformats.org/officeDocument/2006/relationships/image" Target="../media/image12.emf"/><Relationship Id="rId6" Type="http://schemas.openxmlformats.org/officeDocument/2006/relationships/oleObject" Target="../embeddings/Microsoft_Excel_97_-_2004_Worksheet3.xls"/><Relationship Id="rId7"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4.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image" Target="../media/image15.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 Id="rId3" Type="http://schemas.openxmlformats.org/officeDocument/2006/relationships/image" Target="../media/image16.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 Id="rId3" Type="http://schemas.openxmlformats.org/officeDocument/2006/relationships/image" Target="../media/image17.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8.xml"/><Relationship Id="rId1" Type="http://schemas.openxmlformats.org/officeDocument/2006/relationships/tags" Target="../tags/tag6.xml"/><Relationship Id="rId2" Type="http://schemas.openxmlformats.org/officeDocument/2006/relationships/tags" Target="../tags/tag7.xml"/></Relationships>
</file>

<file path=ppt/slides/_rels/slide81.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6.xml"/><Relationship Id="rId5" Type="http://schemas.openxmlformats.org/officeDocument/2006/relationships/notesSlide" Target="../notesSlides/notesSlide69.xml"/><Relationship Id="rId6" Type="http://schemas.openxmlformats.org/officeDocument/2006/relationships/image" Target="../media/image19.png"/><Relationship Id="rId7" Type="http://schemas.openxmlformats.org/officeDocument/2006/relationships/oleObject" Target="../embeddings/Microsoft_Excel_97_-_2004_Worksheet4.xls"/><Relationship Id="rId8" Type="http://schemas.openxmlformats.org/officeDocument/2006/relationships/image" Target="../media/image18.wmf"/><Relationship Id="rId1" Type="http://schemas.openxmlformats.org/officeDocument/2006/relationships/vmlDrawing" Target="../drawings/vmlDrawing3.vml"/><Relationship Id="rId2" Type="http://schemas.openxmlformats.org/officeDocument/2006/relationships/tags" Target="../tags/tag8.xml"/></Relationships>
</file>

<file path=ppt/slides/_rels/slide8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7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Lecture 03: Programming </a:t>
            </a:r>
            <a:r>
              <a:rPr lang="en-US"/>
              <a:t>with </a:t>
            </a:r>
            <a:r>
              <a:rPr lang="en-US" smtClean="0"/>
              <a:t>OpenMP</a:t>
            </a:r>
            <a:endParaRPr lang="en-US" sz="2000" b="0" dirty="0">
              <a:solidFill>
                <a:srgbClr val="0000FF"/>
              </a:solidFill>
            </a:endParaRPr>
          </a:p>
        </p:txBody>
      </p:sp>
      <p:sp>
        <p:nvSpPr>
          <p:cNvPr id="6" name="Subtitle 5"/>
          <p:cNvSpPr>
            <a:spLocks noGrp="1"/>
          </p:cNvSpPr>
          <p:nvPr>
            <p:ph type="subTitle" idx="1"/>
          </p:nvPr>
        </p:nvSpPr>
        <p:spPr>
          <a:xfrm>
            <a:off x="1386417" y="3276600"/>
            <a:ext cx="6400800" cy="2133600"/>
          </a:xfrm>
        </p:spPr>
        <p:txBody>
          <a:bodyPr>
            <a:normAutofit fontScale="62500" lnSpcReduction="20000"/>
          </a:bodyPr>
          <a:lstStyle/>
          <a:p>
            <a:r>
              <a:rPr lang="en-US" sz="3800" b="1" dirty="0"/>
              <a:t>CSCE 790: Parallel Programming Models for Multicore and Manycore </a:t>
            </a:r>
            <a:r>
              <a:rPr lang="en-US" sz="3800" b="1" dirty="0" smtClean="0"/>
              <a:t>Processors</a:t>
            </a:r>
          </a:p>
          <a:p>
            <a:endParaRPr lang="en-US" dirty="0"/>
          </a:p>
          <a:p>
            <a:r>
              <a:rPr lang="en-US" dirty="0"/>
              <a:t>Department of Computer Science and Engineering</a:t>
            </a:r>
          </a:p>
          <a:p>
            <a:r>
              <a:rPr lang="en-US" dirty="0"/>
              <a:t>Yonghong Yan</a:t>
            </a:r>
          </a:p>
          <a:p>
            <a:r>
              <a:rPr lang="en-US" dirty="0">
                <a:hlinkClick r:id="rId2"/>
              </a:rPr>
              <a:t>yanyh@cse.sc.edu</a:t>
            </a:r>
            <a:endParaRPr lang="en-US" dirty="0"/>
          </a:p>
          <a:p>
            <a:r>
              <a:rPr lang="en-US" dirty="0">
                <a:hlinkClick r:id="rId3"/>
              </a:rPr>
              <a:t>http://cse.sc.edu/~yanyh</a:t>
            </a:r>
            <a:r>
              <a:rPr lang="en-US" dirty="0"/>
              <a:t> </a:t>
            </a:r>
          </a:p>
        </p:txBody>
      </p:sp>
      <p:sp>
        <p:nvSpPr>
          <p:cNvPr id="4" name="Slide Number Placeholder 3"/>
          <p:cNvSpPr>
            <a:spLocks noGrp="1"/>
          </p:cNvSpPr>
          <p:nvPr>
            <p:ph type="sldNum" sz="quarter" idx="12"/>
          </p:nvPr>
        </p:nvSpPr>
        <p:spPr/>
        <p:txBody>
          <a:bodyPr/>
          <a:lstStyle/>
          <a:p>
            <a:fld id="{7B14E791-165F-344E-BF0E-59CD826800BF}" type="slidenum">
              <a:rPr lang="en-US" smtClean="0"/>
              <a:pPr/>
              <a:t>1</a:t>
            </a:fld>
            <a:endParaRPr lang="en-US" dirty="0"/>
          </a:p>
        </p:txBody>
      </p:sp>
    </p:spTree>
    <p:extLst>
      <p:ext uri="{BB962C8B-B14F-4D97-AF65-F5344CB8AC3E}">
        <p14:creationId xmlns:p14="http://schemas.microsoft.com/office/powerpoint/2010/main" val="2239812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a:t>“Hello Word</a:t>
            </a:r>
            <a:r>
              <a:rPr lang="en-US" dirty="0" smtClean="0"/>
              <a:t>” - </a:t>
            </a:r>
            <a:r>
              <a:rPr lang="en-US" dirty="0"/>
              <a:t>An Example</a:t>
            </a:r>
            <a:r>
              <a:rPr lang="en-US" dirty="0" smtClean="0"/>
              <a:t>/4</a:t>
            </a:r>
            <a:endParaRPr lang="en-US" dirty="0"/>
          </a:p>
        </p:txBody>
      </p:sp>
      <p:sp>
        <p:nvSpPr>
          <p:cNvPr id="2" name="Slide Number Placeholder 1"/>
          <p:cNvSpPr>
            <a:spLocks noGrp="1"/>
          </p:cNvSpPr>
          <p:nvPr>
            <p:ph type="sldNum" sz="quarter" idx="12"/>
          </p:nvPr>
        </p:nvSpPr>
        <p:spPr/>
        <p:txBody>
          <a:bodyPr/>
          <a:lstStyle/>
          <a:p>
            <a:fld id="{7B14E791-165F-344E-BF0E-59CD826800BF}" type="slidenum">
              <a:rPr lang="en-US" smtClean="0"/>
              <a:pPr/>
              <a:t>10</a:t>
            </a:fld>
            <a:endParaRPr lang="en-US" dirty="0"/>
          </a:p>
        </p:txBody>
      </p:sp>
      <p:pic>
        <p:nvPicPr>
          <p:cNvPr id="4" name="Picture 3"/>
          <p:cNvPicPr>
            <a:picLocks noChangeAspect="1"/>
          </p:cNvPicPr>
          <p:nvPr/>
        </p:nvPicPr>
        <p:blipFill>
          <a:blip r:embed="rId3"/>
          <a:stretch>
            <a:fillRect/>
          </a:stretch>
        </p:blipFill>
        <p:spPr>
          <a:xfrm>
            <a:off x="304800" y="990600"/>
            <a:ext cx="4927600" cy="5549900"/>
          </a:xfrm>
          <a:prstGeom prst="rect">
            <a:avLst/>
          </a:prstGeom>
        </p:spPr>
      </p:pic>
      <p:sp>
        <p:nvSpPr>
          <p:cNvPr id="8" name="Oval 7"/>
          <p:cNvSpPr/>
          <p:nvPr/>
        </p:nvSpPr>
        <p:spPr>
          <a:xfrm>
            <a:off x="1295400" y="3276600"/>
            <a:ext cx="2743200" cy="4572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371600" y="2057400"/>
            <a:ext cx="2590800" cy="4572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76800" y="1524000"/>
            <a:ext cx="3276600" cy="457200"/>
          </a:xfrm>
          <a:prstGeom prst="rect">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Environment Variable</a:t>
            </a:r>
            <a:endParaRPr lang="en-US" dirty="0">
              <a:solidFill>
                <a:schemeClr val="tx1"/>
              </a:solidFill>
            </a:endParaRPr>
          </a:p>
        </p:txBody>
      </p:sp>
      <p:cxnSp>
        <p:nvCxnSpPr>
          <p:cNvPr id="11" name="Straight Arrow Connector 10"/>
          <p:cNvCxnSpPr>
            <a:stCxn id="10" idx="1"/>
            <a:endCxn id="8" idx="6"/>
          </p:cNvCxnSpPr>
          <p:nvPr/>
        </p:nvCxnSpPr>
        <p:spPr>
          <a:xfrm flipH="1">
            <a:off x="4038600" y="1752600"/>
            <a:ext cx="838200" cy="1752600"/>
          </a:xfrm>
          <a:prstGeom prst="straightConnector1">
            <a:avLst/>
          </a:prstGeom>
          <a:ln>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0" idx="1"/>
            <a:endCxn id="9" idx="6"/>
          </p:cNvCxnSpPr>
          <p:nvPr/>
        </p:nvCxnSpPr>
        <p:spPr>
          <a:xfrm flipH="1">
            <a:off x="3962400" y="1752600"/>
            <a:ext cx="914400" cy="533400"/>
          </a:xfrm>
          <a:prstGeom prst="straightConnector1">
            <a:avLst/>
          </a:prstGeom>
          <a:ln>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419600" y="2971800"/>
            <a:ext cx="4953000" cy="1569660"/>
          </a:xfrm>
          <a:prstGeom prst="rect">
            <a:avLst/>
          </a:prstGeom>
          <a:noFill/>
        </p:spPr>
        <p:txBody>
          <a:bodyPr wrap="square" rtlCol="0">
            <a:spAutoFit/>
          </a:bodyPr>
          <a:lstStyle/>
          <a:p>
            <a:r>
              <a:rPr lang="en-US" sz="2400" dirty="0" smtClean="0"/>
              <a:t>Environment Variable: it is similar to program arguments used to change the configuration of the execution without recompile the program.</a:t>
            </a:r>
            <a:endParaRPr lang="en-US" sz="2400" dirty="0"/>
          </a:p>
        </p:txBody>
      </p:sp>
      <p:sp>
        <p:nvSpPr>
          <p:cNvPr id="26" name="TextBox 25"/>
          <p:cNvSpPr txBox="1"/>
          <p:nvPr/>
        </p:nvSpPr>
        <p:spPr>
          <a:xfrm>
            <a:off x="4457700" y="5132585"/>
            <a:ext cx="4191000" cy="523220"/>
          </a:xfrm>
          <a:prstGeom prst="rect">
            <a:avLst/>
          </a:prstGeom>
          <a:noFill/>
        </p:spPr>
        <p:txBody>
          <a:bodyPr wrap="square" rtlCol="0">
            <a:spAutoFit/>
          </a:bodyPr>
          <a:lstStyle/>
          <a:p>
            <a:r>
              <a:rPr lang="en-US" sz="2800" b="1" dirty="0" smtClean="0">
                <a:solidFill>
                  <a:srgbClr val="FF0000"/>
                </a:solidFill>
              </a:rPr>
              <a:t>NOTE: the order of print</a:t>
            </a:r>
            <a:endParaRPr lang="en-US" sz="2800" b="1" dirty="0">
              <a:solidFill>
                <a:srgbClr val="FF0000"/>
              </a:solidFill>
            </a:endParaRPr>
          </a:p>
        </p:txBody>
      </p:sp>
    </p:spTree>
    <p:extLst>
      <p:ext uri="{BB962C8B-B14F-4D97-AF65-F5344CB8AC3E}">
        <p14:creationId xmlns:p14="http://schemas.microsoft.com/office/powerpoint/2010/main" val="2957894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100</a:t>
            </a:fld>
            <a:endParaRPr lang="en-US"/>
          </a:p>
        </p:txBody>
      </p:sp>
      <p:pic>
        <p:nvPicPr>
          <p:cNvPr id="5" name="Picture 4"/>
          <p:cNvPicPr>
            <a:picLocks noChangeAspect="1"/>
          </p:cNvPicPr>
          <p:nvPr/>
        </p:nvPicPr>
        <p:blipFill>
          <a:blip r:embed="rId2"/>
          <a:stretch>
            <a:fillRect/>
          </a:stretch>
        </p:blipFill>
        <p:spPr>
          <a:xfrm>
            <a:off x="304800" y="1219200"/>
            <a:ext cx="8305800" cy="4406900"/>
          </a:xfrm>
          <a:prstGeom prst="rect">
            <a:avLst/>
          </a:prstGeom>
        </p:spPr>
      </p:pic>
    </p:spTree>
    <p:extLst>
      <p:ext uri="{BB962C8B-B14F-4D97-AF65-F5344CB8AC3E}">
        <p14:creationId xmlns:p14="http://schemas.microsoft.com/office/powerpoint/2010/main" val="26618220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erformance</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101</a:t>
            </a:fld>
            <a:endParaRPr lang="en-US"/>
          </a:p>
        </p:txBody>
      </p:sp>
      <p:pic>
        <p:nvPicPr>
          <p:cNvPr id="5" name="Picture 4"/>
          <p:cNvPicPr>
            <a:picLocks noChangeAspect="1"/>
          </p:cNvPicPr>
          <p:nvPr/>
        </p:nvPicPr>
        <p:blipFill>
          <a:blip r:embed="rId2"/>
          <a:stretch>
            <a:fillRect/>
          </a:stretch>
        </p:blipFill>
        <p:spPr>
          <a:xfrm>
            <a:off x="228600" y="1295400"/>
            <a:ext cx="8636000" cy="4546600"/>
          </a:xfrm>
          <a:prstGeom prst="rect">
            <a:avLst/>
          </a:prstGeom>
        </p:spPr>
      </p:pic>
    </p:spTree>
    <p:extLst>
      <p:ext uri="{BB962C8B-B14F-4D97-AF65-F5344CB8AC3E}">
        <p14:creationId xmlns:p14="http://schemas.microsoft.com/office/powerpoint/2010/main" val="3575715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Grp="1" noChangeArrowheads="1"/>
          </p:cNvSpPr>
          <p:nvPr>
            <p:ph type="title" idx="4294967295"/>
            <p:custDataLst>
              <p:tags r:id="rId1"/>
            </p:custDataLst>
          </p:nvPr>
        </p:nvSpPr>
        <p:spPr>
          <a:xfrm>
            <a:off x="381000" y="76200"/>
            <a:ext cx="8229600" cy="838200"/>
          </a:xfrm>
        </p:spPr>
        <p:txBody>
          <a:bodyPr>
            <a:normAutofit/>
          </a:bodyPr>
          <a:lstStyle/>
          <a:p>
            <a:pPr eaLnBrk="1" fontAlgn="auto" hangingPunct="1">
              <a:spcAft>
                <a:spcPts val="0"/>
              </a:spcAft>
              <a:defRPr/>
            </a:pPr>
            <a:r>
              <a:rPr lang="en-US" sz="4000" dirty="0"/>
              <a:t>Reference Material on OpenMP</a:t>
            </a:r>
          </a:p>
        </p:txBody>
      </p:sp>
      <p:sp>
        <p:nvSpPr>
          <p:cNvPr id="145411" name="Slide Number Placeholder 3"/>
          <p:cNvSpPr txBox="1">
            <a:spLocks noGrp="1"/>
          </p:cNvSpPr>
          <p:nvPr>
            <p:custDataLst>
              <p:tags r:id="rId2"/>
            </p:custDataLst>
          </p:nvPr>
        </p:nvSpPr>
        <p:spPr bwMode="auto">
          <a:xfrm>
            <a:off x="8153400" y="6421438"/>
            <a:ext cx="762000" cy="365125"/>
          </a:xfrm>
          <a:prstGeom prst="rect">
            <a:avLst/>
          </a:prstGeom>
          <a:noFill/>
          <a:ln w="9525">
            <a:noFill/>
            <a:miter lim="800000"/>
            <a:headEnd/>
            <a:tailEnd/>
          </a:ln>
        </p:spPr>
        <p:txBody>
          <a:bodyPr lIns="0" tIns="0" rIns="0" bIns="0" anchor="b"/>
          <a:lstStyle/>
          <a:p>
            <a:pPr algn="r"/>
            <a:fld id="{17F3AC4F-EA11-4DF7-9D36-A00D1380F8A8}" type="slidenum">
              <a:rPr lang="en-US" sz="1000">
                <a:solidFill>
                  <a:srgbClr val="9B9A98"/>
                </a:solidFill>
              </a:rPr>
              <a:pPr algn="r"/>
              <a:t>102</a:t>
            </a:fld>
            <a:endParaRPr lang="en-US" sz="1000">
              <a:solidFill>
                <a:srgbClr val="9B9A98"/>
              </a:solidFill>
            </a:endParaRPr>
          </a:p>
        </p:txBody>
      </p:sp>
      <p:sp>
        <p:nvSpPr>
          <p:cNvPr id="5" name="Rectangle 3"/>
          <p:cNvSpPr txBox="1">
            <a:spLocks/>
          </p:cNvSpPr>
          <p:nvPr>
            <p:custDataLst>
              <p:tags r:id="rId3"/>
            </p:custDataLst>
          </p:nvPr>
        </p:nvSpPr>
        <p:spPr>
          <a:xfrm>
            <a:off x="381000" y="990600"/>
            <a:ext cx="8153400" cy="51816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OpenMP Homepage </a:t>
            </a:r>
            <a:r>
              <a:rPr lang="en-US" b="0" dirty="0" smtClean="0">
                <a:hlinkClick r:id="rId6"/>
              </a:rPr>
              <a:t>www.openmp.org</a:t>
            </a:r>
            <a:r>
              <a:rPr lang="en-US" b="0" dirty="0" smtClean="0"/>
              <a:t>:</a:t>
            </a:r>
          </a:p>
          <a:p>
            <a:pPr lvl="1"/>
            <a:r>
              <a:rPr lang="en-US" b="0" dirty="0" smtClean="0"/>
              <a:t>The </a:t>
            </a:r>
            <a:r>
              <a:rPr lang="en-US" b="0" dirty="0"/>
              <a:t>primary source of information about OpenMP and </a:t>
            </a:r>
            <a:r>
              <a:rPr lang="en-US" b="0" dirty="0" smtClean="0"/>
              <a:t>its development.</a:t>
            </a:r>
            <a:endParaRPr lang="en-US" b="0" dirty="0"/>
          </a:p>
          <a:p>
            <a:r>
              <a:rPr lang="en-US" b="0" dirty="0"/>
              <a:t>OpenMP User’s Group (</a:t>
            </a:r>
            <a:r>
              <a:rPr lang="en-US" b="0" dirty="0" err="1"/>
              <a:t>cOMPunity</a:t>
            </a:r>
            <a:r>
              <a:rPr lang="en-US" b="0" dirty="0"/>
              <a:t>) </a:t>
            </a:r>
            <a:r>
              <a:rPr lang="en-US" b="0" dirty="0" smtClean="0"/>
              <a:t>Homepage</a:t>
            </a:r>
          </a:p>
          <a:p>
            <a:pPr lvl="1"/>
            <a:r>
              <a:rPr lang="en-US" b="0" dirty="0" smtClean="0">
                <a:hlinkClick r:id="rId7"/>
              </a:rPr>
              <a:t>www.compunity.org</a:t>
            </a:r>
            <a:r>
              <a:rPr lang="en-US" b="0" dirty="0" smtClean="0"/>
              <a:t>:     </a:t>
            </a:r>
            <a:endParaRPr lang="en-US" b="0" dirty="0"/>
          </a:p>
          <a:p>
            <a:r>
              <a:rPr lang="en-US" b="0" dirty="0" smtClean="0"/>
              <a:t>Books:</a:t>
            </a:r>
          </a:p>
          <a:p>
            <a:pPr lvl="1"/>
            <a:r>
              <a:rPr lang="en-US" b="0" dirty="0" smtClean="0"/>
              <a:t>Using </a:t>
            </a:r>
            <a:r>
              <a:rPr lang="en-US" b="0" dirty="0"/>
              <a:t>OpenMP, Barbara Chapman, Gabriele </a:t>
            </a:r>
            <a:r>
              <a:rPr lang="en-US" b="0" dirty="0" err="1"/>
              <a:t>Jost</a:t>
            </a:r>
            <a:r>
              <a:rPr lang="en-US" b="0" dirty="0"/>
              <a:t>, Ruud </a:t>
            </a:r>
            <a:r>
              <a:rPr lang="en-US" b="0" dirty="0" smtClean="0"/>
              <a:t>Van Der </a:t>
            </a:r>
            <a:r>
              <a:rPr lang="en-US" b="0" dirty="0"/>
              <a:t>Pas, Cambridge, MA : The MIT Press 2007, ISBN: 978</a:t>
            </a:r>
            <a:r>
              <a:rPr lang="en-US" b="0" dirty="0" smtClean="0"/>
              <a:t>-0</a:t>
            </a:r>
            <a:r>
              <a:rPr lang="en-US" b="0" dirty="0"/>
              <a:t>-262-53302-</a:t>
            </a:r>
            <a:r>
              <a:rPr lang="en-US" b="0" dirty="0" smtClean="0"/>
              <a:t>7</a:t>
            </a:r>
          </a:p>
          <a:p>
            <a:pPr lvl="1"/>
            <a:r>
              <a:rPr lang="en-US" b="0" dirty="0" smtClean="0"/>
              <a:t>Parallel </a:t>
            </a:r>
            <a:r>
              <a:rPr lang="en-US" b="0" dirty="0"/>
              <a:t>programming in OpenMP, Chandra, </a:t>
            </a:r>
            <a:r>
              <a:rPr lang="en-US" b="0" dirty="0" err="1"/>
              <a:t>Rohit</a:t>
            </a:r>
            <a:r>
              <a:rPr lang="en-US" b="0" dirty="0"/>
              <a:t>, </a:t>
            </a:r>
            <a:r>
              <a:rPr lang="en-US" b="0" dirty="0" smtClean="0"/>
              <a:t>San Francisco</a:t>
            </a:r>
            <a:r>
              <a:rPr lang="en-US" b="0" dirty="0"/>
              <a:t>, Calif. : Morgan Kaufmann ; London : Harcourt, </a:t>
            </a:r>
            <a:r>
              <a:rPr lang="en-US" b="0" dirty="0" smtClean="0"/>
              <a:t>2000</a:t>
            </a:r>
            <a:r>
              <a:rPr lang="en-US" b="0" dirty="0"/>
              <a:t>, ISBN: </a:t>
            </a:r>
            <a:r>
              <a:rPr lang="en-US" b="0" dirty="0" smtClean="0"/>
              <a:t>1558606718</a:t>
            </a:r>
            <a:endParaRPr lang="en-US" b="0" dirty="0"/>
          </a:p>
        </p:txBody>
      </p:sp>
      <p:sp>
        <p:nvSpPr>
          <p:cNvPr id="2" name="Slide Number Placeholder 1"/>
          <p:cNvSpPr>
            <a:spLocks noGrp="1"/>
          </p:cNvSpPr>
          <p:nvPr>
            <p:ph type="sldNum" sz="quarter" idx="12"/>
          </p:nvPr>
        </p:nvSpPr>
        <p:spPr/>
        <p:txBody>
          <a:bodyPr/>
          <a:lstStyle/>
          <a:p>
            <a:fld id="{7B14E791-165F-344E-BF0E-59CD826800BF}" type="slidenum">
              <a:rPr lang="en-US" smtClean="0"/>
              <a:pPr/>
              <a:t>102</a:t>
            </a:fld>
            <a:endParaRPr lang="en-US" dirty="0"/>
          </a:p>
        </p:txBody>
      </p:sp>
    </p:spTree>
    <p:extLst>
      <p:ext uri="{BB962C8B-B14F-4D97-AF65-F5344CB8AC3E}">
        <p14:creationId xmlns:p14="http://schemas.microsoft.com/office/powerpoint/2010/main" val="1471435512"/>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sz="half" idx="1"/>
            <p:custDataLst>
              <p:tags r:id="rId1"/>
            </p:custDataLst>
          </p:nvPr>
        </p:nvSpPr>
        <p:spPr>
          <a:xfrm>
            <a:off x="457200" y="1219200"/>
            <a:ext cx="3810000" cy="4572000"/>
          </a:xfrm>
        </p:spPr>
        <p:txBody>
          <a:bodyPr>
            <a:noAutofit/>
          </a:bodyPr>
          <a:lstStyle/>
          <a:p>
            <a:pPr eaLnBrk="1" hangingPunct="1">
              <a:lnSpc>
                <a:spcPct val="80000"/>
              </a:lnSpc>
            </a:pPr>
            <a:r>
              <a:rPr lang="en-US" altLang="zh-CN" sz="2400" dirty="0">
                <a:cs typeface="SimSun" charset="0"/>
              </a:rPr>
              <a:t>Directives implemented via code modification and insertion of runtime library calls</a:t>
            </a:r>
          </a:p>
          <a:p>
            <a:pPr lvl="1" eaLnBrk="1" hangingPunct="1">
              <a:lnSpc>
                <a:spcPct val="80000"/>
              </a:lnSpc>
            </a:pPr>
            <a:r>
              <a:rPr lang="en-US" altLang="zh-CN" sz="2000" dirty="0">
                <a:ea typeface="SimSun" charset="0"/>
                <a:cs typeface="SimSun" charset="0"/>
              </a:rPr>
              <a:t>Basic step is outlining of code in parallel region</a:t>
            </a:r>
          </a:p>
          <a:p>
            <a:pPr eaLnBrk="1" hangingPunct="1">
              <a:lnSpc>
                <a:spcPct val="80000"/>
              </a:lnSpc>
            </a:pPr>
            <a:r>
              <a:rPr lang="en-US" altLang="zh-CN" sz="2400" dirty="0" smtClean="0">
                <a:cs typeface="SimSun" charset="0"/>
              </a:rPr>
              <a:t>Runtime </a:t>
            </a:r>
            <a:r>
              <a:rPr lang="en-US" altLang="zh-CN" sz="2400" dirty="0">
                <a:cs typeface="SimSun" charset="0"/>
              </a:rPr>
              <a:t>library responsible for managing threads</a:t>
            </a:r>
          </a:p>
          <a:p>
            <a:pPr lvl="1">
              <a:lnSpc>
                <a:spcPct val="80000"/>
              </a:lnSpc>
            </a:pPr>
            <a:r>
              <a:rPr lang="en-US" altLang="zh-CN" sz="2000" dirty="0">
                <a:ea typeface="SimSun" charset="0"/>
                <a:cs typeface="SimSun" charset="0"/>
              </a:rPr>
              <a:t>Scheduling loops</a:t>
            </a:r>
          </a:p>
          <a:p>
            <a:pPr lvl="1">
              <a:lnSpc>
                <a:spcPct val="80000"/>
              </a:lnSpc>
            </a:pPr>
            <a:r>
              <a:rPr lang="en-US" altLang="zh-CN" sz="2000" dirty="0">
                <a:ea typeface="SimSun" charset="0"/>
                <a:cs typeface="SimSun" charset="0"/>
              </a:rPr>
              <a:t>Scheduling tasks</a:t>
            </a:r>
          </a:p>
          <a:p>
            <a:pPr lvl="1">
              <a:lnSpc>
                <a:spcPct val="80000"/>
              </a:lnSpc>
            </a:pPr>
            <a:r>
              <a:rPr lang="en-US" altLang="zh-CN" sz="2000" dirty="0">
                <a:ea typeface="SimSun" charset="0"/>
                <a:cs typeface="SimSun" charset="0"/>
              </a:rPr>
              <a:t>Implementing synchronization</a:t>
            </a:r>
          </a:p>
          <a:p>
            <a:pPr eaLnBrk="1" hangingPunct="1">
              <a:lnSpc>
                <a:spcPct val="80000"/>
              </a:lnSpc>
            </a:pPr>
            <a:r>
              <a:rPr lang="en-US" altLang="zh-CN" sz="2400" dirty="0" smtClean="0">
                <a:cs typeface="SimSun" charset="0"/>
              </a:rPr>
              <a:t>Implementation </a:t>
            </a:r>
            <a:r>
              <a:rPr lang="en-US" altLang="zh-CN" sz="2400" dirty="0">
                <a:cs typeface="SimSun" charset="0"/>
              </a:rPr>
              <a:t>effort is reasonable</a:t>
            </a:r>
          </a:p>
        </p:txBody>
      </p:sp>
      <p:graphicFrame>
        <p:nvGraphicFramePr>
          <p:cNvPr id="16388" name="Group 4"/>
          <p:cNvGraphicFramePr>
            <a:graphicFrameLocks noGrp="1"/>
          </p:cNvGraphicFramePr>
          <p:nvPr>
            <p:ph sz="half" idx="2"/>
            <p:custDataLst>
              <p:tags r:id="rId2"/>
            </p:custDataLst>
            <p:extLst>
              <p:ext uri="{D42A27DB-BD31-4B8C-83A1-F6EECF244321}">
                <p14:modId xmlns:p14="http://schemas.microsoft.com/office/powerpoint/2010/main" val="246632872"/>
              </p:ext>
            </p:extLst>
          </p:nvPr>
        </p:nvGraphicFramePr>
        <p:xfrm>
          <a:off x="4343400" y="1244600"/>
          <a:ext cx="4419600" cy="4191000"/>
        </p:xfrm>
        <a:graphic>
          <a:graphicData uri="http://schemas.openxmlformats.org/drawingml/2006/table">
            <a:tbl>
              <a:tblPr/>
              <a:tblGrid>
                <a:gridCol w="1905000"/>
                <a:gridCol w="2514600"/>
              </a:tblGrid>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1" i="0" u="none" strike="noStrike" cap="none" normalizeH="0" baseline="0">
                          <a:ln>
                            <a:noFill/>
                          </a:ln>
                          <a:solidFill>
                            <a:schemeClr val="tx1"/>
                          </a:solidFill>
                          <a:effectLst/>
                          <a:latin typeface="Arial" charset="0"/>
                          <a:ea typeface="SimSun" charset="0"/>
                          <a:cs typeface="Arial" charset="0"/>
                        </a:rPr>
                        <a:t>OpenMP Code</a:t>
                      </a:r>
                      <a:endParaRPr kumimoji="0" lang="en-US" altLang="zh-CN" sz="1300" b="0" i="0" u="none" strike="noStrike" cap="none" normalizeH="0" baseline="0">
                        <a:ln>
                          <a:noFill/>
                        </a:ln>
                        <a:solidFill>
                          <a:schemeClr val="tx1"/>
                        </a:solidFill>
                        <a:effectLst/>
                        <a:latin typeface="Arial" charset="0"/>
                        <a:ea typeface="SimSun"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1" i="0" u="none" strike="noStrike" cap="none" normalizeH="0" baseline="0">
                          <a:ln>
                            <a:noFill/>
                          </a:ln>
                          <a:solidFill>
                            <a:schemeClr val="tx1"/>
                          </a:solidFill>
                          <a:effectLst/>
                          <a:latin typeface="Arial" charset="0"/>
                          <a:ea typeface="SimSun" charset="0"/>
                          <a:cs typeface="Arial" charset="0"/>
                        </a:rPr>
                        <a:t>Translation</a:t>
                      </a:r>
                      <a:endParaRPr kumimoji="0" lang="en-US" altLang="zh-CN" sz="1300" b="0" i="0" u="none" strike="noStrike" cap="none" normalizeH="0" baseline="0">
                        <a:ln>
                          <a:noFill/>
                        </a:ln>
                        <a:solidFill>
                          <a:schemeClr val="tx1"/>
                        </a:solidFill>
                        <a:effectLst/>
                        <a:latin typeface="Arial" charset="0"/>
                        <a:ea typeface="SimSun"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89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0" i="0" u="none" strike="noStrike" cap="none" normalizeH="0" baseline="0" dirty="0" err="1">
                          <a:ln>
                            <a:noFill/>
                          </a:ln>
                          <a:solidFill>
                            <a:schemeClr val="tx1"/>
                          </a:solidFill>
                          <a:effectLst/>
                          <a:latin typeface="Arial" charset="0"/>
                          <a:ea typeface="SimSun" charset="0"/>
                          <a:cs typeface="Arial" charset="0"/>
                        </a:rPr>
                        <a:t>int</a:t>
                      </a:r>
                      <a:r>
                        <a:rPr kumimoji="0" lang="en-US" altLang="zh-CN" sz="1300" b="0" i="0" u="none" strike="noStrike" cap="none" normalizeH="0" baseline="0" dirty="0">
                          <a:ln>
                            <a:noFill/>
                          </a:ln>
                          <a:solidFill>
                            <a:schemeClr val="tx1"/>
                          </a:solidFill>
                          <a:effectLst/>
                          <a:latin typeface="Arial" charset="0"/>
                          <a:ea typeface="SimSun" charset="0"/>
                          <a:cs typeface="Arial" charset="0"/>
                        </a:rPr>
                        <a:t> main(void)</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0" i="0" u="none" strike="noStrike" cap="none" normalizeH="0" baseline="0" dirty="0">
                          <a:ln>
                            <a:noFill/>
                          </a:ln>
                          <a:solidFill>
                            <a:schemeClr val="tx1"/>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0" i="0" u="none" strike="noStrike" cap="none" normalizeH="0" baseline="0" dirty="0" err="1">
                          <a:ln>
                            <a:noFill/>
                          </a:ln>
                          <a:solidFill>
                            <a:schemeClr val="tx1"/>
                          </a:solidFill>
                          <a:effectLst/>
                          <a:latin typeface="Arial" charset="0"/>
                          <a:ea typeface="SimSun" charset="0"/>
                          <a:cs typeface="Arial" charset="0"/>
                        </a:rPr>
                        <a:t>int</a:t>
                      </a:r>
                      <a:r>
                        <a:rPr kumimoji="0" lang="en-US" altLang="zh-CN" sz="1300" b="0" i="0" u="none" strike="noStrike" cap="none" normalizeH="0" baseline="0" dirty="0">
                          <a:ln>
                            <a:noFill/>
                          </a:ln>
                          <a:solidFill>
                            <a:schemeClr val="tx1"/>
                          </a:solidFill>
                          <a:effectLst/>
                          <a:latin typeface="Arial" charset="0"/>
                          <a:ea typeface="SimSun" charset="0"/>
                          <a:cs typeface="Arial" charset="0"/>
                        </a:rPr>
                        <a:t> </a:t>
                      </a:r>
                      <a:r>
                        <a:rPr kumimoji="0" lang="en-US" altLang="zh-CN" sz="1300" b="0" i="0" u="none" strike="noStrike" cap="none" normalizeH="0" baseline="0" dirty="0" err="1">
                          <a:ln>
                            <a:noFill/>
                          </a:ln>
                          <a:solidFill>
                            <a:schemeClr val="tx1"/>
                          </a:solidFill>
                          <a:effectLst/>
                          <a:latin typeface="Arial" charset="0"/>
                          <a:ea typeface="SimSun" charset="0"/>
                          <a:cs typeface="Arial" charset="0"/>
                        </a:rPr>
                        <a:t>a,b,c</a:t>
                      </a:r>
                      <a:r>
                        <a:rPr kumimoji="0" lang="en-US" altLang="zh-CN" sz="1300" b="0" i="0" u="none" strike="noStrike" cap="none" normalizeH="0" baseline="0" dirty="0">
                          <a:ln>
                            <a:noFill/>
                          </a:ln>
                          <a:solidFill>
                            <a:schemeClr val="tx1"/>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0" i="0" u="none" strike="noStrike" cap="none" normalizeH="0" baseline="0" dirty="0">
                          <a:ln>
                            <a:noFill/>
                          </a:ln>
                          <a:solidFill>
                            <a:srgbClr val="0000FF"/>
                          </a:solidFill>
                          <a:effectLst/>
                          <a:latin typeface="Arial" charset="0"/>
                          <a:ea typeface="SimSun" charset="0"/>
                          <a:cs typeface="Arial" charset="0"/>
                        </a:rPr>
                        <a:t>#pragma </a:t>
                      </a:r>
                      <a:r>
                        <a:rPr kumimoji="0" lang="en-US" altLang="zh-CN" sz="1300" b="0" i="0" u="none" strike="noStrike" cap="none" normalizeH="0" baseline="0" dirty="0" err="1">
                          <a:ln>
                            <a:noFill/>
                          </a:ln>
                          <a:solidFill>
                            <a:srgbClr val="0000FF"/>
                          </a:solidFill>
                          <a:effectLst/>
                          <a:latin typeface="Arial" charset="0"/>
                          <a:ea typeface="SimSun" charset="0"/>
                          <a:cs typeface="Arial" charset="0"/>
                        </a:rPr>
                        <a:t>omp</a:t>
                      </a:r>
                      <a:r>
                        <a:rPr kumimoji="0" lang="en-US" altLang="zh-CN" sz="1300" b="0" i="0" u="none" strike="noStrike" cap="none" normalizeH="0" baseline="0" dirty="0">
                          <a:ln>
                            <a:noFill/>
                          </a:ln>
                          <a:solidFill>
                            <a:srgbClr val="0000FF"/>
                          </a:solidFill>
                          <a:effectLst/>
                          <a:latin typeface="Arial" charset="0"/>
                          <a:ea typeface="SimSun" charset="0"/>
                          <a:cs typeface="Arial" charset="0"/>
                        </a:rPr>
                        <a:t> parallel \ private(c)</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0" i="0" u="none" strike="noStrike" cap="none" normalizeH="0" baseline="0" dirty="0" err="1">
                          <a:ln>
                            <a:noFill/>
                          </a:ln>
                          <a:solidFill>
                            <a:srgbClr val="0000FF"/>
                          </a:solidFill>
                          <a:effectLst/>
                          <a:latin typeface="Arial" charset="0"/>
                          <a:ea typeface="SimSun" charset="0"/>
                          <a:cs typeface="Arial" charset="0"/>
                        </a:rPr>
                        <a:t>do_sth</a:t>
                      </a:r>
                      <a:r>
                        <a:rPr kumimoji="0" lang="en-US" altLang="zh-CN" sz="1300" b="0" i="0" u="none" strike="noStrike" cap="none" normalizeH="0" baseline="0" dirty="0">
                          <a:ln>
                            <a:noFill/>
                          </a:ln>
                          <a:solidFill>
                            <a:srgbClr val="0000FF"/>
                          </a:solidFill>
                          <a:effectLst/>
                          <a:latin typeface="Arial" charset="0"/>
                          <a:ea typeface="SimSun" charset="0"/>
                          <a:cs typeface="Arial" charset="0"/>
                        </a:rPr>
                        <a:t>(</a:t>
                      </a:r>
                      <a:r>
                        <a:rPr kumimoji="0" lang="en-US" altLang="zh-CN" sz="1300" b="0" i="0" u="none" strike="noStrike" cap="none" normalizeH="0" baseline="0" dirty="0" err="1">
                          <a:ln>
                            <a:noFill/>
                          </a:ln>
                          <a:solidFill>
                            <a:srgbClr val="0000FF"/>
                          </a:solidFill>
                          <a:effectLst/>
                          <a:latin typeface="Arial" charset="0"/>
                          <a:ea typeface="SimSun" charset="0"/>
                          <a:cs typeface="Arial" charset="0"/>
                        </a:rPr>
                        <a:t>a,b,c</a:t>
                      </a:r>
                      <a:r>
                        <a:rPr kumimoji="0" lang="en-US" altLang="zh-CN" sz="1300" b="0" i="0" u="none" strike="noStrike" cap="none" normalizeH="0" baseline="0" dirty="0">
                          <a:ln>
                            <a:noFill/>
                          </a:ln>
                          <a:solidFill>
                            <a:srgbClr val="0000FF"/>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0" i="0" u="none" strike="noStrike" cap="none" normalizeH="0" baseline="0" dirty="0">
                          <a:ln>
                            <a:noFill/>
                          </a:ln>
                          <a:solidFill>
                            <a:schemeClr val="tx1"/>
                          </a:solidFill>
                          <a:effectLst/>
                          <a:latin typeface="Arial" charset="0"/>
                          <a:ea typeface="SimSun" charset="0"/>
                          <a:cs typeface="Arial" charset="0"/>
                        </a:rPr>
                        <a:t>return 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300" b="0" i="0" u="none" strike="noStrike" cap="none" normalizeH="0" baseline="0" dirty="0">
                          <a:ln>
                            <a:noFill/>
                          </a:ln>
                          <a:solidFill>
                            <a:schemeClr val="tx1"/>
                          </a:solidFill>
                          <a:effectLst/>
                          <a:latin typeface="Arial" charset="0"/>
                          <a:ea typeface="SimSun"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Arial" charset="0"/>
                          <a:ea typeface="SimSun" charset="0"/>
                          <a:cs typeface="Arial" charset="0"/>
                        </a:rPr>
                        <a:t>_INT32 main()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err="1">
                          <a:ln>
                            <a:noFill/>
                          </a:ln>
                          <a:solidFill>
                            <a:schemeClr val="tx1"/>
                          </a:solidFill>
                          <a:effectLst/>
                          <a:latin typeface="Arial" charset="0"/>
                          <a:ea typeface="SimSun" charset="0"/>
                          <a:cs typeface="Arial" charset="0"/>
                        </a:rPr>
                        <a:t>int</a:t>
                      </a:r>
                      <a:r>
                        <a:rPr kumimoji="0" lang="en-US" altLang="zh-CN" sz="1100" b="0" i="0" u="none" strike="noStrike" cap="none" normalizeH="0" baseline="0" dirty="0">
                          <a:ln>
                            <a:noFill/>
                          </a:ln>
                          <a:solidFill>
                            <a:schemeClr val="tx1"/>
                          </a:solidFill>
                          <a:effectLst/>
                          <a:latin typeface="Arial" charset="0"/>
                          <a:ea typeface="SimSun" charset="0"/>
                          <a:cs typeface="Arial" charset="0"/>
                        </a:rPr>
                        <a:t> </a:t>
                      </a:r>
                      <a:r>
                        <a:rPr kumimoji="0" lang="en-US" altLang="zh-CN" sz="1100" b="0" i="0" u="none" strike="noStrike" cap="none" normalizeH="0" baseline="0" dirty="0" err="1">
                          <a:ln>
                            <a:noFill/>
                          </a:ln>
                          <a:solidFill>
                            <a:schemeClr val="tx1"/>
                          </a:solidFill>
                          <a:effectLst/>
                          <a:latin typeface="Arial" charset="0"/>
                          <a:ea typeface="SimSun" charset="0"/>
                          <a:cs typeface="Arial" charset="0"/>
                        </a:rPr>
                        <a:t>a,b,c</a:t>
                      </a:r>
                      <a:r>
                        <a:rPr kumimoji="0" lang="en-US" altLang="zh-CN" sz="1100" b="0" i="0" u="none" strike="noStrike" cap="none" normalizeH="0" baseline="0" dirty="0">
                          <a:ln>
                            <a:noFill/>
                          </a:ln>
                          <a:solidFill>
                            <a:schemeClr val="tx1"/>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Arial" charset="0"/>
                          <a:ea typeface="SimSun" charset="0"/>
                          <a:cs typeface="Arial" charset="0"/>
                        </a:rPr>
                        <a:t>/* </a:t>
                      </a:r>
                      <a:r>
                        <a:rPr kumimoji="0" lang="en-US" altLang="zh-CN" sz="1100" b="0" i="0" u="none" strike="noStrike" cap="none" normalizeH="0" baseline="0" dirty="0" err="1">
                          <a:ln>
                            <a:noFill/>
                          </a:ln>
                          <a:solidFill>
                            <a:schemeClr val="tx1"/>
                          </a:solidFill>
                          <a:effectLst/>
                          <a:latin typeface="Arial" charset="0"/>
                          <a:ea typeface="SimSun" charset="0"/>
                          <a:cs typeface="Arial" charset="0"/>
                        </a:rPr>
                        <a:t>microtask</a:t>
                      </a:r>
                      <a:r>
                        <a:rPr kumimoji="0" lang="en-US" altLang="zh-CN" sz="1100" b="0" i="0" u="none" strike="noStrike" cap="none" normalizeH="0" baseline="0" dirty="0">
                          <a:ln>
                            <a:noFill/>
                          </a:ln>
                          <a:solidFill>
                            <a:schemeClr val="tx1"/>
                          </a:solidFill>
                          <a:effectLst/>
                          <a:latin typeface="Arial" charset="0"/>
                          <a:ea typeface="SimSun" charset="0"/>
                          <a:cs typeface="Arial" charset="0"/>
                        </a:rPr>
                        <a:t>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rgbClr val="0000FF"/>
                          </a:solidFill>
                          <a:effectLst/>
                          <a:latin typeface="Arial" charset="0"/>
                          <a:ea typeface="SimSun" charset="0"/>
                          <a:cs typeface="Arial" charset="0"/>
                        </a:rPr>
                        <a:t>void </a:t>
                      </a:r>
                      <a:r>
                        <a:rPr kumimoji="0" lang="en-US" altLang="zh-CN" sz="1100" b="1" i="0" u="none" strike="noStrike" cap="none" normalizeH="0" baseline="0" dirty="0">
                          <a:ln>
                            <a:noFill/>
                          </a:ln>
                          <a:solidFill>
                            <a:srgbClr val="FF0000"/>
                          </a:solidFill>
                          <a:effectLst/>
                          <a:latin typeface="Arial" charset="0"/>
                          <a:ea typeface="SimSun" charset="0"/>
                          <a:cs typeface="Arial" charset="0"/>
                        </a:rPr>
                        <a:t>__ompregion_main1</a:t>
                      </a:r>
                      <a:r>
                        <a:rPr kumimoji="0" lang="en-US" altLang="zh-CN" sz="1100" b="0" i="0" u="none" strike="noStrike" cap="none" normalizeH="0" baseline="0" dirty="0">
                          <a:ln>
                            <a:noFill/>
                          </a:ln>
                          <a:solidFill>
                            <a:srgbClr val="0000FF"/>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rgbClr val="0000FF"/>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rgbClr val="0000FF"/>
                          </a:solidFill>
                          <a:effectLst/>
                          <a:latin typeface="Arial" charset="0"/>
                          <a:ea typeface="SimSun" charset="0"/>
                          <a:cs typeface="Arial" charset="0"/>
                        </a:rPr>
                        <a:t>_INT32 __</a:t>
                      </a:r>
                      <a:r>
                        <a:rPr kumimoji="0" lang="en-US" altLang="zh-CN" sz="1100" b="0" i="0" u="none" strike="noStrike" cap="none" normalizeH="0" baseline="0" dirty="0" err="1">
                          <a:ln>
                            <a:noFill/>
                          </a:ln>
                          <a:solidFill>
                            <a:srgbClr val="0000FF"/>
                          </a:solidFill>
                          <a:effectLst/>
                          <a:latin typeface="Arial" charset="0"/>
                          <a:ea typeface="SimSun" charset="0"/>
                          <a:cs typeface="Arial" charset="0"/>
                        </a:rPr>
                        <a:t>mplocal_c</a:t>
                      </a:r>
                      <a:r>
                        <a:rPr kumimoji="0" lang="en-US" altLang="zh-CN" sz="1100" b="0" i="0" u="none" strike="noStrike" cap="none" normalizeH="0" baseline="0" dirty="0">
                          <a:ln>
                            <a:noFill/>
                          </a:ln>
                          <a:solidFill>
                            <a:srgbClr val="0000FF"/>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Arial" charset="0"/>
                          <a:ea typeface="SimSun" charset="0"/>
                          <a:cs typeface="Arial" charset="0"/>
                        </a:rPr>
                        <a:t>/*shared variables are kept intact,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Arial" charset="0"/>
                          <a:ea typeface="SimSun" charset="0"/>
                          <a:cs typeface="Arial" charset="0"/>
                        </a:rPr>
                        <a:t>substitute accesses to private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Arial" charset="0"/>
                          <a:ea typeface="SimSun" charset="0"/>
                          <a:cs typeface="Arial" charset="0"/>
                        </a:rPr>
                        <a:t>variable*/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err="1">
                          <a:ln>
                            <a:noFill/>
                          </a:ln>
                          <a:solidFill>
                            <a:srgbClr val="0000FF"/>
                          </a:solidFill>
                          <a:effectLst/>
                          <a:latin typeface="Arial" charset="0"/>
                          <a:ea typeface="SimSun" charset="0"/>
                          <a:cs typeface="Arial" charset="0"/>
                        </a:rPr>
                        <a:t>do_sth</a:t>
                      </a:r>
                      <a:r>
                        <a:rPr kumimoji="0" lang="en-US" altLang="zh-CN" sz="1100" b="0" i="0" u="none" strike="noStrike" cap="none" normalizeH="0" baseline="0" dirty="0">
                          <a:ln>
                            <a:noFill/>
                          </a:ln>
                          <a:solidFill>
                            <a:srgbClr val="0000FF"/>
                          </a:solidFill>
                          <a:effectLst/>
                          <a:latin typeface="Arial" charset="0"/>
                          <a:ea typeface="SimSun" charset="0"/>
                          <a:cs typeface="Arial" charset="0"/>
                        </a:rPr>
                        <a:t>(a, b, __</a:t>
                      </a:r>
                      <a:r>
                        <a:rPr kumimoji="0" lang="en-US" altLang="zh-CN" sz="1100" b="0" i="0" u="none" strike="noStrike" cap="none" normalizeH="0" baseline="0" dirty="0" err="1">
                          <a:ln>
                            <a:noFill/>
                          </a:ln>
                          <a:solidFill>
                            <a:srgbClr val="0000FF"/>
                          </a:solidFill>
                          <a:effectLst/>
                          <a:latin typeface="Arial" charset="0"/>
                          <a:ea typeface="SimSun" charset="0"/>
                          <a:cs typeface="Arial" charset="0"/>
                        </a:rPr>
                        <a:t>mplocal_c</a:t>
                      </a:r>
                      <a:r>
                        <a:rPr kumimoji="0" lang="en-US" altLang="zh-CN" sz="1100" b="0" i="0" u="none" strike="noStrike" cap="none" normalizeH="0" baseline="0" dirty="0">
                          <a:ln>
                            <a:noFill/>
                          </a:ln>
                          <a:solidFill>
                            <a:srgbClr val="0000FF"/>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rgbClr val="0000FF"/>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Tahoma" charset="0"/>
                          <a:ea typeface="SimSun" charset="0"/>
                          <a:cs typeface="Arial" charset="0"/>
                        </a:rPr>
                        <a:t>…</a:t>
                      </a:r>
                      <a:endParaRPr kumimoji="0" lang="en-US" altLang="zh-CN" sz="1100" b="0" i="0" u="none" strike="noStrike" cap="none" normalizeH="0" baseline="0" dirty="0">
                        <a:ln>
                          <a:noFill/>
                        </a:ln>
                        <a:solidFill>
                          <a:schemeClr val="tx1"/>
                        </a:solidFill>
                        <a:effectLst/>
                        <a:latin typeface="Arial" charset="0"/>
                        <a:ea typeface="SimSun"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Arial" charset="0"/>
                          <a:ea typeface="SimSun" charset="0"/>
                          <a:cs typeface="Arial" charset="0"/>
                        </a:rPr>
                        <a:t>/*OpenMP runtime calls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rgbClr val="0000FF"/>
                          </a:solidFill>
                          <a:effectLst/>
                          <a:latin typeface="Arial" charset="0"/>
                          <a:ea typeface="SimSun" charset="0"/>
                          <a:cs typeface="Arial" charset="0"/>
                        </a:rPr>
                        <a:t>__</a:t>
                      </a:r>
                      <a:r>
                        <a:rPr kumimoji="0" lang="en-US" altLang="zh-CN" sz="1100" b="0" i="0" u="none" strike="noStrike" cap="none" normalizeH="0" baseline="0" dirty="0" err="1">
                          <a:ln>
                            <a:noFill/>
                          </a:ln>
                          <a:solidFill>
                            <a:srgbClr val="0000FF"/>
                          </a:solidFill>
                          <a:effectLst/>
                          <a:latin typeface="Arial" charset="0"/>
                          <a:ea typeface="SimSun" charset="0"/>
                          <a:cs typeface="Arial" charset="0"/>
                        </a:rPr>
                        <a:t>ompc_fork</a:t>
                      </a:r>
                      <a:r>
                        <a:rPr kumimoji="0" lang="en-US" altLang="zh-CN" sz="1100" b="0" i="0" u="none" strike="noStrike" cap="none" normalizeH="0" baseline="0" dirty="0">
                          <a:ln>
                            <a:noFill/>
                          </a:ln>
                          <a:solidFill>
                            <a:srgbClr val="0000FF"/>
                          </a:solidFill>
                          <a:effectLst/>
                          <a:latin typeface="Arial" charset="0"/>
                          <a:ea typeface="SimSun" charset="0"/>
                          <a:cs typeface="Arial" charset="0"/>
                        </a:rPr>
                        <a:t>(&amp;</a:t>
                      </a:r>
                      <a:r>
                        <a:rPr kumimoji="0" lang="en-US" altLang="zh-CN" sz="1100" b="1" i="0" u="none" strike="noStrike" cap="none" normalizeH="0" baseline="0" dirty="0">
                          <a:ln>
                            <a:noFill/>
                          </a:ln>
                          <a:solidFill>
                            <a:srgbClr val="FF0000"/>
                          </a:solidFill>
                          <a:effectLst/>
                          <a:latin typeface="Arial" charset="0"/>
                          <a:ea typeface="SimSun" charset="0"/>
                          <a:cs typeface="Arial" charset="0"/>
                        </a:rPr>
                        <a:t>__ompregion_main1</a:t>
                      </a:r>
                      <a:r>
                        <a:rPr kumimoji="0" lang="en-US" altLang="zh-CN" sz="1100" b="0" i="0" u="none" strike="noStrike" cap="none" normalizeH="0" baseline="0" dirty="0">
                          <a:ln>
                            <a:noFill/>
                          </a:ln>
                          <a:solidFill>
                            <a:srgbClr val="0000FF"/>
                          </a:solidFill>
                          <a:effectLst/>
                          <a:latin typeface="Arial" charset="0"/>
                          <a:ea typeface="SimSun" charset="0"/>
                          <a:cs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Tahoma" charset="0"/>
                          <a:ea typeface="SimSun" charset="0"/>
                          <a:cs typeface="Arial" charset="0"/>
                        </a:rPr>
                        <a:t>…</a:t>
                      </a:r>
                      <a:endParaRPr kumimoji="0" lang="en-US" altLang="zh-CN" sz="1100" b="0" i="0" u="none" strike="noStrike" cap="none" normalizeH="0" baseline="0" dirty="0">
                        <a:ln>
                          <a:noFill/>
                        </a:ln>
                        <a:solidFill>
                          <a:schemeClr val="tx1"/>
                        </a:solidFill>
                        <a:effectLst/>
                        <a:latin typeface="Arial" charset="0"/>
                        <a:ea typeface="SimSun"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altLang="zh-CN" sz="1100" b="0" i="0" u="none" strike="noStrike" cap="none" normalizeH="0" baseline="0" dirty="0">
                          <a:ln>
                            <a:noFill/>
                          </a:ln>
                          <a:solidFill>
                            <a:schemeClr val="tx1"/>
                          </a:solidFill>
                          <a:effectLst/>
                          <a:latin typeface="Arial" charset="0"/>
                          <a:ea typeface="SimSun" charset="0"/>
                          <a:cs typeface="Arial" charset="0"/>
                        </a:rPr>
                        <a:t>}</a:t>
                      </a:r>
                      <a:endParaRPr kumimoji="0" lang="en-US" altLang="zh-CN" sz="1000" b="0" i="0" u="none" strike="noStrike" cap="none" normalizeH="0" baseline="0" dirty="0">
                        <a:ln>
                          <a:noFill/>
                        </a:ln>
                        <a:solidFill>
                          <a:schemeClr val="tx1"/>
                        </a:solidFill>
                        <a:effectLst/>
                        <a:latin typeface="Arial" charset="0"/>
                        <a:ea typeface="SimSun"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399" name="Rectangle 15"/>
          <p:cNvSpPr>
            <a:spLocks noChangeArrowheads="1"/>
          </p:cNvSpPr>
          <p:nvPr>
            <p:custDataLst>
              <p:tags r:id="rId3"/>
            </p:custDataLst>
          </p:nvPr>
        </p:nvSpPr>
        <p:spPr bwMode="auto">
          <a:xfrm>
            <a:off x="4343400" y="2311400"/>
            <a:ext cx="1905000" cy="685800"/>
          </a:xfrm>
          <a:prstGeom prst="rect">
            <a:avLst/>
          </a:prstGeom>
          <a:noFill/>
          <a:ln w="25400">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00" name="Rectangle 16"/>
          <p:cNvSpPr>
            <a:spLocks noChangeArrowheads="1"/>
          </p:cNvSpPr>
          <p:nvPr>
            <p:custDataLst>
              <p:tags r:id="rId4"/>
            </p:custDataLst>
          </p:nvPr>
        </p:nvSpPr>
        <p:spPr bwMode="auto">
          <a:xfrm>
            <a:off x="6324600" y="2159000"/>
            <a:ext cx="2362200" cy="1905000"/>
          </a:xfrm>
          <a:prstGeom prst="rect">
            <a:avLst/>
          </a:prstGeom>
          <a:noFill/>
          <a:ln w="25400">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01" name="Rectangle 17"/>
          <p:cNvSpPr>
            <a:spLocks noChangeArrowheads="1"/>
          </p:cNvSpPr>
          <p:nvPr>
            <p:custDataLst>
              <p:tags r:id="rId5"/>
            </p:custDataLst>
          </p:nvPr>
        </p:nvSpPr>
        <p:spPr bwMode="auto">
          <a:xfrm>
            <a:off x="6324600" y="4140200"/>
            <a:ext cx="2362200" cy="609600"/>
          </a:xfrm>
          <a:prstGeom prst="rect">
            <a:avLst/>
          </a:prstGeom>
          <a:noFill/>
          <a:ln w="25400">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265" name="Text Box 18"/>
          <p:cNvSpPr txBox="1">
            <a:spLocks noChangeArrowheads="1"/>
          </p:cNvSpPr>
          <p:nvPr>
            <p:custDataLst>
              <p:tags r:id="rId6"/>
            </p:custDataLst>
          </p:nvPr>
        </p:nvSpPr>
        <p:spPr bwMode="auto">
          <a:xfrm>
            <a:off x="457200" y="5791200"/>
            <a:ext cx="8229600" cy="646331"/>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dirty="0">
                <a:latin typeface="+mn-lt"/>
                <a:ea typeface="SimSun" charset="0"/>
                <a:cs typeface="SimSun" charset="0"/>
              </a:rPr>
              <a:t>Each compiler has custom run-time support. </a:t>
            </a:r>
            <a:r>
              <a:rPr lang="en-US" sz="1800" dirty="0" smtClean="0">
                <a:latin typeface="+mn-lt"/>
                <a:ea typeface="SimSun" charset="0"/>
                <a:cs typeface="SimSun" charset="0"/>
              </a:rPr>
              <a:t>Quality </a:t>
            </a:r>
            <a:r>
              <a:rPr lang="en-US" sz="1800" dirty="0">
                <a:latin typeface="+mn-lt"/>
                <a:ea typeface="SimSun" charset="0"/>
                <a:cs typeface="SimSun" charset="0"/>
              </a:rPr>
              <a:t>of the runtime system has major impact on performance.</a:t>
            </a:r>
          </a:p>
        </p:txBody>
      </p:sp>
      <p:sp>
        <p:nvSpPr>
          <p:cNvPr id="3" name="Title 2"/>
          <p:cNvSpPr>
            <a:spLocks noGrp="1"/>
          </p:cNvSpPr>
          <p:nvPr>
            <p:ph type="title"/>
          </p:nvPr>
        </p:nvSpPr>
        <p:spPr>
          <a:xfrm>
            <a:off x="228600" y="228600"/>
            <a:ext cx="8915400" cy="609600"/>
          </a:xfrm>
        </p:spPr>
        <p:txBody>
          <a:bodyPr>
            <a:normAutofit fontScale="90000"/>
          </a:bodyPr>
          <a:lstStyle/>
          <a:p>
            <a:r>
              <a:rPr lang="en-US" altLang="zh-CN" dirty="0">
                <a:latin typeface="+mj-lt"/>
                <a:cs typeface="SimSun" charset="0"/>
              </a:rPr>
              <a:t>Standard OpenMP Implementation</a:t>
            </a:r>
            <a:endParaRPr lang="en-US" dirty="0">
              <a:latin typeface="+mj-lt"/>
            </a:endParaRPr>
          </a:p>
        </p:txBody>
      </p:sp>
    </p:spTree>
    <p:extLst>
      <p:ext uri="{BB962C8B-B14F-4D97-AF65-F5344CB8AC3E}">
        <p14:creationId xmlns:p14="http://schemas.microsoft.com/office/powerpoint/2010/main" val="2888569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anim calcmode="lin" valueType="num">
                                      <p:cBhvr additive="base">
                                        <p:cTn id="7" dur="500" fill="hold"/>
                                        <p:tgtEl>
                                          <p:spTgt spid="16399"/>
                                        </p:tgtEl>
                                        <p:attrNameLst>
                                          <p:attrName>ppt_x</p:attrName>
                                        </p:attrNameLst>
                                      </p:cBhvr>
                                      <p:tavLst>
                                        <p:tav tm="0">
                                          <p:val>
                                            <p:strVal val="#ppt_x"/>
                                          </p:val>
                                        </p:tav>
                                        <p:tav tm="100000">
                                          <p:val>
                                            <p:strVal val="#ppt_x"/>
                                          </p:val>
                                        </p:tav>
                                      </p:tavLst>
                                    </p:anim>
                                    <p:anim calcmode="lin" valueType="num">
                                      <p:cBhvr additive="base">
                                        <p:cTn id="8"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00"/>
                                        </p:tgtEl>
                                        <p:attrNameLst>
                                          <p:attrName>style.visibility</p:attrName>
                                        </p:attrNameLst>
                                      </p:cBhvr>
                                      <p:to>
                                        <p:strVal val="visible"/>
                                      </p:to>
                                    </p:set>
                                    <p:anim calcmode="lin" valueType="num">
                                      <p:cBhvr additive="base">
                                        <p:cTn id="13" dur="500" fill="hold"/>
                                        <p:tgtEl>
                                          <p:spTgt spid="16400"/>
                                        </p:tgtEl>
                                        <p:attrNameLst>
                                          <p:attrName>ppt_x</p:attrName>
                                        </p:attrNameLst>
                                      </p:cBhvr>
                                      <p:tavLst>
                                        <p:tav tm="0">
                                          <p:val>
                                            <p:strVal val="#ppt_x"/>
                                          </p:val>
                                        </p:tav>
                                        <p:tav tm="100000">
                                          <p:val>
                                            <p:strVal val="#ppt_x"/>
                                          </p:val>
                                        </p:tav>
                                      </p:tavLst>
                                    </p:anim>
                                    <p:anim calcmode="lin" valueType="num">
                                      <p:cBhvr additive="base">
                                        <p:cTn id="14" dur="500" fill="hold"/>
                                        <p:tgtEl>
                                          <p:spTgt spid="164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401"/>
                                        </p:tgtEl>
                                        <p:attrNameLst>
                                          <p:attrName>style.visibility</p:attrName>
                                        </p:attrNameLst>
                                      </p:cBhvr>
                                      <p:to>
                                        <p:strVal val="visible"/>
                                      </p:to>
                                    </p:set>
                                    <p:anim calcmode="lin" valueType="num">
                                      <p:cBhvr additive="base">
                                        <p:cTn id="19" dur="500" fill="hold"/>
                                        <p:tgtEl>
                                          <p:spTgt spid="16401"/>
                                        </p:tgtEl>
                                        <p:attrNameLst>
                                          <p:attrName>ppt_x</p:attrName>
                                        </p:attrNameLst>
                                      </p:cBhvr>
                                      <p:tavLst>
                                        <p:tav tm="0">
                                          <p:val>
                                            <p:strVal val="#ppt_x"/>
                                          </p:val>
                                        </p:tav>
                                        <p:tav tm="100000">
                                          <p:val>
                                            <p:strVal val="#ppt_x"/>
                                          </p:val>
                                        </p:tav>
                                      </p:tavLst>
                                    </p:anim>
                                    <p:anim calcmode="lin" valueType="num">
                                      <p:cBhvr additive="base">
                                        <p:cTn id="20"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animBg="1"/>
      <p:bldP spid="16400" grpId="0" animBg="1"/>
      <p:bldP spid="1640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OpenMP</a:t>
            </a:r>
            <a:r>
              <a:rPr lang="en-US" dirty="0" smtClean="0"/>
              <a:t> Implementation</a:t>
            </a:r>
            <a:endParaRPr lang="en-US" dirty="0"/>
          </a:p>
        </p:txBody>
      </p:sp>
      <p:sp>
        <p:nvSpPr>
          <p:cNvPr id="5" name="Slide Number Placeholder 4"/>
          <p:cNvSpPr>
            <a:spLocks noGrp="1"/>
          </p:cNvSpPr>
          <p:nvPr>
            <p:ph type="sldNum" sz="quarter" idx="12"/>
          </p:nvPr>
        </p:nvSpPr>
        <p:spPr/>
        <p:txBody>
          <a:bodyPr/>
          <a:lstStyle/>
          <a:p>
            <a:fld id="{DF10D38F-A26B-4BAE-B1E0-45F97DBD5BAE}" type="slidenum">
              <a:rPr lang="en-US" smtClean="0"/>
              <a:pPr/>
              <a:t>104</a:t>
            </a:fld>
            <a:endParaRPr lang="en-US"/>
          </a:p>
        </p:txBody>
      </p:sp>
      <p:pic>
        <p:nvPicPr>
          <p:cNvPr id="8" name="image05.png"/>
          <p:cNvPicPr/>
          <p:nvPr/>
        </p:nvPicPr>
        <p:blipFill>
          <a:blip r:embed="rId2"/>
          <a:srcRect/>
          <a:stretch>
            <a:fillRect/>
          </a:stretch>
        </p:blipFill>
        <p:spPr>
          <a:xfrm>
            <a:off x="1524000" y="1295400"/>
            <a:ext cx="5543550" cy="4165600"/>
          </a:xfrm>
          <a:prstGeom prst="rect">
            <a:avLst/>
          </a:prstGeom>
          <a:ln/>
        </p:spPr>
      </p:pic>
    </p:spTree>
    <p:extLst>
      <p:ext uri="{BB962C8B-B14F-4D97-AF65-F5344CB8AC3E}">
        <p14:creationId xmlns:p14="http://schemas.microsoft.com/office/powerpoint/2010/main" val="19411480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OpenMP</a:t>
            </a:r>
            <a:r>
              <a:rPr lang="en-US" dirty="0" smtClean="0"/>
              <a:t> Implementation in LLVM/Intel Compiler</a:t>
            </a:r>
            <a:endParaRPr lang="en-US" dirty="0"/>
          </a:p>
        </p:txBody>
      </p:sp>
      <p:sp>
        <p:nvSpPr>
          <p:cNvPr id="3" name="Content Placeholder 2"/>
          <p:cNvSpPr>
            <a:spLocks noGrp="1"/>
          </p:cNvSpPr>
          <p:nvPr>
            <p:ph idx="1"/>
          </p:nvPr>
        </p:nvSpPr>
        <p:spPr/>
        <p:txBody>
          <a:bodyPr/>
          <a:lstStyle/>
          <a:p>
            <a:r>
              <a:rPr lang="en-US" dirty="0"/>
              <a:t>https://</a:t>
            </a:r>
            <a:r>
              <a:rPr lang="en-US" dirty="0" err="1"/>
              <a:t>www.openmprtl.org</a:t>
            </a:r>
            <a:endParaRPr lang="en-US" dirty="0"/>
          </a:p>
          <a:p>
            <a:r>
              <a:rPr lang="en-US" dirty="0" smtClean="0"/>
              <a:t>https</a:t>
            </a:r>
            <a:r>
              <a:rPr lang="en-US" dirty="0"/>
              <a:t>://</a:t>
            </a:r>
            <a:r>
              <a:rPr lang="en-US" dirty="0" err="1"/>
              <a:t>www.openmprtl.org</a:t>
            </a:r>
            <a:r>
              <a:rPr lang="en-US" dirty="0"/>
              <a:t>/sites/default/files/resources/libomp_20160808_manual.pdf</a:t>
            </a:r>
          </a:p>
        </p:txBody>
      </p:sp>
      <p:sp>
        <p:nvSpPr>
          <p:cNvPr id="4" name="Slide Number Placeholder 3"/>
          <p:cNvSpPr>
            <a:spLocks noGrp="1"/>
          </p:cNvSpPr>
          <p:nvPr>
            <p:ph type="sldNum" sz="quarter" idx="12"/>
          </p:nvPr>
        </p:nvSpPr>
        <p:spPr/>
        <p:txBody>
          <a:bodyPr/>
          <a:lstStyle/>
          <a:p>
            <a:fld id="{7B14E791-165F-344E-BF0E-59CD826800BF}" type="slidenum">
              <a:rPr lang="en-US" smtClean="0"/>
              <a:pPr/>
              <a:t>105</a:t>
            </a:fld>
            <a:endParaRPr lang="en-US" dirty="0"/>
          </a:p>
        </p:txBody>
      </p:sp>
      <p:pic>
        <p:nvPicPr>
          <p:cNvPr id="5" name="Picture 4"/>
          <p:cNvPicPr>
            <a:picLocks noChangeAspect="1"/>
          </p:cNvPicPr>
          <p:nvPr/>
        </p:nvPicPr>
        <p:blipFill>
          <a:blip r:embed="rId2"/>
          <a:stretch>
            <a:fillRect/>
          </a:stretch>
        </p:blipFill>
        <p:spPr>
          <a:xfrm>
            <a:off x="228600" y="3352800"/>
            <a:ext cx="3517900" cy="1587500"/>
          </a:xfrm>
          <a:prstGeom prst="rect">
            <a:avLst/>
          </a:prstGeom>
        </p:spPr>
      </p:pic>
      <p:pic>
        <p:nvPicPr>
          <p:cNvPr id="6" name="Picture 5"/>
          <p:cNvPicPr>
            <a:picLocks noChangeAspect="1"/>
          </p:cNvPicPr>
          <p:nvPr/>
        </p:nvPicPr>
        <p:blipFill>
          <a:blip r:embed="rId3"/>
          <a:stretch>
            <a:fillRect/>
          </a:stretch>
        </p:blipFill>
        <p:spPr>
          <a:xfrm>
            <a:off x="3975100" y="2623226"/>
            <a:ext cx="3441700" cy="1028700"/>
          </a:xfrm>
          <a:prstGeom prst="rect">
            <a:avLst/>
          </a:prstGeom>
        </p:spPr>
      </p:pic>
      <p:sp>
        <p:nvSpPr>
          <p:cNvPr id="7" name="Rectangle 6"/>
          <p:cNvSpPr/>
          <p:nvPr/>
        </p:nvSpPr>
        <p:spPr>
          <a:xfrm>
            <a:off x="3966994" y="3981519"/>
            <a:ext cx="5024606" cy="1200329"/>
          </a:xfrm>
          <a:prstGeom prst="rect">
            <a:avLst/>
          </a:prstGeom>
        </p:spPr>
        <p:txBody>
          <a:bodyPr wrap="square">
            <a:spAutoFit/>
          </a:bodyPr>
          <a:lstStyle/>
          <a:p>
            <a:r>
              <a:rPr lang="en-US" dirty="0"/>
              <a:t>void foo</a:t>
            </a:r>
            <a:r>
              <a:rPr lang="en-US" dirty="0" smtClean="0"/>
              <a:t>( ) {</a:t>
            </a:r>
          </a:p>
          <a:p>
            <a:r>
              <a:rPr lang="en-US" dirty="0" smtClean="0"/>
              <a:t>      </a:t>
            </a:r>
            <a:r>
              <a:rPr lang="en-US" dirty="0"/>
              <a:t>__</a:t>
            </a:r>
            <a:r>
              <a:rPr lang="en-US" b="1" dirty="0" err="1"/>
              <a:t>kmpc_fork_call</a:t>
            </a:r>
            <a:r>
              <a:rPr lang="en-US" b="1" dirty="0"/>
              <a:t> </a:t>
            </a:r>
            <a:r>
              <a:rPr lang="en-US" dirty="0" smtClean="0"/>
              <a:t>(</a:t>
            </a:r>
            <a:r>
              <a:rPr lang="en-US" dirty="0" err="1" smtClean="0"/>
              <a:t>outlinedFooBody</a:t>
            </a:r>
            <a:r>
              <a:rPr lang="en-US" dirty="0"/>
              <a:t>, (void*)0); </a:t>
            </a:r>
            <a:endParaRPr lang="en-US" dirty="0" smtClean="0"/>
          </a:p>
          <a:p>
            <a:r>
              <a:rPr lang="en-US" dirty="0" smtClean="0"/>
              <a:t>      // </a:t>
            </a:r>
            <a:r>
              <a:rPr lang="en-US" dirty="0"/>
              <a:t>Not the real function name! </a:t>
            </a:r>
            <a:endParaRPr lang="en-US" dirty="0" smtClean="0"/>
          </a:p>
          <a:p>
            <a:r>
              <a:rPr lang="en-US" dirty="0" smtClean="0"/>
              <a:t>}</a:t>
            </a:r>
            <a:endParaRPr lang="en-US" dirty="0"/>
          </a:p>
        </p:txBody>
      </p:sp>
    </p:spTree>
    <p:extLst>
      <p:ext uri="{BB962C8B-B14F-4D97-AF65-F5344CB8AC3E}">
        <p14:creationId xmlns:p14="http://schemas.microsoft.com/office/powerpoint/2010/main" val="13039676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a:t>
            </a:r>
            <a:r>
              <a:rPr lang="en-US" dirty="0" err="1" smtClean="0"/>
              <a:t>Worksharing</a:t>
            </a:r>
            <a:r>
              <a:rPr lang="en-US" dirty="0" smtClean="0"/>
              <a:t> Implementation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B14E791-165F-344E-BF0E-59CD826800BF}" type="slidenum">
              <a:rPr lang="en-US" smtClean="0"/>
              <a:pPr/>
              <a:t>106</a:t>
            </a:fld>
            <a:endParaRPr lang="en-US" dirty="0"/>
          </a:p>
        </p:txBody>
      </p:sp>
      <p:pic>
        <p:nvPicPr>
          <p:cNvPr id="5" name="Picture 4"/>
          <p:cNvPicPr>
            <a:picLocks noChangeAspect="1"/>
          </p:cNvPicPr>
          <p:nvPr/>
        </p:nvPicPr>
        <p:blipFill>
          <a:blip r:embed="rId2"/>
          <a:stretch>
            <a:fillRect/>
          </a:stretch>
        </p:blipFill>
        <p:spPr>
          <a:xfrm>
            <a:off x="76200" y="882953"/>
            <a:ext cx="5943600" cy="2247900"/>
          </a:xfrm>
          <a:prstGeom prst="rect">
            <a:avLst/>
          </a:prstGeom>
        </p:spPr>
      </p:pic>
      <p:grpSp>
        <p:nvGrpSpPr>
          <p:cNvPr id="8" name="Group 7"/>
          <p:cNvGrpSpPr/>
          <p:nvPr/>
        </p:nvGrpSpPr>
        <p:grpSpPr>
          <a:xfrm>
            <a:off x="2813288" y="-228600"/>
            <a:ext cx="6325848" cy="7086600"/>
            <a:chOff x="2813288" y="-228600"/>
            <a:chExt cx="6325848" cy="7086600"/>
          </a:xfrm>
        </p:grpSpPr>
        <p:pic>
          <p:nvPicPr>
            <p:cNvPr id="7" name="Picture 6"/>
            <p:cNvPicPr>
              <a:picLocks noChangeAspect="1"/>
            </p:cNvPicPr>
            <p:nvPr/>
          </p:nvPicPr>
          <p:blipFill>
            <a:blip r:embed="rId3"/>
            <a:stretch>
              <a:fillRect/>
            </a:stretch>
          </p:blipFill>
          <p:spPr>
            <a:xfrm>
              <a:off x="2833992" y="5129273"/>
              <a:ext cx="5548008" cy="1728727"/>
            </a:xfrm>
            <a:prstGeom prst="rect">
              <a:avLst/>
            </a:prstGeom>
          </p:spPr>
        </p:pic>
        <p:pic>
          <p:nvPicPr>
            <p:cNvPr id="6" name="Picture 5"/>
            <p:cNvPicPr>
              <a:picLocks noChangeAspect="1"/>
            </p:cNvPicPr>
            <p:nvPr/>
          </p:nvPicPr>
          <p:blipFill>
            <a:blip r:embed="rId4"/>
            <a:stretch>
              <a:fillRect/>
            </a:stretch>
          </p:blipFill>
          <p:spPr>
            <a:xfrm>
              <a:off x="2813288" y="-228600"/>
              <a:ext cx="6325848" cy="5487988"/>
            </a:xfrm>
            <a:prstGeom prst="rect">
              <a:avLst/>
            </a:prstGeom>
          </p:spPr>
        </p:pic>
      </p:grpSp>
    </p:spTree>
    <p:extLst>
      <p:ext uri="{BB962C8B-B14F-4D97-AF65-F5344CB8AC3E}">
        <p14:creationId xmlns:p14="http://schemas.microsoft.com/office/powerpoint/2010/main" val="198788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LLVM </a:t>
            </a:r>
            <a:r>
              <a:rPr lang="en-US" dirty="0" err="1" smtClean="0"/>
              <a:t>OpenMP</a:t>
            </a:r>
            <a:endParaRPr lang="en-US" dirty="0"/>
          </a:p>
        </p:txBody>
      </p:sp>
      <p:sp>
        <p:nvSpPr>
          <p:cNvPr id="3" name="Content Placeholder 2"/>
          <p:cNvSpPr>
            <a:spLocks noGrp="1"/>
          </p:cNvSpPr>
          <p:nvPr>
            <p:ph idx="1"/>
          </p:nvPr>
        </p:nvSpPr>
        <p:spPr/>
        <p:txBody>
          <a:bodyPr/>
          <a:lstStyle/>
          <a:p>
            <a:r>
              <a:rPr lang="en-US" dirty="0" smtClean="0"/>
              <a:t>Source code browser</a:t>
            </a:r>
            <a:r>
              <a:rPr lang="en-US" dirty="0">
                <a:sym typeface="Wingdings"/>
              </a:rPr>
              <a:t> </a:t>
            </a:r>
            <a:r>
              <a:rPr lang="en-US" dirty="0" smtClean="0">
                <a:sym typeface="Wingdings"/>
              </a:rPr>
              <a:t>(need </a:t>
            </a:r>
            <a:r>
              <a:rPr lang="en-US" dirty="0" err="1" smtClean="0">
                <a:sym typeface="Wingdings"/>
              </a:rPr>
              <a:t>vpn</a:t>
            </a:r>
            <a:r>
              <a:rPr lang="en-US" dirty="0" smtClean="0">
                <a:sym typeface="Wingdings"/>
              </a:rPr>
              <a:t> to access):</a:t>
            </a:r>
          </a:p>
          <a:p>
            <a:pPr lvl="1"/>
            <a:r>
              <a:rPr lang="en-US" dirty="0">
                <a:hlinkClick r:id="rId2"/>
              </a:rPr>
              <a:t>http://</a:t>
            </a:r>
            <a:r>
              <a:rPr lang="en-US" dirty="0" smtClean="0">
                <a:hlinkClick r:id="rId2"/>
              </a:rPr>
              <a:t>pivo.cse.sc.edu:8080/llvm</a:t>
            </a:r>
            <a:endParaRPr lang="en-US" dirty="0" smtClean="0"/>
          </a:p>
          <a:p>
            <a:pPr lvl="1"/>
            <a:endParaRPr lang="en-US" dirty="0"/>
          </a:p>
          <a:p>
            <a:pPr lvl="1"/>
            <a:r>
              <a:rPr lang="en-US" dirty="0" smtClean="0"/>
              <a:t>Improving the runtime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B14E791-165F-344E-BF0E-59CD826800BF}" type="slidenum">
              <a:rPr lang="en-US" smtClean="0"/>
              <a:pPr/>
              <a:t>107</a:t>
            </a:fld>
            <a:endParaRPr lang="en-US" dirty="0"/>
          </a:p>
        </p:txBody>
      </p:sp>
    </p:spTree>
    <p:extLst>
      <p:ext uri="{BB962C8B-B14F-4D97-AF65-F5344CB8AC3E}">
        <p14:creationId xmlns:p14="http://schemas.microsoft.com/office/powerpoint/2010/main" val="1086834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Design </a:t>
            </a:r>
            <a:r>
              <a:rPr lang="en-US" smtClean="0"/>
              <a:t>Principle Behind</a:t>
            </a:r>
            <a:r>
              <a:rPr lang="en-US" dirty="0" smtClean="0"/>
              <a:t>	</a:t>
            </a:r>
            <a:endParaRPr lang="en-US" dirty="0"/>
          </a:p>
        </p:txBody>
      </p:sp>
      <p:sp>
        <p:nvSpPr>
          <p:cNvPr id="5" name="Content Placeholder 4"/>
          <p:cNvSpPr>
            <a:spLocks noGrp="1"/>
          </p:cNvSpPr>
          <p:nvPr>
            <p:ph idx="1"/>
          </p:nvPr>
        </p:nvSpPr>
        <p:spPr>
          <a:xfrm>
            <a:off x="457200" y="1142999"/>
            <a:ext cx="8534400" cy="5578475"/>
          </a:xfrm>
        </p:spPr>
        <p:txBody>
          <a:bodyPr>
            <a:normAutofit fontScale="92500" lnSpcReduction="10000"/>
          </a:bodyPr>
          <a:lstStyle/>
          <a:p>
            <a:r>
              <a:rPr lang="en-US" b="1" dirty="0" smtClean="0"/>
              <a:t>Each </a:t>
            </a:r>
            <a:r>
              <a:rPr lang="en-US" b="1" dirty="0" err="1" smtClean="0"/>
              <a:t>printf</a:t>
            </a:r>
            <a:r>
              <a:rPr lang="en-US" b="1" dirty="0" smtClean="0"/>
              <a:t> is a task</a:t>
            </a:r>
          </a:p>
          <a:p>
            <a:endParaRPr lang="en-US" b="1" dirty="0" smtClean="0"/>
          </a:p>
          <a:p>
            <a:endParaRPr lang="en-US" b="1" dirty="0"/>
          </a:p>
          <a:p>
            <a:r>
              <a:rPr lang="en-US" b="1" dirty="0" smtClean="0"/>
              <a:t>A parallel region is to claim a set of cores for computation</a:t>
            </a:r>
          </a:p>
          <a:p>
            <a:pPr lvl="1"/>
            <a:r>
              <a:rPr lang="en-US" b="1" dirty="0" smtClean="0"/>
              <a:t>Cores are presented as multiple threads</a:t>
            </a:r>
            <a:endParaRPr lang="en-US" b="1" dirty="0"/>
          </a:p>
          <a:p>
            <a:endParaRPr lang="en-US" b="1" dirty="0" smtClean="0"/>
          </a:p>
          <a:p>
            <a:r>
              <a:rPr lang="en-US" b="1" dirty="0" smtClean="0"/>
              <a:t>Each thread execute a single task</a:t>
            </a:r>
          </a:p>
          <a:p>
            <a:pPr lvl="1"/>
            <a:r>
              <a:rPr lang="en-US" b="1" dirty="0" smtClean="0"/>
              <a:t>Task id is the same as thread id</a:t>
            </a:r>
          </a:p>
          <a:p>
            <a:pPr lvl="2"/>
            <a:r>
              <a:rPr lang="en-US" b="1" dirty="0" err="1" smtClean="0"/>
              <a:t>omp_get_thread_num</a:t>
            </a:r>
            <a:r>
              <a:rPr lang="en-US" b="1" dirty="0" smtClean="0"/>
              <a:t>()</a:t>
            </a:r>
          </a:p>
          <a:p>
            <a:pPr lvl="1"/>
            <a:r>
              <a:rPr lang="en-US" b="1" dirty="0" err="1" smtClean="0"/>
              <a:t>Num_tasks</a:t>
            </a:r>
            <a:r>
              <a:rPr lang="en-US" b="1" dirty="0" smtClean="0"/>
              <a:t> is the same as total number of threads</a:t>
            </a:r>
          </a:p>
          <a:p>
            <a:pPr lvl="2"/>
            <a:r>
              <a:rPr lang="en-US" b="1" dirty="0" err="1" smtClean="0"/>
              <a:t>omp_get_num_threads</a:t>
            </a:r>
            <a:r>
              <a:rPr lang="en-US" b="1" dirty="0" smtClean="0"/>
              <a:t>()</a:t>
            </a:r>
          </a:p>
          <a:p>
            <a:pPr lvl="2"/>
            <a:endParaRPr lang="en-US" b="1" dirty="0"/>
          </a:p>
          <a:p>
            <a:r>
              <a:rPr lang="en-US" b="1" dirty="0" smtClean="0"/>
              <a:t>1:1 mapping between task and thread</a:t>
            </a:r>
          </a:p>
          <a:p>
            <a:pPr lvl="1"/>
            <a:r>
              <a:rPr lang="en-US" b="1" dirty="0" smtClean="0"/>
              <a:t>Every task/core </a:t>
            </a:r>
            <a:r>
              <a:rPr lang="en-US" b="1" smtClean="0"/>
              <a:t>do similar work </a:t>
            </a:r>
            <a:r>
              <a:rPr lang="en-US" b="1" dirty="0" smtClean="0"/>
              <a:t>in this simple example</a:t>
            </a:r>
            <a:endParaRPr lang="en-US" b="1" dirty="0"/>
          </a:p>
        </p:txBody>
      </p:sp>
      <p:sp>
        <p:nvSpPr>
          <p:cNvPr id="3" name="Slide Number Placeholder 2"/>
          <p:cNvSpPr>
            <a:spLocks noGrp="1"/>
          </p:cNvSpPr>
          <p:nvPr>
            <p:ph type="sldNum" sz="quarter" idx="12"/>
          </p:nvPr>
        </p:nvSpPr>
        <p:spPr/>
        <p:txBody>
          <a:bodyPr/>
          <a:lstStyle/>
          <a:p>
            <a:fld id="{7B14E791-165F-344E-BF0E-59CD826800BF}" type="slidenum">
              <a:rPr lang="en-US" smtClean="0"/>
              <a:pPr/>
              <a:t>11</a:t>
            </a:fld>
            <a:endParaRPr lang="en-US" dirty="0"/>
          </a:p>
        </p:txBody>
      </p:sp>
      <p:sp>
        <p:nvSpPr>
          <p:cNvPr id="6" name="Text Box 2"/>
          <p:cNvSpPr txBox="1">
            <a:spLocks noChangeArrowheads="1"/>
          </p:cNvSpPr>
          <p:nvPr/>
        </p:nvSpPr>
        <p:spPr bwMode="auto">
          <a:xfrm>
            <a:off x="3505200" y="830262"/>
            <a:ext cx="5486400" cy="1531938"/>
          </a:xfrm>
          <a:prstGeom prst="rect">
            <a:avLst/>
          </a:prstGeom>
          <a:solidFill>
            <a:srgbClr val="CCFF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2124"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9pPr>
          </a:lstStyle>
          <a:p>
            <a:pPr>
              <a:lnSpc>
                <a:spcPct val="83000"/>
              </a:lnSpc>
            </a:pPr>
            <a:r>
              <a:rPr lang="en-US" sz="1400" b="1" dirty="0" smtClean="0">
                <a:solidFill>
                  <a:srgbClr val="0000FF"/>
                </a:solidFill>
                <a:latin typeface="Courier New" charset="0"/>
              </a:rPr>
              <a:t>#</a:t>
            </a:r>
            <a:r>
              <a:rPr lang="en-US" sz="1400" b="1" dirty="0">
                <a:solidFill>
                  <a:srgbClr val="0000FF"/>
                </a:solidFill>
                <a:latin typeface="Courier New" charset="0"/>
              </a:rPr>
              <a:t>pragma </a:t>
            </a:r>
            <a:r>
              <a:rPr lang="en-US" sz="1400" b="1" dirty="0" err="1">
                <a:solidFill>
                  <a:srgbClr val="0000FF"/>
                </a:solidFill>
                <a:latin typeface="Courier New" charset="0"/>
              </a:rPr>
              <a:t>omp</a:t>
            </a:r>
            <a:r>
              <a:rPr lang="en-US" sz="1400" b="1" dirty="0">
                <a:solidFill>
                  <a:srgbClr val="0000FF"/>
                </a:solidFill>
                <a:latin typeface="Courier New" charset="0"/>
              </a:rPr>
              <a:t> parallel</a:t>
            </a:r>
          </a:p>
          <a:p>
            <a:pPr>
              <a:lnSpc>
                <a:spcPct val="83000"/>
              </a:lnSpc>
            </a:pPr>
            <a:r>
              <a:rPr lang="en-US" sz="1400" b="1" dirty="0" smtClean="0">
                <a:solidFill>
                  <a:srgbClr val="0000FF"/>
                </a:solidFill>
                <a:latin typeface="Courier New" charset="0"/>
              </a:rPr>
              <a:t>  {</a:t>
            </a:r>
            <a:endParaRPr lang="en-US" sz="1400" b="1" dirty="0">
              <a:solidFill>
                <a:srgbClr val="0000FF"/>
              </a:solidFill>
              <a:latin typeface="Courier New" charset="0"/>
            </a:endParaRPr>
          </a:p>
          <a:p>
            <a:pPr>
              <a:lnSpc>
                <a:spcPct val="83000"/>
              </a:lnSpc>
            </a:pPr>
            <a:r>
              <a:rPr lang="en-US" sz="1400" b="1" dirty="0">
                <a:latin typeface="Courier New" charset="0"/>
              </a:rPr>
              <a:t> </a:t>
            </a:r>
            <a:r>
              <a:rPr lang="en-US" sz="1400" b="1" dirty="0" smtClean="0">
                <a:latin typeface="Courier New" charset="0"/>
              </a:rPr>
              <a:t>   </a:t>
            </a:r>
            <a:r>
              <a:rPr lang="en-US" sz="1400" b="1" dirty="0" err="1" smtClean="0">
                <a:latin typeface="Courier New" charset="0"/>
              </a:rPr>
              <a:t>int</a:t>
            </a:r>
            <a:r>
              <a:rPr lang="en-US" sz="1400" b="1" dirty="0" smtClean="0">
                <a:latin typeface="Courier New" charset="0"/>
              </a:rPr>
              <a:t> </a:t>
            </a:r>
            <a:r>
              <a:rPr lang="en-US" sz="1400" b="1" dirty="0" err="1">
                <a:latin typeface="Courier New" charset="0"/>
              </a:rPr>
              <a:t>thread_id</a:t>
            </a:r>
            <a:r>
              <a:rPr lang="en-US" sz="1400" b="1" dirty="0">
                <a:latin typeface="Courier New" charset="0"/>
              </a:rPr>
              <a:t> = </a:t>
            </a:r>
            <a:r>
              <a:rPr lang="en-US" sz="1400" b="1" dirty="0" err="1">
                <a:solidFill>
                  <a:srgbClr val="0000FF"/>
                </a:solidFill>
                <a:latin typeface="Courier New" charset="0"/>
              </a:rPr>
              <a:t>omp_get_thread_num</a:t>
            </a:r>
            <a:r>
              <a:rPr lang="en-US" sz="1400" b="1" dirty="0">
                <a:latin typeface="Courier New" charset="0"/>
              </a:rPr>
              <a:t>();</a:t>
            </a:r>
          </a:p>
          <a:p>
            <a:pPr>
              <a:lnSpc>
                <a:spcPct val="83000"/>
              </a:lnSpc>
            </a:pPr>
            <a:r>
              <a:rPr lang="en-US" sz="1400" b="1" dirty="0">
                <a:latin typeface="Courier New" charset="0"/>
              </a:rPr>
              <a:t>    </a:t>
            </a:r>
            <a:r>
              <a:rPr lang="en-US" sz="1400" b="1" dirty="0" err="1" smtClean="0">
                <a:latin typeface="Courier New" charset="0"/>
              </a:rPr>
              <a:t>int</a:t>
            </a:r>
            <a:r>
              <a:rPr lang="en-US" sz="1400" b="1" dirty="0" smtClean="0">
                <a:latin typeface="Courier New" charset="0"/>
              </a:rPr>
              <a:t> </a:t>
            </a:r>
            <a:r>
              <a:rPr lang="en-US" sz="1400" b="1" dirty="0" err="1">
                <a:latin typeface="Courier New" charset="0"/>
              </a:rPr>
              <a:t>num_threads</a:t>
            </a:r>
            <a:r>
              <a:rPr lang="en-US" sz="1400" b="1" dirty="0">
                <a:latin typeface="Courier New" charset="0"/>
              </a:rPr>
              <a:t> = </a:t>
            </a:r>
            <a:r>
              <a:rPr lang="en-US" sz="1400" b="1" dirty="0" err="1">
                <a:solidFill>
                  <a:srgbClr val="0000FF"/>
                </a:solidFill>
                <a:latin typeface="Courier New" charset="0"/>
              </a:rPr>
              <a:t>omp_get_num_threads</a:t>
            </a:r>
            <a:r>
              <a:rPr lang="en-US" sz="1400" b="1" dirty="0">
                <a:latin typeface="Courier New" charset="0"/>
              </a:rPr>
              <a:t>()</a:t>
            </a:r>
            <a:r>
              <a:rPr lang="en-US" sz="1400" b="1" dirty="0" smtClean="0">
                <a:latin typeface="Courier New" charset="0"/>
              </a:rPr>
              <a:t>;</a:t>
            </a:r>
          </a:p>
          <a:p>
            <a:pPr>
              <a:lnSpc>
                <a:spcPct val="83000"/>
              </a:lnSpc>
            </a:pPr>
            <a:endParaRPr lang="en-US" sz="1400" b="1" dirty="0">
              <a:latin typeface="Courier New" charset="0"/>
            </a:endParaRPr>
          </a:p>
          <a:p>
            <a:pPr>
              <a:lnSpc>
                <a:spcPct val="83000"/>
              </a:lnSpc>
            </a:pPr>
            <a:r>
              <a:rPr lang="en-US" sz="1400" b="1" dirty="0">
                <a:latin typeface="Courier New" charset="0"/>
              </a:rPr>
              <a:t>    </a:t>
            </a:r>
            <a:r>
              <a:rPr lang="en-US" sz="1400" b="1" dirty="0" err="1" smtClean="0">
                <a:solidFill>
                  <a:srgbClr val="FF0000"/>
                </a:solidFill>
                <a:latin typeface="Courier New" charset="0"/>
              </a:rPr>
              <a:t>printf</a:t>
            </a:r>
            <a:r>
              <a:rPr lang="en-US" sz="1400" b="1" dirty="0">
                <a:solidFill>
                  <a:srgbClr val="FF0000"/>
                </a:solidFill>
                <a:latin typeface="Courier New" charset="0"/>
              </a:rPr>
              <a:t>("Hello World from thread %d of %d\n", </a:t>
            </a:r>
            <a:endParaRPr lang="en-US" sz="1400" b="1" dirty="0" smtClean="0">
              <a:solidFill>
                <a:srgbClr val="FF0000"/>
              </a:solidFill>
              <a:latin typeface="Courier New" charset="0"/>
            </a:endParaRPr>
          </a:p>
          <a:p>
            <a:pPr>
              <a:lnSpc>
                <a:spcPct val="83000"/>
              </a:lnSpc>
            </a:pPr>
            <a:r>
              <a:rPr lang="en-US" sz="1400" b="1" dirty="0">
                <a:solidFill>
                  <a:srgbClr val="FF0000"/>
                </a:solidFill>
                <a:latin typeface="Courier New" charset="0"/>
              </a:rPr>
              <a:t> </a:t>
            </a:r>
            <a:r>
              <a:rPr lang="en-US" sz="1400" b="1" dirty="0" smtClean="0">
                <a:solidFill>
                  <a:srgbClr val="FF0000"/>
                </a:solidFill>
                <a:latin typeface="Courier New" charset="0"/>
              </a:rPr>
              <a:t>        </a:t>
            </a:r>
            <a:r>
              <a:rPr lang="en-US" sz="1400" b="1" dirty="0" err="1" smtClean="0">
                <a:solidFill>
                  <a:srgbClr val="FF0000"/>
                </a:solidFill>
                <a:latin typeface="Courier New" charset="0"/>
              </a:rPr>
              <a:t>thread_id</a:t>
            </a:r>
            <a:r>
              <a:rPr lang="en-US" sz="1400" b="1" dirty="0">
                <a:solidFill>
                  <a:srgbClr val="FF0000"/>
                </a:solidFill>
                <a:latin typeface="Courier New" charset="0"/>
              </a:rPr>
              <a:t>, </a:t>
            </a:r>
            <a:r>
              <a:rPr lang="en-US" sz="1400" b="1" dirty="0" err="1">
                <a:solidFill>
                  <a:srgbClr val="FF0000"/>
                </a:solidFill>
                <a:latin typeface="Courier New" charset="0"/>
              </a:rPr>
              <a:t>num_threads</a:t>
            </a:r>
            <a:r>
              <a:rPr lang="en-US" sz="1400" b="1" dirty="0">
                <a:solidFill>
                  <a:srgbClr val="FF0000"/>
                </a:solidFill>
                <a:latin typeface="Courier New" charset="0"/>
              </a:rPr>
              <a:t>);</a:t>
            </a:r>
            <a:r>
              <a:rPr lang="en-US" sz="1400" b="1" dirty="0">
                <a:latin typeface="Courier New" charset="0"/>
              </a:rPr>
              <a:t>          </a:t>
            </a:r>
          </a:p>
          <a:p>
            <a:pPr>
              <a:lnSpc>
                <a:spcPct val="83000"/>
              </a:lnSpc>
            </a:pPr>
            <a:r>
              <a:rPr lang="en-US" sz="1400" b="1" dirty="0" smtClean="0">
                <a:solidFill>
                  <a:srgbClr val="0000FF"/>
                </a:solidFill>
                <a:latin typeface="Courier New" charset="0"/>
              </a:rPr>
              <a:t>  }</a:t>
            </a:r>
          </a:p>
        </p:txBody>
      </p:sp>
    </p:spTree>
    <p:extLst>
      <p:ext uri="{BB962C8B-B14F-4D97-AF65-F5344CB8AC3E}">
        <p14:creationId xmlns:p14="http://schemas.microsoft.com/office/powerpoint/2010/main" val="388669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87325" y="0"/>
            <a:ext cx="8956675" cy="1143000"/>
          </a:xfrm>
        </p:spPr>
        <p:txBody>
          <a:bodyPr/>
          <a:lstStyle/>
          <a:p>
            <a:pPr eaLnBrk="1" hangingPunct="1"/>
            <a:r>
              <a:rPr lang="en-US" sz="3200" dirty="0" smtClean="0"/>
              <a:t>OpenMP Parallel Computing Solution Stack</a:t>
            </a:r>
          </a:p>
        </p:txBody>
      </p:sp>
      <p:sp>
        <p:nvSpPr>
          <p:cNvPr id="29698" name="Slide Number Placeholder 2"/>
          <p:cNvSpPr>
            <a:spLocks noGrp="1"/>
          </p:cNvSpPr>
          <p:nvPr>
            <p:ph type="sldNum" sz="quarter" idx="12"/>
          </p:nvPr>
        </p:nvSpPr>
        <p:spPr bwMode="auto">
          <a:noFill/>
          <a:ln>
            <a:miter lim="800000"/>
            <a:headEnd/>
            <a:tailEnd/>
          </a:ln>
        </p:spPr>
        <p:txBody>
          <a:bodyPr/>
          <a:lstStyle/>
          <a:p>
            <a:fld id="{E28F357B-194C-4C16-8A53-43D7F827ADBF}" type="slidenum">
              <a:rPr lang="en-US"/>
              <a:pPr/>
              <a:t>12</a:t>
            </a:fld>
            <a:endParaRPr lang="en-US"/>
          </a:p>
        </p:txBody>
      </p:sp>
      <p:sp>
        <p:nvSpPr>
          <p:cNvPr id="29710" name="Text Box 14"/>
          <p:cNvSpPr txBox="1">
            <a:spLocks noChangeArrowheads="1"/>
          </p:cNvSpPr>
          <p:nvPr/>
        </p:nvSpPr>
        <p:spPr bwMode="auto">
          <a:xfrm rot="-5386228">
            <a:off x="-593725" y="3228868"/>
            <a:ext cx="1828800" cy="707886"/>
          </a:xfrm>
          <a:prstGeom prst="rect">
            <a:avLst/>
          </a:prstGeom>
          <a:noFill/>
          <a:ln w="12700">
            <a:noFill/>
            <a:miter lim="800000"/>
            <a:headEnd type="none" w="sm" len="sm"/>
            <a:tailEnd type="none" w="sm" len="sm"/>
          </a:ln>
        </p:spPr>
        <p:txBody>
          <a:bodyPr>
            <a:spAutoFit/>
          </a:bodyPr>
          <a:lstStyle/>
          <a:p>
            <a:pPr algn="ctr">
              <a:spcBef>
                <a:spcPct val="50000"/>
              </a:spcBef>
            </a:pPr>
            <a:r>
              <a:rPr lang="en-US" sz="2000" dirty="0" err="1">
                <a:latin typeface="+mj-lt"/>
              </a:rPr>
              <a:t>Prog</a:t>
            </a:r>
            <a:r>
              <a:rPr lang="en-US" sz="2000" dirty="0">
                <a:latin typeface="+mj-lt"/>
              </a:rPr>
              <a:t>. Layer (OpenMP API)</a:t>
            </a:r>
          </a:p>
        </p:txBody>
      </p:sp>
      <p:grpSp>
        <p:nvGrpSpPr>
          <p:cNvPr id="2" name="Group 1"/>
          <p:cNvGrpSpPr/>
          <p:nvPr/>
        </p:nvGrpSpPr>
        <p:grpSpPr>
          <a:xfrm>
            <a:off x="76200" y="1218405"/>
            <a:ext cx="8855898" cy="4953795"/>
            <a:chOff x="135702" y="1066800"/>
            <a:chExt cx="8855898" cy="4953795"/>
          </a:xfrm>
        </p:grpSpPr>
        <p:sp>
          <p:nvSpPr>
            <p:cNvPr id="29699" name="Rectangle 3"/>
            <p:cNvSpPr>
              <a:spLocks noChangeArrowheads="1"/>
            </p:cNvSpPr>
            <p:nvPr/>
          </p:nvSpPr>
          <p:spPr bwMode="auto">
            <a:xfrm>
              <a:off x="762000" y="4267200"/>
              <a:ext cx="8229600" cy="685800"/>
            </a:xfrm>
            <a:prstGeom prst="rect">
              <a:avLst/>
            </a:prstGeom>
            <a:solidFill>
              <a:schemeClr val="accent3">
                <a:lumMod val="60000"/>
                <a:lumOff val="40000"/>
              </a:schemeClr>
            </a:solidFill>
            <a:ln w="12700">
              <a:noFill/>
              <a:miter lim="800000"/>
              <a:headEnd type="none" w="sm" len="sm"/>
              <a:tailEnd type="none" w="sm" len="sm"/>
            </a:ln>
          </p:spPr>
          <p:txBody>
            <a:bodyPr wrap="none" anchor="ctr"/>
            <a:lstStyle/>
            <a:p>
              <a:pPr algn="ctr"/>
              <a:r>
                <a:rPr lang="en-US" dirty="0">
                  <a:latin typeface="+mj-lt"/>
                </a:rPr>
                <a:t>Runtime library</a:t>
              </a:r>
            </a:p>
          </p:txBody>
        </p:sp>
        <p:sp>
          <p:nvSpPr>
            <p:cNvPr id="29700" name="Rectangle 4"/>
            <p:cNvSpPr>
              <a:spLocks noChangeArrowheads="1"/>
            </p:cNvSpPr>
            <p:nvPr/>
          </p:nvSpPr>
          <p:spPr bwMode="auto">
            <a:xfrm>
              <a:off x="762000" y="5105400"/>
              <a:ext cx="8229600" cy="685800"/>
            </a:xfrm>
            <a:prstGeom prst="rect">
              <a:avLst/>
            </a:prstGeom>
            <a:solidFill>
              <a:schemeClr val="accent3">
                <a:lumMod val="60000"/>
                <a:lumOff val="40000"/>
              </a:schemeClr>
            </a:solidFill>
            <a:ln w="12700">
              <a:noFill/>
              <a:miter lim="800000"/>
              <a:headEnd type="none" w="sm" len="sm"/>
              <a:tailEnd type="none" w="sm" len="sm"/>
            </a:ln>
          </p:spPr>
          <p:txBody>
            <a:bodyPr wrap="none" anchor="ctr"/>
            <a:lstStyle/>
            <a:p>
              <a:pPr algn="ctr"/>
              <a:r>
                <a:rPr lang="en-US" dirty="0">
                  <a:latin typeface="+mj-lt"/>
                </a:rPr>
                <a:t>OS/system</a:t>
              </a:r>
            </a:p>
          </p:txBody>
        </p:sp>
        <p:sp>
          <p:nvSpPr>
            <p:cNvPr id="29701" name="Rectangle 5"/>
            <p:cNvSpPr>
              <a:spLocks noChangeArrowheads="1"/>
            </p:cNvSpPr>
            <p:nvPr/>
          </p:nvSpPr>
          <p:spPr bwMode="auto">
            <a:xfrm>
              <a:off x="762000" y="3048000"/>
              <a:ext cx="2286000" cy="914400"/>
            </a:xfrm>
            <a:prstGeom prst="rect">
              <a:avLst/>
            </a:prstGeom>
            <a:solidFill>
              <a:schemeClr val="accent3">
                <a:lumMod val="75000"/>
              </a:schemeClr>
            </a:solidFill>
            <a:ln w="12700">
              <a:noFill/>
              <a:miter lim="800000"/>
              <a:headEnd type="none" w="sm" len="sm"/>
              <a:tailEnd type="none" w="sm" len="sm"/>
            </a:ln>
          </p:spPr>
          <p:txBody>
            <a:bodyPr wrap="none" anchor="ctr"/>
            <a:lstStyle/>
            <a:p>
              <a:pPr algn="ctr"/>
              <a:r>
                <a:rPr lang="en-US" dirty="0">
                  <a:latin typeface="+mj-lt"/>
                </a:rPr>
                <a:t>Directives,</a:t>
              </a:r>
            </a:p>
            <a:p>
              <a:pPr algn="ctr"/>
              <a:r>
                <a:rPr lang="en-US" dirty="0">
                  <a:latin typeface="+mj-lt"/>
                </a:rPr>
                <a:t>Compiler</a:t>
              </a:r>
            </a:p>
          </p:txBody>
        </p:sp>
        <p:sp>
          <p:nvSpPr>
            <p:cNvPr id="29702" name="Rectangle 6"/>
            <p:cNvSpPr>
              <a:spLocks noChangeArrowheads="1"/>
            </p:cNvSpPr>
            <p:nvPr/>
          </p:nvSpPr>
          <p:spPr bwMode="auto">
            <a:xfrm>
              <a:off x="3276600" y="3048000"/>
              <a:ext cx="3048000" cy="914400"/>
            </a:xfrm>
            <a:prstGeom prst="rect">
              <a:avLst/>
            </a:prstGeom>
            <a:solidFill>
              <a:schemeClr val="accent3">
                <a:lumMod val="75000"/>
              </a:schemeClr>
            </a:solidFill>
            <a:ln w="12700">
              <a:noFill/>
              <a:miter lim="800000"/>
              <a:headEnd type="none" w="sm" len="sm"/>
              <a:tailEnd type="none" w="sm" len="sm"/>
            </a:ln>
          </p:spPr>
          <p:txBody>
            <a:bodyPr wrap="none" anchor="ctr"/>
            <a:lstStyle/>
            <a:p>
              <a:pPr algn="ctr"/>
              <a:r>
                <a:rPr lang="en-US" dirty="0">
                  <a:latin typeface="+mj-lt"/>
                </a:rPr>
                <a:t>OpenMP library</a:t>
              </a:r>
            </a:p>
          </p:txBody>
        </p:sp>
        <p:sp>
          <p:nvSpPr>
            <p:cNvPr id="29703" name="Rectangle 7"/>
            <p:cNvSpPr>
              <a:spLocks noChangeArrowheads="1"/>
            </p:cNvSpPr>
            <p:nvPr/>
          </p:nvSpPr>
          <p:spPr bwMode="auto">
            <a:xfrm>
              <a:off x="6553200" y="3048000"/>
              <a:ext cx="2438400" cy="914400"/>
            </a:xfrm>
            <a:prstGeom prst="rect">
              <a:avLst/>
            </a:prstGeom>
            <a:solidFill>
              <a:schemeClr val="accent3">
                <a:lumMod val="75000"/>
              </a:schemeClr>
            </a:solidFill>
            <a:ln w="12700">
              <a:noFill/>
              <a:miter lim="800000"/>
              <a:headEnd type="none" w="sm" len="sm"/>
              <a:tailEnd type="none" w="sm" len="sm"/>
            </a:ln>
          </p:spPr>
          <p:txBody>
            <a:bodyPr wrap="none" anchor="ctr"/>
            <a:lstStyle/>
            <a:p>
              <a:pPr algn="ctr"/>
              <a:r>
                <a:rPr lang="en-US" dirty="0">
                  <a:latin typeface="+mj-lt"/>
                </a:rPr>
                <a:t>Environment </a:t>
              </a:r>
              <a:br>
                <a:rPr lang="en-US" dirty="0">
                  <a:latin typeface="+mj-lt"/>
                </a:rPr>
              </a:br>
              <a:r>
                <a:rPr lang="en-US" dirty="0">
                  <a:latin typeface="+mj-lt"/>
                </a:rPr>
                <a:t>variables</a:t>
              </a:r>
            </a:p>
          </p:txBody>
        </p:sp>
        <p:sp>
          <p:nvSpPr>
            <p:cNvPr id="29704" name="Rectangle 8"/>
            <p:cNvSpPr>
              <a:spLocks noChangeArrowheads="1"/>
            </p:cNvSpPr>
            <p:nvPr/>
          </p:nvSpPr>
          <p:spPr bwMode="auto">
            <a:xfrm>
              <a:off x="762000" y="1905000"/>
              <a:ext cx="6934200" cy="838200"/>
            </a:xfrm>
            <a:prstGeom prst="rect">
              <a:avLst/>
            </a:prstGeom>
            <a:solidFill>
              <a:schemeClr val="accent5">
                <a:lumMod val="75000"/>
              </a:schemeClr>
            </a:solidFill>
            <a:ln w="12700">
              <a:noFill/>
              <a:miter lim="800000"/>
              <a:headEnd type="none" w="sm" len="sm"/>
              <a:tailEnd type="none" w="sm" len="sm"/>
            </a:ln>
          </p:spPr>
          <p:txBody>
            <a:bodyPr wrap="none" anchor="ctr"/>
            <a:lstStyle/>
            <a:p>
              <a:pPr algn="ctr"/>
              <a:r>
                <a:rPr lang="en-US" dirty="0">
                  <a:latin typeface="+mj-lt"/>
                </a:rPr>
                <a:t>Application</a:t>
              </a:r>
            </a:p>
          </p:txBody>
        </p:sp>
        <p:sp>
          <p:nvSpPr>
            <p:cNvPr id="29705" name="Freeform 9"/>
            <p:cNvSpPr>
              <a:spLocks/>
            </p:cNvSpPr>
            <p:nvPr/>
          </p:nvSpPr>
          <p:spPr bwMode="auto">
            <a:xfrm>
              <a:off x="762000" y="1066800"/>
              <a:ext cx="8229600" cy="1676400"/>
            </a:xfrm>
            <a:custGeom>
              <a:avLst/>
              <a:gdLst>
                <a:gd name="T0" fmla="*/ 3442043 w 5328"/>
                <a:gd name="T1" fmla="*/ 762000 h 1152"/>
                <a:gd name="T2" fmla="*/ 7108568 w 5328"/>
                <a:gd name="T3" fmla="*/ 762000 h 1152"/>
                <a:gd name="T4" fmla="*/ 7108568 w 5328"/>
                <a:gd name="T5" fmla="*/ 1828800 h 1152"/>
                <a:gd name="T6" fmla="*/ 8305800 w 5328"/>
                <a:gd name="T7" fmla="*/ 1828800 h 1152"/>
                <a:gd name="T8" fmla="*/ 8305800 w 5328"/>
                <a:gd name="T9" fmla="*/ 0 h 1152"/>
                <a:gd name="T10" fmla="*/ 0 w 5328"/>
                <a:gd name="T11" fmla="*/ 0 h 1152"/>
                <a:gd name="T12" fmla="*/ 0 w 5328"/>
                <a:gd name="T13" fmla="*/ 762000 h 1152"/>
                <a:gd name="T14" fmla="*/ 4564449 w 5328"/>
                <a:gd name="T15" fmla="*/ 762000 h 1152"/>
                <a:gd name="T16" fmla="*/ 0 60000 65536"/>
                <a:gd name="T17" fmla="*/ 0 60000 65536"/>
                <a:gd name="T18" fmla="*/ 0 60000 65536"/>
                <a:gd name="T19" fmla="*/ 0 60000 65536"/>
                <a:gd name="T20" fmla="*/ 0 60000 65536"/>
                <a:gd name="T21" fmla="*/ 0 60000 65536"/>
                <a:gd name="T22" fmla="*/ 0 60000 65536"/>
                <a:gd name="T23" fmla="*/ 0 60000 65536"/>
                <a:gd name="T24" fmla="*/ 0 w 5328"/>
                <a:gd name="T25" fmla="*/ 0 h 1152"/>
                <a:gd name="T26" fmla="*/ 5328 w 532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28" h="1152">
                  <a:moveTo>
                    <a:pt x="2208" y="480"/>
                  </a:moveTo>
                  <a:lnTo>
                    <a:pt x="4560" y="480"/>
                  </a:lnTo>
                  <a:lnTo>
                    <a:pt x="4560" y="1152"/>
                  </a:lnTo>
                  <a:lnTo>
                    <a:pt x="5328" y="1152"/>
                  </a:lnTo>
                  <a:lnTo>
                    <a:pt x="5328" y="0"/>
                  </a:lnTo>
                  <a:lnTo>
                    <a:pt x="0" y="0"/>
                  </a:lnTo>
                  <a:lnTo>
                    <a:pt x="0" y="480"/>
                  </a:lnTo>
                  <a:lnTo>
                    <a:pt x="2928" y="480"/>
                  </a:lnTo>
                </a:path>
              </a:pathLst>
            </a:custGeom>
            <a:solidFill>
              <a:schemeClr val="accent5">
                <a:lumMod val="75000"/>
              </a:schemeClr>
            </a:solidFill>
            <a:ln w="12700">
              <a:noFill/>
              <a:round/>
              <a:headEnd type="none" w="sm" len="sm"/>
              <a:tailEnd type="none" w="sm" len="sm"/>
            </a:ln>
          </p:spPr>
          <p:txBody>
            <a:bodyPr/>
            <a:lstStyle/>
            <a:p>
              <a:endParaRPr lang="en-US"/>
            </a:p>
          </p:txBody>
        </p:sp>
        <p:sp>
          <p:nvSpPr>
            <p:cNvPr id="29706" name="Text Box 10"/>
            <p:cNvSpPr txBox="1">
              <a:spLocks noChangeArrowheads="1"/>
            </p:cNvSpPr>
            <p:nvPr/>
          </p:nvSpPr>
          <p:spPr bwMode="auto">
            <a:xfrm>
              <a:off x="2590800" y="1143000"/>
              <a:ext cx="4419600" cy="519113"/>
            </a:xfrm>
            <a:prstGeom prst="rect">
              <a:avLst/>
            </a:prstGeom>
            <a:noFill/>
            <a:ln w="12700">
              <a:noFill/>
              <a:miter lim="800000"/>
              <a:headEnd type="none" w="sm" len="sm"/>
              <a:tailEnd type="none" w="sm" len="sm"/>
            </a:ln>
          </p:spPr>
          <p:txBody>
            <a:bodyPr>
              <a:spAutoFit/>
            </a:bodyPr>
            <a:lstStyle/>
            <a:p>
              <a:pPr algn="ctr">
                <a:spcBef>
                  <a:spcPct val="50000"/>
                </a:spcBef>
              </a:pPr>
              <a:r>
                <a:rPr lang="en-US" dirty="0">
                  <a:latin typeface="+mj-lt"/>
                </a:rPr>
                <a:t>End</a:t>
              </a:r>
              <a:r>
                <a:rPr lang="en-US" dirty="0">
                  <a:solidFill>
                    <a:srgbClr val="000000"/>
                  </a:solidFill>
                  <a:latin typeface="Arial" pitchFamily="34" charset="0"/>
                </a:rPr>
                <a:t> </a:t>
              </a:r>
              <a:r>
                <a:rPr lang="en-US" dirty="0">
                  <a:latin typeface="+mj-lt"/>
                </a:rPr>
                <a:t>User</a:t>
              </a:r>
            </a:p>
          </p:txBody>
        </p:sp>
        <p:sp>
          <p:nvSpPr>
            <p:cNvPr id="29707" name="Line 11"/>
            <p:cNvSpPr>
              <a:spLocks noChangeShapeType="1"/>
            </p:cNvSpPr>
            <p:nvPr/>
          </p:nvSpPr>
          <p:spPr bwMode="auto">
            <a:xfrm>
              <a:off x="762000" y="4114800"/>
              <a:ext cx="8229600" cy="0"/>
            </a:xfrm>
            <a:prstGeom prst="line">
              <a:avLst/>
            </a:prstGeom>
            <a:noFill/>
            <a:ln w="76200">
              <a:solidFill>
                <a:schemeClr val="tx1"/>
              </a:solidFill>
              <a:round/>
              <a:headEnd type="none" w="sm" len="sm"/>
              <a:tailEnd type="none" w="sm" len="sm"/>
            </a:ln>
          </p:spPr>
          <p:txBody>
            <a:bodyPr/>
            <a:lstStyle/>
            <a:p>
              <a:endParaRPr lang="en-US"/>
            </a:p>
          </p:txBody>
        </p:sp>
        <p:sp>
          <p:nvSpPr>
            <p:cNvPr id="29708" name="Line 12"/>
            <p:cNvSpPr>
              <a:spLocks noChangeShapeType="1"/>
            </p:cNvSpPr>
            <p:nvPr/>
          </p:nvSpPr>
          <p:spPr bwMode="auto">
            <a:xfrm>
              <a:off x="762000" y="2895600"/>
              <a:ext cx="8229600" cy="0"/>
            </a:xfrm>
            <a:prstGeom prst="line">
              <a:avLst/>
            </a:prstGeom>
            <a:noFill/>
            <a:ln w="76200">
              <a:solidFill>
                <a:schemeClr val="tx1"/>
              </a:solidFill>
              <a:round/>
              <a:headEnd type="none" w="sm" len="sm"/>
              <a:tailEnd type="none" w="sm" len="sm"/>
            </a:ln>
          </p:spPr>
          <p:txBody>
            <a:bodyPr/>
            <a:lstStyle/>
            <a:p>
              <a:endParaRPr lang="en-US"/>
            </a:p>
          </p:txBody>
        </p:sp>
        <p:sp>
          <p:nvSpPr>
            <p:cNvPr id="29709" name="Text Box 13"/>
            <p:cNvSpPr txBox="1">
              <a:spLocks noChangeArrowheads="1"/>
            </p:cNvSpPr>
            <p:nvPr/>
          </p:nvSpPr>
          <p:spPr bwMode="auto">
            <a:xfrm rot="-5386228">
              <a:off x="-502443" y="4982340"/>
              <a:ext cx="1676400" cy="400110"/>
            </a:xfrm>
            <a:prstGeom prst="rect">
              <a:avLst/>
            </a:prstGeom>
            <a:noFill/>
            <a:ln w="12700">
              <a:noFill/>
              <a:miter lim="800000"/>
              <a:headEnd type="none" w="sm" len="sm"/>
              <a:tailEnd type="none" w="sm" len="sm"/>
            </a:ln>
          </p:spPr>
          <p:txBody>
            <a:bodyPr>
              <a:spAutoFit/>
            </a:bodyPr>
            <a:lstStyle/>
            <a:p>
              <a:pPr>
                <a:spcBef>
                  <a:spcPct val="50000"/>
                </a:spcBef>
              </a:pPr>
              <a:r>
                <a:rPr lang="en-US" sz="2000" dirty="0">
                  <a:latin typeface="+mj-lt"/>
                </a:rPr>
                <a:t>System layer</a:t>
              </a:r>
            </a:p>
          </p:txBody>
        </p:sp>
        <p:sp>
          <p:nvSpPr>
            <p:cNvPr id="29711" name="Text Box 15"/>
            <p:cNvSpPr txBox="1">
              <a:spLocks noChangeArrowheads="1"/>
            </p:cNvSpPr>
            <p:nvPr/>
          </p:nvSpPr>
          <p:spPr bwMode="auto">
            <a:xfrm rot="-5386228">
              <a:off x="-311943" y="1743044"/>
              <a:ext cx="1295400" cy="400110"/>
            </a:xfrm>
            <a:prstGeom prst="rect">
              <a:avLst/>
            </a:prstGeom>
            <a:noFill/>
            <a:ln w="12700">
              <a:noFill/>
              <a:miter lim="800000"/>
              <a:headEnd type="none" w="sm" len="sm"/>
              <a:tailEnd type="none" w="sm" len="sm"/>
            </a:ln>
          </p:spPr>
          <p:txBody>
            <a:bodyPr>
              <a:spAutoFit/>
            </a:bodyPr>
            <a:lstStyle/>
            <a:p>
              <a:pPr>
                <a:spcBef>
                  <a:spcPct val="50000"/>
                </a:spcBef>
              </a:pPr>
              <a:r>
                <a:rPr lang="en-US" sz="2000" dirty="0">
                  <a:latin typeface="+mj-lt"/>
                </a:rPr>
                <a:t>User layer</a:t>
              </a:r>
            </a:p>
          </p:txBody>
        </p:sp>
      </p:grpSp>
    </p:spTree>
    <p:extLst>
      <p:ext uri="{BB962C8B-B14F-4D97-AF65-F5344CB8AC3E}">
        <p14:creationId xmlns:p14="http://schemas.microsoft.com/office/powerpoint/2010/main" val="4280102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eaLnBrk="1" hangingPunct="1"/>
            <a:r>
              <a:rPr lang="en-US" sz="4100" dirty="0" smtClean="0"/>
              <a:t>OpenMP Syntax</a:t>
            </a:r>
          </a:p>
        </p:txBody>
      </p:sp>
      <p:sp>
        <p:nvSpPr>
          <p:cNvPr id="31747" name="Slide Number Placeholder 3"/>
          <p:cNvSpPr>
            <a:spLocks noGrp="1"/>
          </p:cNvSpPr>
          <p:nvPr>
            <p:ph type="sldNum" sz="quarter" idx="12"/>
          </p:nvPr>
        </p:nvSpPr>
        <p:spPr bwMode="auto">
          <a:noFill/>
          <a:ln>
            <a:miter lim="800000"/>
            <a:headEnd/>
            <a:tailEnd/>
          </a:ln>
        </p:spPr>
        <p:txBody>
          <a:bodyPr/>
          <a:lstStyle/>
          <a:p>
            <a:fld id="{96220F83-7591-4668-9559-5105CBCCEFE6}" type="slidenum">
              <a:rPr lang="en-US"/>
              <a:pPr/>
              <a:t>13</a:t>
            </a:fld>
            <a:endParaRPr lang="en-US"/>
          </a:p>
        </p:txBody>
      </p:sp>
      <p:sp>
        <p:nvSpPr>
          <p:cNvPr id="2" name="Content Placeholder 1"/>
          <p:cNvSpPr>
            <a:spLocks noGrp="1"/>
          </p:cNvSpPr>
          <p:nvPr>
            <p:ph idx="1"/>
          </p:nvPr>
        </p:nvSpPr>
        <p:spPr/>
        <p:txBody>
          <a:bodyPr>
            <a:normAutofit/>
          </a:bodyPr>
          <a:lstStyle/>
          <a:p>
            <a:pPr>
              <a:lnSpc>
                <a:spcPct val="83000"/>
              </a:lnSpc>
            </a:pPr>
            <a:r>
              <a:rPr lang="en-US" sz="2800" dirty="0"/>
              <a:t>Most OpenMP constructs are </a:t>
            </a:r>
            <a:r>
              <a:rPr lang="en-US" sz="2800" i="1" dirty="0"/>
              <a:t>compiler directives </a:t>
            </a:r>
            <a:r>
              <a:rPr lang="en-US" sz="2800" dirty="0"/>
              <a:t>using </a:t>
            </a:r>
            <a:r>
              <a:rPr lang="en-US" sz="2800" b="1" dirty="0">
                <a:solidFill>
                  <a:srgbClr val="000090"/>
                </a:solidFill>
              </a:rPr>
              <a:t>pragmas</a:t>
            </a:r>
            <a:r>
              <a:rPr lang="en-US" sz="2800" dirty="0"/>
              <a:t>.</a:t>
            </a:r>
          </a:p>
          <a:p>
            <a:pPr lvl="1">
              <a:lnSpc>
                <a:spcPct val="83000"/>
              </a:lnSpc>
            </a:pPr>
            <a:r>
              <a:rPr lang="en-US" sz="2800" dirty="0"/>
              <a:t>For C and C++, the pragmas take the form:</a:t>
            </a:r>
          </a:p>
          <a:p>
            <a:pPr lvl="2">
              <a:lnSpc>
                <a:spcPct val="83000"/>
              </a:lnSpc>
              <a:buNone/>
            </a:pPr>
            <a:r>
              <a:rPr lang="en-US" sz="2800" b="1" dirty="0">
                <a:solidFill>
                  <a:srgbClr val="0000FF"/>
                </a:solidFill>
              </a:rPr>
              <a:t>#pragma …</a:t>
            </a:r>
          </a:p>
          <a:p>
            <a:r>
              <a:rPr lang="en-US" sz="2800" dirty="0"/>
              <a:t>p</a:t>
            </a:r>
            <a:r>
              <a:rPr lang="en-US" sz="2800" dirty="0" smtClean="0"/>
              <a:t>ragma </a:t>
            </a:r>
            <a:r>
              <a:rPr lang="en-US" sz="2800" dirty="0" err="1" smtClean="0"/>
              <a:t>vs</a:t>
            </a:r>
            <a:r>
              <a:rPr lang="en-US" sz="2800" dirty="0" smtClean="0"/>
              <a:t> language</a:t>
            </a:r>
          </a:p>
          <a:p>
            <a:pPr lvl="1"/>
            <a:r>
              <a:rPr lang="en-US" sz="2800" b="1" dirty="0"/>
              <a:t>p</a:t>
            </a:r>
            <a:r>
              <a:rPr lang="en-US" sz="2800" b="1" dirty="0" smtClean="0"/>
              <a:t>ragma is not language, should not express logics</a:t>
            </a:r>
          </a:p>
          <a:p>
            <a:pPr lvl="1"/>
            <a:r>
              <a:rPr lang="en-US" sz="2800" b="1" dirty="0" smtClean="0"/>
              <a:t>To provide compiler/preprocessor additional information on how to processing directive-annotated code</a:t>
            </a:r>
          </a:p>
          <a:p>
            <a:pPr lvl="1"/>
            <a:endParaRPr lang="en-US" sz="2800" dirty="0"/>
          </a:p>
          <a:p>
            <a:pPr lvl="1"/>
            <a:r>
              <a:rPr lang="en-US" sz="2800" b="1" dirty="0" smtClean="0"/>
              <a:t>Similar to #include, #define</a:t>
            </a:r>
          </a:p>
        </p:txBody>
      </p:sp>
    </p:spTree>
    <p:extLst>
      <p:ext uri="{BB962C8B-B14F-4D97-AF65-F5344CB8AC3E}">
        <p14:creationId xmlns:p14="http://schemas.microsoft.com/office/powerpoint/2010/main" val="409776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eaLnBrk="1" hangingPunct="1"/>
            <a:r>
              <a:rPr lang="en-US" sz="4100" dirty="0" smtClean="0"/>
              <a:t>OpenMP Syntax</a:t>
            </a:r>
          </a:p>
        </p:txBody>
      </p:sp>
      <p:sp>
        <p:nvSpPr>
          <p:cNvPr id="31747" name="Slide Number Placeholder 3"/>
          <p:cNvSpPr>
            <a:spLocks noGrp="1"/>
          </p:cNvSpPr>
          <p:nvPr>
            <p:ph type="sldNum" sz="quarter" idx="12"/>
          </p:nvPr>
        </p:nvSpPr>
        <p:spPr bwMode="auto">
          <a:noFill/>
          <a:ln>
            <a:miter lim="800000"/>
            <a:headEnd/>
            <a:tailEnd/>
          </a:ln>
        </p:spPr>
        <p:txBody>
          <a:bodyPr/>
          <a:lstStyle/>
          <a:p>
            <a:fld id="{96220F83-7591-4668-9559-5105CBCCEFE6}" type="slidenum">
              <a:rPr lang="en-US"/>
              <a:pPr/>
              <a:t>14</a:t>
            </a:fld>
            <a:endParaRPr lang="en-US"/>
          </a:p>
        </p:txBody>
      </p:sp>
      <p:sp>
        <p:nvSpPr>
          <p:cNvPr id="2" name="Content Placeholder 1"/>
          <p:cNvSpPr>
            <a:spLocks noGrp="1"/>
          </p:cNvSpPr>
          <p:nvPr>
            <p:ph idx="1"/>
          </p:nvPr>
        </p:nvSpPr>
        <p:spPr/>
        <p:txBody>
          <a:bodyPr>
            <a:noAutofit/>
          </a:bodyPr>
          <a:lstStyle/>
          <a:p>
            <a:pPr>
              <a:lnSpc>
                <a:spcPct val="83000"/>
              </a:lnSpc>
            </a:pPr>
            <a:r>
              <a:rPr lang="en-US" sz="2800" dirty="0"/>
              <a:t>For C and C++, the pragmas take the form:</a:t>
            </a:r>
          </a:p>
          <a:p>
            <a:pPr lvl="1">
              <a:lnSpc>
                <a:spcPct val="83000"/>
              </a:lnSpc>
              <a:buNone/>
            </a:pPr>
            <a:r>
              <a:rPr lang="en-US" b="1" dirty="0">
                <a:solidFill>
                  <a:srgbClr val="0000FF"/>
                </a:solidFill>
                <a:latin typeface="Courier New"/>
                <a:cs typeface="Courier New"/>
              </a:rPr>
              <a:t>#pragma </a:t>
            </a:r>
            <a:r>
              <a:rPr lang="en-US" b="1" dirty="0" err="1">
                <a:solidFill>
                  <a:srgbClr val="0000FF"/>
                </a:solidFill>
                <a:latin typeface="Courier New"/>
                <a:cs typeface="Courier New"/>
              </a:rPr>
              <a:t>omp</a:t>
            </a:r>
            <a:r>
              <a:rPr lang="en-US" b="1" dirty="0">
                <a:solidFill>
                  <a:srgbClr val="0000FF"/>
                </a:solidFill>
                <a:latin typeface="Courier New"/>
                <a:cs typeface="Courier New"/>
              </a:rPr>
              <a:t> </a:t>
            </a:r>
            <a:r>
              <a:rPr lang="en-US" b="1" i="1" dirty="0">
                <a:solidFill>
                  <a:srgbClr val="0000FF"/>
                </a:solidFill>
                <a:latin typeface="Courier New"/>
                <a:cs typeface="Courier New"/>
              </a:rPr>
              <a:t>construct [clause [clause]…]</a:t>
            </a:r>
            <a:endParaRPr lang="en-US" b="1" dirty="0">
              <a:solidFill>
                <a:srgbClr val="0000FF"/>
              </a:solidFill>
              <a:latin typeface="Courier New"/>
              <a:cs typeface="Courier New"/>
            </a:endParaRPr>
          </a:p>
          <a:p>
            <a:pPr>
              <a:lnSpc>
                <a:spcPct val="83000"/>
              </a:lnSpc>
            </a:pPr>
            <a:endParaRPr lang="en-US" sz="2800" dirty="0" smtClean="0"/>
          </a:p>
          <a:p>
            <a:pPr>
              <a:lnSpc>
                <a:spcPct val="83000"/>
              </a:lnSpc>
            </a:pPr>
            <a:r>
              <a:rPr lang="en-US" sz="2800" dirty="0" smtClean="0"/>
              <a:t>For </a:t>
            </a:r>
            <a:r>
              <a:rPr lang="en-US" sz="2800" dirty="0"/>
              <a:t>Fortran, the directives take one of the forms:</a:t>
            </a:r>
          </a:p>
          <a:p>
            <a:pPr lvl="1">
              <a:lnSpc>
                <a:spcPct val="83000"/>
              </a:lnSpc>
            </a:pPr>
            <a:r>
              <a:rPr lang="en-US" dirty="0"/>
              <a:t>Fixed form</a:t>
            </a:r>
          </a:p>
          <a:p>
            <a:pPr lvl="1">
              <a:lnSpc>
                <a:spcPct val="83000"/>
              </a:lnSpc>
              <a:buNone/>
            </a:pPr>
            <a:r>
              <a:rPr lang="en-US" dirty="0">
                <a:solidFill>
                  <a:srgbClr val="0000FF"/>
                </a:solidFill>
              </a:rPr>
              <a:t>		</a:t>
            </a:r>
            <a:r>
              <a:rPr lang="en-US" b="1" dirty="0">
                <a:solidFill>
                  <a:srgbClr val="0000FF"/>
                </a:solidFill>
                <a:latin typeface="Courier New"/>
                <a:cs typeface="Courier New"/>
              </a:rPr>
              <a:t>*$OMP </a:t>
            </a:r>
            <a:r>
              <a:rPr lang="en-US" b="1" i="1" dirty="0">
                <a:solidFill>
                  <a:srgbClr val="0000FF"/>
                </a:solidFill>
                <a:latin typeface="Courier New"/>
                <a:cs typeface="Courier New"/>
              </a:rPr>
              <a:t>construct [clause [clause]…]</a:t>
            </a:r>
          </a:p>
          <a:p>
            <a:pPr lvl="1">
              <a:lnSpc>
                <a:spcPct val="83000"/>
              </a:lnSpc>
              <a:buNone/>
            </a:pPr>
            <a:r>
              <a:rPr lang="en-US" b="1" dirty="0">
                <a:solidFill>
                  <a:srgbClr val="0000FF"/>
                </a:solidFill>
                <a:latin typeface="Courier New"/>
                <a:cs typeface="Courier New"/>
              </a:rPr>
              <a:t>		C$OMP </a:t>
            </a:r>
            <a:r>
              <a:rPr lang="en-US" b="1" i="1" dirty="0">
                <a:solidFill>
                  <a:srgbClr val="0000FF"/>
                </a:solidFill>
                <a:latin typeface="Courier New"/>
                <a:cs typeface="Courier New"/>
              </a:rPr>
              <a:t>construct [clause [clause]…]</a:t>
            </a:r>
            <a:r>
              <a:rPr lang="en-US" b="1" dirty="0">
                <a:solidFill>
                  <a:srgbClr val="0000FF"/>
                </a:solidFill>
                <a:latin typeface="Courier New"/>
                <a:cs typeface="Courier New"/>
              </a:rPr>
              <a:t> </a:t>
            </a:r>
          </a:p>
          <a:p>
            <a:pPr lvl="1">
              <a:lnSpc>
                <a:spcPct val="83000"/>
              </a:lnSpc>
            </a:pPr>
            <a:r>
              <a:rPr lang="en-US" dirty="0"/>
              <a:t>Free form (but works for fixed form too)</a:t>
            </a:r>
          </a:p>
          <a:p>
            <a:pPr lvl="1">
              <a:lnSpc>
                <a:spcPct val="83000"/>
              </a:lnSpc>
              <a:buNone/>
            </a:pPr>
            <a:r>
              <a:rPr lang="en-US" b="1" dirty="0">
                <a:solidFill>
                  <a:srgbClr val="0000FF"/>
                </a:solidFill>
                <a:latin typeface="Courier New"/>
                <a:cs typeface="Courier New"/>
              </a:rPr>
              <a:t>!$OMP </a:t>
            </a:r>
            <a:r>
              <a:rPr lang="en-US" b="1" i="1" dirty="0">
                <a:solidFill>
                  <a:srgbClr val="0000FF"/>
                </a:solidFill>
                <a:latin typeface="Courier New"/>
                <a:cs typeface="Courier New"/>
              </a:rPr>
              <a:t>construct [clause [clause]…]</a:t>
            </a:r>
          </a:p>
          <a:p>
            <a:pPr>
              <a:lnSpc>
                <a:spcPct val="83000"/>
              </a:lnSpc>
            </a:pPr>
            <a:endParaRPr lang="en-US" sz="2800" dirty="0" smtClean="0"/>
          </a:p>
          <a:p>
            <a:pPr>
              <a:lnSpc>
                <a:spcPct val="83000"/>
              </a:lnSpc>
            </a:pPr>
            <a:r>
              <a:rPr lang="en-US" sz="2800" dirty="0" smtClean="0"/>
              <a:t>Include </a:t>
            </a:r>
            <a:r>
              <a:rPr lang="en-US" sz="2800" dirty="0"/>
              <a:t>file and the OpenMP lib module</a:t>
            </a:r>
          </a:p>
          <a:p>
            <a:pPr lvl="2">
              <a:lnSpc>
                <a:spcPct val="83000"/>
              </a:lnSpc>
              <a:buNone/>
            </a:pPr>
            <a:r>
              <a:rPr lang="en-US" b="1" dirty="0">
                <a:solidFill>
                  <a:srgbClr val="0000FF"/>
                </a:solidFill>
                <a:latin typeface="Courier New"/>
                <a:cs typeface="Courier New"/>
              </a:rPr>
              <a:t>#include &lt;</a:t>
            </a:r>
            <a:r>
              <a:rPr lang="en-US" b="1" dirty="0" err="1">
                <a:solidFill>
                  <a:srgbClr val="0000FF"/>
                </a:solidFill>
                <a:latin typeface="Courier New"/>
                <a:cs typeface="Courier New"/>
              </a:rPr>
              <a:t>omp.h</a:t>
            </a:r>
            <a:r>
              <a:rPr lang="en-US" b="1" dirty="0">
                <a:solidFill>
                  <a:srgbClr val="0000FF"/>
                </a:solidFill>
                <a:latin typeface="Courier New"/>
                <a:cs typeface="Courier New"/>
              </a:rPr>
              <a:t>&gt;</a:t>
            </a:r>
          </a:p>
          <a:p>
            <a:pPr lvl="2">
              <a:lnSpc>
                <a:spcPct val="83000"/>
              </a:lnSpc>
              <a:buNone/>
            </a:pPr>
            <a:r>
              <a:rPr lang="en-US" b="1" dirty="0">
                <a:solidFill>
                  <a:srgbClr val="0000FF"/>
                </a:solidFill>
                <a:latin typeface="Courier New"/>
                <a:cs typeface="Courier New"/>
              </a:rPr>
              <a:t>use </a:t>
            </a:r>
            <a:r>
              <a:rPr lang="en-US" b="1" dirty="0" err="1">
                <a:solidFill>
                  <a:srgbClr val="0000FF"/>
                </a:solidFill>
                <a:latin typeface="Courier New"/>
                <a:cs typeface="Courier New"/>
              </a:rPr>
              <a:t>omp_lib</a:t>
            </a:r>
            <a:endParaRPr lang="en-US" b="1" dirty="0">
              <a:solidFill>
                <a:srgbClr val="0000FF"/>
              </a:solidFill>
              <a:latin typeface="Courier New"/>
              <a:cs typeface="Courier New"/>
            </a:endParaRPr>
          </a:p>
          <a:p>
            <a:endParaRPr lang="en-US" sz="3200" dirty="0"/>
          </a:p>
        </p:txBody>
      </p:sp>
    </p:spTree>
    <p:extLst>
      <p:ext uri="{BB962C8B-B14F-4D97-AF65-F5344CB8AC3E}">
        <p14:creationId xmlns:p14="http://schemas.microsoft.com/office/powerpoint/2010/main" val="140913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a:xfrm>
            <a:off x="342900" y="165100"/>
            <a:ext cx="8496300" cy="901700"/>
          </a:xfrm>
        </p:spPr>
        <p:txBody>
          <a:bodyPr>
            <a:normAutofit/>
          </a:bodyPr>
          <a:lstStyle/>
          <a:p>
            <a:pPr eaLnBrk="1" fontAlgn="auto" hangingPunct="1">
              <a:lnSpc>
                <a:spcPct val="89000"/>
              </a:lnSpc>
              <a:spcAft>
                <a:spcPts val="0"/>
              </a:spcAft>
              <a:defRPr/>
            </a:pPr>
            <a:r>
              <a:rPr lang="en-US" altLang="zh-CN" dirty="0" smtClean="0">
                <a:ea typeface="SimSun" pitchFamily="2" charset="-122"/>
              </a:rPr>
              <a:t>OpenMP Compiler</a:t>
            </a:r>
            <a:endParaRPr lang="en-US" altLang="zh-CN" sz="5400" dirty="0">
              <a:ea typeface="SimSun" pitchFamily="2" charset="-122"/>
            </a:endParaRPr>
          </a:p>
        </p:txBody>
      </p:sp>
      <p:sp>
        <p:nvSpPr>
          <p:cNvPr id="21506" name="Rectangle 3"/>
          <p:cNvSpPr>
            <a:spLocks noGrp="1" noChangeArrowheads="1"/>
          </p:cNvSpPr>
          <p:nvPr>
            <p:ph idx="1"/>
          </p:nvPr>
        </p:nvSpPr>
        <p:spPr>
          <a:xfrm>
            <a:off x="457200" y="1219200"/>
            <a:ext cx="8299450" cy="5181600"/>
          </a:xfrm>
        </p:spPr>
        <p:txBody>
          <a:bodyPr/>
          <a:lstStyle/>
          <a:p>
            <a:pPr eaLnBrk="1" hangingPunct="1">
              <a:lnSpc>
                <a:spcPct val="94000"/>
              </a:lnSpc>
            </a:pPr>
            <a:r>
              <a:rPr lang="en-US" altLang="zh-CN" dirty="0" smtClean="0">
                <a:ea typeface="宋体" pitchFamily="2" charset="-122"/>
              </a:rPr>
              <a:t>OpenMP: thread programming at “high level”. </a:t>
            </a:r>
          </a:p>
          <a:p>
            <a:pPr lvl="1" eaLnBrk="1" hangingPunct="1">
              <a:lnSpc>
                <a:spcPct val="94000"/>
              </a:lnSpc>
            </a:pPr>
            <a:r>
              <a:rPr lang="en-US" altLang="zh-CN" dirty="0" smtClean="0">
                <a:ea typeface="宋体" pitchFamily="2" charset="-122"/>
              </a:rPr>
              <a:t>The user does not need to specify the details</a:t>
            </a:r>
          </a:p>
          <a:p>
            <a:pPr lvl="2" eaLnBrk="1" hangingPunct="1">
              <a:lnSpc>
                <a:spcPct val="94000"/>
              </a:lnSpc>
            </a:pPr>
            <a:r>
              <a:rPr lang="en-US" altLang="zh-CN" dirty="0" smtClean="0">
                <a:ea typeface="宋体" pitchFamily="2" charset="-122"/>
              </a:rPr>
              <a:t>Program decomposition, assignment of work to threads</a:t>
            </a:r>
          </a:p>
          <a:p>
            <a:pPr lvl="2" eaLnBrk="1" hangingPunct="1">
              <a:lnSpc>
                <a:spcPct val="94000"/>
              </a:lnSpc>
            </a:pPr>
            <a:r>
              <a:rPr lang="en-US" altLang="zh-CN" dirty="0" smtClean="0">
                <a:ea typeface="宋体" pitchFamily="2" charset="-122"/>
              </a:rPr>
              <a:t>Mapping tasks to hardware threads</a:t>
            </a:r>
          </a:p>
          <a:p>
            <a:pPr eaLnBrk="1" hangingPunct="1">
              <a:lnSpc>
                <a:spcPct val="94000"/>
              </a:lnSpc>
            </a:pPr>
            <a:r>
              <a:rPr lang="en-US" altLang="zh-CN" dirty="0" smtClean="0">
                <a:ea typeface="宋体" pitchFamily="2" charset="-122"/>
              </a:rPr>
              <a:t>User makes strategic decisions</a:t>
            </a:r>
          </a:p>
          <a:p>
            <a:pPr eaLnBrk="1" hangingPunct="1">
              <a:lnSpc>
                <a:spcPct val="94000"/>
              </a:lnSpc>
              <a:buFont typeface="Wingdings 2" pitchFamily="18" charset="2"/>
              <a:buNone/>
            </a:pPr>
            <a:endParaRPr lang="en-US" altLang="zh-CN" dirty="0" smtClean="0">
              <a:ea typeface="宋体" pitchFamily="2" charset="-122"/>
            </a:endParaRPr>
          </a:p>
          <a:p>
            <a:pPr eaLnBrk="1" hangingPunct="1">
              <a:lnSpc>
                <a:spcPct val="94000"/>
              </a:lnSpc>
            </a:pPr>
            <a:r>
              <a:rPr lang="en-US" altLang="zh-CN" dirty="0" smtClean="0">
                <a:ea typeface="宋体" pitchFamily="2" charset="-122"/>
              </a:rPr>
              <a:t>Compiler figures out details</a:t>
            </a:r>
          </a:p>
          <a:p>
            <a:pPr lvl="1" eaLnBrk="1" hangingPunct="1">
              <a:lnSpc>
                <a:spcPct val="94000"/>
              </a:lnSpc>
            </a:pPr>
            <a:r>
              <a:rPr lang="en-US" altLang="zh-CN" dirty="0" smtClean="0">
                <a:ea typeface="宋体" pitchFamily="2" charset="-122"/>
              </a:rPr>
              <a:t>Compiler flags enable OpenMP (e.g. –</a:t>
            </a:r>
            <a:r>
              <a:rPr lang="en-US" altLang="zh-CN" dirty="0" err="1" smtClean="0">
                <a:ea typeface="宋体" pitchFamily="2" charset="-122"/>
              </a:rPr>
              <a:t>openmp</a:t>
            </a:r>
            <a:r>
              <a:rPr lang="en-US" altLang="zh-CN" dirty="0" smtClean="0">
                <a:ea typeface="宋体" pitchFamily="2" charset="-122"/>
              </a:rPr>
              <a:t>, -</a:t>
            </a:r>
            <a:r>
              <a:rPr lang="en-US" altLang="zh-CN" dirty="0" err="1" smtClean="0">
                <a:ea typeface="宋体" pitchFamily="2" charset="-122"/>
              </a:rPr>
              <a:t>xopenmp</a:t>
            </a:r>
            <a:r>
              <a:rPr lang="en-US" altLang="zh-CN" dirty="0" smtClean="0">
                <a:ea typeface="宋体" pitchFamily="2" charset="-122"/>
              </a:rPr>
              <a:t>, -</a:t>
            </a:r>
            <a:r>
              <a:rPr lang="en-US" altLang="zh-CN" dirty="0" err="1" smtClean="0">
                <a:ea typeface="宋体" pitchFamily="2" charset="-122"/>
              </a:rPr>
              <a:t>fopenmp</a:t>
            </a:r>
            <a:r>
              <a:rPr lang="en-US" altLang="zh-CN" dirty="0" smtClean="0">
                <a:ea typeface="宋体" pitchFamily="2" charset="-122"/>
              </a:rPr>
              <a:t>, -</a:t>
            </a:r>
            <a:r>
              <a:rPr lang="en-US" altLang="zh-CN" dirty="0" err="1" smtClean="0">
                <a:ea typeface="宋体" pitchFamily="2" charset="-122"/>
              </a:rPr>
              <a:t>mp</a:t>
            </a:r>
            <a:r>
              <a:rPr lang="en-US" altLang="zh-CN" dirty="0" smtClean="0">
                <a:ea typeface="宋体" pitchFamily="2" charset="-122"/>
              </a:rPr>
              <a:t>)</a:t>
            </a:r>
          </a:p>
        </p:txBody>
      </p:sp>
      <p:sp>
        <p:nvSpPr>
          <p:cNvPr id="21507" name="Slide Number Placeholder 3"/>
          <p:cNvSpPr>
            <a:spLocks noGrp="1"/>
          </p:cNvSpPr>
          <p:nvPr>
            <p:ph type="sldNum" sz="quarter" idx="12"/>
          </p:nvPr>
        </p:nvSpPr>
        <p:spPr bwMode="auto">
          <a:noFill/>
          <a:ln>
            <a:miter lim="800000"/>
            <a:headEnd/>
            <a:tailEnd/>
          </a:ln>
        </p:spPr>
        <p:txBody>
          <a:bodyPr/>
          <a:lstStyle/>
          <a:p>
            <a:fld id="{96A47CF4-2186-42C9-99D4-D9CA4813076C}" type="slidenum">
              <a:rPr lang="en-US"/>
              <a:pPr/>
              <a:t>15</a:t>
            </a:fld>
            <a:endParaRPr lang="en-US"/>
          </a:p>
        </p:txBody>
      </p:sp>
    </p:spTree>
    <p:extLst>
      <p:ext uri="{BB962C8B-B14F-4D97-AF65-F5344CB8AC3E}">
        <p14:creationId xmlns:p14="http://schemas.microsoft.com/office/powerpoint/2010/main" val="429389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normAutofit/>
          </a:bodyPr>
          <a:lstStyle/>
          <a:p>
            <a:pPr eaLnBrk="1" fontAlgn="auto" hangingPunct="1">
              <a:lnSpc>
                <a:spcPct val="89000"/>
              </a:lnSpc>
              <a:spcAft>
                <a:spcPts val="0"/>
              </a:spcAft>
              <a:defRPr/>
            </a:pPr>
            <a:r>
              <a:rPr lang="en-US" dirty="0">
                <a:ea typeface="+mj-ea"/>
              </a:rPr>
              <a:t>OpenMP </a:t>
            </a:r>
            <a:r>
              <a:rPr lang="en-US" dirty="0" smtClean="0">
                <a:ea typeface="+mj-ea"/>
              </a:rPr>
              <a:t>Memory Model</a:t>
            </a:r>
            <a:endParaRPr lang="en-US" sz="3200" dirty="0">
              <a:solidFill>
                <a:schemeClr val="accent1"/>
              </a:solidFill>
              <a:ea typeface="+mj-ea"/>
            </a:endParaRPr>
          </a:p>
        </p:txBody>
      </p:sp>
      <p:sp>
        <p:nvSpPr>
          <p:cNvPr id="25602" name="Rectangle 3"/>
          <p:cNvSpPr>
            <a:spLocks noGrp="1" noChangeArrowheads="1"/>
          </p:cNvSpPr>
          <p:nvPr>
            <p:ph idx="1"/>
          </p:nvPr>
        </p:nvSpPr>
        <p:spPr>
          <a:xfrm>
            <a:off x="228600" y="1517650"/>
            <a:ext cx="8915400" cy="2216150"/>
          </a:xfrm>
        </p:spPr>
        <p:txBody>
          <a:bodyPr>
            <a:normAutofit fontScale="85000" lnSpcReduction="10000"/>
          </a:bodyPr>
          <a:lstStyle/>
          <a:p>
            <a:pPr eaLnBrk="1" hangingPunct="1">
              <a:lnSpc>
                <a:spcPct val="94000"/>
              </a:lnSpc>
            </a:pPr>
            <a:r>
              <a:rPr lang="en-US" dirty="0" smtClean="0"/>
              <a:t>OpenMP assumes a shared memory</a:t>
            </a:r>
          </a:p>
          <a:p>
            <a:pPr lvl="2" eaLnBrk="1" hangingPunct="1">
              <a:lnSpc>
                <a:spcPct val="83000"/>
              </a:lnSpc>
            </a:pPr>
            <a:r>
              <a:rPr lang="en-US" sz="2800" dirty="0" smtClean="0"/>
              <a:t>Threads communicate by sharing variables.</a:t>
            </a:r>
          </a:p>
          <a:p>
            <a:pPr lvl="2" eaLnBrk="1" hangingPunct="1">
              <a:lnSpc>
                <a:spcPct val="83000"/>
              </a:lnSpc>
              <a:buFont typeface="Arial" pitchFamily="34" charset="0"/>
              <a:buNone/>
            </a:pPr>
            <a:endParaRPr lang="en-US" dirty="0" smtClean="0"/>
          </a:p>
          <a:p>
            <a:pPr lvl="2" eaLnBrk="1" hangingPunct="1">
              <a:lnSpc>
                <a:spcPct val="83000"/>
              </a:lnSpc>
              <a:buFont typeface="Arial" pitchFamily="34" charset="0"/>
              <a:buNone/>
            </a:pPr>
            <a:endParaRPr lang="en-US" dirty="0" smtClean="0"/>
          </a:p>
          <a:p>
            <a:pPr eaLnBrk="1" hangingPunct="1">
              <a:lnSpc>
                <a:spcPct val="94000"/>
              </a:lnSpc>
            </a:pPr>
            <a:r>
              <a:rPr lang="en-US" dirty="0" smtClean="0"/>
              <a:t>Synchronization protects data conflicts.</a:t>
            </a:r>
          </a:p>
          <a:p>
            <a:pPr marL="742950" lvl="1" indent="-285750" eaLnBrk="1" hangingPunct="1">
              <a:lnSpc>
                <a:spcPct val="94000"/>
              </a:lnSpc>
            </a:pPr>
            <a:r>
              <a:rPr lang="en-US" dirty="0" smtClean="0"/>
              <a:t>Synchronization is expensive.</a:t>
            </a:r>
          </a:p>
          <a:p>
            <a:pPr lvl="2" eaLnBrk="1" hangingPunct="1">
              <a:lnSpc>
                <a:spcPct val="83000"/>
              </a:lnSpc>
            </a:pPr>
            <a:r>
              <a:rPr lang="en-US" dirty="0" smtClean="0"/>
              <a:t>Change how data is accessed to minimize the need for synchronization. </a:t>
            </a:r>
          </a:p>
        </p:txBody>
      </p:sp>
      <p:sp>
        <p:nvSpPr>
          <p:cNvPr id="25603" name="Slide Number Placeholder 3"/>
          <p:cNvSpPr>
            <a:spLocks noGrp="1"/>
          </p:cNvSpPr>
          <p:nvPr>
            <p:ph type="sldNum" sz="quarter" idx="12"/>
          </p:nvPr>
        </p:nvSpPr>
        <p:spPr bwMode="auto">
          <a:noFill/>
          <a:ln>
            <a:miter lim="800000"/>
            <a:headEnd/>
            <a:tailEnd/>
          </a:ln>
        </p:spPr>
        <p:txBody>
          <a:bodyPr/>
          <a:lstStyle/>
          <a:p>
            <a:fld id="{C90F3802-7EB4-49A9-B1DC-561DD2A9F8B7}" type="slidenum">
              <a:rPr lang="en-US"/>
              <a:pPr/>
              <a:t>16</a:t>
            </a:fld>
            <a:endParaRPr lang="en-US"/>
          </a:p>
        </p:txBody>
      </p:sp>
      <p:pic>
        <p:nvPicPr>
          <p:cNvPr id="2" name="Picture 1"/>
          <p:cNvPicPr>
            <a:picLocks noChangeAspect="1"/>
          </p:cNvPicPr>
          <p:nvPr/>
        </p:nvPicPr>
        <p:blipFill>
          <a:blip r:embed="rId3"/>
          <a:stretch>
            <a:fillRect/>
          </a:stretch>
        </p:blipFill>
        <p:spPr>
          <a:xfrm>
            <a:off x="248677" y="1219200"/>
            <a:ext cx="8861456" cy="4779735"/>
          </a:xfrm>
          <a:prstGeom prst="rect">
            <a:avLst/>
          </a:prstGeom>
        </p:spPr>
      </p:pic>
    </p:spTree>
    <p:extLst>
      <p:ext uri="{BB962C8B-B14F-4D97-AF65-F5344CB8AC3E}">
        <p14:creationId xmlns:p14="http://schemas.microsoft.com/office/powerpoint/2010/main" val="1371974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noFill/>
        </p:spPr>
        <p:txBody>
          <a:bodyPr>
            <a:normAutofit/>
          </a:bodyPr>
          <a:lstStyle/>
          <a:p>
            <a:pPr eaLnBrk="1" hangingPunct="1">
              <a:lnSpc>
                <a:spcPct val="89000"/>
              </a:lnSpc>
            </a:pPr>
            <a:r>
              <a:rPr lang="en-US" dirty="0" smtClean="0"/>
              <a:t>OpenMP </a:t>
            </a:r>
            <a:r>
              <a:rPr lang="en-US" dirty="0" smtClean="0">
                <a:solidFill>
                  <a:srgbClr val="008000"/>
                </a:solidFill>
              </a:rPr>
              <a:t>Fork-</a:t>
            </a:r>
            <a:r>
              <a:rPr lang="en-US" dirty="0" smtClean="0">
                <a:solidFill>
                  <a:srgbClr val="FF0000"/>
                </a:solidFill>
              </a:rPr>
              <a:t>Join</a:t>
            </a:r>
            <a:r>
              <a:rPr lang="en-US" dirty="0" smtClean="0">
                <a:solidFill>
                  <a:srgbClr val="008000"/>
                </a:solidFill>
              </a:rPr>
              <a:t> </a:t>
            </a:r>
            <a:r>
              <a:rPr lang="en-US" dirty="0" smtClean="0"/>
              <a:t>Execution Model</a:t>
            </a:r>
            <a:endParaRPr lang="en-US" sz="3200" dirty="0" smtClean="0">
              <a:solidFill>
                <a:schemeClr val="accent1"/>
              </a:solidFill>
            </a:endParaRPr>
          </a:p>
        </p:txBody>
      </p:sp>
      <p:sp>
        <p:nvSpPr>
          <p:cNvPr id="2" name="Content Placeholder 1"/>
          <p:cNvSpPr>
            <a:spLocks noGrp="1"/>
          </p:cNvSpPr>
          <p:nvPr>
            <p:ph idx="1"/>
          </p:nvPr>
        </p:nvSpPr>
        <p:spPr/>
        <p:txBody>
          <a:bodyPr/>
          <a:lstStyle/>
          <a:p>
            <a:pPr marL="342900" indent="-342900">
              <a:lnSpc>
                <a:spcPct val="94000"/>
              </a:lnSpc>
              <a:spcBef>
                <a:spcPct val="30000"/>
              </a:spcBef>
              <a:buClr>
                <a:schemeClr val="tx2"/>
              </a:buClr>
              <a:buSzPct val="75000"/>
            </a:pPr>
            <a:r>
              <a:rPr lang="en-US" b="1" dirty="0">
                <a:solidFill>
                  <a:srgbClr val="660066"/>
                </a:solidFill>
                <a:latin typeface="Arial" pitchFamily="34" charset="0"/>
              </a:rPr>
              <a:t>Master thread </a:t>
            </a:r>
            <a:r>
              <a:rPr lang="en-US" dirty="0">
                <a:latin typeface="Arial" pitchFamily="34" charset="0"/>
              </a:rPr>
              <a:t>spawns multiple </a:t>
            </a:r>
            <a:r>
              <a:rPr lang="en-US" b="1" dirty="0">
                <a:solidFill>
                  <a:srgbClr val="0000FF"/>
                </a:solidFill>
                <a:latin typeface="Arial" pitchFamily="34" charset="0"/>
              </a:rPr>
              <a:t>worker threads </a:t>
            </a:r>
            <a:r>
              <a:rPr lang="en-US" dirty="0">
                <a:latin typeface="Arial" pitchFamily="34" charset="0"/>
              </a:rPr>
              <a:t>as needed, together form a </a:t>
            </a:r>
            <a:r>
              <a:rPr lang="en-US" b="1" dirty="0">
                <a:solidFill>
                  <a:srgbClr val="003BF8"/>
                </a:solidFill>
                <a:latin typeface="Arial" pitchFamily="34" charset="0"/>
              </a:rPr>
              <a:t>team</a:t>
            </a:r>
          </a:p>
          <a:p>
            <a:pPr marL="342900" indent="-342900">
              <a:lnSpc>
                <a:spcPct val="94000"/>
              </a:lnSpc>
              <a:spcBef>
                <a:spcPct val="30000"/>
              </a:spcBef>
              <a:buClr>
                <a:schemeClr val="tx2"/>
              </a:buClr>
              <a:buSzPct val="75000"/>
            </a:pPr>
            <a:r>
              <a:rPr lang="en-US" b="1" i="1" dirty="0">
                <a:solidFill>
                  <a:srgbClr val="000090"/>
                </a:solidFill>
                <a:latin typeface="Arial" pitchFamily="34" charset="0"/>
              </a:rPr>
              <a:t>Parallel region </a:t>
            </a:r>
            <a:r>
              <a:rPr lang="en-US" dirty="0">
                <a:latin typeface="Arial" pitchFamily="34" charset="0"/>
              </a:rPr>
              <a:t>is a block of code executed by all threads in a team </a:t>
            </a:r>
            <a:r>
              <a:rPr lang="en-US" dirty="0" smtClean="0">
                <a:latin typeface="Arial" pitchFamily="34" charset="0"/>
              </a:rPr>
              <a:t>simultaneously</a:t>
            </a:r>
            <a:endParaRPr lang="en-US" dirty="0">
              <a:latin typeface="Arial" pitchFamily="34" charset="0"/>
            </a:endParaRPr>
          </a:p>
        </p:txBody>
      </p:sp>
      <p:sp>
        <p:nvSpPr>
          <p:cNvPr id="27650" name="Slide Number Placeholder 2"/>
          <p:cNvSpPr>
            <a:spLocks noGrp="1"/>
          </p:cNvSpPr>
          <p:nvPr>
            <p:ph type="sldNum" sz="quarter" idx="12"/>
          </p:nvPr>
        </p:nvSpPr>
        <p:spPr bwMode="auto">
          <a:noFill/>
          <a:ln>
            <a:miter lim="800000"/>
            <a:headEnd/>
            <a:tailEnd/>
          </a:ln>
        </p:spPr>
        <p:txBody>
          <a:bodyPr/>
          <a:lstStyle/>
          <a:p>
            <a:fld id="{6731FE33-B2BB-4567-BEFD-B2A0ECD09D03}" type="slidenum">
              <a:rPr lang="en-US"/>
              <a:pPr/>
              <a:t>17</a:t>
            </a:fld>
            <a:endParaRPr lang="en-US"/>
          </a:p>
        </p:txBody>
      </p:sp>
      <p:grpSp>
        <p:nvGrpSpPr>
          <p:cNvPr id="14" name="Group 13"/>
          <p:cNvGrpSpPr/>
          <p:nvPr/>
        </p:nvGrpSpPr>
        <p:grpSpPr>
          <a:xfrm>
            <a:off x="0" y="2997165"/>
            <a:ext cx="8915400" cy="3403635"/>
            <a:chOff x="0" y="2805296"/>
            <a:chExt cx="8915400" cy="3403635"/>
          </a:xfrm>
        </p:grpSpPr>
        <p:sp>
          <p:nvSpPr>
            <p:cNvPr id="27652" name="Rectangle 4"/>
            <p:cNvSpPr>
              <a:spLocks noChangeArrowheads="1"/>
            </p:cNvSpPr>
            <p:nvPr/>
          </p:nvSpPr>
          <p:spPr bwMode="auto">
            <a:xfrm>
              <a:off x="6350000" y="3581400"/>
              <a:ext cx="1524000" cy="1981200"/>
            </a:xfrm>
            <a:prstGeom prst="rect">
              <a:avLst/>
            </a:prstGeom>
            <a:solidFill>
              <a:schemeClr val="accent3"/>
            </a:solidFill>
            <a:ln w="9525">
              <a:noFill/>
              <a:miter lim="800000"/>
              <a:headEnd/>
              <a:tailEnd/>
            </a:ln>
          </p:spPr>
          <p:txBody>
            <a:bodyPr wrap="none" anchor="ctr"/>
            <a:lstStyle/>
            <a:p>
              <a:endParaRPr lang="en-US"/>
            </a:p>
          </p:txBody>
        </p:sp>
        <p:sp>
          <p:nvSpPr>
            <p:cNvPr id="27653" name="Rectangle 5"/>
            <p:cNvSpPr>
              <a:spLocks noChangeArrowheads="1"/>
            </p:cNvSpPr>
            <p:nvPr/>
          </p:nvSpPr>
          <p:spPr bwMode="auto">
            <a:xfrm>
              <a:off x="4064000" y="3581400"/>
              <a:ext cx="1600200" cy="1981200"/>
            </a:xfrm>
            <a:prstGeom prst="rect">
              <a:avLst/>
            </a:prstGeom>
            <a:solidFill>
              <a:schemeClr val="accent3"/>
            </a:solidFill>
            <a:ln w="9525">
              <a:noFill/>
              <a:miter lim="800000"/>
              <a:headEnd/>
              <a:tailEnd/>
            </a:ln>
          </p:spPr>
          <p:txBody>
            <a:bodyPr wrap="none" anchor="ctr"/>
            <a:lstStyle/>
            <a:p>
              <a:endParaRPr lang="en-US"/>
            </a:p>
          </p:txBody>
        </p:sp>
        <p:sp>
          <p:nvSpPr>
            <p:cNvPr id="27654" name="Rectangle 6"/>
            <p:cNvSpPr>
              <a:spLocks noChangeArrowheads="1"/>
            </p:cNvSpPr>
            <p:nvPr/>
          </p:nvSpPr>
          <p:spPr bwMode="auto">
            <a:xfrm>
              <a:off x="1701800" y="3581400"/>
              <a:ext cx="1600200" cy="1981200"/>
            </a:xfrm>
            <a:prstGeom prst="rect">
              <a:avLst/>
            </a:prstGeom>
            <a:solidFill>
              <a:schemeClr val="accent3"/>
            </a:solidFill>
            <a:ln w="9525">
              <a:noFill/>
              <a:miter lim="800000"/>
              <a:headEnd/>
              <a:tailEnd/>
            </a:ln>
          </p:spPr>
          <p:txBody>
            <a:bodyPr wrap="none" anchor="ctr"/>
            <a:lstStyle/>
            <a:p>
              <a:endParaRPr lang="en-US"/>
            </a:p>
          </p:txBody>
        </p:sp>
        <p:sp>
          <p:nvSpPr>
            <p:cNvPr id="27655" name="Line 7"/>
            <p:cNvSpPr>
              <a:spLocks noChangeShapeType="1"/>
            </p:cNvSpPr>
            <p:nvPr/>
          </p:nvSpPr>
          <p:spPr bwMode="auto">
            <a:xfrm>
              <a:off x="1022350" y="4500563"/>
              <a:ext cx="755650" cy="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27656" name="Line 8"/>
            <p:cNvSpPr>
              <a:spLocks noChangeShapeType="1"/>
            </p:cNvSpPr>
            <p:nvPr/>
          </p:nvSpPr>
          <p:spPr bwMode="auto">
            <a:xfrm>
              <a:off x="2165350" y="4068763"/>
              <a:ext cx="755650" cy="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27657" name="Line 9"/>
            <p:cNvSpPr>
              <a:spLocks noChangeShapeType="1"/>
            </p:cNvSpPr>
            <p:nvPr/>
          </p:nvSpPr>
          <p:spPr bwMode="auto">
            <a:xfrm>
              <a:off x="2165350" y="4327525"/>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58" name="Line 10"/>
            <p:cNvSpPr>
              <a:spLocks noChangeShapeType="1"/>
            </p:cNvSpPr>
            <p:nvPr/>
          </p:nvSpPr>
          <p:spPr bwMode="auto">
            <a:xfrm>
              <a:off x="2165350" y="4587875"/>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59" name="Line 11"/>
            <p:cNvSpPr>
              <a:spLocks noChangeShapeType="1"/>
            </p:cNvSpPr>
            <p:nvPr/>
          </p:nvSpPr>
          <p:spPr bwMode="auto">
            <a:xfrm>
              <a:off x="2165350" y="4846638"/>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60" name="Line 12"/>
            <p:cNvSpPr>
              <a:spLocks noChangeShapeType="1"/>
            </p:cNvSpPr>
            <p:nvPr/>
          </p:nvSpPr>
          <p:spPr bwMode="auto">
            <a:xfrm flipV="1">
              <a:off x="1781175" y="4071938"/>
              <a:ext cx="374650" cy="425450"/>
            </a:xfrm>
            <a:prstGeom prst="line">
              <a:avLst/>
            </a:prstGeom>
            <a:noFill/>
            <a:ln w="50800">
              <a:solidFill>
                <a:schemeClr val="folHlink"/>
              </a:solidFill>
              <a:prstDash val="dash"/>
              <a:round/>
              <a:headEnd type="none" w="sm" len="sm"/>
              <a:tailEnd type="none" w="sm" len="sm"/>
            </a:ln>
          </p:spPr>
          <p:txBody>
            <a:bodyPr wrap="none" anchor="ctr"/>
            <a:lstStyle/>
            <a:p>
              <a:endParaRPr lang="en-US"/>
            </a:p>
          </p:txBody>
        </p:sp>
        <p:sp>
          <p:nvSpPr>
            <p:cNvPr id="27661" name="Line 13"/>
            <p:cNvSpPr>
              <a:spLocks noChangeShapeType="1"/>
            </p:cNvSpPr>
            <p:nvPr/>
          </p:nvSpPr>
          <p:spPr bwMode="auto">
            <a:xfrm flipV="1">
              <a:off x="1781175" y="4330700"/>
              <a:ext cx="374650" cy="166688"/>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62" name="Line 14"/>
            <p:cNvSpPr>
              <a:spLocks noChangeShapeType="1"/>
            </p:cNvSpPr>
            <p:nvPr/>
          </p:nvSpPr>
          <p:spPr bwMode="auto">
            <a:xfrm>
              <a:off x="1784350" y="4506913"/>
              <a:ext cx="374650" cy="80962"/>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63" name="Line 15"/>
            <p:cNvSpPr>
              <a:spLocks noChangeShapeType="1"/>
            </p:cNvSpPr>
            <p:nvPr/>
          </p:nvSpPr>
          <p:spPr bwMode="auto">
            <a:xfrm>
              <a:off x="1784350" y="4506913"/>
              <a:ext cx="374650" cy="339725"/>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64" name="Line 16"/>
            <p:cNvSpPr>
              <a:spLocks noChangeShapeType="1"/>
            </p:cNvSpPr>
            <p:nvPr/>
          </p:nvSpPr>
          <p:spPr bwMode="auto">
            <a:xfrm>
              <a:off x="2927350" y="4075113"/>
              <a:ext cx="374650" cy="425450"/>
            </a:xfrm>
            <a:prstGeom prst="line">
              <a:avLst/>
            </a:prstGeom>
            <a:noFill/>
            <a:ln w="50800">
              <a:solidFill>
                <a:schemeClr val="folHlink"/>
              </a:solidFill>
              <a:prstDash val="dash"/>
              <a:round/>
              <a:headEnd type="none" w="sm" len="sm"/>
              <a:tailEnd type="none" w="sm" len="sm"/>
            </a:ln>
          </p:spPr>
          <p:txBody>
            <a:bodyPr wrap="none" anchor="ctr"/>
            <a:lstStyle/>
            <a:p>
              <a:endParaRPr lang="en-US"/>
            </a:p>
          </p:txBody>
        </p:sp>
        <p:sp>
          <p:nvSpPr>
            <p:cNvPr id="27665" name="Line 17"/>
            <p:cNvSpPr>
              <a:spLocks noChangeShapeType="1"/>
            </p:cNvSpPr>
            <p:nvPr/>
          </p:nvSpPr>
          <p:spPr bwMode="auto">
            <a:xfrm>
              <a:off x="2927350" y="4333875"/>
              <a:ext cx="374650" cy="166688"/>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66" name="Line 18"/>
            <p:cNvSpPr>
              <a:spLocks noChangeShapeType="1"/>
            </p:cNvSpPr>
            <p:nvPr/>
          </p:nvSpPr>
          <p:spPr bwMode="auto">
            <a:xfrm flipV="1">
              <a:off x="2924175" y="4503738"/>
              <a:ext cx="374650" cy="80962"/>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67" name="Line 19"/>
            <p:cNvSpPr>
              <a:spLocks noChangeShapeType="1"/>
            </p:cNvSpPr>
            <p:nvPr/>
          </p:nvSpPr>
          <p:spPr bwMode="auto">
            <a:xfrm flipV="1">
              <a:off x="2924175" y="4503738"/>
              <a:ext cx="374650" cy="339725"/>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68" name="Line 20"/>
            <p:cNvSpPr>
              <a:spLocks noChangeShapeType="1"/>
            </p:cNvSpPr>
            <p:nvPr/>
          </p:nvSpPr>
          <p:spPr bwMode="auto">
            <a:xfrm>
              <a:off x="3308350" y="4500563"/>
              <a:ext cx="755650" cy="0"/>
            </a:xfrm>
            <a:prstGeom prst="line">
              <a:avLst/>
            </a:prstGeom>
            <a:noFill/>
            <a:ln w="50800">
              <a:solidFill>
                <a:srgbClr val="660066"/>
              </a:solidFill>
              <a:round/>
              <a:headEnd type="none" w="sm" len="sm"/>
              <a:tailEnd type="none" w="sm" len="sm"/>
            </a:ln>
          </p:spPr>
          <p:txBody>
            <a:bodyPr wrap="none" anchor="ctr"/>
            <a:lstStyle/>
            <a:p>
              <a:endParaRPr lang="en-US"/>
            </a:p>
          </p:txBody>
        </p:sp>
        <p:sp>
          <p:nvSpPr>
            <p:cNvPr id="27669" name="Line 21"/>
            <p:cNvSpPr>
              <a:spLocks noChangeShapeType="1"/>
            </p:cNvSpPr>
            <p:nvPr/>
          </p:nvSpPr>
          <p:spPr bwMode="auto">
            <a:xfrm>
              <a:off x="4451350" y="4068763"/>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70" name="Line 22"/>
            <p:cNvSpPr>
              <a:spLocks noChangeShapeType="1"/>
            </p:cNvSpPr>
            <p:nvPr/>
          </p:nvSpPr>
          <p:spPr bwMode="auto">
            <a:xfrm>
              <a:off x="4451350" y="4327525"/>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71" name="Line 23"/>
            <p:cNvSpPr>
              <a:spLocks noChangeShapeType="1"/>
            </p:cNvSpPr>
            <p:nvPr/>
          </p:nvSpPr>
          <p:spPr bwMode="auto">
            <a:xfrm>
              <a:off x="4451350" y="4587875"/>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72" name="Line 24"/>
            <p:cNvSpPr>
              <a:spLocks noChangeShapeType="1"/>
            </p:cNvSpPr>
            <p:nvPr/>
          </p:nvSpPr>
          <p:spPr bwMode="auto">
            <a:xfrm>
              <a:off x="4451350" y="4846638"/>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73" name="Line 25"/>
            <p:cNvSpPr>
              <a:spLocks noChangeShapeType="1"/>
            </p:cNvSpPr>
            <p:nvPr/>
          </p:nvSpPr>
          <p:spPr bwMode="auto">
            <a:xfrm flipV="1">
              <a:off x="4067175" y="4071938"/>
              <a:ext cx="374650" cy="425450"/>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74" name="Line 26"/>
            <p:cNvSpPr>
              <a:spLocks noChangeShapeType="1"/>
            </p:cNvSpPr>
            <p:nvPr/>
          </p:nvSpPr>
          <p:spPr bwMode="auto">
            <a:xfrm flipV="1">
              <a:off x="4067175" y="4330700"/>
              <a:ext cx="374650" cy="166688"/>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75" name="Line 27"/>
            <p:cNvSpPr>
              <a:spLocks noChangeShapeType="1"/>
            </p:cNvSpPr>
            <p:nvPr/>
          </p:nvSpPr>
          <p:spPr bwMode="auto">
            <a:xfrm>
              <a:off x="4070350" y="4506913"/>
              <a:ext cx="374650" cy="80962"/>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76" name="Line 28"/>
            <p:cNvSpPr>
              <a:spLocks noChangeShapeType="1"/>
            </p:cNvSpPr>
            <p:nvPr/>
          </p:nvSpPr>
          <p:spPr bwMode="auto">
            <a:xfrm>
              <a:off x="4070350" y="4506913"/>
              <a:ext cx="374650" cy="339725"/>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77" name="Line 29"/>
            <p:cNvSpPr>
              <a:spLocks noChangeShapeType="1"/>
            </p:cNvSpPr>
            <p:nvPr/>
          </p:nvSpPr>
          <p:spPr bwMode="auto">
            <a:xfrm>
              <a:off x="5213350" y="4075113"/>
              <a:ext cx="374650" cy="425450"/>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78" name="Line 30"/>
            <p:cNvSpPr>
              <a:spLocks noChangeShapeType="1"/>
            </p:cNvSpPr>
            <p:nvPr/>
          </p:nvSpPr>
          <p:spPr bwMode="auto">
            <a:xfrm>
              <a:off x="5213350" y="4333875"/>
              <a:ext cx="374650" cy="166688"/>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79" name="Line 31"/>
            <p:cNvSpPr>
              <a:spLocks noChangeShapeType="1"/>
            </p:cNvSpPr>
            <p:nvPr/>
          </p:nvSpPr>
          <p:spPr bwMode="auto">
            <a:xfrm flipV="1">
              <a:off x="5210175" y="4503738"/>
              <a:ext cx="374650" cy="80962"/>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80" name="Line 32"/>
            <p:cNvSpPr>
              <a:spLocks noChangeShapeType="1"/>
            </p:cNvSpPr>
            <p:nvPr/>
          </p:nvSpPr>
          <p:spPr bwMode="auto">
            <a:xfrm flipV="1">
              <a:off x="5210175" y="4503738"/>
              <a:ext cx="374650" cy="339725"/>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81" name="Line 33"/>
            <p:cNvSpPr>
              <a:spLocks noChangeShapeType="1"/>
            </p:cNvSpPr>
            <p:nvPr/>
          </p:nvSpPr>
          <p:spPr bwMode="auto">
            <a:xfrm>
              <a:off x="5594350" y="4500563"/>
              <a:ext cx="755650" cy="0"/>
            </a:xfrm>
            <a:prstGeom prst="line">
              <a:avLst/>
            </a:prstGeom>
            <a:noFill/>
            <a:ln w="50800">
              <a:solidFill>
                <a:srgbClr val="660066"/>
              </a:solidFill>
              <a:round/>
              <a:headEnd type="none" w="sm" len="sm"/>
              <a:tailEnd type="none" w="sm" len="sm"/>
            </a:ln>
          </p:spPr>
          <p:txBody>
            <a:bodyPr wrap="none" anchor="ctr"/>
            <a:lstStyle/>
            <a:p>
              <a:endParaRPr lang="en-US"/>
            </a:p>
          </p:txBody>
        </p:sp>
        <p:sp>
          <p:nvSpPr>
            <p:cNvPr id="27682" name="Line 34"/>
            <p:cNvSpPr>
              <a:spLocks noChangeShapeType="1"/>
            </p:cNvSpPr>
            <p:nvPr/>
          </p:nvSpPr>
          <p:spPr bwMode="auto">
            <a:xfrm>
              <a:off x="6737350" y="4068763"/>
              <a:ext cx="755650" cy="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27683" name="Line 35"/>
            <p:cNvSpPr>
              <a:spLocks noChangeShapeType="1"/>
            </p:cNvSpPr>
            <p:nvPr/>
          </p:nvSpPr>
          <p:spPr bwMode="auto">
            <a:xfrm>
              <a:off x="6737350" y="4327525"/>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84" name="Line 36"/>
            <p:cNvSpPr>
              <a:spLocks noChangeShapeType="1"/>
            </p:cNvSpPr>
            <p:nvPr/>
          </p:nvSpPr>
          <p:spPr bwMode="auto">
            <a:xfrm>
              <a:off x="6737350" y="4587875"/>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85" name="Line 37"/>
            <p:cNvSpPr>
              <a:spLocks noChangeShapeType="1"/>
            </p:cNvSpPr>
            <p:nvPr/>
          </p:nvSpPr>
          <p:spPr bwMode="auto">
            <a:xfrm>
              <a:off x="6737350" y="4846638"/>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86" name="Line 38"/>
            <p:cNvSpPr>
              <a:spLocks noChangeShapeType="1"/>
            </p:cNvSpPr>
            <p:nvPr/>
          </p:nvSpPr>
          <p:spPr bwMode="auto">
            <a:xfrm flipV="1">
              <a:off x="6353175" y="4071938"/>
              <a:ext cx="374650" cy="425450"/>
            </a:xfrm>
            <a:prstGeom prst="line">
              <a:avLst/>
            </a:prstGeom>
            <a:noFill/>
            <a:ln w="50800">
              <a:solidFill>
                <a:schemeClr val="folHlink"/>
              </a:solidFill>
              <a:prstDash val="dash"/>
              <a:round/>
              <a:headEnd type="none" w="sm" len="sm"/>
              <a:tailEnd type="none" w="sm" len="sm"/>
            </a:ln>
          </p:spPr>
          <p:txBody>
            <a:bodyPr wrap="none" anchor="ctr"/>
            <a:lstStyle/>
            <a:p>
              <a:endParaRPr lang="en-US"/>
            </a:p>
          </p:txBody>
        </p:sp>
        <p:sp>
          <p:nvSpPr>
            <p:cNvPr id="27687" name="Line 39"/>
            <p:cNvSpPr>
              <a:spLocks noChangeShapeType="1"/>
            </p:cNvSpPr>
            <p:nvPr/>
          </p:nvSpPr>
          <p:spPr bwMode="auto">
            <a:xfrm flipV="1">
              <a:off x="6353175" y="4330700"/>
              <a:ext cx="374650" cy="166688"/>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88" name="Line 40"/>
            <p:cNvSpPr>
              <a:spLocks noChangeShapeType="1"/>
            </p:cNvSpPr>
            <p:nvPr/>
          </p:nvSpPr>
          <p:spPr bwMode="auto">
            <a:xfrm>
              <a:off x="6356350" y="4506913"/>
              <a:ext cx="374650" cy="80962"/>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89" name="Line 41"/>
            <p:cNvSpPr>
              <a:spLocks noChangeShapeType="1"/>
            </p:cNvSpPr>
            <p:nvPr/>
          </p:nvSpPr>
          <p:spPr bwMode="auto">
            <a:xfrm>
              <a:off x="6356350" y="4506913"/>
              <a:ext cx="374650" cy="339725"/>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90" name="Line 42"/>
            <p:cNvSpPr>
              <a:spLocks noChangeShapeType="1"/>
            </p:cNvSpPr>
            <p:nvPr/>
          </p:nvSpPr>
          <p:spPr bwMode="auto">
            <a:xfrm>
              <a:off x="7499350" y="4075113"/>
              <a:ext cx="374650" cy="425450"/>
            </a:xfrm>
            <a:prstGeom prst="line">
              <a:avLst/>
            </a:prstGeom>
            <a:noFill/>
            <a:ln w="50800">
              <a:solidFill>
                <a:schemeClr val="folHlink"/>
              </a:solidFill>
              <a:prstDash val="dash"/>
              <a:round/>
              <a:headEnd type="none" w="sm" len="sm"/>
              <a:tailEnd type="none" w="sm" len="sm"/>
            </a:ln>
          </p:spPr>
          <p:txBody>
            <a:bodyPr wrap="none" anchor="ctr"/>
            <a:lstStyle/>
            <a:p>
              <a:endParaRPr lang="en-US"/>
            </a:p>
          </p:txBody>
        </p:sp>
        <p:sp>
          <p:nvSpPr>
            <p:cNvPr id="27691" name="Line 43"/>
            <p:cNvSpPr>
              <a:spLocks noChangeShapeType="1"/>
            </p:cNvSpPr>
            <p:nvPr/>
          </p:nvSpPr>
          <p:spPr bwMode="auto">
            <a:xfrm>
              <a:off x="7499350" y="4333875"/>
              <a:ext cx="374650" cy="166688"/>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92" name="Line 44"/>
            <p:cNvSpPr>
              <a:spLocks noChangeShapeType="1"/>
            </p:cNvSpPr>
            <p:nvPr/>
          </p:nvSpPr>
          <p:spPr bwMode="auto">
            <a:xfrm flipV="1">
              <a:off x="7496175" y="4503738"/>
              <a:ext cx="374650" cy="80962"/>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93" name="Line 45"/>
            <p:cNvSpPr>
              <a:spLocks noChangeShapeType="1"/>
            </p:cNvSpPr>
            <p:nvPr/>
          </p:nvSpPr>
          <p:spPr bwMode="auto">
            <a:xfrm flipV="1">
              <a:off x="7496175" y="4503738"/>
              <a:ext cx="374650" cy="339725"/>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94" name="Line 46"/>
            <p:cNvSpPr>
              <a:spLocks noChangeShapeType="1"/>
            </p:cNvSpPr>
            <p:nvPr/>
          </p:nvSpPr>
          <p:spPr bwMode="auto">
            <a:xfrm>
              <a:off x="4451350" y="3810000"/>
              <a:ext cx="755650" cy="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27695" name="Line 47"/>
            <p:cNvSpPr>
              <a:spLocks noChangeShapeType="1"/>
            </p:cNvSpPr>
            <p:nvPr/>
          </p:nvSpPr>
          <p:spPr bwMode="auto">
            <a:xfrm>
              <a:off x="4451350" y="5105400"/>
              <a:ext cx="755650" cy="0"/>
            </a:xfrm>
            <a:prstGeom prst="line">
              <a:avLst/>
            </a:prstGeom>
            <a:noFill/>
            <a:ln w="25400">
              <a:solidFill>
                <a:srgbClr val="0000FF"/>
              </a:solidFill>
              <a:round/>
              <a:headEnd type="none" w="sm" len="sm"/>
              <a:tailEnd type="none" w="sm" len="sm"/>
            </a:ln>
          </p:spPr>
          <p:txBody>
            <a:bodyPr wrap="none" anchor="ctr"/>
            <a:lstStyle/>
            <a:p>
              <a:endParaRPr lang="en-US"/>
            </a:p>
          </p:txBody>
        </p:sp>
        <p:sp>
          <p:nvSpPr>
            <p:cNvPr id="27696" name="Line 48"/>
            <p:cNvSpPr>
              <a:spLocks noChangeShapeType="1"/>
            </p:cNvSpPr>
            <p:nvPr/>
          </p:nvSpPr>
          <p:spPr bwMode="auto">
            <a:xfrm flipV="1">
              <a:off x="4067175" y="3813175"/>
              <a:ext cx="374650" cy="684213"/>
            </a:xfrm>
            <a:prstGeom prst="line">
              <a:avLst/>
            </a:prstGeom>
            <a:noFill/>
            <a:ln w="50800">
              <a:solidFill>
                <a:schemeClr val="folHlink"/>
              </a:solidFill>
              <a:prstDash val="dash"/>
              <a:round/>
              <a:headEnd type="none" w="sm" len="sm"/>
              <a:tailEnd type="none" w="sm" len="sm"/>
            </a:ln>
          </p:spPr>
          <p:txBody>
            <a:bodyPr wrap="none" anchor="ctr"/>
            <a:lstStyle/>
            <a:p>
              <a:endParaRPr lang="en-US"/>
            </a:p>
          </p:txBody>
        </p:sp>
        <p:sp>
          <p:nvSpPr>
            <p:cNvPr id="27697" name="Line 49"/>
            <p:cNvSpPr>
              <a:spLocks noChangeShapeType="1"/>
            </p:cNvSpPr>
            <p:nvPr/>
          </p:nvSpPr>
          <p:spPr bwMode="auto">
            <a:xfrm>
              <a:off x="4070350" y="4506913"/>
              <a:ext cx="374650" cy="598487"/>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698" name="Line 50"/>
            <p:cNvSpPr>
              <a:spLocks noChangeShapeType="1"/>
            </p:cNvSpPr>
            <p:nvPr/>
          </p:nvSpPr>
          <p:spPr bwMode="auto">
            <a:xfrm>
              <a:off x="5213350" y="3816350"/>
              <a:ext cx="374650" cy="684213"/>
            </a:xfrm>
            <a:prstGeom prst="line">
              <a:avLst/>
            </a:prstGeom>
            <a:noFill/>
            <a:ln w="50800">
              <a:solidFill>
                <a:srgbClr val="660066"/>
              </a:solidFill>
              <a:prstDash val="dash"/>
              <a:round/>
              <a:headEnd type="none" w="sm" len="sm"/>
              <a:tailEnd type="none" w="sm" len="sm"/>
            </a:ln>
          </p:spPr>
          <p:txBody>
            <a:bodyPr wrap="none" anchor="ctr"/>
            <a:lstStyle/>
            <a:p>
              <a:endParaRPr lang="en-US"/>
            </a:p>
          </p:txBody>
        </p:sp>
        <p:sp>
          <p:nvSpPr>
            <p:cNvPr id="27699" name="Line 51"/>
            <p:cNvSpPr>
              <a:spLocks noChangeShapeType="1"/>
            </p:cNvSpPr>
            <p:nvPr/>
          </p:nvSpPr>
          <p:spPr bwMode="auto">
            <a:xfrm flipV="1">
              <a:off x="5210175" y="4503738"/>
              <a:ext cx="374650" cy="598487"/>
            </a:xfrm>
            <a:prstGeom prst="line">
              <a:avLst/>
            </a:prstGeom>
            <a:noFill/>
            <a:ln w="25400">
              <a:solidFill>
                <a:srgbClr val="0000FF"/>
              </a:solidFill>
              <a:prstDash val="dash"/>
              <a:round/>
              <a:headEnd type="none" w="sm" len="sm"/>
              <a:tailEnd type="none" w="sm" len="sm"/>
            </a:ln>
          </p:spPr>
          <p:txBody>
            <a:bodyPr wrap="none" anchor="ctr"/>
            <a:lstStyle/>
            <a:p>
              <a:endParaRPr lang="en-US"/>
            </a:p>
          </p:txBody>
        </p:sp>
        <p:sp>
          <p:nvSpPr>
            <p:cNvPr id="27700" name="Line 52"/>
            <p:cNvSpPr>
              <a:spLocks noChangeShapeType="1"/>
            </p:cNvSpPr>
            <p:nvPr/>
          </p:nvSpPr>
          <p:spPr bwMode="auto">
            <a:xfrm>
              <a:off x="7880350" y="4500563"/>
              <a:ext cx="755650" cy="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27701" name="Rectangle 53"/>
            <p:cNvSpPr>
              <a:spLocks noChangeArrowheads="1"/>
            </p:cNvSpPr>
            <p:nvPr/>
          </p:nvSpPr>
          <p:spPr bwMode="auto">
            <a:xfrm>
              <a:off x="3225800" y="5816600"/>
              <a:ext cx="3886200" cy="369974"/>
            </a:xfrm>
            <a:prstGeom prst="rect">
              <a:avLst/>
            </a:prstGeom>
            <a:noFill/>
            <a:ln w="9525">
              <a:noFill/>
              <a:miter lim="800000"/>
              <a:headEnd/>
              <a:tailEnd/>
            </a:ln>
          </p:spPr>
          <p:txBody>
            <a:bodyPr lIns="92075" tIns="46038" rIns="92075" bIns="46038">
              <a:spAutoFit/>
            </a:bodyPr>
            <a:lstStyle/>
            <a:p>
              <a:pPr algn="ctr">
                <a:spcBef>
                  <a:spcPct val="50000"/>
                </a:spcBef>
              </a:pPr>
              <a:r>
                <a:rPr lang="en-US" b="1" dirty="0">
                  <a:solidFill>
                    <a:srgbClr val="000090"/>
                  </a:solidFill>
                  <a:latin typeface="Arial" pitchFamily="34" charset="0"/>
                </a:rPr>
                <a:t>Parallel Regions</a:t>
              </a:r>
            </a:p>
          </p:txBody>
        </p:sp>
        <p:sp>
          <p:nvSpPr>
            <p:cNvPr id="27702" name="Line 54"/>
            <p:cNvSpPr>
              <a:spLocks noChangeShapeType="1"/>
            </p:cNvSpPr>
            <p:nvPr/>
          </p:nvSpPr>
          <p:spPr bwMode="auto">
            <a:xfrm flipV="1">
              <a:off x="6581775" y="5565775"/>
              <a:ext cx="450850" cy="45085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7703" name="Line 55"/>
            <p:cNvSpPr>
              <a:spLocks noChangeShapeType="1"/>
            </p:cNvSpPr>
            <p:nvPr/>
          </p:nvSpPr>
          <p:spPr bwMode="auto">
            <a:xfrm flipH="1" flipV="1">
              <a:off x="2619375" y="5565775"/>
              <a:ext cx="1060450" cy="45085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7704" name="Line 56"/>
            <p:cNvSpPr>
              <a:spLocks noChangeShapeType="1"/>
            </p:cNvSpPr>
            <p:nvPr/>
          </p:nvSpPr>
          <p:spPr bwMode="auto">
            <a:xfrm flipV="1">
              <a:off x="5054600" y="5565775"/>
              <a:ext cx="0" cy="14605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7705" name="Rectangle 57"/>
            <p:cNvSpPr>
              <a:spLocks noChangeArrowheads="1"/>
            </p:cNvSpPr>
            <p:nvPr/>
          </p:nvSpPr>
          <p:spPr bwMode="auto">
            <a:xfrm>
              <a:off x="0" y="3409248"/>
              <a:ext cx="1905000" cy="400752"/>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2000" b="1" dirty="0" smtClean="0">
                  <a:solidFill>
                    <a:srgbClr val="660066"/>
                  </a:solidFill>
                  <a:latin typeface="Arial" pitchFamily="34" charset="0"/>
                </a:rPr>
                <a:t>Master thread</a:t>
              </a:r>
              <a:endParaRPr lang="en-US" sz="2000" b="1" dirty="0">
                <a:solidFill>
                  <a:srgbClr val="660066"/>
                </a:solidFill>
                <a:latin typeface="Arial" pitchFamily="34" charset="0"/>
              </a:endParaRPr>
            </a:p>
          </p:txBody>
        </p:sp>
        <p:sp>
          <p:nvSpPr>
            <p:cNvPr id="27706" name="Line 58"/>
            <p:cNvSpPr>
              <a:spLocks noChangeShapeType="1"/>
            </p:cNvSpPr>
            <p:nvPr/>
          </p:nvSpPr>
          <p:spPr bwMode="auto">
            <a:xfrm>
              <a:off x="1066800" y="3810000"/>
              <a:ext cx="228601" cy="60960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7708" name="Line 60"/>
            <p:cNvSpPr>
              <a:spLocks noChangeShapeType="1"/>
            </p:cNvSpPr>
            <p:nvPr/>
          </p:nvSpPr>
          <p:spPr bwMode="auto">
            <a:xfrm>
              <a:off x="6934200" y="4953000"/>
              <a:ext cx="3810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709" name="Line 61"/>
            <p:cNvSpPr>
              <a:spLocks noChangeShapeType="1"/>
            </p:cNvSpPr>
            <p:nvPr/>
          </p:nvSpPr>
          <p:spPr bwMode="auto">
            <a:xfrm>
              <a:off x="6934200" y="4724400"/>
              <a:ext cx="381000" cy="0"/>
            </a:xfrm>
            <a:prstGeom prst="line">
              <a:avLst/>
            </a:prstGeom>
            <a:noFill/>
            <a:ln w="25400">
              <a:solidFill>
                <a:srgbClr val="FF3300"/>
              </a:solidFill>
              <a:round/>
              <a:headEnd type="none" w="sm" len="sm"/>
              <a:tailEnd type="none" w="sm" len="sm"/>
            </a:ln>
          </p:spPr>
          <p:txBody>
            <a:bodyPr wrap="none" anchor="ctr"/>
            <a:lstStyle/>
            <a:p>
              <a:endParaRPr lang="en-US"/>
            </a:p>
          </p:txBody>
        </p:sp>
        <p:sp>
          <p:nvSpPr>
            <p:cNvPr id="27710" name="Line 62"/>
            <p:cNvSpPr>
              <a:spLocks noChangeShapeType="1"/>
            </p:cNvSpPr>
            <p:nvPr/>
          </p:nvSpPr>
          <p:spPr bwMode="auto">
            <a:xfrm flipV="1">
              <a:off x="6858000" y="4724400"/>
              <a:ext cx="76200" cy="7620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27711" name="Line 63"/>
            <p:cNvSpPr>
              <a:spLocks noChangeShapeType="1"/>
            </p:cNvSpPr>
            <p:nvPr/>
          </p:nvSpPr>
          <p:spPr bwMode="auto">
            <a:xfrm>
              <a:off x="7315200" y="4724400"/>
              <a:ext cx="76200" cy="7620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27712" name="Line 64"/>
            <p:cNvSpPr>
              <a:spLocks noChangeShapeType="1"/>
            </p:cNvSpPr>
            <p:nvPr/>
          </p:nvSpPr>
          <p:spPr bwMode="auto">
            <a:xfrm>
              <a:off x="6858000" y="4876800"/>
              <a:ext cx="76200" cy="7620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27713" name="Line 65"/>
            <p:cNvSpPr>
              <a:spLocks noChangeShapeType="1"/>
            </p:cNvSpPr>
            <p:nvPr/>
          </p:nvSpPr>
          <p:spPr bwMode="auto">
            <a:xfrm flipV="1">
              <a:off x="7315200" y="4876800"/>
              <a:ext cx="76200" cy="7620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1166402" name="Text Box 66"/>
            <p:cNvSpPr txBox="1">
              <a:spLocks noChangeArrowheads="1"/>
            </p:cNvSpPr>
            <p:nvPr/>
          </p:nvSpPr>
          <p:spPr bwMode="auto">
            <a:xfrm>
              <a:off x="7032625" y="5562600"/>
              <a:ext cx="1882775" cy="646331"/>
            </a:xfrm>
            <a:prstGeom prst="rect">
              <a:avLst/>
            </a:prstGeom>
            <a:solidFill>
              <a:schemeClr val="accent3">
                <a:lumMod val="20000"/>
                <a:lumOff val="80000"/>
              </a:schemeClr>
            </a:solidFill>
            <a:ln w="12700">
              <a:noFill/>
              <a:miter lim="800000"/>
              <a:headEnd type="none" w="sm" len="sm"/>
              <a:tailEnd type="none" w="sm" len="sm"/>
            </a:ln>
            <a:effectLst>
              <a:outerShdw blurRad="38100" dist="50800" dir="2700000" algn="ctr" rotWithShape="0">
                <a:schemeClr val="tx1">
                  <a:alpha val="53000"/>
                </a:schemeClr>
              </a:outerShdw>
            </a:effectLst>
          </p:spPr>
          <p:txBody>
            <a:bodyPr wrap="square">
              <a:spAutoFit/>
            </a:bodyPr>
            <a:lstStyle/>
            <a:p>
              <a:pPr algn="ctr">
                <a:spcBef>
                  <a:spcPct val="50000"/>
                </a:spcBef>
                <a:defRPr/>
              </a:pPr>
              <a:r>
                <a:rPr lang="en-US" sz="1800" b="1" dirty="0">
                  <a:solidFill>
                    <a:srgbClr val="000090"/>
                  </a:solidFill>
                  <a:latin typeface="Arial" charset="0"/>
                  <a:ea typeface="+mn-ea"/>
                </a:rPr>
                <a:t>A Nested Parallel region</a:t>
              </a:r>
            </a:p>
          </p:txBody>
        </p:sp>
        <p:sp>
          <p:nvSpPr>
            <p:cNvPr id="27715" name="Line 67"/>
            <p:cNvSpPr>
              <a:spLocks noChangeShapeType="1"/>
            </p:cNvSpPr>
            <p:nvPr/>
          </p:nvSpPr>
          <p:spPr bwMode="auto">
            <a:xfrm flipH="1" flipV="1">
              <a:off x="7391400" y="5029199"/>
              <a:ext cx="609600" cy="536575"/>
            </a:xfrm>
            <a:prstGeom prst="line">
              <a:avLst/>
            </a:prstGeom>
            <a:noFill/>
            <a:ln w="19050">
              <a:solidFill>
                <a:schemeClr val="tx1"/>
              </a:solidFill>
              <a:round/>
              <a:headEnd type="none" w="sm" len="sm"/>
              <a:tailEnd type="triangle" w="sm" len="sm"/>
            </a:ln>
          </p:spPr>
          <p:txBody>
            <a:bodyPr/>
            <a:lstStyle/>
            <a:p>
              <a:endParaRPr lang="en-US"/>
            </a:p>
          </p:txBody>
        </p:sp>
        <p:sp>
          <p:nvSpPr>
            <p:cNvPr id="68" name="Rectangle 57"/>
            <p:cNvSpPr>
              <a:spLocks noChangeArrowheads="1"/>
            </p:cNvSpPr>
            <p:nvPr/>
          </p:nvSpPr>
          <p:spPr bwMode="auto">
            <a:xfrm>
              <a:off x="228600" y="5029200"/>
              <a:ext cx="2362200" cy="400752"/>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2000" b="1" dirty="0" smtClean="0">
                  <a:solidFill>
                    <a:srgbClr val="003BF8"/>
                  </a:solidFill>
                  <a:latin typeface="Arial" pitchFamily="34" charset="0"/>
                </a:rPr>
                <a:t>Worker threads</a:t>
              </a:r>
              <a:endParaRPr lang="en-US" sz="2000" b="1" dirty="0">
                <a:solidFill>
                  <a:srgbClr val="003BF8"/>
                </a:solidFill>
                <a:latin typeface="Arial" pitchFamily="34" charset="0"/>
              </a:endParaRPr>
            </a:p>
          </p:txBody>
        </p:sp>
        <p:sp>
          <p:nvSpPr>
            <p:cNvPr id="69" name="Line 58"/>
            <p:cNvSpPr>
              <a:spLocks noChangeShapeType="1"/>
            </p:cNvSpPr>
            <p:nvPr/>
          </p:nvSpPr>
          <p:spPr bwMode="auto">
            <a:xfrm flipV="1">
              <a:off x="1371600" y="4876800"/>
              <a:ext cx="990600" cy="228600"/>
            </a:xfrm>
            <a:prstGeom prst="line">
              <a:avLst/>
            </a:prstGeom>
            <a:noFill/>
            <a:ln w="12700">
              <a:solidFill>
                <a:schemeClr val="tx1"/>
              </a:solidFill>
              <a:round/>
              <a:headEnd type="none" w="sm" len="sm"/>
              <a:tailEnd type="stealth" w="med" len="med"/>
            </a:ln>
          </p:spPr>
          <p:txBody>
            <a:bodyPr wrap="none" anchor="ctr"/>
            <a:lstStyle/>
            <a:p>
              <a:endParaRPr lang="en-US"/>
            </a:p>
          </p:txBody>
        </p:sp>
        <p:cxnSp>
          <p:nvCxnSpPr>
            <p:cNvPr id="6" name="Curved Connector 5"/>
            <p:cNvCxnSpPr>
              <a:stCxn id="27668" idx="1"/>
            </p:cNvCxnSpPr>
            <p:nvPr/>
          </p:nvCxnSpPr>
          <p:spPr>
            <a:xfrm rot="16200000" flipV="1">
              <a:off x="3221832" y="3658396"/>
              <a:ext cx="1300164" cy="384172"/>
            </a:xfrm>
            <a:prstGeom prst="curvedConnector3">
              <a:avLst>
                <a:gd name="adj1" fmla="val 50000"/>
              </a:avLst>
            </a:prstGeom>
            <a:ln>
              <a:solidFill>
                <a:schemeClr val="tx1"/>
              </a:solidFill>
              <a:prstDash val="dash"/>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1" name="Curved Connector 80"/>
            <p:cNvCxnSpPr/>
            <p:nvPr/>
          </p:nvCxnSpPr>
          <p:spPr>
            <a:xfrm rot="5400000" flipH="1" flipV="1">
              <a:off x="5131593" y="3666331"/>
              <a:ext cx="1277938" cy="346076"/>
            </a:xfrm>
            <a:prstGeom prst="curvedConnector3">
              <a:avLst>
                <a:gd name="adj1" fmla="val 50000"/>
              </a:avLst>
            </a:prstGeom>
            <a:ln>
              <a:solidFill>
                <a:schemeClr val="tx1"/>
              </a:solidFill>
              <a:prstDash val="dash"/>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4" name="Rectangle 57"/>
            <p:cNvSpPr>
              <a:spLocks noChangeArrowheads="1"/>
            </p:cNvSpPr>
            <p:nvPr/>
          </p:nvSpPr>
          <p:spPr bwMode="auto">
            <a:xfrm>
              <a:off x="3308350" y="2825048"/>
              <a:ext cx="762000" cy="400752"/>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2000" b="1" dirty="0" smtClean="0">
                  <a:solidFill>
                    <a:srgbClr val="008000"/>
                  </a:solidFill>
                  <a:latin typeface="Arial" pitchFamily="34" charset="0"/>
                </a:rPr>
                <a:t>Fork</a:t>
              </a:r>
              <a:endParaRPr lang="en-US" sz="2000" b="1" dirty="0">
                <a:solidFill>
                  <a:srgbClr val="008000"/>
                </a:solidFill>
                <a:latin typeface="Arial" pitchFamily="34" charset="0"/>
              </a:endParaRPr>
            </a:p>
          </p:txBody>
        </p:sp>
        <p:sp>
          <p:nvSpPr>
            <p:cNvPr id="85" name="Rectangle 57"/>
            <p:cNvSpPr>
              <a:spLocks noChangeArrowheads="1"/>
            </p:cNvSpPr>
            <p:nvPr/>
          </p:nvSpPr>
          <p:spPr bwMode="auto">
            <a:xfrm>
              <a:off x="5562600" y="2805296"/>
              <a:ext cx="762000" cy="400752"/>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2000" b="1" dirty="0" smtClean="0">
                  <a:solidFill>
                    <a:srgbClr val="FF0000"/>
                  </a:solidFill>
                  <a:latin typeface="Arial" pitchFamily="34" charset="0"/>
                </a:rPr>
                <a:t>Join</a:t>
              </a:r>
              <a:endParaRPr lang="en-US" sz="2000" b="1" dirty="0">
                <a:solidFill>
                  <a:srgbClr val="FF0000"/>
                </a:solidFill>
                <a:latin typeface="Arial" pitchFamily="34" charset="0"/>
              </a:endParaRPr>
            </a:p>
          </p:txBody>
        </p:sp>
      </p:grpSp>
    </p:spTree>
    <p:extLst>
      <p:ext uri="{BB962C8B-B14F-4D97-AF65-F5344CB8AC3E}">
        <p14:creationId xmlns:p14="http://schemas.microsoft.com/office/powerpoint/2010/main" val="59571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dirty="0" smtClean="0">
                <a:solidFill>
                  <a:srgbClr val="0000FF"/>
                </a:solidFill>
              </a:rPr>
              <a:t>SPMD</a:t>
            </a:r>
            <a:r>
              <a:rPr lang="en-US" dirty="0" smtClean="0"/>
              <a:t> Program </a:t>
            </a:r>
            <a:r>
              <a:rPr lang="en-US" dirty="0"/>
              <a:t>Models</a:t>
            </a:r>
          </a:p>
        </p:txBody>
      </p:sp>
      <p:sp>
        <p:nvSpPr>
          <p:cNvPr id="2" name="Slide Number Placeholder 1"/>
          <p:cNvSpPr>
            <a:spLocks noGrp="1"/>
          </p:cNvSpPr>
          <p:nvPr>
            <p:ph type="sldNum" sz="quarter" idx="12"/>
          </p:nvPr>
        </p:nvSpPr>
        <p:spPr/>
        <p:txBody>
          <a:bodyPr/>
          <a:lstStyle/>
          <a:p>
            <a:fld id="{7B14E791-165F-344E-BF0E-59CD826800BF}" type="slidenum">
              <a:rPr lang="en-US" smtClean="0"/>
              <a:pPr/>
              <a:t>18</a:t>
            </a:fld>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b="1" dirty="0"/>
              <a:t>SPMD (Single Program, Multiple Data</a:t>
            </a:r>
            <a:r>
              <a:rPr lang="en-US" b="1" dirty="0" smtClean="0"/>
              <a:t>) for parallel regions</a:t>
            </a:r>
            <a:endParaRPr lang="en-US" b="1" dirty="0"/>
          </a:p>
          <a:p>
            <a:pPr lvl="1">
              <a:lnSpc>
                <a:spcPct val="90000"/>
              </a:lnSpc>
            </a:pPr>
            <a:r>
              <a:rPr lang="en-US" dirty="0"/>
              <a:t>All </a:t>
            </a:r>
            <a:r>
              <a:rPr lang="en-US" dirty="0" smtClean="0"/>
              <a:t>PEs </a:t>
            </a:r>
            <a:r>
              <a:rPr lang="en-US" dirty="0"/>
              <a:t>(Processor Elements) execute the same program in parallel, but has its own data</a:t>
            </a:r>
          </a:p>
          <a:p>
            <a:pPr lvl="1">
              <a:lnSpc>
                <a:spcPct val="90000"/>
              </a:lnSpc>
            </a:pPr>
            <a:r>
              <a:rPr lang="en-US" dirty="0"/>
              <a:t>Each PE uses a unique ID to access its portion of data</a:t>
            </a:r>
          </a:p>
          <a:p>
            <a:pPr lvl="1">
              <a:lnSpc>
                <a:spcPct val="90000"/>
              </a:lnSpc>
            </a:pPr>
            <a:r>
              <a:rPr lang="en-US" dirty="0"/>
              <a:t>Different PE can follow different paths through the same code</a:t>
            </a:r>
          </a:p>
          <a:p>
            <a:pPr marL="0" indent="0">
              <a:buNone/>
            </a:pPr>
            <a:endParaRPr lang="en-US" dirty="0"/>
          </a:p>
          <a:p>
            <a:r>
              <a:rPr lang="en-US" dirty="0" smtClean="0"/>
              <a:t>Each PE </a:t>
            </a:r>
            <a:r>
              <a:rPr lang="en-US" dirty="0"/>
              <a:t>knows its own </a:t>
            </a:r>
            <a:r>
              <a:rPr lang="en-US" dirty="0" smtClean="0"/>
              <a:t>ID</a:t>
            </a:r>
          </a:p>
          <a:p>
            <a:endParaRPr lang="en-US" dirty="0" smtClean="0"/>
          </a:p>
          <a:p>
            <a:pPr marL="251460" lvl="1" indent="0">
              <a:buNone/>
            </a:pPr>
            <a:r>
              <a:rPr lang="en-US" sz="2400" dirty="0" smtClean="0">
                <a:solidFill>
                  <a:schemeClr val="tx1"/>
                </a:solidFill>
              </a:rPr>
              <a:t>   </a:t>
            </a:r>
          </a:p>
          <a:p>
            <a:pPr marL="251460" lvl="1" indent="0">
              <a:buNone/>
            </a:pPr>
            <a:endParaRPr lang="en-US" dirty="0"/>
          </a:p>
          <a:p>
            <a:r>
              <a:rPr lang="en-US" dirty="0"/>
              <a:t>SPMD is by far the most commonly used pattern for structuring parallel </a:t>
            </a:r>
            <a:r>
              <a:rPr lang="en-US" dirty="0" smtClean="0"/>
              <a:t>programs</a:t>
            </a:r>
          </a:p>
          <a:p>
            <a:pPr lvl="1"/>
            <a:r>
              <a:rPr lang="en-US" dirty="0" smtClean="0"/>
              <a:t>MPI</a:t>
            </a:r>
            <a:r>
              <a:rPr lang="en-US" dirty="0"/>
              <a:t>, OpenMP, CUDA, </a:t>
            </a:r>
            <a:r>
              <a:rPr lang="en-US" dirty="0" err="1"/>
              <a:t>etc</a:t>
            </a:r>
            <a:endParaRPr lang="en-US" dirty="0"/>
          </a:p>
          <a:p>
            <a:endParaRPr lang="en-US" dirty="0"/>
          </a:p>
        </p:txBody>
      </p:sp>
      <p:sp>
        <p:nvSpPr>
          <p:cNvPr id="7" name="Rectangle 6"/>
          <p:cNvSpPr/>
          <p:nvPr/>
        </p:nvSpPr>
        <p:spPr>
          <a:xfrm>
            <a:off x="2438400" y="3886200"/>
            <a:ext cx="2971800" cy="830997"/>
          </a:xfrm>
          <a:prstGeom prst="rect">
            <a:avLst/>
          </a:prstGeom>
        </p:spPr>
        <p:txBody>
          <a:bodyPr wrap="square">
            <a:spAutoFit/>
          </a:bodyPr>
          <a:lstStyle/>
          <a:p>
            <a:pPr marL="251460" lvl="1" indent="0">
              <a:buNone/>
            </a:pPr>
            <a:r>
              <a:rPr lang="en-US" sz="2400" dirty="0">
                <a:latin typeface="Arial"/>
                <a:cs typeface="Arial"/>
              </a:rPr>
              <a:t> if(</a:t>
            </a:r>
            <a:r>
              <a:rPr lang="en-US" sz="2400" dirty="0" err="1">
                <a:latin typeface="Arial"/>
                <a:cs typeface="Arial"/>
              </a:rPr>
              <a:t>my_id</a:t>
            </a:r>
            <a:r>
              <a:rPr lang="en-US" sz="2400" dirty="0">
                <a:latin typeface="Arial"/>
                <a:cs typeface="Arial"/>
              </a:rPr>
              <a:t> == </a:t>
            </a:r>
            <a:r>
              <a:rPr lang="en-US" sz="2400" dirty="0" smtClean="0">
                <a:latin typeface="Arial"/>
                <a:cs typeface="Arial"/>
              </a:rPr>
              <a:t>x) {   }</a:t>
            </a:r>
          </a:p>
          <a:p>
            <a:pPr marL="251460" lvl="1" indent="0">
              <a:buNone/>
            </a:pPr>
            <a:r>
              <a:rPr lang="en-US" sz="2400" dirty="0">
                <a:latin typeface="Arial"/>
                <a:cs typeface="Arial"/>
              </a:rPr>
              <a:t> </a:t>
            </a:r>
            <a:r>
              <a:rPr lang="en-US" sz="2400" dirty="0" smtClean="0">
                <a:latin typeface="Arial"/>
                <a:cs typeface="Arial"/>
              </a:rPr>
              <a:t>else </a:t>
            </a:r>
            <a:r>
              <a:rPr lang="en-US" sz="2400" dirty="0">
                <a:latin typeface="Arial"/>
                <a:cs typeface="Arial"/>
              </a:rPr>
              <a:t>{    }</a:t>
            </a:r>
          </a:p>
        </p:txBody>
      </p:sp>
    </p:spTree>
    <p:extLst>
      <p:ext uri="{BB962C8B-B14F-4D97-AF65-F5344CB8AC3E}">
        <p14:creationId xmlns:p14="http://schemas.microsoft.com/office/powerpoint/2010/main" val="2617328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eaLnBrk="1" hangingPunct="1"/>
            <a:r>
              <a:rPr lang="en-US" sz="4100" dirty="0" smtClean="0"/>
              <a:t>OpenMP Parallel Regions</a:t>
            </a:r>
          </a:p>
        </p:txBody>
      </p:sp>
      <p:sp>
        <p:nvSpPr>
          <p:cNvPr id="33794" name="Rectangle 3"/>
          <p:cNvSpPr>
            <a:spLocks noGrp="1" noChangeArrowheads="1"/>
          </p:cNvSpPr>
          <p:nvPr>
            <p:ph idx="1"/>
          </p:nvPr>
        </p:nvSpPr>
        <p:spPr>
          <a:xfrm>
            <a:off x="304800" y="1143000"/>
            <a:ext cx="8515350" cy="3505200"/>
          </a:xfrm>
        </p:spPr>
        <p:txBody>
          <a:bodyPr>
            <a:noAutofit/>
          </a:bodyPr>
          <a:lstStyle/>
          <a:p>
            <a:pPr eaLnBrk="1" hangingPunct="1"/>
            <a:r>
              <a:rPr lang="en-US" sz="2400" dirty="0" smtClean="0"/>
              <a:t>In </a:t>
            </a:r>
            <a:r>
              <a:rPr lang="en-US" sz="2400" dirty="0" smtClean="0">
                <a:solidFill>
                  <a:srgbClr val="0000FF"/>
                </a:solidFill>
              </a:rPr>
              <a:t>C/C++</a:t>
            </a:r>
            <a:r>
              <a:rPr lang="en-US" sz="2400" dirty="0" smtClean="0"/>
              <a:t>: a </a:t>
            </a:r>
            <a:r>
              <a:rPr lang="en-US" sz="2400" dirty="0" smtClean="0">
                <a:solidFill>
                  <a:srgbClr val="0000FF"/>
                </a:solidFill>
              </a:rPr>
              <a:t>block</a:t>
            </a:r>
            <a:r>
              <a:rPr lang="en-US" sz="2400" dirty="0" smtClean="0">
                <a:solidFill>
                  <a:srgbClr val="3366FF"/>
                </a:solidFill>
              </a:rPr>
              <a:t> </a:t>
            </a:r>
            <a:r>
              <a:rPr lang="en-US" sz="2400" dirty="0" smtClean="0"/>
              <a:t>is a single statement or a group of statement  between {  }</a:t>
            </a:r>
          </a:p>
          <a:p>
            <a:pPr eaLnBrk="1" hangingPunct="1"/>
            <a:endParaRPr lang="en-US" sz="2400" dirty="0"/>
          </a:p>
          <a:p>
            <a:pPr marL="0" indent="0">
              <a:buNone/>
            </a:pPr>
            <a:endParaRPr lang="en-US" sz="2400" dirty="0"/>
          </a:p>
          <a:p>
            <a:pPr marL="0" indent="0">
              <a:buNone/>
            </a:pPr>
            <a:endParaRPr lang="en-US" sz="2400" dirty="0" smtClean="0"/>
          </a:p>
          <a:p>
            <a:endParaRPr lang="en-US" sz="2400" dirty="0" smtClean="0"/>
          </a:p>
          <a:p>
            <a:r>
              <a:rPr lang="en-US" sz="2400" dirty="0" smtClean="0"/>
              <a:t>In </a:t>
            </a:r>
            <a:r>
              <a:rPr lang="en-US" sz="2400" dirty="0">
                <a:solidFill>
                  <a:srgbClr val="0000FF"/>
                </a:solidFill>
              </a:rPr>
              <a:t>Fortran</a:t>
            </a:r>
            <a:r>
              <a:rPr lang="en-US" sz="2400" dirty="0"/>
              <a:t>: a </a:t>
            </a:r>
            <a:r>
              <a:rPr lang="en-US" sz="2400" dirty="0">
                <a:solidFill>
                  <a:srgbClr val="0000FF"/>
                </a:solidFill>
              </a:rPr>
              <a:t>block </a:t>
            </a:r>
            <a:r>
              <a:rPr lang="en-US" sz="2400" dirty="0"/>
              <a:t>is a single statement or a group of statements between directive/end-directive pairs. </a:t>
            </a:r>
          </a:p>
          <a:p>
            <a:pPr eaLnBrk="1" hangingPunct="1"/>
            <a:endParaRPr lang="en-US" dirty="0" smtClean="0"/>
          </a:p>
        </p:txBody>
      </p:sp>
      <p:sp>
        <p:nvSpPr>
          <p:cNvPr id="33795" name="Slide Number Placeholder 3"/>
          <p:cNvSpPr>
            <a:spLocks noGrp="1"/>
          </p:cNvSpPr>
          <p:nvPr>
            <p:ph type="sldNum" sz="quarter" idx="12"/>
          </p:nvPr>
        </p:nvSpPr>
        <p:spPr bwMode="auto">
          <a:noFill/>
          <a:ln>
            <a:miter lim="800000"/>
            <a:headEnd/>
            <a:tailEnd/>
          </a:ln>
        </p:spPr>
        <p:txBody>
          <a:bodyPr/>
          <a:lstStyle/>
          <a:p>
            <a:fld id="{CDBA8EE2-1F3D-4508-A503-6BEE333C5ABA}" type="slidenum">
              <a:rPr lang="en-US"/>
              <a:pPr/>
              <a:t>19</a:t>
            </a:fld>
            <a:endParaRPr lang="en-US"/>
          </a:p>
        </p:txBody>
      </p:sp>
      <p:sp>
        <p:nvSpPr>
          <p:cNvPr id="1637381" name="Rectangle 5"/>
          <p:cNvSpPr>
            <a:spLocks noChangeArrowheads="1"/>
          </p:cNvSpPr>
          <p:nvPr/>
        </p:nvSpPr>
        <p:spPr bwMode="auto">
          <a:xfrm>
            <a:off x="762000" y="4648200"/>
            <a:ext cx="3657600" cy="1752600"/>
          </a:xfrm>
          <a:prstGeom prst="rect">
            <a:avLst/>
          </a:prstGeom>
          <a:solidFill>
            <a:schemeClr val="accent1">
              <a:lumMod val="20000"/>
              <a:lumOff val="80000"/>
            </a:schemeClr>
          </a:solidFill>
          <a:ln w="9525">
            <a:noFill/>
            <a:miter lim="800000"/>
            <a:headEnd/>
            <a:tailEnd/>
          </a:ln>
          <a:effectLst/>
        </p:spPr>
        <p:txBody>
          <a:bodyPr lIns="90488" tIns="44450" rIns="90488" bIns="44450"/>
          <a:lstStyle/>
          <a:p>
            <a:pPr marL="342900" indent="-342900" eaLnBrk="0" hangingPunct="0">
              <a:spcBef>
                <a:spcPct val="20000"/>
              </a:spcBef>
              <a:defRPr/>
            </a:pPr>
            <a:r>
              <a:rPr lang="en-US" sz="1800" b="1" dirty="0">
                <a:solidFill>
                  <a:srgbClr val="003BF8"/>
                </a:solidFill>
                <a:latin typeface="Arial" charset="0"/>
                <a:ea typeface="+mn-ea"/>
              </a:rPr>
              <a:t>C$OMP PARALLEL</a:t>
            </a:r>
          </a:p>
          <a:p>
            <a:pPr marL="342900" indent="-342900" eaLnBrk="0" hangingPunct="0">
              <a:spcBef>
                <a:spcPct val="20000"/>
              </a:spcBef>
              <a:defRPr/>
            </a:pPr>
            <a:r>
              <a:rPr lang="en-US" sz="1800" b="0" dirty="0">
                <a:solidFill>
                  <a:scrgbClr r="0" g="0" b="0"/>
                </a:solidFill>
                <a:latin typeface="Arial" charset="0"/>
                <a:ea typeface="+mn-ea"/>
              </a:rPr>
              <a:t>10    </a:t>
            </a:r>
            <a:r>
              <a:rPr lang="en-US" sz="1800" b="0" dirty="0" err="1">
                <a:solidFill>
                  <a:scrgbClr r="0" g="0" b="0"/>
                </a:solidFill>
                <a:latin typeface="Arial" charset="0"/>
                <a:ea typeface="+mn-ea"/>
              </a:rPr>
              <a:t>wrk</a:t>
            </a:r>
            <a:r>
              <a:rPr lang="en-US" sz="1800" b="0" dirty="0">
                <a:solidFill>
                  <a:scrgbClr r="0" g="0" b="0"/>
                </a:solidFill>
                <a:latin typeface="Arial" charset="0"/>
                <a:ea typeface="+mn-ea"/>
              </a:rPr>
              <a:t>(id) = garbage(id)</a:t>
            </a:r>
          </a:p>
          <a:p>
            <a:pPr marL="342900" indent="-342900" eaLnBrk="0" hangingPunct="0">
              <a:spcBef>
                <a:spcPct val="20000"/>
              </a:spcBef>
              <a:defRPr/>
            </a:pPr>
            <a:r>
              <a:rPr lang="en-US" sz="1800" b="0" dirty="0">
                <a:solidFill>
                  <a:scrgbClr r="0" g="0" b="0"/>
                </a:solidFill>
                <a:latin typeface="Arial" charset="0"/>
                <a:ea typeface="+mn-ea"/>
              </a:rPr>
              <a:t>        res(id) = </a:t>
            </a:r>
            <a:r>
              <a:rPr lang="en-US" sz="1800" b="0" dirty="0" err="1">
                <a:solidFill>
                  <a:scrgbClr r="0" g="0" b="0"/>
                </a:solidFill>
                <a:latin typeface="Arial" charset="0"/>
                <a:ea typeface="+mn-ea"/>
              </a:rPr>
              <a:t>wrk</a:t>
            </a:r>
            <a:r>
              <a:rPr lang="en-US" sz="1800" b="0" dirty="0">
                <a:solidFill>
                  <a:scrgbClr r="0" g="0" b="0"/>
                </a:solidFill>
                <a:latin typeface="Arial" charset="0"/>
                <a:ea typeface="+mn-ea"/>
              </a:rPr>
              <a:t>(id)**2</a:t>
            </a:r>
          </a:p>
          <a:p>
            <a:pPr marL="342900" indent="-342900" eaLnBrk="0" hangingPunct="0">
              <a:spcBef>
                <a:spcPct val="20000"/>
              </a:spcBef>
              <a:defRPr/>
            </a:pPr>
            <a:r>
              <a:rPr lang="en-US" sz="1800" b="0" dirty="0">
                <a:solidFill>
                  <a:scrgbClr r="0" g="0" b="0"/>
                </a:solidFill>
                <a:latin typeface="Arial" charset="0"/>
                <a:ea typeface="+mn-ea"/>
              </a:rPr>
              <a:t>        if(.</a:t>
            </a:r>
            <a:r>
              <a:rPr lang="en-US" sz="1800" b="0" dirty="0" err="1">
                <a:solidFill>
                  <a:scrgbClr r="0" g="0" b="0"/>
                </a:solidFill>
                <a:latin typeface="Arial" charset="0"/>
                <a:ea typeface="+mn-ea"/>
              </a:rPr>
              <a:t>not.conv</a:t>
            </a:r>
            <a:r>
              <a:rPr lang="en-US" sz="1800" b="0" dirty="0">
                <a:solidFill>
                  <a:scrgbClr r="0" g="0" b="0"/>
                </a:solidFill>
                <a:latin typeface="Arial" charset="0"/>
                <a:ea typeface="+mn-ea"/>
              </a:rPr>
              <a:t>(res(id)) </a:t>
            </a:r>
            <a:r>
              <a:rPr lang="en-US" sz="1800" b="0" dirty="0" err="1">
                <a:solidFill>
                  <a:scrgbClr r="0" g="0" b="0"/>
                </a:solidFill>
                <a:latin typeface="Arial" charset="0"/>
                <a:ea typeface="+mn-ea"/>
              </a:rPr>
              <a:t>goto</a:t>
            </a:r>
            <a:r>
              <a:rPr lang="en-US" sz="1800" b="0" dirty="0">
                <a:solidFill>
                  <a:scrgbClr r="0" g="0" b="0"/>
                </a:solidFill>
                <a:latin typeface="Arial" charset="0"/>
                <a:ea typeface="+mn-ea"/>
              </a:rPr>
              <a:t> 10</a:t>
            </a:r>
          </a:p>
          <a:p>
            <a:pPr marL="342900" indent="-342900" eaLnBrk="0" hangingPunct="0">
              <a:spcBef>
                <a:spcPct val="20000"/>
              </a:spcBef>
              <a:defRPr/>
            </a:pPr>
            <a:r>
              <a:rPr lang="en-US" sz="1800" b="1" dirty="0">
                <a:solidFill>
                  <a:srgbClr val="003BF8"/>
                </a:solidFill>
                <a:latin typeface="Arial" charset="0"/>
                <a:ea typeface="+mn-ea"/>
              </a:rPr>
              <a:t>C$OMP END PARALLEL</a:t>
            </a:r>
          </a:p>
        </p:txBody>
      </p:sp>
      <p:sp>
        <p:nvSpPr>
          <p:cNvPr id="1637382" name="Rectangle 6"/>
          <p:cNvSpPr>
            <a:spLocks noChangeArrowheads="1"/>
          </p:cNvSpPr>
          <p:nvPr/>
        </p:nvSpPr>
        <p:spPr bwMode="auto">
          <a:xfrm>
            <a:off x="4876800" y="4648200"/>
            <a:ext cx="3505200" cy="1752600"/>
          </a:xfrm>
          <a:prstGeom prst="rect">
            <a:avLst/>
          </a:prstGeom>
          <a:solidFill>
            <a:schemeClr val="accent1">
              <a:lumMod val="20000"/>
              <a:lumOff val="80000"/>
            </a:schemeClr>
          </a:solidFill>
          <a:ln w="9525">
            <a:noFill/>
            <a:miter lim="800000"/>
            <a:headEnd/>
            <a:tailEnd/>
          </a:ln>
          <a:effectLst/>
        </p:spPr>
        <p:txBody>
          <a:bodyPr lIns="90488" tIns="44450" rIns="90488" bIns="44450"/>
          <a:lstStyle/>
          <a:p>
            <a:pPr marL="342900" indent="-342900" eaLnBrk="0" hangingPunct="0">
              <a:spcBef>
                <a:spcPct val="20000"/>
              </a:spcBef>
              <a:defRPr/>
            </a:pPr>
            <a:r>
              <a:rPr lang="en-US" b="1" dirty="0">
                <a:solidFill>
                  <a:srgbClr val="003BF8"/>
                </a:solidFill>
                <a:latin typeface="Arial" charset="0"/>
              </a:rPr>
              <a:t>C$OMP PARALLEL DO</a:t>
            </a:r>
          </a:p>
          <a:p>
            <a:pPr marL="342900" indent="-342900" eaLnBrk="0" hangingPunct="0">
              <a:spcBef>
                <a:spcPct val="20000"/>
              </a:spcBef>
              <a:defRPr/>
            </a:pPr>
            <a:r>
              <a:rPr lang="en-US" sz="1800" b="0" dirty="0">
                <a:solidFill>
                  <a:scrgbClr r="0" g="0" b="0"/>
                </a:solidFill>
                <a:latin typeface="Arial" charset="0"/>
                <a:ea typeface="+mn-ea"/>
              </a:rPr>
              <a:t>      do </a:t>
            </a:r>
            <a:r>
              <a:rPr lang="en-US" sz="1800" b="0" dirty="0" err="1" smtClean="0">
                <a:solidFill>
                  <a:scrgbClr r="0" g="0" b="0"/>
                </a:solidFill>
                <a:latin typeface="Arial" charset="0"/>
                <a:ea typeface="+mn-ea"/>
              </a:rPr>
              <a:t>i</a:t>
            </a:r>
            <a:r>
              <a:rPr lang="en-US" sz="1800" b="0" dirty="0" smtClean="0">
                <a:solidFill>
                  <a:scrgbClr r="0" g="0" b="0"/>
                </a:solidFill>
                <a:latin typeface="Arial" charset="0"/>
                <a:ea typeface="+mn-ea"/>
              </a:rPr>
              <a:t>=</a:t>
            </a:r>
            <a:r>
              <a:rPr lang="en-US" sz="1800" b="0" dirty="0">
                <a:solidFill>
                  <a:scrgbClr r="0" g="0" b="0"/>
                </a:solidFill>
                <a:latin typeface="Arial" charset="0"/>
                <a:ea typeface="+mn-ea"/>
              </a:rPr>
              <a:t>1,N</a:t>
            </a:r>
            <a:br>
              <a:rPr lang="en-US" sz="1800" b="0" dirty="0">
                <a:solidFill>
                  <a:scrgbClr r="0" g="0" b="0"/>
                </a:solidFill>
                <a:latin typeface="Arial" charset="0"/>
                <a:ea typeface="+mn-ea"/>
              </a:rPr>
            </a:br>
            <a:r>
              <a:rPr lang="en-US" sz="1800" b="0" dirty="0">
                <a:solidFill>
                  <a:scrgbClr r="0" g="0" b="0"/>
                </a:solidFill>
                <a:latin typeface="Arial" charset="0"/>
                <a:ea typeface="+mn-ea"/>
              </a:rPr>
              <a:t>       res</a:t>
            </a:r>
            <a:r>
              <a:rPr lang="en-US" sz="1800" b="0" dirty="0" smtClean="0">
                <a:solidFill>
                  <a:scrgbClr r="0" g="0" b="0"/>
                </a:solidFill>
                <a:latin typeface="Arial" charset="0"/>
                <a:ea typeface="+mn-ea"/>
              </a:rPr>
              <a:t>(</a:t>
            </a:r>
            <a:r>
              <a:rPr lang="en-US" sz="1800" b="0" dirty="0" err="1" smtClean="0">
                <a:solidFill>
                  <a:scrgbClr r="0" g="0" b="0"/>
                </a:solidFill>
                <a:latin typeface="Arial" charset="0"/>
                <a:ea typeface="+mn-ea"/>
              </a:rPr>
              <a:t>i</a:t>
            </a:r>
            <a:r>
              <a:rPr lang="en-US" sz="1800" b="0" dirty="0" smtClean="0">
                <a:solidFill>
                  <a:scrgbClr r="0" g="0" b="0"/>
                </a:solidFill>
                <a:latin typeface="Arial" charset="0"/>
                <a:ea typeface="+mn-ea"/>
              </a:rPr>
              <a:t>)</a:t>
            </a:r>
            <a:r>
              <a:rPr lang="en-US" sz="1800" b="0" dirty="0">
                <a:solidFill>
                  <a:scrgbClr r="0" g="0" b="0"/>
                </a:solidFill>
                <a:latin typeface="Arial" charset="0"/>
                <a:ea typeface="+mn-ea"/>
              </a:rPr>
              <a:t>=</a:t>
            </a:r>
            <a:r>
              <a:rPr lang="en-US" sz="1800" b="0" dirty="0" err="1">
                <a:solidFill>
                  <a:scrgbClr r="0" g="0" b="0"/>
                </a:solidFill>
                <a:latin typeface="Arial" charset="0"/>
                <a:ea typeface="+mn-ea"/>
              </a:rPr>
              <a:t>bigComp</a:t>
            </a:r>
            <a:r>
              <a:rPr lang="en-US" sz="1800" b="0" dirty="0" smtClean="0">
                <a:solidFill>
                  <a:scrgbClr r="0" g="0" b="0"/>
                </a:solidFill>
                <a:latin typeface="Arial" charset="0"/>
                <a:ea typeface="+mn-ea"/>
              </a:rPr>
              <a:t>(</a:t>
            </a:r>
            <a:r>
              <a:rPr lang="en-US" sz="1800" b="0" dirty="0" err="1" smtClean="0">
                <a:solidFill>
                  <a:scrgbClr r="0" g="0" b="0"/>
                </a:solidFill>
                <a:latin typeface="Arial" charset="0"/>
                <a:ea typeface="+mn-ea"/>
              </a:rPr>
              <a:t>i</a:t>
            </a:r>
            <a:r>
              <a:rPr lang="en-US" sz="1800" b="0" dirty="0" smtClean="0">
                <a:solidFill>
                  <a:scrgbClr r="0" g="0" b="0"/>
                </a:solidFill>
                <a:latin typeface="Arial" charset="0"/>
                <a:ea typeface="+mn-ea"/>
              </a:rPr>
              <a:t>)</a:t>
            </a:r>
            <a:endParaRPr lang="en-US" sz="1800" b="0" dirty="0">
              <a:solidFill>
                <a:scrgbClr r="0" g="0" b="0"/>
              </a:solidFill>
              <a:latin typeface="Arial" charset="0"/>
              <a:ea typeface="+mn-ea"/>
            </a:endParaRPr>
          </a:p>
          <a:p>
            <a:pPr marL="342900" indent="-342900" eaLnBrk="0" hangingPunct="0">
              <a:spcBef>
                <a:spcPct val="20000"/>
              </a:spcBef>
              <a:defRPr/>
            </a:pPr>
            <a:r>
              <a:rPr lang="en-US" sz="1800" b="0" dirty="0">
                <a:solidFill>
                  <a:scrgbClr r="0" g="0" b="0"/>
                </a:solidFill>
                <a:latin typeface="Arial" charset="0"/>
                <a:ea typeface="+mn-ea"/>
              </a:rPr>
              <a:t>      </a:t>
            </a:r>
            <a:r>
              <a:rPr lang="en-US" sz="1800" b="0" dirty="0" smtClean="0">
                <a:solidFill>
                  <a:scrgbClr r="0" g="0" b="0"/>
                </a:solidFill>
                <a:latin typeface="Arial" charset="0"/>
                <a:ea typeface="+mn-ea"/>
              </a:rPr>
              <a:t>end </a:t>
            </a:r>
            <a:r>
              <a:rPr lang="en-US" sz="1800" b="0" dirty="0">
                <a:solidFill>
                  <a:scrgbClr r="0" g="0" b="0"/>
                </a:solidFill>
                <a:latin typeface="Arial" charset="0"/>
                <a:ea typeface="+mn-ea"/>
              </a:rPr>
              <a:t>do </a:t>
            </a:r>
          </a:p>
          <a:p>
            <a:pPr marL="342900" indent="-342900" eaLnBrk="0" hangingPunct="0">
              <a:spcBef>
                <a:spcPct val="20000"/>
              </a:spcBef>
              <a:defRPr/>
            </a:pPr>
            <a:r>
              <a:rPr lang="en-US" sz="1800" b="1" dirty="0">
                <a:solidFill>
                  <a:srgbClr val="003BF8"/>
                </a:solidFill>
                <a:latin typeface="Arial" charset="0"/>
                <a:ea typeface="+mn-ea"/>
              </a:rPr>
              <a:t>C$OMP END PARALLEL DO</a:t>
            </a:r>
          </a:p>
        </p:txBody>
      </p:sp>
      <p:sp>
        <p:nvSpPr>
          <p:cNvPr id="1637383" name="Rectangle 7"/>
          <p:cNvSpPr>
            <a:spLocks noChangeArrowheads="1"/>
          </p:cNvSpPr>
          <p:nvPr/>
        </p:nvSpPr>
        <p:spPr bwMode="auto">
          <a:xfrm>
            <a:off x="762000" y="1981200"/>
            <a:ext cx="3657600" cy="1676400"/>
          </a:xfrm>
          <a:prstGeom prst="rect">
            <a:avLst/>
          </a:prstGeom>
          <a:solidFill>
            <a:schemeClr val="accent1">
              <a:lumMod val="20000"/>
              <a:lumOff val="80000"/>
            </a:schemeClr>
          </a:solidFill>
          <a:ln w="9525">
            <a:noFill/>
            <a:miter lim="800000"/>
            <a:headEnd/>
            <a:tailEnd/>
          </a:ln>
          <a:effectLst/>
        </p:spPr>
        <p:txBody>
          <a:bodyPr lIns="90488" tIns="44450" rIns="90488" bIns="44450"/>
          <a:lstStyle/>
          <a:p>
            <a:pPr marL="342900" indent="-342900" eaLnBrk="0" hangingPunct="0">
              <a:spcBef>
                <a:spcPct val="20000"/>
              </a:spcBef>
              <a:defRPr/>
            </a:pPr>
            <a:r>
              <a:rPr lang="en-US" sz="1800" b="1" dirty="0">
                <a:solidFill>
                  <a:srgbClr val="003BF8"/>
                </a:solidFill>
                <a:latin typeface="Arial" charset="0"/>
                <a:ea typeface="+mn-ea"/>
              </a:rPr>
              <a:t>#pragma </a:t>
            </a:r>
            <a:r>
              <a:rPr lang="en-US" sz="1800" b="1" dirty="0" err="1">
                <a:solidFill>
                  <a:srgbClr val="003BF8"/>
                </a:solidFill>
                <a:latin typeface="Arial" charset="0"/>
                <a:ea typeface="+mn-ea"/>
              </a:rPr>
              <a:t>omp</a:t>
            </a:r>
            <a:r>
              <a:rPr lang="en-US" sz="1800" b="1" dirty="0">
                <a:solidFill>
                  <a:srgbClr val="003BF8"/>
                </a:solidFill>
                <a:latin typeface="Arial" charset="0"/>
                <a:ea typeface="+mn-ea"/>
              </a:rPr>
              <a:t> parallel</a:t>
            </a:r>
          </a:p>
          <a:p>
            <a:pPr marL="342900" indent="-342900" eaLnBrk="0" hangingPunct="0">
              <a:spcBef>
                <a:spcPct val="20000"/>
              </a:spcBef>
              <a:defRPr/>
            </a:pPr>
            <a:r>
              <a:rPr lang="en-US" b="1" dirty="0">
                <a:solidFill>
                  <a:srgbClr val="003BF8"/>
                </a:solidFill>
                <a:latin typeface="Arial" charset="0"/>
              </a:rPr>
              <a:t>{</a:t>
            </a:r>
          </a:p>
          <a:p>
            <a:pPr marL="342900" indent="-342900" eaLnBrk="0" hangingPunct="0">
              <a:spcBef>
                <a:spcPct val="20000"/>
              </a:spcBef>
              <a:defRPr/>
            </a:pPr>
            <a:r>
              <a:rPr lang="en-US" sz="1800" b="0" dirty="0">
                <a:solidFill>
                  <a:scrgbClr r="0" g="0" b="0"/>
                </a:solidFill>
                <a:latin typeface="Arial" charset="0"/>
                <a:ea typeface="+mn-ea"/>
              </a:rPr>
              <a:t>     id = </a:t>
            </a:r>
            <a:r>
              <a:rPr lang="en-US" sz="1800" b="0" dirty="0" err="1" smtClean="0">
                <a:solidFill>
                  <a:scrgbClr r="0" g="0" b="0"/>
                </a:solidFill>
                <a:latin typeface="Arial" charset="0"/>
                <a:ea typeface="+mn-ea"/>
              </a:rPr>
              <a:t>omp_get_thread_num</a:t>
            </a:r>
            <a:r>
              <a:rPr lang="en-US" sz="1800" b="0" dirty="0">
                <a:solidFill>
                  <a:scrgbClr r="0" g="0" b="0"/>
                </a:solidFill>
                <a:latin typeface="Arial" charset="0"/>
                <a:ea typeface="+mn-ea"/>
              </a:rPr>
              <a:t>();</a:t>
            </a:r>
          </a:p>
          <a:p>
            <a:pPr marL="342900" indent="-342900" eaLnBrk="0" hangingPunct="0">
              <a:spcBef>
                <a:spcPct val="20000"/>
              </a:spcBef>
              <a:defRPr/>
            </a:pPr>
            <a:r>
              <a:rPr lang="en-US" sz="1800" b="0" dirty="0">
                <a:solidFill>
                  <a:scrgbClr r="0" g="0" b="0"/>
                </a:solidFill>
                <a:latin typeface="Arial" charset="0"/>
                <a:ea typeface="+mn-ea"/>
              </a:rPr>
              <a:t>     </a:t>
            </a:r>
            <a:r>
              <a:rPr lang="en-US" sz="1800" b="0" dirty="0" smtClean="0">
                <a:solidFill>
                  <a:scrgbClr r="0" g="0" b="0"/>
                </a:solidFill>
                <a:latin typeface="Arial" charset="0"/>
                <a:ea typeface="+mn-ea"/>
              </a:rPr>
              <a:t>res</a:t>
            </a:r>
            <a:r>
              <a:rPr lang="en-US" sz="1800" b="0" dirty="0">
                <a:solidFill>
                  <a:scrgbClr r="0" g="0" b="0"/>
                </a:solidFill>
                <a:latin typeface="Arial" charset="0"/>
                <a:ea typeface="+mn-ea"/>
              </a:rPr>
              <a:t>[</a:t>
            </a:r>
            <a:r>
              <a:rPr lang="en-US" sz="1800" b="0" dirty="0" smtClean="0">
                <a:solidFill>
                  <a:scrgbClr r="0" g="0" b="0"/>
                </a:solidFill>
                <a:latin typeface="Arial" charset="0"/>
                <a:ea typeface="+mn-ea"/>
              </a:rPr>
              <a:t>id] </a:t>
            </a:r>
            <a:r>
              <a:rPr lang="en-US" sz="1800" b="0" dirty="0">
                <a:solidFill>
                  <a:scrgbClr r="0" g="0" b="0"/>
                </a:solidFill>
                <a:latin typeface="Arial" charset="0"/>
                <a:ea typeface="+mn-ea"/>
              </a:rPr>
              <a:t>= </a:t>
            </a:r>
            <a:r>
              <a:rPr lang="en-US" sz="1800" b="0" dirty="0" err="1">
                <a:solidFill>
                  <a:scrgbClr r="0" g="0" b="0"/>
                </a:solidFill>
                <a:latin typeface="Arial" charset="0"/>
                <a:ea typeface="+mn-ea"/>
              </a:rPr>
              <a:t>lots_of_work</a:t>
            </a:r>
            <a:r>
              <a:rPr lang="en-US" sz="1800" b="0" dirty="0">
                <a:solidFill>
                  <a:scrgbClr r="0" g="0" b="0"/>
                </a:solidFill>
                <a:latin typeface="Arial" charset="0"/>
                <a:ea typeface="+mn-ea"/>
              </a:rPr>
              <a:t>(id);</a:t>
            </a:r>
          </a:p>
          <a:p>
            <a:pPr marL="342900" indent="-342900" eaLnBrk="0" hangingPunct="0">
              <a:spcBef>
                <a:spcPct val="20000"/>
              </a:spcBef>
              <a:defRPr/>
            </a:pPr>
            <a:r>
              <a:rPr lang="en-US" b="1" dirty="0">
                <a:solidFill>
                  <a:srgbClr val="003BF8"/>
                </a:solidFill>
                <a:latin typeface="Arial" charset="0"/>
              </a:rPr>
              <a:t>}</a:t>
            </a:r>
          </a:p>
        </p:txBody>
      </p:sp>
      <p:sp>
        <p:nvSpPr>
          <p:cNvPr id="33800" name="Rectangle 8"/>
          <p:cNvSpPr>
            <a:spLocks noChangeArrowheads="1"/>
          </p:cNvSpPr>
          <p:nvPr/>
        </p:nvSpPr>
        <p:spPr bwMode="auto">
          <a:xfrm>
            <a:off x="4876800" y="1981200"/>
            <a:ext cx="3505200" cy="1676400"/>
          </a:xfrm>
          <a:prstGeom prst="rect">
            <a:avLst/>
          </a:prstGeom>
          <a:solidFill>
            <a:schemeClr val="accent1">
              <a:lumMod val="20000"/>
              <a:lumOff val="80000"/>
            </a:schemeClr>
          </a:solidFill>
          <a:ln w="9525">
            <a:noFill/>
            <a:miter lim="800000"/>
            <a:headEnd/>
            <a:tailEnd/>
          </a:ln>
          <a:effectLst/>
        </p:spPr>
        <p:txBody>
          <a:bodyPr lIns="90488" tIns="44450" rIns="90488" bIns="44450"/>
          <a:lstStyle/>
          <a:p>
            <a:pPr marL="342900" indent="-342900" eaLnBrk="0" hangingPunct="0">
              <a:spcBef>
                <a:spcPct val="20000"/>
              </a:spcBef>
              <a:defRPr/>
            </a:pPr>
            <a:r>
              <a:rPr lang="en-US" sz="1800" b="1" dirty="0">
                <a:solidFill>
                  <a:srgbClr val="003BF8"/>
                </a:solidFill>
                <a:latin typeface="Arial" charset="0"/>
                <a:ea typeface="+mn-ea"/>
              </a:rPr>
              <a:t>#pragma </a:t>
            </a:r>
            <a:r>
              <a:rPr lang="en-US" sz="1800" b="1" dirty="0" err="1">
                <a:solidFill>
                  <a:srgbClr val="003BF8"/>
                </a:solidFill>
                <a:latin typeface="Arial" charset="0"/>
                <a:ea typeface="+mn-ea"/>
              </a:rPr>
              <a:t>omp</a:t>
            </a:r>
            <a:r>
              <a:rPr lang="en-US" sz="1800" b="1" dirty="0">
                <a:solidFill>
                  <a:srgbClr val="003BF8"/>
                </a:solidFill>
                <a:latin typeface="Arial" charset="0"/>
                <a:ea typeface="+mn-ea"/>
              </a:rPr>
              <a:t> parallel for  </a:t>
            </a:r>
          </a:p>
          <a:p>
            <a:pPr marL="342900" indent="-342900" eaLnBrk="0" hangingPunct="0">
              <a:spcBef>
                <a:spcPct val="20000"/>
              </a:spcBef>
              <a:defRPr/>
            </a:pPr>
            <a:r>
              <a:rPr lang="en-US" sz="1800" b="0" dirty="0" smtClean="0">
                <a:solidFill>
                  <a:scrgbClr r="0" g="0" b="0"/>
                </a:solidFill>
                <a:latin typeface="Arial" pitchFamily="34" charset="0"/>
              </a:rPr>
              <a:t>for(</a:t>
            </a:r>
            <a:r>
              <a:rPr lang="en-US" sz="1800" b="0" dirty="0" err="1" smtClean="0">
                <a:solidFill>
                  <a:scrgbClr r="0" g="0" b="0"/>
                </a:solidFill>
                <a:latin typeface="Arial" pitchFamily="34" charset="0"/>
              </a:rPr>
              <a:t>i</a:t>
            </a:r>
            <a:r>
              <a:rPr lang="en-US" sz="1800" b="0" dirty="0" smtClean="0">
                <a:solidFill>
                  <a:scrgbClr r="0" g="0" b="0"/>
                </a:solidFill>
                <a:latin typeface="Arial" pitchFamily="34" charset="0"/>
              </a:rPr>
              <a:t>=</a:t>
            </a:r>
            <a:r>
              <a:rPr lang="en-US" sz="1800" b="0" dirty="0">
                <a:solidFill>
                  <a:scrgbClr r="0" g="0" b="0"/>
                </a:solidFill>
                <a:latin typeface="Arial" pitchFamily="34" charset="0"/>
              </a:rPr>
              <a:t>0</a:t>
            </a:r>
            <a:r>
              <a:rPr lang="en-US" sz="1800" b="0" dirty="0" smtClean="0">
                <a:solidFill>
                  <a:scrgbClr r="0" g="0" b="0"/>
                </a:solidFill>
                <a:latin typeface="Arial" pitchFamily="34" charset="0"/>
              </a:rPr>
              <a:t>;</a:t>
            </a:r>
            <a:r>
              <a:rPr lang="en-US" sz="1800" b="0" dirty="0">
                <a:solidFill>
                  <a:scrgbClr r="0" g="0" b="0"/>
                </a:solidFill>
                <a:latin typeface="Arial" pitchFamily="34" charset="0"/>
              </a:rPr>
              <a:t>i</a:t>
            </a:r>
            <a:r>
              <a:rPr lang="en-US" sz="1800" b="0" dirty="0" smtClean="0">
                <a:solidFill>
                  <a:scrgbClr r="0" g="0" b="0"/>
                </a:solidFill>
                <a:latin typeface="Arial" pitchFamily="34" charset="0"/>
              </a:rPr>
              <a:t>&lt;</a:t>
            </a:r>
            <a:r>
              <a:rPr lang="en-US" sz="1800" b="0" dirty="0" err="1">
                <a:solidFill>
                  <a:scrgbClr r="0" g="0" b="0"/>
                </a:solidFill>
                <a:latin typeface="Arial" pitchFamily="34" charset="0"/>
              </a:rPr>
              <a:t>N</a:t>
            </a:r>
            <a:r>
              <a:rPr lang="en-US" sz="1800" b="0" dirty="0" err="1" smtClean="0">
                <a:solidFill>
                  <a:scrgbClr r="0" g="0" b="0"/>
                </a:solidFill>
                <a:latin typeface="Arial" pitchFamily="34" charset="0"/>
              </a:rPr>
              <a:t>;i</a:t>
            </a:r>
            <a:r>
              <a:rPr lang="en-US" sz="1800" b="0" dirty="0" smtClean="0">
                <a:solidFill>
                  <a:scrgbClr r="0" g="0" b="0"/>
                </a:solidFill>
                <a:latin typeface="Arial" pitchFamily="34" charset="0"/>
              </a:rPr>
              <a:t>+</a:t>
            </a:r>
            <a:r>
              <a:rPr lang="en-US" sz="1800" b="0" dirty="0">
                <a:solidFill>
                  <a:scrgbClr r="0" g="0" b="0"/>
                </a:solidFill>
                <a:latin typeface="Arial" pitchFamily="34" charset="0"/>
              </a:rPr>
              <a:t>+</a:t>
            </a:r>
            <a:r>
              <a:rPr lang="en-US" sz="1800" b="0" dirty="0" smtClean="0">
                <a:solidFill>
                  <a:scrgbClr r="0" g="0" b="0"/>
                </a:solidFill>
                <a:latin typeface="Arial" pitchFamily="34" charset="0"/>
              </a:rPr>
              <a:t>) </a:t>
            </a:r>
            <a:r>
              <a:rPr lang="en-US" b="1" dirty="0">
                <a:solidFill>
                  <a:srgbClr val="003BF8"/>
                </a:solidFill>
                <a:latin typeface="Arial" charset="0"/>
              </a:rPr>
              <a:t>{</a:t>
            </a:r>
          </a:p>
          <a:p>
            <a:pPr marL="342900" indent="-342900" eaLnBrk="0" hangingPunct="0">
              <a:spcBef>
                <a:spcPct val="20000"/>
              </a:spcBef>
            </a:pPr>
            <a:r>
              <a:rPr lang="en-US" sz="1800" b="0" dirty="0" smtClean="0">
                <a:solidFill>
                  <a:scrgbClr r="0" g="0" b="0"/>
                </a:solidFill>
                <a:latin typeface="Arial" pitchFamily="34" charset="0"/>
              </a:rPr>
              <a:t>      </a:t>
            </a:r>
            <a:r>
              <a:rPr lang="en-US" sz="1800" b="0" dirty="0">
                <a:solidFill>
                  <a:scrgbClr r="0" g="0" b="0"/>
                </a:solidFill>
                <a:latin typeface="Arial" pitchFamily="34" charset="0"/>
              </a:rPr>
              <a:t>res</a:t>
            </a:r>
            <a:r>
              <a:rPr lang="en-US" sz="1800" b="0" dirty="0" smtClean="0">
                <a:solidFill>
                  <a:scrgbClr r="0" g="0" b="0"/>
                </a:solidFill>
                <a:latin typeface="Arial" pitchFamily="34" charset="0"/>
              </a:rPr>
              <a:t>[</a:t>
            </a:r>
            <a:r>
              <a:rPr lang="en-US" sz="1800" b="0" dirty="0" err="1" smtClean="0">
                <a:solidFill>
                  <a:scrgbClr r="0" g="0" b="0"/>
                </a:solidFill>
                <a:latin typeface="Arial" pitchFamily="34" charset="0"/>
              </a:rPr>
              <a:t>i</a:t>
            </a:r>
            <a:r>
              <a:rPr lang="en-US" sz="1800" b="0" dirty="0" smtClean="0">
                <a:solidFill>
                  <a:scrgbClr r="0" g="0" b="0"/>
                </a:solidFill>
                <a:latin typeface="Arial" pitchFamily="34" charset="0"/>
              </a:rPr>
              <a:t>] </a:t>
            </a:r>
            <a:r>
              <a:rPr lang="en-US" sz="1800" b="0" dirty="0">
                <a:solidFill>
                  <a:scrgbClr r="0" g="0" b="0"/>
                </a:solidFill>
                <a:latin typeface="Arial" pitchFamily="34" charset="0"/>
              </a:rPr>
              <a:t>= </a:t>
            </a:r>
            <a:r>
              <a:rPr lang="en-US" sz="1800" b="0" dirty="0" err="1">
                <a:solidFill>
                  <a:scrgbClr r="0" g="0" b="0"/>
                </a:solidFill>
                <a:latin typeface="Arial" pitchFamily="34" charset="0"/>
              </a:rPr>
              <a:t>big_calc</a:t>
            </a:r>
            <a:r>
              <a:rPr lang="en-US" sz="1800" b="0" dirty="0" smtClean="0">
                <a:solidFill>
                  <a:scrgbClr r="0" g="0" b="0"/>
                </a:solidFill>
                <a:latin typeface="Arial" pitchFamily="34" charset="0"/>
              </a:rPr>
              <a:t>(</a:t>
            </a:r>
            <a:r>
              <a:rPr lang="en-US" sz="1800" b="0" dirty="0" err="1" smtClean="0">
                <a:solidFill>
                  <a:scrgbClr r="0" g="0" b="0"/>
                </a:solidFill>
                <a:latin typeface="Arial" pitchFamily="34" charset="0"/>
              </a:rPr>
              <a:t>i</a:t>
            </a:r>
            <a:r>
              <a:rPr lang="en-US" sz="1800" b="0" dirty="0" smtClean="0">
                <a:solidFill>
                  <a:scrgbClr r="0" g="0" b="0"/>
                </a:solidFill>
                <a:latin typeface="Arial" pitchFamily="34" charset="0"/>
              </a:rPr>
              <a:t>)</a:t>
            </a:r>
            <a:r>
              <a:rPr lang="en-US" sz="1800" b="0" dirty="0">
                <a:solidFill>
                  <a:scrgbClr r="0" g="0" b="0"/>
                </a:solidFill>
                <a:latin typeface="Arial" pitchFamily="34" charset="0"/>
              </a:rPr>
              <a:t>;</a:t>
            </a:r>
          </a:p>
          <a:p>
            <a:pPr marL="342900" indent="-342900" eaLnBrk="0" hangingPunct="0">
              <a:spcBef>
                <a:spcPct val="20000"/>
              </a:spcBef>
            </a:pPr>
            <a:r>
              <a:rPr lang="en-US" sz="1800" b="0" dirty="0" smtClean="0">
                <a:solidFill>
                  <a:scrgbClr r="0" g="0" b="0"/>
                </a:solidFill>
                <a:latin typeface="Arial" pitchFamily="34" charset="0"/>
              </a:rPr>
              <a:t>      </a:t>
            </a:r>
            <a:r>
              <a:rPr lang="en-US" sz="1800" b="0" dirty="0">
                <a:solidFill>
                  <a:scrgbClr r="0" g="0" b="0"/>
                </a:solidFill>
                <a:latin typeface="Arial" pitchFamily="34" charset="0"/>
              </a:rPr>
              <a:t>A</a:t>
            </a:r>
            <a:r>
              <a:rPr lang="en-US" sz="1800" b="0" dirty="0" smtClean="0">
                <a:solidFill>
                  <a:scrgbClr r="0" g="0" b="0"/>
                </a:solidFill>
                <a:latin typeface="Arial" pitchFamily="34" charset="0"/>
              </a:rPr>
              <a:t>[</a:t>
            </a:r>
            <a:r>
              <a:rPr lang="en-US" sz="1800" b="0" dirty="0" err="1" smtClean="0">
                <a:solidFill>
                  <a:scrgbClr r="0" g="0" b="0"/>
                </a:solidFill>
                <a:latin typeface="Arial" pitchFamily="34" charset="0"/>
              </a:rPr>
              <a:t>i</a:t>
            </a:r>
            <a:r>
              <a:rPr lang="en-US" sz="1800" b="0" dirty="0" smtClean="0">
                <a:solidFill>
                  <a:scrgbClr r="0" g="0" b="0"/>
                </a:solidFill>
                <a:latin typeface="Arial" pitchFamily="34" charset="0"/>
              </a:rPr>
              <a:t>] </a:t>
            </a:r>
            <a:r>
              <a:rPr lang="en-US" sz="1800" b="0" dirty="0">
                <a:solidFill>
                  <a:scrgbClr r="0" g="0" b="0"/>
                </a:solidFill>
                <a:latin typeface="Arial" pitchFamily="34" charset="0"/>
              </a:rPr>
              <a:t>= B</a:t>
            </a:r>
            <a:r>
              <a:rPr lang="en-US" sz="1800" b="0" dirty="0" smtClean="0">
                <a:solidFill>
                  <a:scrgbClr r="0" g="0" b="0"/>
                </a:solidFill>
                <a:latin typeface="Arial" pitchFamily="34" charset="0"/>
              </a:rPr>
              <a:t>[</a:t>
            </a:r>
            <a:r>
              <a:rPr lang="en-US" sz="1800" b="0" dirty="0" err="1" smtClean="0">
                <a:solidFill>
                  <a:scrgbClr r="0" g="0" b="0"/>
                </a:solidFill>
                <a:latin typeface="Arial" pitchFamily="34" charset="0"/>
              </a:rPr>
              <a:t>i</a:t>
            </a:r>
            <a:r>
              <a:rPr lang="en-US" sz="1800" b="0" dirty="0" smtClean="0">
                <a:solidFill>
                  <a:scrgbClr r="0" g="0" b="0"/>
                </a:solidFill>
                <a:latin typeface="Arial" pitchFamily="34" charset="0"/>
              </a:rPr>
              <a:t>] </a:t>
            </a:r>
            <a:r>
              <a:rPr lang="en-US" sz="1800" b="0" dirty="0">
                <a:solidFill>
                  <a:scrgbClr r="0" g="0" b="0"/>
                </a:solidFill>
                <a:latin typeface="Arial" pitchFamily="34" charset="0"/>
              </a:rPr>
              <a:t>+ res</a:t>
            </a:r>
            <a:r>
              <a:rPr lang="en-US" sz="1800" b="0" dirty="0" smtClean="0">
                <a:solidFill>
                  <a:scrgbClr r="0" g="0" b="0"/>
                </a:solidFill>
                <a:latin typeface="Arial" pitchFamily="34" charset="0"/>
              </a:rPr>
              <a:t>[</a:t>
            </a:r>
            <a:r>
              <a:rPr lang="en-US" sz="1800" b="0" dirty="0" err="1" smtClean="0">
                <a:solidFill>
                  <a:scrgbClr r="0" g="0" b="0"/>
                </a:solidFill>
                <a:latin typeface="Arial" pitchFamily="34" charset="0"/>
              </a:rPr>
              <a:t>i</a:t>
            </a:r>
            <a:r>
              <a:rPr lang="en-US" sz="1800" b="0" dirty="0" smtClean="0">
                <a:solidFill>
                  <a:scrgbClr r="0" g="0" b="0"/>
                </a:solidFill>
                <a:latin typeface="Arial" pitchFamily="34" charset="0"/>
              </a:rPr>
              <a:t>]</a:t>
            </a:r>
            <a:r>
              <a:rPr lang="en-US" sz="1800" b="0" dirty="0">
                <a:solidFill>
                  <a:scrgbClr r="0" g="0" b="0"/>
                </a:solidFill>
                <a:latin typeface="Arial" pitchFamily="34" charset="0"/>
              </a:rPr>
              <a:t>;</a:t>
            </a:r>
          </a:p>
          <a:p>
            <a:pPr marL="342900" indent="-342900" eaLnBrk="0" hangingPunct="0">
              <a:spcBef>
                <a:spcPct val="20000"/>
              </a:spcBef>
              <a:defRPr/>
            </a:pPr>
            <a:r>
              <a:rPr lang="en-US" b="1" dirty="0">
                <a:solidFill>
                  <a:srgbClr val="003BF8"/>
                </a:solidFill>
                <a:latin typeface="Arial" charset="0"/>
              </a:rPr>
              <a:t> }</a:t>
            </a:r>
          </a:p>
        </p:txBody>
      </p:sp>
    </p:spTree>
    <p:extLst>
      <p:ext uri="{BB962C8B-B14F-4D97-AF65-F5344CB8AC3E}">
        <p14:creationId xmlns:p14="http://schemas.microsoft.com/office/powerpoint/2010/main" val="22928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73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73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381" grpId="0" animBg="1"/>
      <p:bldP spid="1637382" grpId="0" animBg="1"/>
      <p:bldP spid="1637383" grpId="0" animBg="1"/>
      <p:bldP spid="338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dirty="0" smtClean="0"/>
              <a:t>Outline</a:t>
            </a:r>
          </a:p>
        </p:txBody>
      </p:sp>
      <p:sp>
        <p:nvSpPr>
          <p:cNvPr id="17410" name="Rectangle 3"/>
          <p:cNvSpPr>
            <a:spLocks noGrp="1" noChangeArrowheads="1"/>
          </p:cNvSpPr>
          <p:nvPr>
            <p:ph idx="1"/>
          </p:nvPr>
        </p:nvSpPr>
        <p:spPr>
          <a:xfrm>
            <a:off x="247650" y="1143000"/>
            <a:ext cx="7994650" cy="4819650"/>
          </a:xfrm>
        </p:spPr>
        <p:txBody>
          <a:bodyPr>
            <a:normAutofit/>
          </a:bodyPr>
          <a:lstStyle/>
          <a:p>
            <a:pPr eaLnBrk="1" hangingPunct="1"/>
            <a:r>
              <a:rPr lang="en-US" dirty="0" smtClean="0"/>
              <a:t>OpenMP Introduction</a:t>
            </a:r>
          </a:p>
          <a:p>
            <a:pPr eaLnBrk="1" hangingPunct="1"/>
            <a:r>
              <a:rPr lang="en-US" dirty="0" smtClean="0"/>
              <a:t>Parallel Programming with OpenMP</a:t>
            </a:r>
          </a:p>
          <a:p>
            <a:pPr lvl="1"/>
            <a:r>
              <a:rPr lang="en-US" sz="2400" dirty="0" smtClean="0"/>
              <a:t>Worksharing, tasks, data environment, synchronization</a:t>
            </a:r>
          </a:p>
          <a:p>
            <a:pPr eaLnBrk="1" hangingPunct="1"/>
            <a:r>
              <a:rPr lang="en-US" dirty="0" smtClean="0"/>
              <a:t>OpenMP Performance and Best Practices</a:t>
            </a:r>
          </a:p>
          <a:p>
            <a:pPr eaLnBrk="1" hangingPunct="1"/>
            <a:r>
              <a:rPr lang="en-US" dirty="0" smtClean="0"/>
              <a:t>Case Studies and Examples</a:t>
            </a:r>
          </a:p>
          <a:p>
            <a:pPr eaLnBrk="1" hangingPunct="1"/>
            <a:r>
              <a:rPr lang="en-US" dirty="0" smtClean="0"/>
              <a:t>Reference Materials</a:t>
            </a:r>
          </a:p>
          <a:p>
            <a:pPr eaLnBrk="1" hangingPunct="1">
              <a:buFont typeface="Wingdings 2" pitchFamily="18" charset="2"/>
              <a:buNone/>
            </a:pPr>
            <a:endParaRPr lang="en-US" dirty="0" smtClean="0"/>
          </a:p>
        </p:txBody>
      </p:sp>
      <p:sp>
        <p:nvSpPr>
          <p:cNvPr id="17411" name="Slide Number Placeholder 3"/>
          <p:cNvSpPr>
            <a:spLocks noGrp="1"/>
          </p:cNvSpPr>
          <p:nvPr>
            <p:ph type="sldNum" sz="quarter" idx="12"/>
          </p:nvPr>
        </p:nvSpPr>
        <p:spPr bwMode="auto">
          <a:noFill/>
          <a:ln>
            <a:miter lim="800000"/>
            <a:headEnd/>
            <a:tailEnd/>
          </a:ln>
        </p:spPr>
        <p:txBody>
          <a:bodyPr/>
          <a:lstStyle/>
          <a:p>
            <a:fld id="{152F1D06-91C9-4789-ADF0-7B1C0FD58477}" type="slidenum">
              <a:rPr lang="en-US"/>
              <a:pPr/>
              <a:t>2</a:t>
            </a:fld>
            <a:endParaRPr lang="en-US"/>
          </a:p>
        </p:txBody>
      </p:sp>
    </p:spTree>
    <p:extLst>
      <p:ext uri="{BB962C8B-B14F-4D97-AF65-F5344CB8AC3E}">
        <p14:creationId xmlns:p14="http://schemas.microsoft.com/office/powerpoint/2010/main" val="2607745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2"/>
          </p:nvPr>
        </p:nvSpPr>
        <p:spPr bwMode="auto">
          <a:noFill/>
          <a:ln>
            <a:miter lim="800000"/>
            <a:headEnd/>
            <a:tailEnd/>
          </a:ln>
        </p:spPr>
        <p:txBody>
          <a:bodyPr/>
          <a:lstStyle/>
          <a:p>
            <a:fld id="{9FC5FEEE-6BA7-4EF4-AD13-8D6B437A44B3}" type="slidenum">
              <a:rPr lang="en-US"/>
              <a:pPr/>
              <a:t>20</a:t>
            </a:fld>
            <a:endParaRPr lang="en-US"/>
          </a:p>
        </p:txBody>
      </p:sp>
      <p:sp>
        <p:nvSpPr>
          <p:cNvPr id="35843" name="Rectangle 3"/>
          <p:cNvSpPr>
            <a:spLocks noChangeArrowheads="1"/>
          </p:cNvSpPr>
          <p:nvPr/>
        </p:nvSpPr>
        <p:spPr bwMode="auto">
          <a:xfrm>
            <a:off x="101600" y="4675188"/>
            <a:ext cx="1295400" cy="1190625"/>
          </a:xfrm>
          <a:prstGeom prst="rect">
            <a:avLst/>
          </a:prstGeom>
          <a:noFill/>
          <a:ln w="9525">
            <a:noFill/>
            <a:miter lim="800000"/>
            <a:headEnd/>
            <a:tailEnd/>
          </a:ln>
        </p:spPr>
        <p:txBody>
          <a:bodyPr lIns="92075" tIns="46038" rIns="92075" bIns="46038">
            <a:spAutoFit/>
          </a:bodyPr>
          <a:lstStyle/>
          <a:p>
            <a:pPr eaLnBrk="0" hangingPunct="0"/>
            <a:r>
              <a:rPr lang="en-US" sz="1800" i="1" dirty="0">
                <a:solidFill>
                  <a:srgbClr val="0000FF"/>
                </a:solidFill>
                <a:latin typeface="Times New Roman" pitchFamily="18" charset="0"/>
              </a:rPr>
              <a:t>lexical</a:t>
            </a:r>
            <a:r>
              <a:rPr lang="en-US" sz="1800" dirty="0">
                <a:solidFill>
                  <a:srgbClr val="0000FF"/>
                </a:solidFill>
                <a:latin typeface="Times New Roman" pitchFamily="18" charset="0"/>
              </a:rPr>
              <a:t> extent </a:t>
            </a:r>
            <a:r>
              <a:rPr lang="en-US" sz="1800" dirty="0">
                <a:latin typeface="Times New Roman" pitchFamily="18" charset="0"/>
              </a:rPr>
              <a:t>of parallel region</a:t>
            </a:r>
          </a:p>
        </p:txBody>
      </p:sp>
      <p:sp>
        <p:nvSpPr>
          <p:cNvPr id="35845" name="Rectangle 5"/>
          <p:cNvSpPr>
            <a:spLocks noChangeArrowheads="1"/>
          </p:cNvSpPr>
          <p:nvPr/>
        </p:nvSpPr>
        <p:spPr bwMode="auto">
          <a:xfrm>
            <a:off x="355600" y="2719388"/>
            <a:ext cx="2717800" cy="1485900"/>
          </a:xfrm>
          <a:prstGeom prst="rect">
            <a:avLst/>
          </a:prstGeom>
          <a:solidFill>
            <a:schemeClr val="accent1">
              <a:lumMod val="20000"/>
              <a:lumOff val="80000"/>
            </a:schemeClr>
          </a:solidFill>
          <a:ln w="9525">
            <a:noFill/>
            <a:miter lim="800000"/>
            <a:headEnd/>
            <a:tailEnd/>
          </a:ln>
        </p:spPr>
        <p:txBody>
          <a:bodyPr wrap="none" anchor="ctr"/>
          <a:lstStyle/>
          <a:p>
            <a:endParaRPr lang="en-US"/>
          </a:p>
        </p:txBody>
      </p:sp>
      <p:sp>
        <p:nvSpPr>
          <p:cNvPr id="35846" name="Rectangle 6"/>
          <p:cNvSpPr>
            <a:spLocks noChangeArrowheads="1"/>
          </p:cNvSpPr>
          <p:nvPr/>
        </p:nvSpPr>
        <p:spPr bwMode="auto">
          <a:xfrm>
            <a:off x="321441" y="3127375"/>
            <a:ext cx="3048000" cy="1143000"/>
          </a:xfrm>
          <a:prstGeom prst="rect">
            <a:avLst/>
          </a:prstGeom>
          <a:noFill/>
          <a:ln w="9525">
            <a:noFill/>
            <a:miter lim="800000"/>
            <a:headEnd/>
            <a:tailEnd/>
          </a:ln>
        </p:spPr>
        <p:txBody>
          <a:bodyPr lIns="90488" tIns="44450" rIns="90488" bIns="44450"/>
          <a:lstStyle/>
          <a:p>
            <a:pPr marL="342900" indent="-342900" eaLnBrk="0" hangingPunct="0">
              <a:spcBef>
                <a:spcPct val="20000"/>
              </a:spcBef>
            </a:pPr>
            <a:r>
              <a:rPr lang="en-US" sz="1800" b="0" dirty="0">
                <a:solidFill>
                  <a:srgbClr val="0000FF"/>
                </a:solidFill>
                <a:latin typeface="Arial" pitchFamily="34" charset="0"/>
              </a:rPr>
              <a:t>C$OMP PARALLEL</a:t>
            </a:r>
          </a:p>
          <a:p>
            <a:pPr marL="342900" indent="-342900" eaLnBrk="0" hangingPunct="0">
              <a:spcBef>
                <a:spcPct val="20000"/>
              </a:spcBef>
            </a:pPr>
            <a:r>
              <a:rPr lang="en-US" sz="1800" b="0" dirty="0">
                <a:latin typeface="Arial" pitchFamily="34" charset="0"/>
              </a:rPr>
              <a:t>      call </a:t>
            </a:r>
            <a:r>
              <a:rPr lang="en-US" sz="1800" b="0" dirty="0" err="1">
                <a:solidFill>
                  <a:srgbClr val="FF0000"/>
                </a:solidFill>
                <a:latin typeface="Arial" pitchFamily="34" charset="0"/>
              </a:rPr>
              <a:t>whoami</a:t>
            </a:r>
            <a:endParaRPr lang="en-US" sz="1800" b="0" dirty="0">
              <a:solidFill>
                <a:srgbClr val="FF0000"/>
              </a:solidFill>
              <a:latin typeface="Arial" pitchFamily="34" charset="0"/>
            </a:endParaRPr>
          </a:p>
          <a:p>
            <a:pPr marL="342900" indent="-342900" eaLnBrk="0" hangingPunct="0">
              <a:spcBef>
                <a:spcPct val="20000"/>
              </a:spcBef>
            </a:pPr>
            <a:r>
              <a:rPr lang="en-US" sz="1800" b="0" dirty="0">
                <a:solidFill>
                  <a:srgbClr val="0000FF"/>
                </a:solidFill>
                <a:latin typeface="Arial" pitchFamily="34" charset="0"/>
              </a:rPr>
              <a:t>C$OMP END PARALLEL</a:t>
            </a:r>
          </a:p>
        </p:txBody>
      </p:sp>
      <p:grpSp>
        <p:nvGrpSpPr>
          <p:cNvPr id="35848" name="Group 8"/>
          <p:cNvGrpSpPr>
            <a:grpSpLocks/>
          </p:cNvGrpSpPr>
          <p:nvPr/>
        </p:nvGrpSpPr>
        <p:grpSpPr bwMode="auto">
          <a:xfrm>
            <a:off x="228600" y="3354388"/>
            <a:ext cx="152400" cy="685800"/>
            <a:chOff x="224" y="2113"/>
            <a:chExt cx="96" cy="432"/>
          </a:xfrm>
        </p:grpSpPr>
        <p:sp>
          <p:nvSpPr>
            <p:cNvPr id="35868" name="Line 9"/>
            <p:cNvSpPr>
              <a:spLocks noChangeShapeType="1"/>
            </p:cNvSpPr>
            <p:nvPr/>
          </p:nvSpPr>
          <p:spPr bwMode="auto">
            <a:xfrm>
              <a:off x="224" y="2115"/>
              <a:ext cx="0" cy="430"/>
            </a:xfrm>
            <a:prstGeom prst="line">
              <a:avLst/>
            </a:prstGeom>
            <a:noFill/>
            <a:ln w="50800">
              <a:solidFill>
                <a:srgbClr val="800000"/>
              </a:solidFill>
              <a:round/>
              <a:headEnd type="none" w="sm" len="sm"/>
              <a:tailEnd type="none" w="sm" len="sm"/>
            </a:ln>
          </p:spPr>
          <p:txBody>
            <a:bodyPr wrap="none" anchor="ctr"/>
            <a:lstStyle/>
            <a:p>
              <a:endParaRPr lang="en-US"/>
            </a:p>
          </p:txBody>
        </p:sp>
        <p:sp>
          <p:nvSpPr>
            <p:cNvPr id="35869" name="Line 10"/>
            <p:cNvSpPr>
              <a:spLocks noChangeShapeType="1"/>
            </p:cNvSpPr>
            <p:nvPr/>
          </p:nvSpPr>
          <p:spPr bwMode="auto">
            <a:xfrm>
              <a:off x="226" y="2113"/>
              <a:ext cx="94" cy="0"/>
            </a:xfrm>
            <a:prstGeom prst="line">
              <a:avLst/>
            </a:prstGeom>
            <a:noFill/>
            <a:ln w="50800">
              <a:solidFill>
                <a:srgbClr val="800000"/>
              </a:solidFill>
              <a:round/>
              <a:headEnd type="none" w="sm" len="sm"/>
              <a:tailEnd type="stealth" w="med" len="med"/>
            </a:ln>
          </p:spPr>
          <p:txBody>
            <a:bodyPr wrap="none" anchor="ctr"/>
            <a:lstStyle/>
            <a:p>
              <a:endParaRPr lang="en-US"/>
            </a:p>
          </p:txBody>
        </p:sp>
        <p:sp>
          <p:nvSpPr>
            <p:cNvPr id="35870" name="Line 11"/>
            <p:cNvSpPr>
              <a:spLocks noChangeShapeType="1"/>
            </p:cNvSpPr>
            <p:nvPr/>
          </p:nvSpPr>
          <p:spPr bwMode="auto">
            <a:xfrm>
              <a:off x="226" y="2545"/>
              <a:ext cx="94" cy="0"/>
            </a:xfrm>
            <a:prstGeom prst="line">
              <a:avLst/>
            </a:prstGeom>
            <a:noFill/>
            <a:ln w="50800">
              <a:solidFill>
                <a:srgbClr val="800000"/>
              </a:solidFill>
              <a:round/>
              <a:headEnd type="none" w="sm" len="sm"/>
              <a:tailEnd type="stealth" w="med" len="med"/>
            </a:ln>
          </p:spPr>
          <p:txBody>
            <a:bodyPr wrap="none" anchor="ctr"/>
            <a:lstStyle/>
            <a:p>
              <a:endParaRPr lang="en-US"/>
            </a:p>
          </p:txBody>
        </p:sp>
      </p:grpSp>
      <p:grpSp>
        <p:nvGrpSpPr>
          <p:cNvPr id="35850" name="Group 16"/>
          <p:cNvGrpSpPr>
            <a:grpSpLocks/>
          </p:cNvGrpSpPr>
          <p:nvPr/>
        </p:nvGrpSpPr>
        <p:grpSpPr bwMode="auto">
          <a:xfrm>
            <a:off x="3100388" y="3352800"/>
            <a:ext cx="149225" cy="685800"/>
            <a:chOff x="1953" y="2112"/>
            <a:chExt cx="94" cy="432"/>
          </a:xfrm>
        </p:grpSpPr>
        <p:sp>
          <p:nvSpPr>
            <p:cNvPr id="35862" name="Line 17"/>
            <p:cNvSpPr>
              <a:spLocks noChangeShapeType="1"/>
            </p:cNvSpPr>
            <p:nvPr/>
          </p:nvSpPr>
          <p:spPr bwMode="auto">
            <a:xfrm>
              <a:off x="2047" y="2114"/>
              <a:ext cx="0" cy="430"/>
            </a:xfrm>
            <a:prstGeom prst="line">
              <a:avLst/>
            </a:prstGeom>
            <a:noFill/>
            <a:ln w="50800">
              <a:solidFill>
                <a:srgbClr val="008080"/>
              </a:solidFill>
              <a:round/>
              <a:headEnd type="none" w="sm" len="sm"/>
              <a:tailEnd type="none" w="sm" len="sm"/>
            </a:ln>
          </p:spPr>
          <p:txBody>
            <a:bodyPr wrap="none" anchor="ctr"/>
            <a:lstStyle/>
            <a:p>
              <a:endParaRPr lang="en-US"/>
            </a:p>
          </p:txBody>
        </p:sp>
        <p:sp>
          <p:nvSpPr>
            <p:cNvPr id="35863" name="Line 18"/>
            <p:cNvSpPr>
              <a:spLocks noChangeShapeType="1"/>
            </p:cNvSpPr>
            <p:nvPr/>
          </p:nvSpPr>
          <p:spPr bwMode="auto">
            <a:xfrm flipH="1">
              <a:off x="1953" y="2112"/>
              <a:ext cx="94" cy="0"/>
            </a:xfrm>
            <a:prstGeom prst="line">
              <a:avLst/>
            </a:prstGeom>
            <a:noFill/>
            <a:ln w="50800">
              <a:solidFill>
                <a:srgbClr val="008080"/>
              </a:solidFill>
              <a:round/>
              <a:headEnd type="none" w="sm" len="sm"/>
              <a:tailEnd type="stealth" w="med" len="med"/>
            </a:ln>
          </p:spPr>
          <p:txBody>
            <a:bodyPr wrap="none" anchor="ctr"/>
            <a:lstStyle/>
            <a:p>
              <a:endParaRPr lang="en-US"/>
            </a:p>
          </p:txBody>
        </p:sp>
        <p:sp>
          <p:nvSpPr>
            <p:cNvPr id="35864" name="Line 19"/>
            <p:cNvSpPr>
              <a:spLocks noChangeShapeType="1"/>
            </p:cNvSpPr>
            <p:nvPr/>
          </p:nvSpPr>
          <p:spPr bwMode="auto">
            <a:xfrm flipH="1">
              <a:off x="1953" y="2544"/>
              <a:ext cx="94" cy="0"/>
            </a:xfrm>
            <a:prstGeom prst="line">
              <a:avLst/>
            </a:prstGeom>
            <a:noFill/>
            <a:ln w="50800">
              <a:solidFill>
                <a:srgbClr val="008080"/>
              </a:solidFill>
              <a:round/>
              <a:headEnd type="none" w="sm" len="sm"/>
              <a:tailEnd type="stealth" w="med" len="med"/>
            </a:ln>
          </p:spPr>
          <p:txBody>
            <a:bodyPr wrap="none" anchor="ctr"/>
            <a:lstStyle/>
            <a:p>
              <a:endParaRPr lang="en-US"/>
            </a:p>
          </p:txBody>
        </p:sp>
      </p:grpSp>
      <p:sp>
        <p:nvSpPr>
          <p:cNvPr id="35854" name="Rectangle 23"/>
          <p:cNvSpPr>
            <a:spLocks noChangeArrowheads="1"/>
          </p:cNvSpPr>
          <p:nvPr/>
        </p:nvSpPr>
        <p:spPr bwMode="auto">
          <a:xfrm>
            <a:off x="1536700" y="4738688"/>
            <a:ext cx="1752600" cy="1190625"/>
          </a:xfrm>
          <a:prstGeom prst="rect">
            <a:avLst/>
          </a:prstGeom>
          <a:noFill/>
          <a:ln w="9525">
            <a:noFill/>
            <a:miter lim="800000"/>
            <a:headEnd/>
            <a:tailEnd/>
          </a:ln>
        </p:spPr>
        <p:txBody>
          <a:bodyPr lIns="92075" tIns="46038" rIns="92075" bIns="46038">
            <a:spAutoFit/>
          </a:bodyPr>
          <a:lstStyle/>
          <a:p>
            <a:pPr eaLnBrk="0" hangingPunct="0"/>
            <a:r>
              <a:rPr lang="en-US" sz="1800" i="1" dirty="0">
                <a:solidFill>
                  <a:srgbClr val="0000FF"/>
                </a:solidFill>
                <a:latin typeface="Times New Roman" pitchFamily="18" charset="0"/>
              </a:rPr>
              <a:t>Dynamic</a:t>
            </a:r>
            <a:r>
              <a:rPr lang="en-US" sz="1800" dirty="0">
                <a:solidFill>
                  <a:srgbClr val="0000FF"/>
                </a:solidFill>
                <a:latin typeface="Times New Roman" pitchFamily="18" charset="0"/>
              </a:rPr>
              <a:t> extent </a:t>
            </a:r>
            <a:r>
              <a:rPr lang="en-US" sz="1800" dirty="0">
                <a:latin typeface="Times New Roman" pitchFamily="18" charset="0"/>
              </a:rPr>
              <a:t>of parallel region includes </a:t>
            </a:r>
            <a:r>
              <a:rPr lang="en-US" sz="1800" i="1" dirty="0">
                <a:solidFill>
                  <a:srgbClr val="3366FF"/>
                </a:solidFill>
                <a:latin typeface="Times New Roman" pitchFamily="18" charset="0"/>
              </a:rPr>
              <a:t>lexical </a:t>
            </a:r>
            <a:r>
              <a:rPr lang="en-US" sz="1800" dirty="0">
                <a:solidFill>
                  <a:srgbClr val="3366FF"/>
                </a:solidFill>
                <a:latin typeface="Times New Roman" pitchFamily="18" charset="0"/>
              </a:rPr>
              <a:t>extent</a:t>
            </a:r>
          </a:p>
        </p:txBody>
      </p:sp>
      <p:sp>
        <p:nvSpPr>
          <p:cNvPr id="35855" name="Line 24"/>
          <p:cNvSpPr>
            <a:spLocks noChangeShapeType="1"/>
          </p:cNvSpPr>
          <p:nvPr/>
        </p:nvSpPr>
        <p:spPr bwMode="auto">
          <a:xfrm flipV="1">
            <a:off x="2592388" y="4194175"/>
            <a:ext cx="822325" cy="542925"/>
          </a:xfrm>
          <a:prstGeom prst="line">
            <a:avLst/>
          </a:prstGeom>
          <a:noFill/>
          <a:ln w="12700">
            <a:solidFill>
              <a:srgbClr val="3366FF"/>
            </a:solidFill>
            <a:round/>
            <a:headEnd type="none" w="sm" len="sm"/>
            <a:tailEnd type="stealth" w="med" len="med"/>
          </a:ln>
        </p:spPr>
        <p:txBody>
          <a:bodyPr wrap="none" anchor="ctr"/>
          <a:lstStyle/>
          <a:p>
            <a:endParaRPr lang="en-US"/>
          </a:p>
        </p:txBody>
      </p:sp>
      <p:sp>
        <p:nvSpPr>
          <p:cNvPr id="35856" name="Line 25"/>
          <p:cNvSpPr>
            <a:spLocks noChangeShapeType="1"/>
          </p:cNvSpPr>
          <p:nvPr/>
        </p:nvSpPr>
        <p:spPr bwMode="auto">
          <a:xfrm flipH="1" flipV="1">
            <a:off x="231775" y="4194174"/>
            <a:ext cx="160338" cy="454025"/>
          </a:xfrm>
          <a:prstGeom prst="line">
            <a:avLst/>
          </a:prstGeom>
          <a:noFill/>
          <a:ln w="12700">
            <a:solidFill>
              <a:srgbClr val="3366FF"/>
            </a:solidFill>
            <a:round/>
            <a:headEnd type="none" w="sm" len="sm"/>
            <a:tailEnd type="stealth" w="med" len="med"/>
          </a:ln>
        </p:spPr>
        <p:txBody>
          <a:bodyPr wrap="none" anchor="ctr"/>
          <a:lstStyle/>
          <a:p>
            <a:endParaRPr lang="en-US"/>
          </a:p>
        </p:txBody>
      </p:sp>
      <p:grpSp>
        <p:nvGrpSpPr>
          <p:cNvPr id="2" name="Group 1"/>
          <p:cNvGrpSpPr/>
          <p:nvPr/>
        </p:nvGrpSpPr>
        <p:grpSpPr>
          <a:xfrm>
            <a:off x="3251200" y="2478088"/>
            <a:ext cx="5803900" cy="3771900"/>
            <a:chOff x="3251200" y="2478088"/>
            <a:chExt cx="5803900" cy="3771900"/>
          </a:xfrm>
          <a:solidFill>
            <a:schemeClr val="accent1">
              <a:lumMod val="20000"/>
              <a:lumOff val="80000"/>
            </a:schemeClr>
          </a:solidFill>
        </p:grpSpPr>
        <p:sp>
          <p:nvSpPr>
            <p:cNvPr id="35844" name="Rectangle 4"/>
            <p:cNvSpPr>
              <a:spLocks noChangeArrowheads="1"/>
            </p:cNvSpPr>
            <p:nvPr/>
          </p:nvSpPr>
          <p:spPr bwMode="auto">
            <a:xfrm>
              <a:off x="3670300" y="2478088"/>
              <a:ext cx="5384800" cy="3721100"/>
            </a:xfrm>
            <a:prstGeom prst="rect">
              <a:avLst/>
            </a:prstGeom>
            <a:grpFill/>
            <a:ln w="9525">
              <a:noFill/>
              <a:miter lim="800000"/>
              <a:headEnd/>
              <a:tailEnd/>
            </a:ln>
          </p:spPr>
          <p:txBody>
            <a:bodyPr wrap="none" anchor="ctr"/>
            <a:lstStyle/>
            <a:p>
              <a:endParaRPr lang="en-US"/>
            </a:p>
          </p:txBody>
        </p:sp>
        <p:sp>
          <p:nvSpPr>
            <p:cNvPr id="35847" name="Rectangle 7"/>
            <p:cNvSpPr>
              <a:spLocks noChangeArrowheads="1"/>
            </p:cNvSpPr>
            <p:nvPr/>
          </p:nvSpPr>
          <p:spPr bwMode="auto">
            <a:xfrm>
              <a:off x="3721100" y="3049588"/>
              <a:ext cx="5334000" cy="3200400"/>
            </a:xfrm>
            <a:prstGeom prst="rect">
              <a:avLst/>
            </a:prstGeom>
            <a:grpFill/>
            <a:ln w="9525">
              <a:noFill/>
              <a:miter lim="800000"/>
              <a:headEnd/>
              <a:tailEnd/>
            </a:ln>
          </p:spPr>
          <p:txBody>
            <a:bodyPr lIns="90488" tIns="44450" rIns="90488" bIns="44450"/>
            <a:lstStyle/>
            <a:p>
              <a:pPr marL="342900" indent="-342900" eaLnBrk="0" hangingPunct="0">
                <a:spcBef>
                  <a:spcPct val="20000"/>
                </a:spcBef>
              </a:pPr>
              <a:r>
                <a:rPr lang="en-US" sz="1800" b="0" dirty="0" smtClean="0">
                  <a:latin typeface="Arial" pitchFamily="34" charset="0"/>
                </a:rPr>
                <a:t>subroutine </a:t>
              </a:r>
              <a:r>
                <a:rPr lang="en-US" sz="1800" b="0" dirty="0" err="1">
                  <a:solidFill>
                    <a:srgbClr val="FF0000"/>
                  </a:solidFill>
                  <a:latin typeface="Arial" pitchFamily="34" charset="0"/>
                </a:rPr>
                <a:t>whoami</a:t>
              </a:r>
              <a:endParaRPr lang="en-US" sz="1800" b="0" dirty="0">
                <a:solidFill>
                  <a:srgbClr val="FF0000"/>
                </a:solidFill>
                <a:latin typeface="Arial" pitchFamily="34" charset="0"/>
              </a:endParaRPr>
            </a:p>
            <a:p>
              <a:pPr marL="342900" indent="-342900" eaLnBrk="0" hangingPunct="0">
                <a:spcBef>
                  <a:spcPct val="20000"/>
                </a:spcBef>
              </a:pPr>
              <a:r>
                <a:rPr lang="en-US" sz="1800" b="0" dirty="0">
                  <a:latin typeface="Arial" pitchFamily="34" charset="0"/>
                </a:rPr>
                <a:t>     </a:t>
              </a:r>
              <a:r>
                <a:rPr lang="en-US" sz="1800" b="0" dirty="0" smtClean="0">
                  <a:latin typeface="Arial" pitchFamily="34" charset="0"/>
                </a:rPr>
                <a:t> external </a:t>
              </a:r>
              <a:r>
                <a:rPr lang="en-US" sz="1800" b="0" dirty="0" err="1">
                  <a:latin typeface="Arial" pitchFamily="34" charset="0"/>
                </a:rPr>
                <a:t>omp_get_thread_num</a:t>
              </a:r>
              <a:endParaRPr lang="en-US" sz="1800" b="0" dirty="0">
                <a:latin typeface="Arial" pitchFamily="34" charset="0"/>
              </a:endParaRPr>
            </a:p>
            <a:p>
              <a:pPr marL="342900" indent="-342900" eaLnBrk="0" hangingPunct="0">
                <a:spcBef>
                  <a:spcPct val="20000"/>
                </a:spcBef>
              </a:pPr>
              <a:r>
                <a:rPr lang="en-US" sz="1800" b="0" dirty="0">
                  <a:latin typeface="Arial" pitchFamily="34" charset="0"/>
                </a:rPr>
                <a:t>     </a:t>
              </a:r>
              <a:r>
                <a:rPr lang="en-US" sz="1800" b="0" dirty="0" smtClean="0">
                  <a:latin typeface="Arial" pitchFamily="34" charset="0"/>
                </a:rPr>
                <a:t> integer </a:t>
              </a:r>
              <a:r>
                <a:rPr lang="en-US" sz="1800" b="0" dirty="0" err="1">
                  <a:latin typeface="Arial" pitchFamily="34" charset="0"/>
                </a:rPr>
                <a:t>iam</a:t>
              </a:r>
              <a:r>
                <a:rPr lang="en-US" sz="1800" b="0" dirty="0">
                  <a:latin typeface="Arial" pitchFamily="34" charset="0"/>
                </a:rPr>
                <a:t>, </a:t>
              </a:r>
              <a:r>
                <a:rPr lang="en-US" sz="1800" b="0" dirty="0" err="1">
                  <a:latin typeface="Arial" pitchFamily="34" charset="0"/>
                </a:rPr>
                <a:t>omp_get_thread_num</a:t>
              </a:r>
              <a:endParaRPr lang="en-US" sz="1800" b="0" dirty="0">
                <a:latin typeface="Arial" pitchFamily="34" charset="0"/>
              </a:endParaRPr>
            </a:p>
            <a:p>
              <a:pPr marL="342900" indent="-342900" eaLnBrk="0" hangingPunct="0">
                <a:spcBef>
                  <a:spcPct val="20000"/>
                </a:spcBef>
              </a:pPr>
              <a:r>
                <a:rPr lang="en-US" sz="1800" b="0" dirty="0">
                  <a:latin typeface="Arial" pitchFamily="34" charset="0"/>
                </a:rPr>
                <a:t>     </a:t>
              </a:r>
              <a:r>
                <a:rPr lang="en-US" sz="1800" b="0" dirty="0" smtClean="0">
                  <a:latin typeface="Arial" pitchFamily="34" charset="0"/>
                </a:rPr>
                <a:t> </a:t>
              </a:r>
              <a:r>
                <a:rPr lang="en-US" sz="1800" b="0" dirty="0" err="1" smtClean="0">
                  <a:latin typeface="Arial" pitchFamily="34" charset="0"/>
                </a:rPr>
                <a:t>iam</a:t>
              </a:r>
              <a:r>
                <a:rPr lang="en-US" sz="1800" b="0" dirty="0" smtClean="0">
                  <a:latin typeface="Arial" pitchFamily="34" charset="0"/>
                </a:rPr>
                <a:t> </a:t>
              </a:r>
              <a:r>
                <a:rPr lang="en-US" sz="1800" b="0" dirty="0">
                  <a:latin typeface="Arial" pitchFamily="34" charset="0"/>
                </a:rPr>
                <a:t>= </a:t>
              </a:r>
              <a:r>
                <a:rPr lang="en-US" sz="1800" b="0" dirty="0" err="1">
                  <a:latin typeface="Arial" pitchFamily="34" charset="0"/>
                </a:rPr>
                <a:t>omp_get_thread_num</a:t>
              </a:r>
              <a:r>
                <a:rPr lang="en-US" sz="1800" b="0" dirty="0">
                  <a:latin typeface="Arial" pitchFamily="34" charset="0"/>
                </a:rPr>
                <a:t>()</a:t>
              </a:r>
            </a:p>
            <a:p>
              <a:pPr marL="342900" indent="-342900" eaLnBrk="0" hangingPunct="0">
                <a:spcBef>
                  <a:spcPct val="20000"/>
                </a:spcBef>
              </a:pPr>
              <a:r>
                <a:rPr lang="en-US" sz="1800" b="0" dirty="0">
                  <a:solidFill>
                    <a:srgbClr val="0000FF"/>
                  </a:solidFill>
                  <a:latin typeface="Arial" pitchFamily="34" charset="0"/>
                </a:rPr>
                <a:t>C$OMP CRITICAL</a:t>
              </a:r>
            </a:p>
            <a:p>
              <a:pPr marL="342900" indent="-342900" eaLnBrk="0" hangingPunct="0">
                <a:spcBef>
                  <a:spcPct val="20000"/>
                </a:spcBef>
              </a:pPr>
              <a:r>
                <a:rPr lang="en-US" sz="1800" b="0" dirty="0">
                  <a:latin typeface="Arial" pitchFamily="34" charset="0"/>
                </a:rPr>
                <a:t>      print*,</a:t>
              </a:r>
              <a:r>
                <a:rPr lang="ja-JP" altLang="en-US" sz="1800" b="0" dirty="0">
                  <a:latin typeface="Arial" pitchFamily="34" charset="0"/>
                </a:rPr>
                <a:t>’</a:t>
              </a:r>
              <a:r>
                <a:rPr lang="en-US" altLang="ja-JP" sz="1800" b="0" dirty="0">
                  <a:latin typeface="Arial" pitchFamily="34" charset="0"/>
                </a:rPr>
                <a:t>Hello from </a:t>
              </a:r>
              <a:r>
                <a:rPr lang="ja-JP" altLang="en-US" sz="1800" b="0" dirty="0">
                  <a:latin typeface="Arial" pitchFamily="34" charset="0"/>
                </a:rPr>
                <a:t>‘</a:t>
              </a:r>
              <a:r>
                <a:rPr lang="en-US" altLang="ja-JP" sz="1800" b="0" dirty="0">
                  <a:latin typeface="Arial" pitchFamily="34" charset="0"/>
                </a:rPr>
                <a:t>, </a:t>
              </a:r>
              <a:r>
                <a:rPr lang="en-US" altLang="ja-JP" sz="1800" b="0" dirty="0" err="1">
                  <a:latin typeface="Arial" pitchFamily="34" charset="0"/>
                </a:rPr>
                <a:t>iam</a:t>
              </a:r>
              <a:endParaRPr lang="en-US" altLang="ja-JP" sz="1800" b="0" dirty="0">
                <a:latin typeface="Arial" pitchFamily="34" charset="0"/>
              </a:endParaRPr>
            </a:p>
            <a:p>
              <a:pPr marL="342900" indent="-342900" eaLnBrk="0" hangingPunct="0">
                <a:spcBef>
                  <a:spcPct val="20000"/>
                </a:spcBef>
              </a:pPr>
              <a:r>
                <a:rPr lang="en-US" sz="1800" b="0" dirty="0">
                  <a:solidFill>
                    <a:srgbClr val="0000FF"/>
                  </a:solidFill>
                  <a:latin typeface="Arial" pitchFamily="34" charset="0"/>
                </a:rPr>
                <a:t>C$OMP END CRITICAL</a:t>
              </a:r>
            </a:p>
            <a:p>
              <a:pPr marL="342900" indent="-342900" eaLnBrk="0" hangingPunct="0">
                <a:spcBef>
                  <a:spcPct val="20000"/>
                </a:spcBef>
              </a:pPr>
              <a:r>
                <a:rPr lang="en-US" sz="1800" b="0" dirty="0">
                  <a:latin typeface="Arial" pitchFamily="34" charset="0"/>
                </a:rPr>
                <a:t>     </a:t>
              </a:r>
              <a:r>
                <a:rPr lang="en-US" sz="1800" b="0" dirty="0" smtClean="0">
                  <a:latin typeface="Arial" pitchFamily="34" charset="0"/>
                </a:rPr>
                <a:t> return</a:t>
              </a:r>
              <a:endParaRPr lang="en-US" sz="1800" b="0" dirty="0">
                <a:latin typeface="Arial" pitchFamily="34" charset="0"/>
              </a:endParaRPr>
            </a:p>
            <a:p>
              <a:pPr marL="342900" indent="-342900" eaLnBrk="0" hangingPunct="0">
                <a:spcBef>
                  <a:spcPct val="20000"/>
                </a:spcBef>
              </a:pPr>
              <a:r>
                <a:rPr lang="en-US" sz="1800" b="0" dirty="0" smtClean="0">
                  <a:latin typeface="Arial" pitchFamily="34" charset="0"/>
                </a:rPr>
                <a:t>end</a:t>
              </a:r>
              <a:endParaRPr lang="en-US" sz="1800" b="0" dirty="0">
                <a:latin typeface="Arial" pitchFamily="34" charset="0"/>
              </a:endParaRPr>
            </a:p>
          </p:txBody>
        </p:sp>
        <p:grpSp>
          <p:nvGrpSpPr>
            <p:cNvPr id="35849" name="Group 12"/>
            <p:cNvGrpSpPr>
              <a:grpSpLocks/>
            </p:cNvGrpSpPr>
            <p:nvPr/>
          </p:nvGrpSpPr>
          <p:grpSpPr bwMode="auto">
            <a:xfrm>
              <a:off x="3556000" y="3278188"/>
              <a:ext cx="152400" cy="2667000"/>
              <a:chOff x="2240" y="2065"/>
              <a:chExt cx="96" cy="1680"/>
            </a:xfrm>
            <a:grpFill/>
          </p:grpSpPr>
          <p:sp>
            <p:nvSpPr>
              <p:cNvPr id="35865" name="Line 13"/>
              <p:cNvSpPr>
                <a:spLocks noChangeShapeType="1"/>
              </p:cNvSpPr>
              <p:nvPr/>
            </p:nvSpPr>
            <p:spPr bwMode="auto">
              <a:xfrm>
                <a:off x="2240" y="2067"/>
                <a:ext cx="0" cy="1678"/>
              </a:xfrm>
              <a:prstGeom prst="line">
                <a:avLst/>
              </a:prstGeom>
              <a:grpFill/>
              <a:ln w="50800">
                <a:solidFill>
                  <a:srgbClr val="008080"/>
                </a:solidFill>
                <a:round/>
                <a:headEnd type="none" w="sm" len="sm"/>
                <a:tailEnd type="none" w="sm" len="sm"/>
              </a:ln>
            </p:spPr>
            <p:txBody>
              <a:bodyPr wrap="none" anchor="ctr"/>
              <a:lstStyle/>
              <a:p>
                <a:endParaRPr lang="en-US"/>
              </a:p>
            </p:txBody>
          </p:sp>
          <p:sp>
            <p:nvSpPr>
              <p:cNvPr id="35866" name="Line 14"/>
              <p:cNvSpPr>
                <a:spLocks noChangeShapeType="1"/>
              </p:cNvSpPr>
              <p:nvPr/>
            </p:nvSpPr>
            <p:spPr bwMode="auto">
              <a:xfrm>
                <a:off x="2242" y="2065"/>
                <a:ext cx="94" cy="0"/>
              </a:xfrm>
              <a:prstGeom prst="line">
                <a:avLst/>
              </a:prstGeom>
              <a:grpFill/>
              <a:ln w="50800">
                <a:solidFill>
                  <a:srgbClr val="008080"/>
                </a:solidFill>
                <a:round/>
                <a:headEnd type="none" w="sm" len="sm"/>
                <a:tailEnd type="stealth" w="med" len="med"/>
              </a:ln>
            </p:spPr>
            <p:txBody>
              <a:bodyPr wrap="none" anchor="ctr"/>
              <a:lstStyle/>
              <a:p>
                <a:endParaRPr lang="en-US"/>
              </a:p>
            </p:txBody>
          </p:sp>
          <p:sp>
            <p:nvSpPr>
              <p:cNvPr id="35867" name="Line 15"/>
              <p:cNvSpPr>
                <a:spLocks noChangeShapeType="1"/>
              </p:cNvSpPr>
              <p:nvPr/>
            </p:nvSpPr>
            <p:spPr bwMode="auto">
              <a:xfrm>
                <a:off x="2242" y="3745"/>
                <a:ext cx="94" cy="0"/>
              </a:xfrm>
              <a:prstGeom prst="line">
                <a:avLst/>
              </a:prstGeom>
              <a:grpFill/>
              <a:ln w="50800">
                <a:solidFill>
                  <a:srgbClr val="008080"/>
                </a:solidFill>
                <a:round/>
                <a:headEnd type="none" w="sm" len="sm"/>
                <a:tailEnd type="stealth" w="med" len="med"/>
              </a:ln>
            </p:spPr>
            <p:txBody>
              <a:bodyPr wrap="none" anchor="ctr"/>
              <a:lstStyle/>
              <a:p>
                <a:endParaRPr lang="en-US"/>
              </a:p>
            </p:txBody>
          </p:sp>
        </p:grpSp>
        <p:sp>
          <p:nvSpPr>
            <p:cNvPr id="35851" name="Line 20"/>
            <p:cNvSpPr>
              <a:spLocks noChangeShapeType="1"/>
            </p:cNvSpPr>
            <p:nvPr/>
          </p:nvSpPr>
          <p:spPr bwMode="auto">
            <a:xfrm>
              <a:off x="3254375" y="3735388"/>
              <a:ext cx="301625" cy="0"/>
            </a:xfrm>
            <a:prstGeom prst="line">
              <a:avLst/>
            </a:prstGeom>
            <a:grpFill/>
            <a:ln w="50800">
              <a:solidFill>
                <a:srgbClr val="008080"/>
              </a:solidFill>
              <a:round/>
              <a:headEnd type="none" w="sm" len="sm"/>
              <a:tailEnd type="none" w="sm" len="sm"/>
            </a:ln>
          </p:spPr>
          <p:txBody>
            <a:bodyPr wrap="none" anchor="ctr"/>
            <a:lstStyle/>
            <a:p>
              <a:endParaRPr lang="en-US"/>
            </a:p>
          </p:txBody>
        </p:sp>
        <p:sp>
          <p:nvSpPr>
            <p:cNvPr id="35852" name="Rectangle 21"/>
            <p:cNvSpPr>
              <a:spLocks noChangeArrowheads="1"/>
            </p:cNvSpPr>
            <p:nvPr/>
          </p:nvSpPr>
          <p:spPr bwMode="auto">
            <a:xfrm>
              <a:off x="3251200" y="3430588"/>
              <a:ext cx="314325" cy="366712"/>
            </a:xfrm>
            <a:prstGeom prst="rect">
              <a:avLst/>
            </a:prstGeom>
            <a:grpFill/>
            <a:ln w="9525">
              <a:noFill/>
              <a:miter lim="800000"/>
              <a:headEnd/>
              <a:tailEnd/>
            </a:ln>
          </p:spPr>
          <p:txBody>
            <a:bodyPr wrap="none" lIns="92075" tIns="46038" rIns="92075" bIns="46038" anchor="ctr">
              <a:spAutoFit/>
            </a:bodyPr>
            <a:lstStyle/>
            <a:p>
              <a:pPr algn="ctr" eaLnBrk="0" hangingPunct="0"/>
              <a:r>
                <a:rPr lang="en-US" sz="1800" i="1">
                  <a:latin typeface="Times New Roman" pitchFamily="18" charset="0"/>
                </a:rPr>
                <a:t>+</a:t>
              </a:r>
            </a:p>
          </p:txBody>
        </p:sp>
        <p:sp>
          <p:nvSpPr>
            <p:cNvPr id="35853" name="Rectangle 22"/>
            <p:cNvSpPr>
              <a:spLocks noChangeArrowheads="1"/>
            </p:cNvSpPr>
            <p:nvPr/>
          </p:nvSpPr>
          <p:spPr bwMode="auto">
            <a:xfrm>
              <a:off x="6781800" y="5170488"/>
              <a:ext cx="2273300" cy="915987"/>
            </a:xfrm>
            <a:prstGeom prst="rect">
              <a:avLst/>
            </a:prstGeom>
            <a:grpFill/>
            <a:ln w="9525">
              <a:noFill/>
              <a:miter lim="800000"/>
              <a:headEnd/>
              <a:tailEnd/>
            </a:ln>
          </p:spPr>
          <p:txBody>
            <a:bodyPr lIns="92075" tIns="46038" rIns="92075" bIns="46038">
              <a:spAutoFit/>
            </a:bodyPr>
            <a:lstStyle/>
            <a:p>
              <a:pPr>
                <a:spcBef>
                  <a:spcPct val="50000"/>
                </a:spcBef>
              </a:pPr>
              <a:r>
                <a:rPr lang="en-US" sz="1800" b="0" dirty="0" smtClean="0">
                  <a:solidFill>
                    <a:schemeClr val="tx2">
                      <a:lumMod val="60000"/>
                      <a:lumOff val="40000"/>
                    </a:schemeClr>
                  </a:solidFill>
                  <a:latin typeface="Times New Roman" pitchFamily="18" charset="0"/>
                </a:rPr>
                <a:t>Orphaned </a:t>
              </a:r>
              <a:r>
                <a:rPr lang="en-US" sz="1800" b="0" dirty="0">
                  <a:solidFill>
                    <a:schemeClr val="tx2">
                      <a:lumMod val="60000"/>
                      <a:lumOff val="40000"/>
                    </a:schemeClr>
                  </a:solidFill>
                  <a:latin typeface="Times New Roman" pitchFamily="18" charset="0"/>
                </a:rPr>
                <a:t>directives </a:t>
              </a:r>
              <a:r>
                <a:rPr lang="en-US" sz="1800" b="0" dirty="0">
                  <a:latin typeface="Times New Roman" pitchFamily="18" charset="0"/>
                </a:rPr>
                <a:t>can appear outside a parallel </a:t>
              </a:r>
              <a:r>
                <a:rPr lang="en-US" sz="1800" b="0" dirty="0" smtClean="0">
                  <a:latin typeface="Times New Roman" pitchFamily="18" charset="0"/>
                </a:rPr>
                <a:t>construct</a:t>
              </a:r>
              <a:endParaRPr lang="en-US" sz="1800" b="0" dirty="0">
                <a:latin typeface="Times New Roman" pitchFamily="18" charset="0"/>
              </a:endParaRPr>
            </a:p>
          </p:txBody>
        </p:sp>
        <p:sp>
          <p:nvSpPr>
            <p:cNvPr id="35857" name="Line 26"/>
            <p:cNvSpPr>
              <a:spLocks noChangeShapeType="1"/>
            </p:cNvSpPr>
            <p:nvPr/>
          </p:nvSpPr>
          <p:spPr bwMode="auto">
            <a:xfrm flipH="1" flipV="1">
              <a:off x="6262688" y="5222875"/>
              <a:ext cx="542925" cy="73025"/>
            </a:xfrm>
            <a:prstGeom prst="line">
              <a:avLst/>
            </a:prstGeom>
            <a:grpFill/>
            <a:ln w="12700">
              <a:solidFill>
                <a:schemeClr val="tx1"/>
              </a:solidFill>
              <a:round/>
              <a:headEnd type="none" w="sm" len="sm"/>
              <a:tailEnd type="stealth" w="med" len="med"/>
            </a:ln>
          </p:spPr>
          <p:txBody>
            <a:bodyPr wrap="none" anchor="ctr"/>
            <a:lstStyle/>
            <a:p>
              <a:endParaRPr lang="en-US"/>
            </a:p>
          </p:txBody>
        </p:sp>
        <p:sp>
          <p:nvSpPr>
            <p:cNvPr id="35858" name="Line 27"/>
            <p:cNvSpPr>
              <a:spLocks noChangeShapeType="1"/>
            </p:cNvSpPr>
            <p:nvPr/>
          </p:nvSpPr>
          <p:spPr bwMode="auto">
            <a:xfrm flipH="1" flipV="1">
              <a:off x="5792788" y="4600575"/>
              <a:ext cx="1000125" cy="619125"/>
            </a:xfrm>
            <a:prstGeom prst="line">
              <a:avLst/>
            </a:prstGeom>
            <a:grpFill/>
            <a:ln w="12700">
              <a:solidFill>
                <a:schemeClr val="tx1"/>
              </a:solidFill>
              <a:round/>
              <a:headEnd type="none" w="sm" len="sm"/>
              <a:tailEnd type="stealth" w="med" len="med"/>
            </a:ln>
          </p:spPr>
          <p:txBody>
            <a:bodyPr wrap="none" anchor="ctr"/>
            <a:lstStyle/>
            <a:p>
              <a:endParaRPr lang="en-US"/>
            </a:p>
          </p:txBody>
        </p:sp>
        <p:sp>
          <p:nvSpPr>
            <p:cNvPr id="35859" name="Rectangle 28"/>
            <p:cNvSpPr>
              <a:spLocks noChangeArrowheads="1"/>
            </p:cNvSpPr>
            <p:nvPr/>
          </p:nvSpPr>
          <p:spPr bwMode="auto">
            <a:xfrm>
              <a:off x="5499100" y="2528888"/>
              <a:ext cx="1143000" cy="400752"/>
            </a:xfrm>
            <a:prstGeom prst="rect">
              <a:avLst/>
            </a:prstGeom>
            <a:grpFill/>
            <a:ln w="9525">
              <a:noFill/>
              <a:miter lim="800000"/>
              <a:headEnd/>
              <a:tailEnd/>
            </a:ln>
          </p:spPr>
          <p:txBody>
            <a:bodyPr lIns="92075" tIns="46038" rIns="92075" bIns="46038">
              <a:spAutoFit/>
            </a:bodyPr>
            <a:lstStyle/>
            <a:p>
              <a:pPr>
                <a:spcBef>
                  <a:spcPct val="50000"/>
                </a:spcBef>
              </a:pPr>
              <a:r>
                <a:rPr lang="en-US" sz="2000" b="0" dirty="0" err="1">
                  <a:latin typeface="Arial" pitchFamily="34" charset="0"/>
                </a:rPr>
                <a:t>bar.f</a:t>
              </a:r>
              <a:endParaRPr lang="en-US" sz="2000" b="0" dirty="0">
                <a:latin typeface="Arial" pitchFamily="34" charset="0"/>
              </a:endParaRPr>
            </a:p>
          </p:txBody>
        </p:sp>
      </p:grpSp>
      <p:sp>
        <p:nvSpPr>
          <p:cNvPr id="35860" name="Rectangle 29"/>
          <p:cNvSpPr>
            <a:spLocks noChangeArrowheads="1"/>
          </p:cNvSpPr>
          <p:nvPr/>
        </p:nvSpPr>
        <p:spPr bwMode="auto">
          <a:xfrm>
            <a:off x="1193800" y="2757488"/>
            <a:ext cx="1143000" cy="400752"/>
          </a:xfrm>
          <a:prstGeom prst="rect">
            <a:avLst/>
          </a:prstGeom>
          <a:noFill/>
          <a:ln w="9525">
            <a:noFill/>
            <a:miter lim="800000"/>
            <a:headEnd/>
            <a:tailEnd/>
          </a:ln>
        </p:spPr>
        <p:txBody>
          <a:bodyPr lIns="92075" tIns="46038" rIns="92075" bIns="46038">
            <a:spAutoFit/>
          </a:bodyPr>
          <a:lstStyle/>
          <a:p>
            <a:pPr>
              <a:spcBef>
                <a:spcPct val="50000"/>
              </a:spcBef>
            </a:pPr>
            <a:r>
              <a:rPr lang="en-US" sz="2000" b="0" dirty="0" err="1">
                <a:latin typeface="Arial" pitchFamily="34" charset="0"/>
              </a:rPr>
              <a:t>foo.f</a:t>
            </a:r>
            <a:endParaRPr lang="en-US" sz="2000" b="0" dirty="0">
              <a:latin typeface="Arial" pitchFamily="34" charset="0"/>
            </a:endParaRPr>
          </a:p>
        </p:txBody>
      </p:sp>
      <p:sp>
        <p:nvSpPr>
          <p:cNvPr id="35861" name="Rectangle 30"/>
          <p:cNvSpPr>
            <a:spLocks noChangeArrowheads="1"/>
          </p:cNvSpPr>
          <p:nvPr/>
        </p:nvSpPr>
        <p:spPr bwMode="auto">
          <a:xfrm>
            <a:off x="457200" y="1447800"/>
            <a:ext cx="8458200" cy="462307"/>
          </a:xfrm>
          <a:prstGeom prst="rect">
            <a:avLst/>
          </a:prstGeom>
          <a:noFill/>
          <a:ln w="9525">
            <a:noFill/>
            <a:miter lim="800000"/>
            <a:headEnd/>
            <a:tailEnd/>
          </a:ln>
        </p:spPr>
        <p:txBody>
          <a:bodyPr lIns="92075" tIns="46038" rIns="92075" bIns="46038">
            <a:spAutoFit/>
          </a:bodyPr>
          <a:lstStyle/>
          <a:p>
            <a:pPr>
              <a:spcBef>
                <a:spcPct val="50000"/>
              </a:spcBef>
            </a:pPr>
            <a:r>
              <a:rPr lang="en-US" sz="2400" b="0" dirty="0" smtClean="0">
                <a:latin typeface="Arial" pitchFamily="34" charset="0"/>
              </a:rPr>
              <a:t>A parallel region can </a:t>
            </a:r>
            <a:r>
              <a:rPr lang="en-US" sz="2400" b="0" dirty="0">
                <a:latin typeface="Arial" pitchFamily="34" charset="0"/>
              </a:rPr>
              <a:t>span multiple source files.</a:t>
            </a:r>
          </a:p>
        </p:txBody>
      </p:sp>
      <p:sp>
        <p:nvSpPr>
          <p:cNvPr id="3" name="Title 2"/>
          <p:cNvSpPr>
            <a:spLocks noGrp="1"/>
          </p:cNvSpPr>
          <p:nvPr>
            <p:ph type="title"/>
          </p:nvPr>
        </p:nvSpPr>
        <p:spPr/>
        <p:txBody>
          <a:bodyPr/>
          <a:lstStyle/>
          <a:p>
            <a:r>
              <a:rPr lang="en-US" dirty="0"/>
              <a:t>Scope of OpenMP Region</a:t>
            </a:r>
          </a:p>
        </p:txBody>
      </p:sp>
    </p:spTree>
    <p:extLst>
      <p:ext uri="{BB962C8B-B14F-4D97-AF65-F5344CB8AC3E}">
        <p14:creationId xmlns:p14="http://schemas.microsoft.com/office/powerpoint/2010/main" val="1469374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P spid="358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387350" y="1219200"/>
            <a:ext cx="8515350" cy="2133600"/>
          </a:xfrm>
        </p:spPr>
        <p:txBody>
          <a:bodyPr>
            <a:normAutofit/>
          </a:bodyPr>
          <a:lstStyle/>
          <a:p>
            <a:pPr>
              <a:lnSpc>
                <a:spcPct val="94000"/>
              </a:lnSpc>
            </a:pPr>
            <a:r>
              <a:rPr lang="en-US" dirty="0"/>
              <a:t>D</a:t>
            </a:r>
            <a:r>
              <a:rPr lang="en-US" dirty="0" smtClean="0"/>
              <a:t>ivides </a:t>
            </a:r>
            <a:r>
              <a:rPr lang="en-US" dirty="0"/>
              <a:t>the execution of the enclosed code region among the members of the </a:t>
            </a:r>
            <a:r>
              <a:rPr lang="en-US" dirty="0" smtClean="0"/>
              <a:t>team</a:t>
            </a:r>
            <a:endParaRPr lang="en-US" dirty="0"/>
          </a:p>
          <a:p>
            <a:pPr>
              <a:lnSpc>
                <a:spcPct val="94000"/>
              </a:lnSpc>
            </a:pPr>
            <a:r>
              <a:rPr lang="en-US" dirty="0" smtClean="0"/>
              <a:t>The </a:t>
            </a:r>
            <a:r>
              <a:rPr lang="ja-JP" altLang="en-US" b="1" dirty="0" smtClean="0">
                <a:solidFill>
                  <a:srgbClr val="0000FF"/>
                </a:solidFill>
              </a:rPr>
              <a:t>“</a:t>
            </a:r>
            <a:r>
              <a:rPr lang="en-US" altLang="ja-JP" b="1" dirty="0" smtClean="0">
                <a:solidFill>
                  <a:srgbClr val="0000FF"/>
                </a:solidFill>
              </a:rPr>
              <a:t>for</a:t>
            </a:r>
            <a:r>
              <a:rPr lang="ja-JP" altLang="en-US" b="1" dirty="0" smtClean="0">
                <a:solidFill>
                  <a:srgbClr val="0000FF"/>
                </a:solidFill>
              </a:rPr>
              <a:t>”</a:t>
            </a:r>
            <a:r>
              <a:rPr lang="en-US" altLang="ja-JP" b="1" dirty="0" smtClean="0">
                <a:solidFill>
                  <a:srgbClr val="0000FF"/>
                </a:solidFill>
              </a:rPr>
              <a:t> </a:t>
            </a:r>
            <a:r>
              <a:rPr lang="en-US" altLang="ja-JP" b="1" dirty="0" err="1" smtClean="0">
                <a:solidFill>
                  <a:srgbClr val="0000FF"/>
                </a:solidFill>
              </a:rPr>
              <a:t>worksharing</a:t>
            </a:r>
            <a:r>
              <a:rPr lang="en-US" altLang="ja-JP" b="1" dirty="0" smtClean="0">
                <a:solidFill>
                  <a:srgbClr val="0000FF"/>
                </a:solidFill>
              </a:rPr>
              <a:t> </a:t>
            </a:r>
            <a:r>
              <a:rPr lang="en-US" altLang="ja-JP" dirty="0" smtClean="0"/>
              <a:t>construct splits up loop iterations among threads in a team</a:t>
            </a:r>
          </a:p>
          <a:p>
            <a:pPr lvl="1">
              <a:lnSpc>
                <a:spcPct val="94000"/>
              </a:lnSpc>
            </a:pPr>
            <a:r>
              <a:rPr lang="en-US" dirty="0" smtClean="0"/>
              <a:t>Each thread gets one or more “chunk” -&gt; loop </a:t>
            </a:r>
            <a:r>
              <a:rPr lang="en-US" dirty="0" err="1" smtClean="0"/>
              <a:t>chuncking</a:t>
            </a:r>
            <a:endParaRPr lang="en-US" dirty="0" smtClean="0"/>
          </a:p>
        </p:txBody>
      </p:sp>
      <p:sp>
        <p:nvSpPr>
          <p:cNvPr id="37891" name="Slide Number Placeholder 3"/>
          <p:cNvSpPr>
            <a:spLocks noGrp="1"/>
          </p:cNvSpPr>
          <p:nvPr>
            <p:ph type="sldNum" sz="quarter" idx="12"/>
          </p:nvPr>
        </p:nvSpPr>
        <p:spPr bwMode="auto">
          <a:noFill/>
          <a:ln>
            <a:miter lim="800000"/>
            <a:headEnd/>
            <a:tailEnd/>
          </a:ln>
        </p:spPr>
        <p:txBody>
          <a:bodyPr/>
          <a:lstStyle/>
          <a:p>
            <a:fld id="{196FD8A2-C98E-4D36-B5C3-B64F7E24843E}" type="slidenum">
              <a:rPr lang="en-US"/>
              <a:pPr/>
              <a:t>21</a:t>
            </a:fld>
            <a:endParaRPr lang="en-US"/>
          </a:p>
        </p:txBody>
      </p:sp>
      <p:sp>
        <p:nvSpPr>
          <p:cNvPr id="10" name="Rectangle 4"/>
          <p:cNvSpPr>
            <a:spLocks noChangeArrowheads="1"/>
          </p:cNvSpPr>
          <p:nvPr/>
        </p:nvSpPr>
        <p:spPr bwMode="auto">
          <a:xfrm>
            <a:off x="762000" y="3429000"/>
            <a:ext cx="4038600" cy="1631858"/>
          </a:xfrm>
          <a:prstGeom prst="rect">
            <a:avLst/>
          </a:prstGeom>
          <a:solidFill>
            <a:schemeClr val="accent1">
              <a:lumMod val="20000"/>
              <a:lumOff val="80000"/>
            </a:schemeClr>
          </a:solidFill>
          <a:ln w="9525">
            <a:noFill/>
            <a:miter lim="800000"/>
            <a:headEnd/>
            <a:tailEnd/>
          </a:ln>
        </p:spPr>
        <p:txBody>
          <a:bodyPr wrap="square" lIns="92075" tIns="46038" rIns="92075" bIns="46038">
            <a:spAutoFit/>
          </a:bodyPr>
          <a:lstStyle/>
          <a:p>
            <a:pPr>
              <a:spcBef>
                <a:spcPct val="50000"/>
              </a:spcBef>
            </a:pPr>
            <a:r>
              <a:rPr lang="en-US" sz="2000" b="0" dirty="0" smtClean="0">
                <a:solidFill>
                  <a:srgbClr val="0000FF"/>
                </a:solidFill>
              </a:rPr>
              <a:t>      #</a:t>
            </a:r>
            <a:r>
              <a:rPr lang="en-US" sz="2000" b="0" dirty="0">
                <a:solidFill>
                  <a:srgbClr val="0000FF"/>
                </a:solidFill>
              </a:rPr>
              <a:t>pragma </a:t>
            </a:r>
            <a:r>
              <a:rPr lang="en-US" sz="2000" b="0" dirty="0" err="1">
                <a:solidFill>
                  <a:srgbClr val="0000FF"/>
                </a:solidFill>
              </a:rPr>
              <a:t>omp</a:t>
            </a:r>
            <a:r>
              <a:rPr lang="en-US" sz="2000" b="0" dirty="0">
                <a:solidFill>
                  <a:srgbClr val="0000FF"/>
                </a:solidFill>
              </a:rPr>
              <a:t> parallel</a:t>
            </a:r>
            <a:br>
              <a:rPr lang="en-US" sz="2000" b="0" dirty="0">
                <a:solidFill>
                  <a:srgbClr val="0000FF"/>
                </a:solidFill>
              </a:rPr>
            </a:br>
            <a:r>
              <a:rPr lang="en-US" sz="2000" b="0" dirty="0" smtClean="0">
                <a:solidFill>
                  <a:srgbClr val="0000FF"/>
                </a:solidFill>
              </a:rPr>
              <a:t>      #</a:t>
            </a:r>
            <a:r>
              <a:rPr lang="en-US" sz="2000" b="0" dirty="0">
                <a:solidFill>
                  <a:srgbClr val="0000FF"/>
                </a:solidFill>
              </a:rPr>
              <a:t>pragma </a:t>
            </a:r>
            <a:r>
              <a:rPr lang="en-US" sz="2000" b="0" dirty="0" err="1">
                <a:solidFill>
                  <a:srgbClr val="0000FF"/>
                </a:solidFill>
              </a:rPr>
              <a:t>omp</a:t>
            </a:r>
            <a:r>
              <a:rPr lang="en-US" sz="2000" b="0" dirty="0">
                <a:solidFill>
                  <a:srgbClr val="0000FF"/>
                </a:solidFill>
              </a:rPr>
              <a:t> for </a:t>
            </a:r>
            <a:r>
              <a:rPr lang="en-US" sz="2000" b="0" dirty="0" smtClean="0">
                <a:solidFill>
                  <a:srgbClr val="0000FF"/>
                </a:solidFill>
              </a:rPr>
              <a:t/>
            </a:r>
            <a:br>
              <a:rPr lang="en-US" sz="2000" b="0" dirty="0" smtClean="0">
                <a:solidFill>
                  <a:srgbClr val="0000FF"/>
                </a:solidFill>
              </a:rPr>
            </a:br>
            <a:r>
              <a:rPr lang="en-US" sz="2000" b="0" dirty="0" smtClean="0">
                <a:solidFill>
                  <a:srgbClr val="0000FF"/>
                </a:solidFill>
              </a:rPr>
              <a:t>      </a:t>
            </a:r>
            <a:r>
              <a:rPr lang="en-US" sz="2000" b="0" dirty="0" smtClean="0"/>
              <a:t>for (</a:t>
            </a:r>
            <a:r>
              <a:rPr lang="en-US" sz="2000" b="0" dirty="0" err="1" smtClean="0"/>
              <a:t>i</a:t>
            </a:r>
            <a:r>
              <a:rPr lang="en-US" sz="2000" b="0" dirty="0" smtClean="0"/>
              <a:t> = 0; </a:t>
            </a:r>
            <a:r>
              <a:rPr lang="en-US" sz="2000" b="0" dirty="0" err="1" smtClean="0"/>
              <a:t>i</a:t>
            </a:r>
            <a:r>
              <a:rPr lang="en-US" sz="2000" b="0" dirty="0" smtClean="0"/>
              <a:t> &lt; N; </a:t>
            </a:r>
            <a:r>
              <a:rPr lang="en-US" sz="2000" b="0" dirty="0" err="1" smtClean="0"/>
              <a:t>i</a:t>
            </a:r>
            <a:r>
              <a:rPr lang="en-US" sz="2000" b="0" dirty="0" smtClean="0"/>
              <a:t>++) {</a:t>
            </a:r>
            <a:br>
              <a:rPr lang="en-US" sz="2000" b="0" dirty="0" smtClean="0"/>
            </a:br>
            <a:r>
              <a:rPr lang="en-US" sz="2000" b="0" dirty="0" smtClean="0"/>
              <a:t>	work(</a:t>
            </a:r>
            <a:r>
              <a:rPr lang="en-US" sz="2000" b="0" dirty="0" err="1" smtClean="0"/>
              <a:t>i</a:t>
            </a:r>
            <a:r>
              <a:rPr lang="en-US" sz="2000" b="0" dirty="0" smtClean="0"/>
              <a:t>);</a:t>
            </a:r>
            <a:br>
              <a:rPr lang="en-US" sz="2000" b="0" dirty="0" smtClean="0"/>
            </a:br>
            <a:r>
              <a:rPr lang="en-US" sz="2000" b="0" dirty="0" smtClean="0"/>
              <a:t>      }   </a:t>
            </a:r>
            <a:endParaRPr lang="en-US" sz="2000" b="0" dirty="0"/>
          </a:p>
        </p:txBody>
      </p:sp>
      <p:sp>
        <p:nvSpPr>
          <p:cNvPr id="37893" name="Text Box 5"/>
          <p:cNvSpPr txBox="1">
            <a:spLocks noChangeArrowheads="1"/>
          </p:cNvSpPr>
          <p:nvPr/>
        </p:nvSpPr>
        <p:spPr bwMode="auto">
          <a:xfrm>
            <a:off x="3048000" y="4648200"/>
            <a:ext cx="5562600" cy="1754326"/>
          </a:xfrm>
          <a:prstGeom prst="rect">
            <a:avLst/>
          </a:prstGeom>
          <a:solidFill>
            <a:schemeClr val="accent3">
              <a:lumMod val="20000"/>
              <a:lumOff val="80000"/>
            </a:schemeClr>
          </a:solidFill>
          <a:ln w="12700">
            <a:noFill/>
            <a:miter lim="800000"/>
            <a:headEnd type="none" w="sm" len="sm"/>
            <a:tailEnd type="none" w="sm" len="sm"/>
          </a:ln>
          <a:effectLst>
            <a:outerShdw blurRad="50800" dist="38100" dir="2700000" algn="tl" rotWithShape="0">
              <a:srgbClr val="000000">
                <a:alpha val="43000"/>
              </a:srgbClr>
            </a:outerShdw>
          </a:effectLst>
        </p:spPr>
        <p:txBody>
          <a:bodyPr>
            <a:spAutoFit/>
          </a:bodyPr>
          <a:lstStyle/>
          <a:p>
            <a:pPr>
              <a:spcBef>
                <a:spcPct val="50000"/>
              </a:spcBef>
            </a:pPr>
            <a:r>
              <a:rPr lang="en-US" sz="1800" b="0" dirty="0">
                <a:latin typeface="Arial" pitchFamily="34" charset="0"/>
              </a:rPr>
              <a:t>By default, there is a barrier at the end of the </a:t>
            </a:r>
            <a:r>
              <a:rPr lang="ja-JP" altLang="en-US" sz="1800" b="0" dirty="0">
                <a:latin typeface="Arial" pitchFamily="34" charset="0"/>
              </a:rPr>
              <a:t>“</a:t>
            </a:r>
            <a:r>
              <a:rPr lang="en-US" altLang="ja-JP" sz="1800" b="0" dirty="0" err="1">
                <a:solidFill>
                  <a:srgbClr val="0000FF"/>
                </a:solidFill>
                <a:latin typeface="Arial" pitchFamily="34" charset="0"/>
              </a:rPr>
              <a:t>omp</a:t>
            </a:r>
            <a:r>
              <a:rPr lang="en-US" altLang="ja-JP" sz="1800" b="0" dirty="0">
                <a:solidFill>
                  <a:srgbClr val="0000FF"/>
                </a:solidFill>
                <a:latin typeface="Arial" pitchFamily="34" charset="0"/>
              </a:rPr>
              <a:t> for</a:t>
            </a:r>
            <a:r>
              <a:rPr lang="ja-JP" altLang="en-US" sz="1800" b="0" dirty="0">
                <a:latin typeface="Arial" pitchFamily="34" charset="0"/>
              </a:rPr>
              <a:t>”</a:t>
            </a:r>
            <a:r>
              <a:rPr lang="en-US" altLang="ja-JP" sz="1800" b="0" dirty="0">
                <a:latin typeface="Arial" pitchFamily="34" charset="0"/>
              </a:rPr>
              <a:t>.  Use the </a:t>
            </a:r>
            <a:r>
              <a:rPr lang="ja-JP" altLang="en-US" sz="1800" b="0" dirty="0">
                <a:latin typeface="Arial" pitchFamily="34" charset="0"/>
              </a:rPr>
              <a:t>“</a:t>
            </a:r>
            <a:r>
              <a:rPr lang="en-US" altLang="ja-JP" sz="1800" dirty="0" err="1">
                <a:solidFill>
                  <a:schemeClr val="accent2"/>
                </a:solidFill>
                <a:latin typeface="Arial" pitchFamily="34" charset="0"/>
              </a:rPr>
              <a:t>nowait</a:t>
            </a:r>
            <a:r>
              <a:rPr lang="ja-JP" altLang="en-US" sz="1800" b="0" dirty="0">
                <a:latin typeface="Arial" pitchFamily="34" charset="0"/>
              </a:rPr>
              <a:t>”</a:t>
            </a:r>
            <a:r>
              <a:rPr lang="en-US" altLang="ja-JP" sz="1800" b="0" dirty="0">
                <a:latin typeface="Arial" pitchFamily="34" charset="0"/>
              </a:rPr>
              <a:t> clause to turn off the barrier.</a:t>
            </a:r>
          </a:p>
          <a:p>
            <a:pPr>
              <a:spcBef>
                <a:spcPct val="50000"/>
              </a:spcBef>
            </a:pPr>
            <a:r>
              <a:rPr lang="en-US" sz="1800" dirty="0">
                <a:latin typeface="Arial" pitchFamily="34" charset="0"/>
              </a:rPr>
              <a:t>            </a:t>
            </a:r>
            <a:r>
              <a:rPr lang="en-US" sz="1800" i="1" dirty="0">
                <a:solidFill>
                  <a:srgbClr val="0000FF"/>
                </a:solidFill>
                <a:latin typeface="Arial" pitchFamily="34" charset="0"/>
              </a:rPr>
              <a:t>#pragma </a:t>
            </a:r>
            <a:r>
              <a:rPr lang="en-US" sz="1800" i="1" dirty="0" err="1">
                <a:solidFill>
                  <a:srgbClr val="0000FF"/>
                </a:solidFill>
                <a:latin typeface="Arial" pitchFamily="34" charset="0"/>
              </a:rPr>
              <a:t>omp</a:t>
            </a:r>
            <a:r>
              <a:rPr lang="en-US" sz="1800" i="1" dirty="0">
                <a:solidFill>
                  <a:srgbClr val="0000FF"/>
                </a:solidFill>
                <a:latin typeface="Arial" pitchFamily="34" charset="0"/>
              </a:rPr>
              <a:t> for </a:t>
            </a:r>
            <a:r>
              <a:rPr lang="en-US" sz="1800" i="1" dirty="0" err="1">
                <a:solidFill>
                  <a:schemeClr val="accent2"/>
                </a:solidFill>
                <a:latin typeface="Arial" pitchFamily="34" charset="0"/>
              </a:rPr>
              <a:t>nowait</a:t>
            </a:r>
            <a:endParaRPr lang="en-US" sz="1800" i="1" dirty="0">
              <a:solidFill>
                <a:schemeClr val="accent2"/>
              </a:solidFill>
              <a:latin typeface="Arial" pitchFamily="34" charset="0"/>
            </a:endParaRPr>
          </a:p>
          <a:p>
            <a:pPr>
              <a:spcBef>
                <a:spcPct val="50000"/>
              </a:spcBef>
            </a:pPr>
            <a:r>
              <a:rPr lang="ja-JP" altLang="en-US" sz="1800" b="0" dirty="0">
                <a:latin typeface="Arial" pitchFamily="34" charset="0"/>
              </a:rPr>
              <a:t>“</a:t>
            </a:r>
            <a:r>
              <a:rPr lang="en-US" altLang="ja-JP" sz="1800" dirty="0" err="1">
                <a:solidFill>
                  <a:srgbClr val="C0504D"/>
                </a:solidFill>
                <a:latin typeface="Arial" pitchFamily="34" charset="0"/>
              </a:rPr>
              <a:t>nowait</a:t>
            </a:r>
            <a:r>
              <a:rPr lang="ja-JP" altLang="en-US" sz="1800" b="0" dirty="0">
                <a:latin typeface="Arial" pitchFamily="34" charset="0"/>
              </a:rPr>
              <a:t>”</a:t>
            </a:r>
            <a:r>
              <a:rPr lang="en-US" altLang="ja-JP" sz="1800" b="0" dirty="0">
                <a:latin typeface="Arial" pitchFamily="34" charset="0"/>
              </a:rPr>
              <a:t>  is useful between two consecutive, independent </a:t>
            </a:r>
            <a:r>
              <a:rPr lang="en-US" altLang="ja-JP" sz="1800" b="0" dirty="0" err="1">
                <a:latin typeface="Arial" pitchFamily="34" charset="0"/>
              </a:rPr>
              <a:t>omp</a:t>
            </a:r>
            <a:r>
              <a:rPr lang="en-US" altLang="ja-JP" sz="1800" b="0" dirty="0">
                <a:latin typeface="Arial" pitchFamily="34" charset="0"/>
              </a:rPr>
              <a:t> for loops. </a:t>
            </a:r>
            <a:endParaRPr lang="en-US" sz="2400" b="0" dirty="0">
              <a:latin typeface="Arial" pitchFamily="34" charset="0"/>
            </a:endParaRPr>
          </a:p>
        </p:txBody>
      </p:sp>
      <p:sp>
        <p:nvSpPr>
          <p:cNvPr id="2" name="Title 1"/>
          <p:cNvSpPr>
            <a:spLocks noGrp="1"/>
          </p:cNvSpPr>
          <p:nvPr>
            <p:ph type="title"/>
          </p:nvPr>
        </p:nvSpPr>
        <p:spPr/>
        <p:txBody>
          <a:bodyPr/>
          <a:lstStyle/>
          <a:p>
            <a:r>
              <a:rPr lang="en-US" dirty="0"/>
              <a:t>OpenMP Worksharing Constructs</a:t>
            </a:r>
          </a:p>
        </p:txBody>
      </p:sp>
    </p:spTree>
    <p:extLst>
      <p:ext uri="{BB962C8B-B14F-4D97-AF65-F5344CB8AC3E}">
        <p14:creationId xmlns:p14="http://schemas.microsoft.com/office/powerpoint/2010/main" val="69799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8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a:t>
            </a:r>
            <a:endParaRPr lang="en-US" dirty="0"/>
          </a:p>
        </p:txBody>
      </p:sp>
      <p:sp>
        <p:nvSpPr>
          <p:cNvPr id="4" name="Slide Number Placeholder 3"/>
          <p:cNvSpPr>
            <a:spLocks noGrp="1"/>
          </p:cNvSpPr>
          <p:nvPr>
            <p:ph type="sldNum" sz="quarter" idx="12"/>
          </p:nvPr>
        </p:nvSpPr>
        <p:spPr/>
        <p:txBody>
          <a:bodyPr/>
          <a:lstStyle/>
          <a:p>
            <a:fld id="{7B14E791-165F-344E-BF0E-59CD826800BF}" type="slidenum">
              <a:rPr lang="en-US" smtClean="0"/>
              <a:pPr/>
              <a:t>22</a:t>
            </a:fld>
            <a:endParaRPr lang="en-US" dirty="0"/>
          </a:p>
        </p:txBody>
      </p:sp>
      <p:pic>
        <p:nvPicPr>
          <p:cNvPr id="5" name="Picture 4"/>
          <p:cNvPicPr>
            <a:picLocks noChangeAspect="1"/>
          </p:cNvPicPr>
          <p:nvPr/>
        </p:nvPicPr>
        <p:blipFill rotWithShape="1">
          <a:blip r:embed="rId2"/>
          <a:srcRect l="19584" t="27963" r="5694" b="13148"/>
          <a:stretch/>
        </p:blipFill>
        <p:spPr>
          <a:xfrm>
            <a:off x="762000" y="1676400"/>
            <a:ext cx="6832600" cy="4038600"/>
          </a:xfrm>
          <a:prstGeom prst="rect">
            <a:avLst/>
          </a:prstGeom>
        </p:spPr>
      </p:pic>
    </p:spTree>
    <p:extLst>
      <p:ext uri="{BB962C8B-B14F-4D97-AF65-F5344CB8AC3E}">
        <p14:creationId xmlns:p14="http://schemas.microsoft.com/office/powerpoint/2010/main" val="2688102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noFill/>
        </p:spPr>
        <p:txBody>
          <a:bodyPr>
            <a:normAutofit/>
          </a:bodyPr>
          <a:lstStyle/>
          <a:p>
            <a:pPr eaLnBrk="1" hangingPunct="1">
              <a:lnSpc>
                <a:spcPct val="88000"/>
              </a:lnSpc>
            </a:pPr>
            <a:r>
              <a:rPr lang="en-US" dirty="0" smtClean="0"/>
              <a:t>Work</a:t>
            </a:r>
            <a:r>
              <a:rPr lang="en-US" dirty="0"/>
              <a:t>s</a:t>
            </a:r>
            <a:r>
              <a:rPr lang="en-US" dirty="0" smtClean="0"/>
              <a:t>haring Constructs</a:t>
            </a:r>
            <a:endParaRPr lang="en-US" sz="2800" dirty="0" smtClean="0">
              <a:solidFill>
                <a:schemeClr val="accent1"/>
              </a:solidFill>
            </a:endParaRPr>
          </a:p>
        </p:txBody>
      </p:sp>
      <p:sp>
        <p:nvSpPr>
          <p:cNvPr id="39938" name="Slide Number Placeholder 3"/>
          <p:cNvSpPr>
            <a:spLocks noGrp="1"/>
          </p:cNvSpPr>
          <p:nvPr>
            <p:ph type="sldNum" sz="quarter" idx="12"/>
          </p:nvPr>
        </p:nvSpPr>
        <p:spPr bwMode="auto">
          <a:noFill/>
          <a:ln>
            <a:miter lim="800000"/>
            <a:headEnd/>
            <a:tailEnd/>
          </a:ln>
        </p:spPr>
        <p:txBody>
          <a:bodyPr/>
          <a:lstStyle/>
          <a:p>
            <a:fld id="{658ECD23-E567-4D29-B042-8AF76307E57C}" type="slidenum">
              <a:rPr lang="en-US"/>
              <a:pPr/>
              <a:t>23</a:t>
            </a:fld>
            <a:endParaRPr lang="en-US"/>
          </a:p>
        </p:txBody>
      </p:sp>
      <p:sp>
        <p:nvSpPr>
          <p:cNvPr id="1652739" name="Rectangle 3"/>
          <p:cNvSpPr>
            <a:spLocks noChangeArrowheads="1"/>
          </p:cNvSpPr>
          <p:nvPr/>
        </p:nvSpPr>
        <p:spPr bwMode="auto">
          <a:xfrm>
            <a:off x="2667000" y="1219200"/>
            <a:ext cx="6121400" cy="400752"/>
          </a:xfrm>
          <a:prstGeom prst="rect">
            <a:avLst/>
          </a:prstGeom>
          <a:solidFill>
            <a:schemeClr val="accent1">
              <a:lumMod val="20000"/>
              <a:lumOff val="80000"/>
            </a:schemeClr>
          </a:solidFill>
          <a:ln w="12700">
            <a:noFill/>
            <a:miter lim="800000"/>
            <a:headEnd/>
            <a:tailEnd/>
          </a:ln>
          <a:effectLst/>
        </p:spPr>
        <p:txBody>
          <a:bodyPr lIns="92075" tIns="46038" rIns="92075" bIns="46038">
            <a:spAutoFit/>
          </a:bodyPr>
          <a:lstStyle/>
          <a:p>
            <a:pPr>
              <a:spcBef>
                <a:spcPct val="50000"/>
              </a:spcBef>
              <a:defRPr/>
            </a:pPr>
            <a:r>
              <a:rPr lang="en-US" sz="2000" b="0" dirty="0">
                <a:latin typeface="Arial" charset="0"/>
                <a:ea typeface="+mn-ea"/>
              </a:rPr>
              <a:t>for(</a:t>
            </a:r>
            <a:r>
              <a:rPr lang="en-US" sz="2000" b="0" dirty="0" err="1">
                <a:latin typeface="Arial" charset="0"/>
                <a:ea typeface="+mn-ea"/>
              </a:rPr>
              <a:t>i</a:t>
            </a:r>
            <a:r>
              <a:rPr lang="en-US" sz="2000" b="0" dirty="0">
                <a:latin typeface="Arial" charset="0"/>
                <a:ea typeface="+mn-ea"/>
              </a:rPr>
              <a:t>=0</a:t>
            </a:r>
            <a:r>
              <a:rPr lang="en-US" sz="2000" b="0" dirty="0" smtClean="0">
                <a:latin typeface="Arial" charset="0"/>
                <a:ea typeface="+mn-ea"/>
              </a:rPr>
              <a:t>;i&lt;</a:t>
            </a:r>
            <a:r>
              <a:rPr lang="en-US" sz="2000" b="0" dirty="0" err="1">
                <a:latin typeface="Arial" charset="0"/>
                <a:ea typeface="+mn-ea"/>
              </a:rPr>
              <a:t>N;i</a:t>
            </a:r>
            <a:r>
              <a:rPr lang="en-US" sz="2000" b="0" dirty="0">
                <a:latin typeface="Arial" charset="0"/>
                <a:ea typeface="+mn-ea"/>
              </a:rPr>
              <a:t>++)   { a[</a:t>
            </a:r>
            <a:r>
              <a:rPr lang="en-US" sz="2000" b="0" dirty="0" err="1">
                <a:latin typeface="Arial" charset="0"/>
                <a:ea typeface="+mn-ea"/>
              </a:rPr>
              <a:t>i</a:t>
            </a:r>
            <a:r>
              <a:rPr lang="en-US" sz="2000" b="0" dirty="0">
                <a:latin typeface="Arial" charset="0"/>
                <a:ea typeface="+mn-ea"/>
              </a:rPr>
              <a:t>] = a[</a:t>
            </a:r>
            <a:r>
              <a:rPr lang="en-US" sz="2000" b="0" dirty="0" err="1">
                <a:latin typeface="Arial" charset="0"/>
                <a:ea typeface="+mn-ea"/>
              </a:rPr>
              <a:t>i</a:t>
            </a:r>
            <a:r>
              <a:rPr lang="en-US" sz="2000" b="0" dirty="0">
                <a:latin typeface="Arial" charset="0"/>
                <a:ea typeface="+mn-ea"/>
              </a:rPr>
              <a:t>] + b[</a:t>
            </a:r>
            <a:r>
              <a:rPr lang="en-US" sz="2000" b="0" dirty="0" err="1">
                <a:latin typeface="Arial" charset="0"/>
                <a:ea typeface="+mn-ea"/>
              </a:rPr>
              <a:t>i</a:t>
            </a:r>
            <a:r>
              <a:rPr lang="en-US" sz="2000" b="0" dirty="0">
                <a:latin typeface="Arial" charset="0"/>
                <a:ea typeface="+mn-ea"/>
              </a:rPr>
              <a:t>]</a:t>
            </a:r>
            <a:r>
              <a:rPr lang="en-US" sz="2000" b="0" dirty="0" smtClean="0">
                <a:latin typeface="Arial" charset="0"/>
                <a:ea typeface="+mn-ea"/>
              </a:rPr>
              <a:t>; }</a:t>
            </a:r>
            <a:endParaRPr lang="en-US" sz="2000" b="0" dirty="0">
              <a:latin typeface="Arial" charset="0"/>
              <a:ea typeface="+mn-ea"/>
            </a:endParaRPr>
          </a:p>
        </p:txBody>
      </p:sp>
      <p:sp>
        <p:nvSpPr>
          <p:cNvPr id="1652740" name="Rectangle 4"/>
          <p:cNvSpPr>
            <a:spLocks noChangeArrowheads="1"/>
          </p:cNvSpPr>
          <p:nvPr/>
        </p:nvSpPr>
        <p:spPr bwMode="auto">
          <a:xfrm>
            <a:off x="2667000" y="1858459"/>
            <a:ext cx="6127750" cy="3170741"/>
          </a:xfrm>
          <a:prstGeom prst="rect">
            <a:avLst/>
          </a:prstGeom>
          <a:solidFill>
            <a:schemeClr val="accent1">
              <a:lumMod val="20000"/>
              <a:lumOff val="80000"/>
            </a:schemeClr>
          </a:solidFill>
          <a:ln w="12700">
            <a:noFill/>
            <a:miter lim="800000"/>
            <a:headEnd/>
            <a:tailEnd/>
          </a:ln>
          <a:effectLst/>
        </p:spPr>
        <p:txBody>
          <a:bodyPr wrap="square" lIns="92075" tIns="46038" rIns="92075" bIns="46038">
            <a:spAutoFit/>
          </a:bodyPr>
          <a:lstStyle/>
          <a:p>
            <a:pPr>
              <a:spcBef>
                <a:spcPct val="50000"/>
              </a:spcBef>
              <a:defRPr/>
            </a:pPr>
            <a:r>
              <a:rPr lang="en-US" sz="2000" b="0" dirty="0">
                <a:solidFill>
                  <a:srgbClr val="0000FF"/>
                </a:solidFill>
                <a:latin typeface="Arial" charset="0"/>
                <a:ea typeface="+mn-ea"/>
              </a:rPr>
              <a:t>#pragma </a:t>
            </a:r>
            <a:r>
              <a:rPr lang="en-US" sz="2000" b="0" dirty="0" err="1">
                <a:solidFill>
                  <a:srgbClr val="0000FF"/>
                </a:solidFill>
                <a:latin typeface="Arial" charset="0"/>
                <a:ea typeface="+mn-ea"/>
              </a:rPr>
              <a:t>omp</a:t>
            </a:r>
            <a:r>
              <a:rPr lang="en-US" sz="2000" b="0" dirty="0">
                <a:solidFill>
                  <a:srgbClr val="0000FF"/>
                </a:solidFill>
                <a:latin typeface="Arial" charset="0"/>
                <a:ea typeface="+mn-ea"/>
              </a:rPr>
              <a:t> </a:t>
            </a:r>
            <a:r>
              <a:rPr lang="en-US" sz="2000" b="0" dirty="0" smtClean="0">
                <a:solidFill>
                  <a:srgbClr val="0000FF"/>
                </a:solidFill>
                <a:latin typeface="Arial" charset="0"/>
                <a:ea typeface="+mn-ea"/>
              </a:rPr>
              <a:t>parallel</a:t>
            </a:r>
            <a:r>
              <a:rPr lang="en-US" sz="2000" dirty="0">
                <a:solidFill>
                  <a:srgbClr val="0000FF"/>
                </a:solidFill>
                <a:latin typeface="Arial" charset="0"/>
              </a:rPr>
              <a:t> </a:t>
            </a:r>
            <a:r>
              <a:rPr lang="en-US" sz="2000" dirty="0" smtClean="0">
                <a:solidFill>
                  <a:srgbClr val="0000FF"/>
                </a:solidFill>
                <a:latin typeface="Arial" charset="0"/>
              </a:rPr>
              <a:t>shared (a, b)</a:t>
            </a:r>
            <a:r>
              <a:rPr lang="en-US" sz="2000" b="0" dirty="0" smtClean="0">
                <a:solidFill>
                  <a:srgbClr val="0000FF"/>
                </a:solidFill>
                <a:latin typeface="Arial" charset="0"/>
                <a:ea typeface="+mn-ea"/>
              </a:rPr>
              <a:t> </a:t>
            </a:r>
          </a:p>
          <a:p>
            <a:pPr>
              <a:spcBef>
                <a:spcPct val="50000"/>
              </a:spcBef>
              <a:defRPr/>
            </a:pPr>
            <a:r>
              <a:rPr lang="en-US" sz="2000" b="0" dirty="0" smtClean="0">
                <a:latin typeface="Arial" charset="0"/>
                <a:ea typeface="+mn-ea"/>
              </a:rPr>
              <a:t>{</a:t>
            </a:r>
          </a:p>
          <a:p>
            <a:pPr>
              <a:spcBef>
                <a:spcPct val="50000"/>
              </a:spcBef>
              <a:defRPr/>
            </a:pPr>
            <a:r>
              <a:rPr lang="en-US" sz="2000" b="0" dirty="0">
                <a:latin typeface="Arial" charset="0"/>
                <a:ea typeface="+mn-ea"/>
              </a:rPr>
              <a:t>	</a:t>
            </a:r>
            <a:r>
              <a:rPr lang="en-US" sz="2000" b="0" dirty="0" err="1">
                <a:latin typeface="Arial" charset="0"/>
                <a:ea typeface="+mn-ea"/>
              </a:rPr>
              <a:t>int</a:t>
            </a:r>
            <a:r>
              <a:rPr lang="en-US" sz="2000" b="0" dirty="0">
                <a:latin typeface="Arial" charset="0"/>
                <a:ea typeface="+mn-ea"/>
              </a:rPr>
              <a:t> id, </a:t>
            </a:r>
            <a:r>
              <a:rPr lang="en-US" sz="2000" b="0" dirty="0" err="1">
                <a:latin typeface="Arial" charset="0"/>
                <a:ea typeface="+mn-ea"/>
              </a:rPr>
              <a:t>i</a:t>
            </a:r>
            <a:r>
              <a:rPr lang="en-US" sz="2000" b="0" dirty="0">
                <a:latin typeface="Arial" charset="0"/>
                <a:ea typeface="+mn-ea"/>
              </a:rPr>
              <a:t>, </a:t>
            </a:r>
            <a:r>
              <a:rPr lang="en-US" sz="2000" b="0" dirty="0" err="1">
                <a:latin typeface="Arial" charset="0"/>
                <a:ea typeface="+mn-ea"/>
              </a:rPr>
              <a:t>Nthrds</a:t>
            </a:r>
            <a:r>
              <a:rPr lang="en-US" sz="2000" b="0" dirty="0">
                <a:latin typeface="Arial" charset="0"/>
                <a:ea typeface="+mn-ea"/>
              </a:rPr>
              <a:t>, </a:t>
            </a:r>
            <a:r>
              <a:rPr lang="en-US" sz="2000" b="0" dirty="0" err="1">
                <a:latin typeface="Arial" charset="0"/>
                <a:ea typeface="+mn-ea"/>
              </a:rPr>
              <a:t>istart</a:t>
            </a:r>
            <a:r>
              <a:rPr lang="en-US" sz="2000" b="0" dirty="0">
                <a:latin typeface="Arial" charset="0"/>
                <a:ea typeface="+mn-ea"/>
              </a:rPr>
              <a:t>, </a:t>
            </a:r>
            <a:r>
              <a:rPr lang="en-US" sz="2000" b="0" dirty="0" err="1">
                <a:latin typeface="Arial" charset="0"/>
                <a:ea typeface="+mn-ea"/>
              </a:rPr>
              <a:t>iend</a:t>
            </a:r>
            <a:r>
              <a:rPr lang="en-US" sz="2000" b="0" dirty="0">
                <a:latin typeface="Arial" charset="0"/>
                <a:ea typeface="+mn-ea"/>
              </a:rPr>
              <a:t>;</a:t>
            </a:r>
            <a:br>
              <a:rPr lang="en-US" sz="2000" b="0" dirty="0">
                <a:latin typeface="Arial" charset="0"/>
                <a:ea typeface="+mn-ea"/>
              </a:rPr>
            </a:br>
            <a:r>
              <a:rPr lang="en-US" sz="2000" b="0" dirty="0">
                <a:latin typeface="Arial" charset="0"/>
                <a:ea typeface="+mn-ea"/>
              </a:rPr>
              <a:t>	id = </a:t>
            </a:r>
            <a:r>
              <a:rPr lang="en-US" sz="2000" b="0" dirty="0" err="1">
                <a:solidFill>
                  <a:srgbClr val="0000FF"/>
                </a:solidFill>
                <a:latin typeface="Arial" charset="0"/>
                <a:ea typeface="+mn-ea"/>
              </a:rPr>
              <a:t>omp_get_thread_num</a:t>
            </a:r>
            <a:r>
              <a:rPr lang="en-US" sz="2000" b="0" dirty="0">
                <a:latin typeface="Arial" charset="0"/>
                <a:ea typeface="+mn-ea"/>
              </a:rPr>
              <a:t>();</a:t>
            </a:r>
            <a:br>
              <a:rPr lang="en-US" sz="2000" b="0" dirty="0">
                <a:latin typeface="Arial" charset="0"/>
                <a:ea typeface="+mn-ea"/>
              </a:rPr>
            </a:br>
            <a:r>
              <a:rPr lang="en-US" sz="2000" b="0" dirty="0">
                <a:latin typeface="Arial" charset="0"/>
                <a:ea typeface="+mn-ea"/>
              </a:rPr>
              <a:t>	</a:t>
            </a:r>
            <a:r>
              <a:rPr lang="en-US" sz="2000" b="0" dirty="0" err="1">
                <a:latin typeface="Arial" charset="0"/>
                <a:ea typeface="+mn-ea"/>
              </a:rPr>
              <a:t>Nthrds</a:t>
            </a:r>
            <a:r>
              <a:rPr lang="en-US" sz="2000" b="0" dirty="0">
                <a:latin typeface="Arial" charset="0"/>
                <a:ea typeface="+mn-ea"/>
              </a:rPr>
              <a:t> = </a:t>
            </a:r>
            <a:r>
              <a:rPr lang="en-US" sz="2000" b="0" dirty="0" err="1">
                <a:solidFill>
                  <a:srgbClr val="0000FF"/>
                </a:solidFill>
                <a:latin typeface="Arial" charset="0"/>
                <a:ea typeface="+mn-ea"/>
              </a:rPr>
              <a:t>omp_get_num_threads</a:t>
            </a:r>
            <a:r>
              <a:rPr lang="en-US" sz="2000" b="0" dirty="0">
                <a:latin typeface="Arial" charset="0"/>
                <a:ea typeface="+mn-ea"/>
              </a:rPr>
              <a:t>();</a:t>
            </a:r>
            <a:br>
              <a:rPr lang="en-US" sz="2000" b="0" dirty="0">
                <a:latin typeface="Arial" charset="0"/>
                <a:ea typeface="+mn-ea"/>
              </a:rPr>
            </a:br>
            <a:r>
              <a:rPr lang="en-US" sz="2000" b="0" dirty="0">
                <a:latin typeface="Arial" charset="0"/>
                <a:ea typeface="+mn-ea"/>
              </a:rPr>
              <a:t>	</a:t>
            </a:r>
            <a:r>
              <a:rPr lang="en-US" sz="2000" b="0" dirty="0" err="1">
                <a:latin typeface="Arial" charset="0"/>
                <a:ea typeface="+mn-ea"/>
              </a:rPr>
              <a:t>istart</a:t>
            </a:r>
            <a:r>
              <a:rPr lang="en-US" sz="2000" b="0" dirty="0">
                <a:latin typeface="Arial" charset="0"/>
                <a:ea typeface="+mn-ea"/>
              </a:rPr>
              <a:t> = id * N / </a:t>
            </a:r>
            <a:r>
              <a:rPr lang="en-US" sz="2000" b="0" dirty="0" err="1">
                <a:latin typeface="Arial" charset="0"/>
                <a:ea typeface="+mn-ea"/>
              </a:rPr>
              <a:t>Nthrds</a:t>
            </a:r>
            <a:r>
              <a:rPr lang="en-US" sz="2000" b="0" dirty="0">
                <a:latin typeface="Arial" charset="0"/>
                <a:ea typeface="+mn-ea"/>
              </a:rPr>
              <a:t>;</a:t>
            </a:r>
            <a:br>
              <a:rPr lang="en-US" sz="2000" b="0" dirty="0">
                <a:latin typeface="Arial" charset="0"/>
                <a:ea typeface="+mn-ea"/>
              </a:rPr>
            </a:br>
            <a:r>
              <a:rPr lang="en-US" sz="2000" b="0" dirty="0">
                <a:latin typeface="Arial" charset="0"/>
                <a:ea typeface="+mn-ea"/>
              </a:rPr>
              <a:t>	</a:t>
            </a:r>
            <a:r>
              <a:rPr lang="en-US" sz="2000" b="0" dirty="0" err="1">
                <a:latin typeface="Arial" charset="0"/>
                <a:ea typeface="+mn-ea"/>
              </a:rPr>
              <a:t>iend</a:t>
            </a:r>
            <a:r>
              <a:rPr lang="en-US" sz="2000" b="0" dirty="0">
                <a:latin typeface="Arial" charset="0"/>
                <a:ea typeface="+mn-ea"/>
              </a:rPr>
              <a:t> = (id+1) * N / </a:t>
            </a:r>
            <a:r>
              <a:rPr lang="en-US" sz="2000" b="0" dirty="0" err="1">
                <a:latin typeface="Arial" charset="0"/>
                <a:ea typeface="+mn-ea"/>
              </a:rPr>
              <a:t>Nthrds</a:t>
            </a:r>
            <a:r>
              <a:rPr lang="en-US" sz="2000" b="0" dirty="0">
                <a:latin typeface="Arial" charset="0"/>
                <a:ea typeface="+mn-ea"/>
              </a:rPr>
              <a:t>;</a:t>
            </a:r>
            <a:br>
              <a:rPr lang="en-US" sz="2000" b="0" dirty="0">
                <a:latin typeface="Arial" charset="0"/>
                <a:ea typeface="+mn-ea"/>
              </a:rPr>
            </a:br>
            <a:r>
              <a:rPr lang="en-US" sz="2000" b="0" dirty="0">
                <a:latin typeface="Arial" charset="0"/>
                <a:ea typeface="+mn-ea"/>
              </a:rPr>
              <a:t>	for(</a:t>
            </a:r>
            <a:r>
              <a:rPr lang="en-US" sz="2000" b="0" dirty="0" err="1">
                <a:latin typeface="Arial" charset="0"/>
                <a:ea typeface="+mn-ea"/>
              </a:rPr>
              <a:t>i</a:t>
            </a:r>
            <a:r>
              <a:rPr lang="en-US" sz="2000" b="0" dirty="0">
                <a:latin typeface="Arial" charset="0"/>
                <a:ea typeface="+mn-ea"/>
              </a:rPr>
              <a:t>=</a:t>
            </a:r>
            <a:r>
              <a:rPr lang="en-US" sz="2000" b="0" dirty="0" err="1">
                <a:latin typeface="Arial" charset="0"/>
                <a:ea typeface="+mn-ea"/>
              </a:rPr>
              <a:t>istart</a:t>
            </a:r>
            <a:r>
              <a:rPr lang="en-US" sz="2000" b="0" dirty="0" err="1" smtClean="0">
                <a:latin typeface="Arial" charset="0"/>
                <a:ea typeface="+mn-ea"/>
              </a:rPr>
              <a:t>;i</a:t>
            </a:r>
            <a:r>
              <a:rPr lang="en-US" sz="2000" b="0" dirty="0" smtClean="0">
                <a:latin typeface="Arial" charset="0"/>
                <a:ea typeface="+mn-ea"/>
              </a:rPr>
              <a:t>&lt;</a:t>
            </a:r>
            <a:r>
              <a:rPr lang="en-US" sz="2000" b="0" dirty="0" err="1">
                <a:latin typeface="Arial" charset="0"/>
                <a:ea typeface="+mn-ea"/>
              </a:rPr>
              <a:t>iend;i</a:t>
            </a:r>
            <a:r>
              <a:rPr lang="en-US" sz="2000" b="0" dirty="0">
                <a:latin typeface="Arial" charset="0"/>
                <a:ea typeface="+mn-ea"/>
              </a:rPr>
              <a:t>++)   { a[</a:t>
            </a:r>
            <a:r>
              <a:rPr lang="en-US" sz="2000" b="0" dirty="0" err="1">
                <a:latin typeface="Arial" charset="0"/>
                <a:ea typeface="+mn-ea"/>
              </a:rPr>
              <a:t>i</a:t>
            </a:r>
            <a:r>
              <a:rPr lang="en-US" sz="2000" b="0" dirty="0">
                <a:latin typeface="Arial" charset="0"/>
                <a:ea typeface="+mn-ea"/>
              </a:rPr>
              <a:t>] = a[</a:t>
            </a:r>
            <a:r>
              <a:rPr lang="en-US" sz="2000" b="0" dirty="0" err="1">
                <a:latin typeface="Arial" charset="0"/>
                <a:ea typeface="+mn-ea"/>
              </a:rPr>
              <a:t>i</a:t>
            </a:r>
            <a:r>
              <a:rPr lang="en-US" sz="2000" b="0" dirty="0">
                <a:latin typeface="Arial" charset="0"/>
                <a:ea typeface="+mn-ea"/>
              </a:rPr>
              <a:t>] + b[</a:t>
            </a:r>
            <a:r>
              <a:rPr lang="en-US" sz="2000" b="0" dirty="0" err="1">
                <a:latin typeface="Arial" charset="0"/>
                <a:ea typeface="+mn-ea"/>
              </a:rPr>
              <a:t>i</a:t>
            </a:r>
            <a:r>
              <a:rPr lang="en-US" sz="2000" b="0" dirty="0">
                <a:latin typeface="Arial" charset="0"/>
                <a:ea typeface="+mn-ea"/>
              </a:rPr>
              <a:t>]</a:t>
            </a:r>
            <a:r>
              <a:rPr lang="en-US" sz="2000" b="0" dirty="0" smtClean="0">
                <a:latin typeface="Arial" charset="0"/>
                <a:ea typeface="+mn-ea"/>
              </a:rPr>
              <a:t>; }</a:t>
            </a:r>
            <a:r>
              <a:rPr lang="en-US" sz="2000" b="0" dirty="0">
                <a:latin typeface="Arial" charset="0"/>
                <a:ea typeface="+mn-ea"/>
              </a:rPr>
              <a:t/>
            </a:r>
            <a:br>
              <a:rPr lang="en-US" sz="2000" b="0" dirty="0">
                <a:latin typeface="Arial" charset="0"/>
                <a:ea typeface="+mn-ea"/>
              </a:rPr>
            </a:br>
            <a:r>
              <a:rPr lang="en-US" sz="2000" b="0" dirty="0">
                <a:latin typeface="Arial" charset="0"/>
                <a:ea typeface="+mn-ea"/>
              </a:rPr>
              <a:t>}</a:t>
            </a:r>
          </a:p>
        </p:txBody>
      </p:sp>
      <p:sp>
        <p:nvSpPr>
          <p:cNvPr id="1652741" name="Rectangle 5"/>
          <p:cNvSpPr>
            <a:spLocks noChangeArrowheads="1"/>
          </p:cNvSpPr>
          <p:nvPr/>
        </p:nvSpPr>
        <p:spPr bwMode="auto">
          <a:xfrm>
            <a:off x="2667000" y="5334000"/>
            <a:ext cx="6091237" cy="1016305"/>
          </a:xfrm>
          <a:prstGeom prst="rect">
            <a:avLst/>
          </a:prstGeom>
          <a:solidFill>
            <a:schemeClr val="accent1">
              <a:lumMod val="20000"/>
              <a:lumOff val="80000"/>
            </a:schemeClr>
          </a:solidFill>
          <a:ln w="12700">
            <a:noFill/>
            <a:miter lim="800000"/>
            <a:headEnd/>
            <a:tailEnd/>
          </a:ln>
          <a:effectLst/>
        </p:spPr>
        <p:txBody>
          <a:bodyPr wrap="square" lIns="92075" tIns="46038" rIns="92075" bIns="46038">
            <a:spAutoFit/>
          </a:bodyPr>
          <a:lstStyle/>
          <a:p>
            <a:pPr>
              <a:spcBef>
                <a:spcPct val="50000"/>
              </a:spcBef>
              <a:defRPr/>
            </a:pPr>
            <a:r>
              <a:rPr lang="en-US" sz="2000" b="0" dirty="0">
                <a:solidFill>
                  <a:srgbClr val="0000FF"/>
                </a:solidFill>
                <a:latin typeface="Arial" charset="0"/>
                <a:ea typeface="+mn-ea"/>
              </a:rPr>
              <a:t>#pragma </a:t>
            </a:r>
            <a:r>
              <a:rPr lang="en-US" sz="2000" b="0" dirty="0" err="1">
                <a:solidFill>
                  <a:srgbClr val="0000FF"/>
                </a:solidFill>
                <a:latin typeface="Arial" charset="0"/>
                <a:ea typeface="+mn-ea"/>
              </a:rPr>
              <a:t>omp</a:t>
            </a:r>
            <a:r>
              <a:rPr lang="en-US" sz="2000" b="0" dirty="0">
                <a:solidFill>
                  <a:srgbClr val="0000FF"/>
                </a:solidFill>
                <a:latin typeface="Arial" charset="0"/>
                <a:ea typeface="+mn-ea"/>
              </a:rPr>
              <a:t> </a:t>
            </a:r>
            <a:r>
              <a:rPr lang="en-US" sz="2000" b="0" dirty="0" smtClean="0">
                <a:solidFill>
                  <a:srgbClr val="0000FF"/>
                </a:solidFill>
                <a:latin typeface="Arial" charset="0"/>
                <a:ea typeface="+mn-ea"/>
              </a:rPr>
              <a:t>parallel shared (a, b) private (</a:t>
            </a:r>
            <a:r>
              <a:rPr lang="en-US" sz="2000" b="0" dirty="0" err="1" smtClean="0">
                <a:solidFill>
                  <a:srgbClr val="0000FF"/>
                </a:solidFill>
                <a:latin typeface="Arial" charset="0"/>
                <a:ea typeface="+mn-ea"/>
              </a:rPr>
              <a:t>i</a:t>
            </a:r>
            <a:r>
              <a:rPr lang="en-US" sz="2000" b="0" dirty="0" smtClean="0">
                <a:solidFill>
                  <a:srgbClr val="0000FF"/>
                </a:solidFill>
                <a:latin typeface="Arial" charset="0"/>
                <a:ea typeface="+mn-ea"/>
              </a:rPr>
              <a:t>) </a:t>
            </a:r>
            <a:r>
              <a:rPr lang="en-US" sz="2000" b="0" dirty="0">
                <a:solidFill>
                  <a:srgbClr val="0000FF"/>
                </a:solidFill>
                <a:latin typeface="Arial" charset="0"/>
                <a:ea typeface="+mn-ea"/>
              </a:rPr>
              <a:t/>
            </a:r>
            <a:br>
              <a:rPr lang="en-US" sz="2000" b="0" dirty="0">
                <a:solidFill>
                  <a:srgbClr val="0000FF"/>
                </a:solidFill>
                <a:latin typeface="Arial" charset="0"/>
                <a:ea typeface="+mn-ea"/>
              </a:rPr>
            </a:br>
            <a:r>
              <a:rPr lang="en-US" sz="2000" b="0" dirty="0" smtClean="0">
                <a:solidFill>
                  <a:srgbClr val="0000FF"/>
                </a:solidFill>
                <a:latin typeface="Arial" charset="0"/>
                <a:ea typeface="+mn-ea"/>
              </a:rPr>
              <a:t>#</a:t>
            </a:r>
            <a:r>
              <a:rPr lang="en-US" sz="2000" b="0" dirty="0">
                <a:solidFill>
                  <a:srgbClr val="0000FF"/>
                </a:solidFill>
                <a:latin typeface="Arial" charset="0"/>
                <a:ea typeface="+mn-ea"/>
              </a:rPr>
              <a:t>pragma </a:t>
            </a:r>
            <a:r>
              <a:rPr lang="en-US" sz="2000" b="0" dirty="0" err="1">
                <a:solidFill>
                  <a:srgbClr val="0000FF"/>
                </a:solidFill>
                <a:latin typeface="Arial" charset="0"/>
                <a:ea typeface="+mn-ea"/>
              </a:rPr>
              <a:t>omp</a:t>
            </a:r>
            <a:r>
              <a:rPr lang="en-US" sz="2000" b="0" dirty="0">
                <a:solidFill>
                  <a:srgbClr val="0000FF"/>
                </a:solidFill>
                <a:latin typeface="Arial" charset="0"/>
                <a:ea typeface="+mn-ea"/>
              </a:rPr>
              <a:t> for </a:t>
            </a:r>
            <a:r>
              <a:rPr lang="en-US" sz="2000" b="1" dirty="0">
                <a:solidFill>
                  <a:srgbClr val="0000FF"/>
                </a:solidFill>
                <a:latin typeface="Arial" charset="0"/>
                <a:ea typeface="+mn-ea"/>
              </a:rPr>
              <a:t>schedule(</a:t>
            </a:r>
            <a:r>
              <a:rPr lang="en-US" sz="2000" b="1" dirty="0" smtClean="0">
                <a:solidFill>
                  <a:srgbClr val="0000FF"/>
                </a:solidFill>
                <a:latin typeface="Arial" charset="0"/>
                <a:ea typeface="+mn-ea"/>
              </a:rPr>
              <a:t>static) </a:t>
            </a:r>
            <a:r>
              <a:rPr lang="en-US" sz="2000" b="1" dirty="0">
                <a:latin typeface="Arial" charset="0"/>
                <a:ea typeface="+mn-ea"/>
              </a:rPr>
              <a:t/>
            </a:r>
            <a:br>
              <a:rPr lang="en-US" sz="2000" b="1" dirty="0">
                <a:latin typeface="Arial" charset="0"/>
                <a:ea typeface="+mn-ea"/>
              </a:rPr>
            </a:br>
            <a:r>
              <a:rPr lang="en-US" sz="2000" b="0" dirty="0">
                <a:latin typeface="Arial" charset="0"/>
                <a:ea typeface="+mn-ea"/>
              </a:rPr>
              <a:t>	for(</a:t>
            </a:r>
            <a:r>
              <a:rPr lang="en-US" sz="2000" b="0" dirty="0" err="1">
                <a:latin typeface="Arial" charset="0"/>
                <a:ea typeface="+mn-ea"/>
              </a:rPr>
              <a:t>i</a:t>
            </a:r>
            <a:r>
              <a:rPr lang="en-US" sz="2000" b="0" dirty="0">
                <a:latin typeface="Arial" charset="0"/>
                <a:ea typeface="+mn-ea"/>
              </a:rPr>
              <a:t>=0</a:t>
            </a:r>
            <a:r>
              <a:rPr lang="en-US" sz="2000" b="0" dirty="0" smtClean="0">
                <a:latin typeface="Arial" charset="0"/>
                <a:ea typeface="+mn-ea"/>
              </a:rPr>
              <a:t>;i&lt;</a:t>
            </a:r>
            <a:r>
              <a:rPr lang="en-US" sz="2000" b="0" dirty="0" err="1">
                <a:latin typeface="Arial" charset="0"/>
                <a:ea typeface="+mn-ea"/>
              </a:rPr>
              <a:t>N;i</a:t>
            </a:r>
            <a:r>
              <a:rPr lang="en-US" sz="2000" b="0" dirty="0">
                <a:latin typeface="Arial" charset="0"/>
                <a:ea typeface="+mn-ea"/>
              </a:rPr>
              <a:t>++)   { a[</a:t>
            </a:r>
            <a:r>
              <a:rPr lang="en-US" sz="2000" b="0" dirty="0" err="1">
                <a:latin typeface="Arial" charset="0"/>
                <a:ea typeface="+mn-ea"/>
              </a:rPr>
              <a:t>i</a:t>
            </a:r>
            <a:r>
              <a:rPr lang="en-US" sz="2000" b="0" dirty="0">
                <a:latin typeface="Arial" charset="0"/>
                <a:ea typeface="+mn-ea"/>
              </a:rPr>
              <a:t>] = a[</a:t>
            </a:r>
            <a:r>
              <a:rPr lang="en-US" sz="2000" b="0" dirty="0" err="1">
                <a:latin typeface="Arial" charset="0"/>
                <a:ea typeface="+mn-ea"/>
              </a:rPr>
              <a:t>i</a:t>
            </a:r>
            <a:r>
              <a:rPr lang="en-US" sz="2000" b="0" dirty="0">
                <a:latin typeface="Arial" charset="0"/>
                <a:ea typeface="+mn-ea"/>
              </a:rPr>
              <a:t>] + b[</a:t>
            </a:r>
            <a:r>
              <a:rPr lang="en-US" sz="2000" b="0" dirty="0" err="1">
                <a:latin typeface="Arial" charset="0"/>
                <a:ea typeface="+mn-ea"/>
              </a:rPr>
              <a:t>i</a:t>
            </a:r>
            <a:r>
              <a:rPr lang="en-US" sz="2000" b="0" dirty="0">
                <a:latin typeface="Arial" charset="0"/>
                <a:ea typeface="+mn-ea"/>
              </a:rPr>
              <a:t>]</a:t>
            </a:r>
            <a:r>
              <a:rPr lang="en-US" sz="2000" b="0" dirty="0" smtClean="0">
                <a:latin typeface="Arial" charset="0"/>
                <a:ea typeface="+mn-ea"/>
              </a:rPr>
              <a:t>; }</a:t>
            </a:r>
            <a:endParaRPr lang="en-US" sz="2000" b="0" dirty="0">
              <a:latin typeface="Arial" charset="0"/>
              <a:ea typeface="+mn-ea"/>
            </a:endParaRPr>
          </a:p>
        </p:txBody>
      </p:sp>
      <p:sp>
        <p:nvSpPr>
          <p:cNvPr id="39942" name="Rectangle 6"/>
          <p:cNvSpPr>
            <a:spLocks noChangeArrowheads="1"/>
          </p:cNvSpPr>
          <p:nvPr/>
        </p:nvSpPr>
        <p:spPr bwMode="auto">
          <a:xfrm>
            <a:off x="171450" y="1219200"/>
            <a:ext cx="2286000" cy="396875"/>
          </a:xfrm>
          <a:prstGeom prst="rect">
            <a:avLst/>
          </a:prstGeom>
          <a:solidFill>
            <a:schemeClr val="bg1"/>
          </a:solidFill>
          <a:ln w="9525">
            <a:noFill/>
            <a:miter lim="800000"/>
            <a:headEnd/>
            <a:tailEnd/>
          </a:ln>
        </p:spPr>
        <p:txBody>
          <a:bodyPr lIns="92075" tIns="46038" rIns="92075" bIns="46038">
            <a:spAutoFit/>
          </a:bodyPr>
          <a:lstStyle/>
          <a:p>
            <a:pPr>
              <a:spcBef>
                <a:spcPct val="50000"/>
              </a:spcBef>
            </a:pPr>
            <a:r>
              <a:rPr lang="en-US" sz="2000" dirty="0">
                <a:latin typeface="Arial" pitchFamily="34" charset="0"/>
              </a:rPr>
              <a:t>Sequential code</a:t>
            </a:r>
          </a:p>
        </p:txBody>
      </p:sp>
      <p:sp>
        <p:nvSpPr>
          <p:cNvPr id="39943" name="Rectangle 7"/>
          <p:cNvSpPr>
            <a:spLocks noChangeArrowheads="1"/>
          </p:cNvSpPr>
          <p:nvPr/>
        </p:nvSpPr>
        <p:spPr bwMode="auto">
          <a:xfrm>
            <a:off x="190500" y="3032125"/>
            <a:ext cx="2286000" cy="701675"/>
          </a:xfrm>
          <a:prstGeom prst="rect">
            <a:avLst/>
          </a:prstGeom>
          <a:solidFill>
            <a:schemeClr val="bg1"/>
          </a:solidFill>
          <a:ln w="9525">
            <a:noFill/>
            <a:miter lim="800000"/>
            <a:headEnd/>
            <a:tailEnd/>
          </a:ln>
        </p:spPr>
        <p:txBody>
          <a:bodyPr lIns="92075" tIns="46038" rIns="92075" bIns="46038">
            <a:spAutoFit/>
          </a:bodyPr>
          <a:lstStyle/>
          <a:p>
            <a:pPr>
              <a:spcBef>
                <a:spcPct val="50000"/>
              </a:spcBef>
            </a:pPr>
            <a:r>
              <a:rPr lang="en-US" sz="2000" dirty="0">
                <a:latin typeface="Arial" pitchFamily="34" charset="0"/>
              </a:rPr>
              <a:t>OpenMP parallel region</a:t>
            </a:r>
          </a:p>
        </p:txBody>
      </p:sp>
      <p:sp>
        <p:nvSpPr>
          <p:cNvPr id="39944" name="Rectangle 8"/>
          <p:cNvSpPr>
            <a:spLocks noChangeArrowheads="1"/>
          </p:cNvSpPr>
          <p:nvPr/>
        </p:nvSpPr>
        <p:spPr bwMode="auto">
          <a:xfrm>
            <a:off x="209550" y="5029200"/>
            <a:ext cx="2286000" cy="1324081"/>
          </a:xfrm>
          <a:prstGeom prst="rect">
            <a:avLst/>
          </a:prstGeom>
          <a:solidFill>
            <a:schemeClr val="bg1"/>
          </a:solidFill>
          <a:ln w="9525">
            <a:noFill/>
            <a:miter lim="800000"/>
            <a:headEnd/>
            <a:tailEnd/>
          </a:ln>
        </p:spPr>
        <p:txBody>
          <a:bodyPr lIns="92075" tIns="46038" rIns="92075" bIns="46038">
            <a:spAutoFit/>
          </a:bodyPr>
          <a:lstStyle/>
          <a:p>
            <a:pPr>
              <a:spcBef>
                <a:spcPct val="50000"/>
              </a:spcBef>
            </a:pPr>
            <a:r>
              <a:rPr lang="en-US" sz="2000" dirty="0">
                <a:latin typeface="Arial" pitchFamily="34" charset="0"/>
              </a:rPr>
              <a:t>OpenMP parallel region and a </a:t>
            </a:r>
            <a:r>
              <a:rPr lang="en-US" sz="2000" dirty="0" err="1" smtClean="0">
                <a:latin typeface="Arial" pitchFamily="34" charset="0"/>
              </a:rPr>
              <a:t>worksharing</a:t>
            </a:r>
            <a:r>
              <a:rPr lang="en-US" sz="2000" dirty="0" smtClean="0">
                <a:latin typeface="Arial" pitchFamily="34" charset="0"/>
              </a:rPr>
              <a:t> for construct</a:t>
            </a:r>
            <a:endParaRPr lang="en-US" sz="2000" dirty="0">
              <a:latin typeface="Arial" pitchFamily="34" charset="0"/>
            </a:endParaRPr>
          </a:p>
        </p:txBody>
      </p:sp>
    </p:spTree>
    <p:extLst>
      <p:ext uri="{BB962C8B-B14F-4D97-AF65-F5344CB8AC3E}">
        <p14:creationId xmlns:p14="http://schemas.microsoft.com/office/powerpoint/2010/main" val="33903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27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2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740" grpId="0" animBg="1"/>
      <p:bldP spid="1652741" grpId="0" animBg="1"/>
      <p:bldP spid="39943" grpId="0" animBg="1"/>
      <p:bldP spid="399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0" hangingPunct="0">
              <a:lnSpc>
                <a:spcPct val="88000"/>
              </a:lnSpc>
            </a:pPr>
            <a:r>
              <a:rPr lang="en-US" sz="2800" dirty="0">
                <a:solidFill>
                  <a:srgbClr val="003BF8"/>
                </a:solidFill>
              </a:rPr>
              <a:t>schedule ( static | dynamic | guided [, chunk] )</a:t>
            </a:r>
          </a:p>
          <a:p>
            <a:pPr eaLnBrk="0" hangingPunct="0">
              <a:lnSpc>
                <a:spcPct val="88000"/>
              </a:lnSpc>
            </a:pPr>
            <a:r>
              <a:rPr lang="en-US" sz="2800" dirty="0">
                <a:solidFill>
                  <a:srgbClr val="003BF8"/>
                </a:solidFill>
              </a:rPr>
              <a:t>schedule ( auto | runtime )</a:t>
            </a:r>
          </a:p>
          <a:p>
            <a:endParaRPr lang="en-US" dirty="0"/>
          </a:p>
        </p:txBody>
      </p:sp>
      <p:sp>
        <p:nvSpPr>
          <p:cNvPr id="41985" name="Slide Number Placeholder 3"/>
          <p:cNvSpPr>
            <a:spLocks noGrp="1"/>
          </p:cNvSpPr>
          <p:nvPr>
            <p:ph type="sldNum" sz="quarter" idx="12"/>
          </p:nvPr>
        </p:nvSpPr>
        <p:spPr bwMode="auto">
          <a:noFill/>
          <a:ln>
            <a:miter lim="800000"/>
            <a:headEnd/>
            <a:tailEnd/>
          </a:ln>
        </p:spPr>
        <p:txBody>
          <a:bodyPr/>
          <a:lstStyle/>
          <a:p>
            <a:fld id="{2B96255C-2DE1-4BA1-8082-A8C2CADA50FC}" type="slidenum">
              <a:rPr lang="en-US"/>
              <a:pPr/>
              <a:t>24</a:t>
            </a:fld>
            <a:endParaRPr lang="en-US"/>
          </a:p>
        </p:txBody>
      </p:sp>
      <p:graphicFrame>
        <p:nvGraphicFramePr>
          <p:cNvPr id="1875970" name="Group 2"/>
          <p:cNvGraphicFramePr>
            <a:graphicFrameLocks noGrp="1"/>
          </p:cNvGraphicFramePr>
          <p:nvPr>
            <p:extLst>
              <p:ext uri="{D42A27DB-BD31-4B8C-83A1-F6EECF244321}">
                <p14:modId xmlns:p14="http://schemas.microsoft.com/office/powerpoint/2010/main" val="190725223"/>
              </p:ext>
            </p:extLst>
          </p:nvPr>
        </p:nvGraphicFramePr>
        <p:xfrm>
          <a:off x="152400" y="2256685"/>
          <a:ext cx="8732108" cy="3915515"/>
        </p:xfrm>
        <a:graphic>
          <a:graphicData uri="http://schemas.openxmlformats.org/drawingml/2006/table">
            <a:tbl>
              <a:tblPr>
                <a:tableStyleId>{F5AB1C69-6EDB-4FF4-983F-18BD219EF322}</a:tableStyleId>
              </a:tblPr>
              <a:tblGrid>
                <a:gridCol w="1340708"/>
                <a:gridCol w="7391400"/>
              </a:tblGrid>
              <a:tr h="504719">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u="none" strike="noStrike" cap="none" normalizeH="0" baseline="0" dirty="0" smtClean="0">
                          <a:ln>
                            <a:noFill/>
                          </a:ln>
                          <a:solidFill>
                            <a:srgbClr val="0000FF"/>
                          </a:solidFill>
                          <a:effectLst/>
                        </a:rPr>
                        <a:t>static </a:t>
                      </a:r>
                      <a:endParaRPr kumimoji="0" lang="en-US" sz="24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Distribute iterations in blocks of size "chunk" over the</a:t>
                      </a:r>
                    </a:p>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threads in a round-robin fashion</a:t>
                      </a:r>
                      <a:endParaRPr kumimoji="0" lang="en-US"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719">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rgbClr val="0000FF"/>
                          </a:solidFill>
                          <a:effectLst/>
                          <a:latin typeface="+mn-lt"/>
                        </a:rPr>
                        <a:t>dynamic</a:t>
                      </a:r>
                      <a:endParaRPr kumimoji="0" lang="en-US" sz="24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Fixed portions of work; size is controlled by the value of</a:t>
                      </a:r>
                    </a:p>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chunk; When a thread finishes, it starts on the next portion of work</a:t>
                      </a:r>
                      <a:endParaRPr kumimoji="0" lang="en-US"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719">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rgbClr val="0000FF"/>
                          </a:solidFill>
                          <a:effectLst/>
                          <a:latin typeface="+mn-lt"/>
                        </a:rPr>
                        <a:t>guided</a:t>
                      </a:r>
                      <a:endParaRPr kumimoji="0" lang="en-US" sz="24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Same dynamic behavior as "dynamic", but size of the portion</a:t>
                      </a:r>
                    </a:p>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of work decreases exponentially</a:t>
                      </a:r>
                      <a:endParaRPr kumimoji="0" lang="en-US"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719">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rgbClr val="0000FF"/>
                          </a:solidFill>
                          <a:effectLst/>
                          <a:latin typeface="+mn-lt"/>
                        </a:rPr>
                        <a:t>auto</a:t>
                      </a:r>
                      <a:endParaRPr kumimoji="0" lang="en-US" sz="24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The compiler (or runtime system) decides what is best to use;</a:t>
                      </a:r>
                    </a:p>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choice could be implementation dependent</a:t>
                      </a:r>
                      <a:endParaRPr kumimoji="0" lang="en-US"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5964">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rgbClr val="0000FF"/>
                          </a:solidFill>
                          <a:effectLst/>
                          <a:latin typeface="+mn-lt"/>
                        </a:rPr>
                        <a:t>runtime</a:t>
                      </a:r>
                      <a:endParaRPr kumimoji="0" lang="en-US" sz="24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Iteration scheduling scheme is set at runtime through</a:t>
                      </a:r>
                    </a:p>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000" u="none" strike="noStrike" cap="none" normalizeH="0" baseline="0" dirty="0" smtClean="0">
                          <a:ln>
                            <a:noFill/>
                          </a:ln>
                          <a:effectLst/>
                        </a:rPr>
                        <a:t>environment variable </a:t>
                      </a:r>
                      <a:r>
                        <a:rPr kumimoji="0" lang="en-US" sz="2000" u="none" strike="noStrike" cap="none" normalizeH="0" baseline="0" dirty="0" smtClean="0">
                          <a:ln>
                            <a:noFill/>
                          </a:ln>
                          <a:solidFill>
                            <a:srgbClr val="003BF8"/>
                          </a:solidFill>
                          <a:effectLst/>
                        </a:rPr>
                        <a:t>OMP_SCHEDULE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75987" name="Rectangle 19"/>
          <p:cNvSpPr>
            <a:spLocks noChangeArrowheads="1"/>
          </p:cNvSpPr>
          <p:nvPr/>
        </p:nvSpPr>
        <p:spPr bwMode="auto">
          <a:xfrm>
            <a:off x="304800" y="152400"/>
            <a:ext cx="7988300" cy="838200"/>
          </a:xfrm>
          <a:prstGeom prst="rect">
            <a:avLst/>
          </a:prstGeom>
          <a:noFill/>
          <a:ln w="9525">
            <a:noFill/>
            <a:miter lim="800000"/>
            <a:headEnd/>
            <a:tailEnd/>
          </a:ln>
          <a:effectLst/>
        </p:spPr>
        <p:txBody>
          <a:bodyPr lIns="92075" tIns="46038" rIns="92075" bIns="46038" anchor="ctr"/>
          <a:lstStyle/>
          <a:p>
            <a:pPr algn="ctr" eaLnBrk="0" hangingPunct="0">
              <a:lnSpc>
                <a:spcPct val="88000"/>
              </a:lnSpc>
            </a:pPr>
            <a:r>
              <a:rPr lang="en-US" sz="4000" b="0" dirty="0" smtClean="0">
                <a:latin typeface="+mj-lt"/>
                <a:ea typeface="+mj-ea"/>
                <a:cs typeface="+mj-cs"/>
              </a:rPr>
              <a:t>OpenMP </a:t>
            </a:r>
            <a:r>
              <a:rPr lang="en-US" sz="4000" b="0" dirty="0">
                <a:solidFill>
                  <a:srgbClr val="0000FF"/>
                </a:solidFill>
                <a:latin typeface="+mj-lt"/>
                <a:ea typeface="+mj-ea"/>
                <a:cs typeface="+mj-cs"/>
              </a:rPr>
              <a:t>schedule </a:t>
            </a:r>
            <a:r>
              <a:rPr lang="en-US" sz="4000" b="0" dirty="0">
                <a:latin typeface="+mj-lt"/>
                <a:ea typeface="+mj-ea"/>
                <a:cs typeface="+mj-cs"/>
              </a:rPr>
              <a:t>C</a:t>
            </a:r>
            <a:r>
              <a:rPr lang="en-US" sz="4000" b="0" dirty="0" smtClean="0">
                <a:latin typeface="+mj-lt"/>
                <a:ea typeface="+mj-ea"/>
                <a:cs typeface="+mj-cs"/>
              </a:rPr>
              <a:t>lause</a:t>
            </a:r>
            <a:endParaRPr lang="en-US" sz="4000" b="0" dirty="0">
              <a:latin typeface="+mj-lt"/>
              <a:ea typeface="+mj-ea"/>
              <a:cs typeface="+mj-cs"/>
            </a:endParaRPr>
          </a:p>
        </p:txBody>
      </p:sp>
    </p:spTree>
    <p:extLst>
      <p:ext uri="{BB962C8B-B14F-4D97-AF65-F5344CB8AC3E}">
        <p14:creationId xmlns:p14="http://schemas.microsoft.com/office/powerpoint/2010/main" val="14148972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noFill/>
        </p:spPr>
        <p:txBody>
          <a:bodyPr>
            <a:normAutofit/>
          </a:bodyPr>
          <a:lstStyle/>
          <a:p>
            <a:pPr eaLnBrk="1" hangingPunct="1">
              <a:lnSpc>
                <a:spcPct val="89000"/>
              </a:lnSpc>
            </a:pPr>
            <a:r>
              <a:rPr lang="en-US" dirty="0" smtClean="0"/>
              <a:t>OpenMP Sections </a:t>
            </a:r>
            <a:endParaRPr lang="en-US" sz="2800" dirty="0" smtClean="0">
              <a:solidFill>
                <a:schemeClr val="accent1"/>
              </a:solidFill>
            </a:endParaRPr>
          </a:p>
        </p:txBody>
      </p:sp>
      <p:sp>
        <p:nvSpPr>
          <p:cNvPr id="46082" name="Rectangle 3"/>
          <p:cNvSpPr>
            <a:spLocks noGrp="1" noChangeArrowheads="1"/>
          </p:cNvSpPr>
          <p:nvPr>
            <p:ph idx="1"/>
          </p:nvPr>
        </p:nvSpPr>
        <p:spPr>
          <a:xfrm>
            <a:off x="533400" y="1296987"/>
            <a:ext cx="8112125" cy="1522413"/>
          </a:xfrm>
        </p:spPr>
        <p:txBody>
          <a:bodyPr>
            <a:normAutofit/>
          </a:bodyPr>
          <a:lstStyle/>
          <a:p>
            <a:pPr eaLnBrk="1" hangingPunct="1">
              <a:lnSpc>
                <a:spcPct val="94000"/>
              </a:lnSpc>
            </a:pPr>
            <a:r>
              <a:rPr lang="en-US" dirty="0" smtClean="0"/>
              <a:t>Worksharing construct</a:t>
            </a:r>
          </a:p>
          <a:p>
            <a:pPr eaLnBrk="1" hangingPunct="1">
              <a:lnSpc>
                <a:spcPct val="94000"/>
              </a:lnSpc>
            </a:pPr>
            <a:r>
              <a:rPr lang="en-US" dirty="0"/>
              <a:t>G</a:t>
            </a:r>
            <a:r>
              <a:rPr lang="en-US" dirty="0" smtClean="0"/>
              <a:t>ives a different structured block to each thread  </a:t>
            </a:r>
          </a:p>
        </p:txBody>
      </p:sp>
      <p:sp>
        <p:nvSpPr>
          <p:cNvPr id="46083" name="Slide Number Placeholder 3"/>
          <p:cNvSpPr>
            <a:spLocks noGrp="1"/>
          </p:cNvSpPr>
          <p:nvPr>
            <p:ph type="sldNum" sz="quarter" idx="12"/>
          </p:nvPr>
        </p:nvSpPr>
        <p:spPr bwMode="auto">
          <a:noFill/>
          <a:ln>
            <a:miter lim="800000"/>
            <a:headEnd/>
            <a:tailEnd/>
          </a:ln>
        </p:spPr>
        <p:txBody>
          <a:bodyPr/>
          <a:lstStyle/>
          <a:p>
            <a:fld id="{2033C449-8CEE-49CA-B24D-2E767B09ECA9}" type="slidenum">
              <a:rPr lang="en-US"/>
              <a:pPr/>
              <a:t>25</a:t>
            </a:fld>
            <a:endParaRPr lang="en-US"/>
          </a:p>
        </p:txBody>
      </p:sp>
      <p:sp>
        <p:nvSpPr>
          <p:cNvPr id="1658884" name="Rectangle 4"/>
          <p:cNvSpPr>
            <a:spLocks noChangeArrowheads="1"/>
          </p:cNvSpPr>
          <p:nvPr/>
        </p:nvSpPr>
        <p:spPr bwMode="auto">
          <a:xfrm>
            <a:off x="2667000" y="2438400"/>
            <a:ext cx="3276600" cy="3170741"/>
          </a:xfrm>
          <a:prstGeom prst="rect">
            <a:avLst/>
          </a:prstGeom>
          <a:solidFill>
            <a:schemeClr val="accent1">
              <a:lumMod val="20000"/>
              <a:lumOff val="80000"/>
            </a:schemeClr>
          </a:solidFill>
          <a:ln w="9525">
            <a:noFill/>
            <a:miter lim="800000"/>
            <a:headEnd/>
            <a:tailEnd/>
          </a:ln>
          <a:effectLst/>
        </p:spPr>
        <p:txBody>
          <a:bodyPr wrap="square" lIns="92075" tIns="46038" rIns="92075" bIns="46038">
            <a:spAutoFit/>
          </a:bodyPr>
          <a:lstStyle/>
          <a:p>
            <a:pPr>
              <a:spcBef>
                <a:spcPct val="50000"/>
              </a:spcBef>
              <a:defRPr/>
            </a:pPr>
            <a:r>
              <a:rPr lang="en-US" sz="2000" b="0" dirty="0">
                <a:solidFill>
                  <a:srgbClr val="0000FF"/>
                </a:solidFill>
                <a:latin typeface="Arial" charset="0"/>
                <a:ea typeface="+mn-ea"/>
              </a:rPr>
              <a:t>#pragma </a:t>
            </a:r>
            <a:r>
              <a:rPr lang="en-US" sz="2000" b="0" dirty="0" err="1">
                <a:solidFill>
                  <a:srgbClr val="0000FF"/>
                </a:solidFill>
                <a:latin typeface="Arial" charset="0"/>
                <a:ea typeface="+mn-ea"/>
              </a:rPr>
              <a:t>omp</a:t>
            </a:r>
            <a:r>
              <a:rPr lang="en-US" sz="2000" b="0" dirty="0">
                <a:solidFill>
                  <a:srgbClr val="0000FF"/>
                </a:solidFill>
                <a:latin typeface="Arial" charset="0"/>
                <a:ea typeface="+mn-ea"/>
              </a:rPr>
              <a:t> parallel</a:t>
            </a:r>
            <a:br>
              <a:rPr lang="en-US" sz="2000" b="0" dirty="0">
                <a:solidFill>
                  <a:srgbClr val="0000FF"/>
                </a:solidFill>
                <a:latin typeface="Arial" charset="0"/>
                <a:ea typeface="+mn-ea"/>
              </a:rPr>
            </a:br>
            <a:r>
              <a:rPr lang="en-US" sz="2000" b="0" dirty="0">
                <a:solidFill>
                  <a:srgbClr val="0000FF"/>
                </a:solidFill>
                <a:latin typeface="Arial" charset="0"/>
                <a:ea typeface="+mn-ea"/>
              </a:rPr>
              <a:t>#pragma </a:t>
            </a:r>
            <a:r>
              <a:rPr lang="en-US" sz="2000" b="0" dirty="0" err="1">
                <a:solidFill>
                  <a:srgbClr val="0000FF"/>
                </a:solidFill>
                <a:latin typeface="Arial" charset="0"/>
                <a:ea typeface="+mn-ea"/>
              </a:rPr>
              <a:t>omp</a:t>
            </a:r>
            <a:r>
              <a:rPr lang="en-US" sz="2000" b="0" dirty="0">
                <a:solidFill>
                  <a:srgbClr val="0000FF"/>
                </a:solidFill>
                <a:latin typeface="Arial" charset="0"/>
                <a:ea typeface="+mn-ea"/>
              </a:rPr>
              <a:t> sections</a:t>
            </a:r>
            <a:br>
              <a:rPr lang="en-US" sz="2000" b="0" dirty="0">
                <a:solidFill>
                  <a:srgbClr val="0000FF"/>
                </a:solidFill>
                <a:latin typeface="Arial" charset="0"/>
                <a:ea typeface="+mn-ea"/>
              </a:rPr>
            </a:br>
            <a:r>
              <a:rPr lang="en-US" sz="2000" b="0" dirty="0">
                <a:latin typeface="Arial" charset="0"/>
                <a:ea typeface="+mn-ea"/>
              </a:rPr>
              <a:t>{</a:t>
            </a:r>
            <a:br>
              <a:rPr lang="en-US" sz="2000" b="0" dirty="0">
                <a:latin typeface="Arial" charset="0"/>
                <a:ea typeface="+mn-ea"/>
              </a:rPr>
            </a:br>
            <a:r>
              <a:rPr lang="en-US" sz="2000" b="0" dirty="0">
                <a:solidFill>
                  <a:srgbClr val="0000FF"/>
                </a:solidFill>
                <a:latin typeface="Arial" charset="0"/>
                <a:ea typeface="+mn-ea"/>
              </a:rPr>
              <a:t>#pragma </a:t>
            </a:r>
            <a:r>
              <a:rPr lang="en-US" sz="2000" b="0" dirty="0" err="1">
                <a:solidFill>
                  <a:srgbClr val="0000FF"/>
                </a:solidFill>
                <a:latin typeface="Arial" charset="0"/>
                <a:ea typeface="+mn-ea"/>
              </a:rPr>
              <a:t>omp</a:t>
            </a:r>
            <a:r>
              <a:rPr lang="en-US" sz="2000" b="0" dirty="0">
                <a:solidFill>
                  <a:srgbClr val="0000FF"/>
                </a:solidFill>
                <a:latin typeface="Arial" charset="0"/>
                <a:ea typeface="+mn-ea"/>
              </a:rPr>
              <a:t> section</a:t>
            </a:r>
            <a:r>
              <a:rPr lang="en-US" sz="2000" b="0" dirty="0">
                <a:latin typeface="Arial" charset="0"/>
                <a:ea typeface="+mn-ea"/>
              </a:rPr>
              <a:t>	</a:t>
            </a:r>
            <a:r>
              <a:rPr lang="en-US" sz="2000" b="0" dirty="0" err="1">
                <a:latin typeface="Arial" charset="0"/>
                <a:ea typeface="+mn-ea"/>
              </a:rPr>
              <a:t>x</a:t>
            </a:r>
            <a:r>
              <a:rPr lang="en-US" sz="2000" b="0" dirty="0" err="1" smtClean="0">
                <a:latin typeface="Arial" charset="0"/>
                <a:ea typeface="+mn-ea"/>
              </a:rPr>
              <a:t>_calculation</a:t>
            </a:r>
            <a:r>
              <a:rPr lang="en-US" sz="2000" b="0" dirty="0">
                <a:latin typeface="Arial" charset="0"/>
                <a:ea typeface="+mn-ea"/>
              </a:rPr>
              <a:t>();</a:t>
            </a:r>
            <a:br>
              <a:rPr lang="en-US" sz="2000" b="0" dirty="0">
                <a:latin typeface="Arial" charset="0"/>
                <a:ea typeface="+mn-ea"/>
              </a:rPr>
            </a:br>
            <a:r>
              <a:rPr lang="en-US" sz="2000" b="0" dirty="0">
                <a:solidFill>
                  <a:srgbClr val="0000FF"/>
                </a:solidFill>
                <a:latin typeface="Arial" charset="0"/>
                <a:ea typeface="+mn-ea"/>
              </a:rPr>
              <a:t>#pragma </a:t>
            </a:r>
            <a:r>
              <a:rPr lang="en-US" sz="2000" b="0" dirty="0" err="1">
                <a:solidFill>
                  <a:srgbClr val="0000FF"/>
                </a:solidFill>
                <a:latin typeface="Arial" charset="0"/>
                <a:ea typeface="+mn-ea"/>
              </a:rPr>
              <a:t>omp</a:t>
            </a:r>
            <a:r>
              <a:rPr lang="en-US" sz="2000" b="0" dirty="0">
                <a:solidFill>
                  <a:srgbClr val="0000FF"/>
                </a:solidFill>
                <a:latin typeface="Arial" charset="0"/>
                <a:ea typeface="+mn-ea"/>
              </a:rPr>
              <a:t> section</a:t>
            </a:r>
            <a:r>
              <a:rPr lang="en-US" sz="2000" b="0" dirty="0">
                <a:latin typeface="Arial" charset="0"/>
                <a:ea typeface="+mn-ea"/>
              </a:rPr>
              <a:t/>
            </a:r>
            <a:br>
              <a:rPr lang="en-US" sz="2000" b="0" dirty="0">
                <a:latin typeface="Arial" charset="0"/>
                <a:ea typeface="+mn-ea"/>
              </a:rPr>
            </a:br>
            <a:r>
              <a:rPr lang="en-US" sz="2000" b="0" dirty="0">
                <a:latin typeface="Arial" charset="0"/>
                <a:ea typeface="+mn-ea"/>
              </a:rPr>
              <a:t>	</a:t>
            </a:r>
            <a:r>
              <a:rPr lang="en-US" sz="2000" b="0" dirty="0" err="1">
                <a:latin typeface="Arial" charset="0"/>
                <a:ea typeface="+mn-ea"/>
              </a:rPr>
              <a:t>y_calculation</a:t>
            </a:r>
            <a:r>
              <a:rPr lang="en-US" sz="2000" b="0" dirty="0">
                <a:latin typeface="Arial" charset="0"/>
                <a:ea typeface="+mn-ea"/>
              </a:rPr>
              <a:t>();</a:t>
            </a:r>
            <a:br>
              <a:rPr lang="en-US" sz="2000" b="0" dirty="0">
                <a:latin typeface="Arial" charset="0"/>
                <a:ea typeface="+mn-ea"/>
              </a:rPr>
            </a:br>
            <a:r>
              <a:rPr lang="en-US" sz="2000" b="0" dirty="0">
                <a:solidFill>
                  <a:srgbClr val="0000FF"/>
                </a:solidFill>
                <a:latin typeface="Arial" charset="0"/>
                <a:ea typeface="+mn-ea"/>
              </a:rPr>
              <a:t>#pragma </a:t>
            </a:r>
            <a:r>
              <a:rPr lang="en-US" sz="2000" b="0" dirty="0" err="1">
                <a:solidFill>
                  <a:srgbClr val="0000FF"/>
                </a:solidFill>
                <a:latin typeface="Arial" charset="0"/>
                <a:ea typeface="+mn-ea"/>
              </a:rPr>
              <a:t>omp</a:t>
            </a:r>
            <a:r>
              <a:rPr lang="en-US" sz="2000" b="0" dirty="0">
                <a:solidFill>
                  <a:srgbClr val="0000FF"/>
                </a:solidFill>
                <a:latin typeface="Arial" charset="0"/>
                <a:ea typeface="+mn-ea"/>
              </a:rPr>
              <a:t> section</a:t>
            </a:r>
            <a:r>
              <a:rPr lang="en-US" sz="2000" b="0" dirty="0">
                <a:latin typeface="Arial" charset="0"/>
                <a:ea typeface="+mn-ea"/>
              </a:rPr>
              <a:t/>
            </a:r>
            <a:br>
              <a:rPr lang="en-US" sz="2000" b="0" dirty="0">
                <a:latin typeface="Arial" charset="0"/>
                <a:ea typeface="+mn-ea"/>
              </a:rPr>
            </a:br>
            <a:r>
              <a:rPr lang="en-US" sz="2000" b="0" dirty="0">
                <a:latin typeface="Arial" charset="0"/>
                <a:ea typeface="+mn-ea"/>
              </a:rPr>
              <a:t>	</a:t>
            </a:r>
            <a:r>
              <a:rPr lang="en-US" sz="2000" b="0" dirty="0" err="1">
                <a:latin typeface="Arial" charset="0"/>
                <a:ea typeface="+mn-ea"/>
              </a:rPr>
              <a:t>z_calculation</a:t>
            </a:r>
            <a:r>
              <a:rPr lang="en-US" sz="2000" b="0" dirty="0">
                <a:latin typeface="Arial" charset="0"/>
                <a:ea typeface="+mn-ea"/>
              </a:rPr>
              <a:t>();</a:t>
            </a:r>
            <a:br>
              <a:rPr lang="en-US" sz="2000" b="0" dirty="0">
                <a:latin typeface="Arial" charset="0"/>
                <a:ea typeface="+mn-ea"/>
              </a:rPr>
            </a:br>
            <a:r>
              <a:rPr lang="en-US" sz="2000" b="0" dirty="0">
                <a:latin typeface="Arial" charset="0"/>
                <a:ea typeface="+mn-ea"/>
              </a:rPr>
              <a:t>}</a:t>
            </a:r>
          </a:p>
        </p:txBody>
      </p:sp>
      <p:sp>
        <p:nvSpPr>
          <p:cNvPr id="46085" name="Text Box 5"/>
          <p:cNvSpPr txBox="1">
            <a:spLocks noChangeArrowheads="1"/>
          </p:cNvSpPr>
          <p:nvPr/>
        </p:nvSpPr>
        <p:spPr bwMode="auto">
          <a:xfrm>
            <a:off x="990600" y="5715000"/>
            <a:ext cx="7391400" cy="701675"/>
          </a:xfrm>
          <a:prstGeom prst="rect">
            <a:avLst/>
          </a:prstGeom>
          <a:solidFill>
            <a:schemeClr val="accent3">
              <a:lumMod val="20000"/>
              <a:lumOff val="80000"/>
            </a:schemeClr>
          </a:solidFill>
          <a:ln w="12700">
            <a:noFill/>
            <a:miter lim="800000"/>
            <a:headEnd type="none" w="sm" len="sm"/>
            <a:tailEnd type="none" w="sm" len="sm"/>
          </a:ln>
          <a:effectLst>
            <a:outerShdw blurRad="50800" dist="38100" dir="2700000" algn="tl" rotWithShape="0">
              <a:srgbClr val="000000">
                <a:alpha val="43000"/>
              </a:srgbClr>
            </a:outerShdw>
          </a:effectLst>
        </p:spPr>
        <p:txBody>
          <a:bodyPr>
            <a:spAutoFit/>
          </a:bodyPr>
          <a:lstStyle/>
          <a:p>
            <a:pPr>
              <a:spcBef>
                <a:spcPct val="50000"/>
              </a:spcBef>
            </a:pPr>
            <a:r>
              <a:rPr lang="en-US" sz="2000" b="0" dirty="0">
                <a:latin typeface="Arial" pitchFamily="34" charset="0"/>
              </a:rPr>
              <a:t>By default, there is a barrier at the end of the </a:t>
            </a:r>
            <a:r>
              <a:rPr lang="ja-JP" altLang="en-US" sz="2000" b="0" dirty="0">
                <a:latin typeface="Arial" pitchFamily="34" charset="0"/>
              </a:rPr>
              <a:t>“</a:t>
            </a:r>
            <a:r>
              <a:rPr lang="en-US" altLang="ja-JP" sz="2000" b="0" dirty="0" err="1">
                <a:solidFill>
                  <a:srgbClr val="0000FF"/>
                </a:solidFill>
                <a:latin typeface="Arial" pitchFamily="34" charset="0"/>
              </a:rPr>
              <a:t>omp</a:t>
            </a:r>
            <a:r>
              <a:rPr lang="en-US" altLang="ja-JP" sz="2000" b="0" dirty="0">
                <a:solidFill>
                  <a:srgbClr val="0000FF"/>
                </a:solidFill>
                <a:latin typeface="Arial" pitchFamily="34" charset="0"/>
              </a:rPr>
              <a:t> sections</a:t>
            </a:r>
            <a:r>
              <a:rPr lang="ja-JP" altLang="en-US" sz="2000" b="0" dirty="0">
                <a:latin typeface="Arial" pitchFamily="34" charset="0"/>
              </a:rPr>
              <a:t>”</a:t>
            </a:r>
            <a:r>
              <a:rPr lang="en-US" altLang="ja-JP" sz="2000" b="0" dirty="0">
                <a:latin typeface="Arial" pitchFamily="34" charset="0"/>
              </a:rPr>
              <a:t>.  Use the </a:t>
            </a:r>
            <a:r>
              <a:rPr lang="ja-JP" altLang="en-US" sz="2000" b="0" dirty="0">
                <a:latin typeface="Arial" pitchFamily="34" charset="0"/>
              </a:rPr>
              <a:t>“</a:t>
            </a:r>
            <a:r>
              <a:rPr lang="en-US" altLang="ja-JP" sz="2000" b="0" dirty="0" err="1">
                <a:solidFill>
                  <a:srgbClr val="0000FF"/>
                </a:solidFill>
                <a:latin typeface="Arial" pitchFamily="34" charset="0"/>
              </a:rPr>
              <a:t>nowait</a:t>
            </a:r>
            <a:r>
              <a:rPr lang="ja-JP" altLang="en-US" sz="2000" b="0" dirty="0">
                <a:latin typeface="Arial" pitchFamily="34" charset="0"/>
              </a:rPr>
              <a:t>”</a:t>
            </a:r>
            <a:r>
              <a:rPr lang="en-US" altLang="ja-JP" sz="2000" b="0" dirty="0">
                <a:latin typeface="Arial" pitchFamily="34" charset="0"/>
              </a:rPr>
              <a:t> clause to turn off the barrier.</a:t>
            </a:r>
            <a:endParaRPr lang="en-US" b="0" dirty="0">
              <a:latin typeface="Arial" pitchFamily="34" charset="0"/>
            </a:endParaRPr>
          </a:p>
        </p:txBody>
      </p:sp>
    </p:spTree>
    <p:extLst>
      <p:ext uri="{BB962C8B-B14F-4D97-AF65-F5344CB8AC3E}">
        <p14:creationId xmlns:p14="http://schemas.microsoft.com/office/powerpoint/2010/main" val="36440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Collapse</a:t>
            </a:r>
            <a:endParaRPr lang="en-US" dirty="0"/>
          </a:p>
        </p:txBody>
      </p:sp>
      <p:sp>
        <p:nvSpPr>
          <p:cNvPr id="3" name="Content Placeholder 2"/>
          <p:cNvSpPr>
            <a:spLocks noGrp="1"/>
          </p:cNvSpPr>
          <p:nvPr>
            <p:ph idx="1"/>
          </p:nvPr>
        </p:nvSpPr>
        <p:spPr>
          <a:xfrm>
            <a:off x="304800" y="1219200"/>
            <a:ext cx="8610600" cy="2895600"/>
          </a:xfrm>
        </p:spPr>
        <p:txBody>
          <a:bodyPr>
            <a:normAutofit/>
          </a:bodyPr>
          <a:lstStyle/>
          <a:p>
            <a:r>
              <a:rPr lang="en-US" dirty="0"/>
              <a:t>Allows parallelization of perfectly nested loops </a:t>
            </a:r>
            <a:r>
              <a:rPr lang="en-US" dirty="0" smtClean="0"/>
              <a:t>without using </a:t>
            </a:r>
            <a:r>
              <a:rPr lang="en-US" dirty="0"/>
              <a:t>nested parallelism</a:t>
            </a:r>
          </a:p>
          <a:p>
            <a:r>
              <a:rPr lang="en-US" dirty="0" smtClean="0"/>
              <a:t>The </a:t>
            </a:r>
            <a:r>
              <a:rPr lang="en-US" dirty="0">
                <a:solidFill>
                  <a:srgbClr val="003BF8"/>
                </a:solidFill>
              </a:rPr>
              <a:t>collapse</a:t>
            </a:r>
            <a:r>
              <a:rPr lang="en-US" dirty="0"/>
              <a:t> clause on for/do loop indicates how </a:t>
            </a:r>
            <a:r>
              <a:rPr lang="en-US" dirty="0" smtClean="0"/>
              <a:t>many loops </a:t>
            </a:r>
            <a:r>
              <a:rPr lang="en-US" dirty="0"/>
              <a:t>should be </a:t>
            </a:r>
            <a:r>
              <a:rPr lang="en-US" dirty="0" smtClean="0"/>
              <a:t>collapsed</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26</a:t>
            </a:fld>
            <a:endParaRPr lang="en-US"/>
          </a:p>
        </p:txBody>
      </p:sp>
      <p:sp>
        <p:nvSpPr>
          <p:cNvPr id="5" name="Rectangle 4"/>
          <p:cNvSpPr>
            <a:spLocks noChangeArrowheads="1"/>
          </p:cNvSpPr>
          <p:nvPr/>
        </p:nvSpPr>
        <p:spPr bwMode="auto">
          <a:xfrm>
            <a:off x="2133600" y="3505200"/>
            <a:ext cx="4724400" cy="2862964"/>
          </a:xfrm>
          <a:prstGeom prst="rect">
            <a:avLst/>
          </a:prstGeom>
          <a:solidFill>
            <a:schemeClr val="accent1">
              <a:lumMod val="20000"/>
              <a:lumOff val="80000"/>
            </a:schemeClr>
          </a:solidFill>
          <a:ln w="12700">
            <a:noFill/>
            <a:miter lim="800000"/>
            <a:headEnd/>
            <a:tailEnd/>
          </a:ln>
          <a:effectLst/>
        </p:spPr>
        <p:txBody>
          <a:bodyPr wrap="square" lIns="92075" tIns="46038" rIns="92075" bIns="46038">
            <a:spAutoFit/>
          </a:bodyPr>
          <a:lstStyle/>
          <a:p>
            <a:r>
              <a:rPr lang="en-US" sz="2000" b="0" dirty="0">
                <a:solidFill>
                  <a:srgbClr val="003BF8"/>
                </a:solidFill>
              </a:rPr>
              <a:t>!$</a:t>
            </a:r>
            <a:r>
              <a:rPr lang="en-US" sz="2000" b="0" dirty="0" err="1">
                <a:solidFill>
                  <a:srgbClr val="003BF8"/>
                </a:solidFill>
              </a:rPr>
              <a:t>omp</a:t>
            </a:r>
            <a:r>
              <a:rPr lang="en-US" sz="2000" b="0" dirty="0">
                <a:solidFill>
                  <a:srgbClr val="003BF8"/>
                </a:solidFill>
              </a:rPr>
              <a:t> parallel do collapse(2) ...</a:t>
            </a:r>
          </a:p>
          <a:p>
            <a:r>
              <a:rPr lang="en-US" sz="2000" b="0" dirty="0"/>
              <a:t>do i = </a:t>
            </a:r>
            <a:r>
              <a:rPr lang="en-US" sz="2000" b="0" dirty="0" err="1"/>
              <a:t>il</a:t>
            </a:r>
            <a:r>
              <a:rPr lang="en-US" sz="2000" b="0" dirty="0"/>
              <a:t>, </a:t>
            </a:r>
            <a:r>
              <a:rPr lang="en-US" sz="2000" b="0" dirty="0" err="1"/>
              <a:t>iu</a:t>
            </a:r>
            <a:r>
              <a:rPr lang="en-US" sz="2000" b="0" dirty="0"/>
              <a:t>, is</a:t>
            </a:r>
          </a:p>
          <a:p>
            <a:r>
              <a:rPr lang="en-US" sz="2000" b="0" dirty="0" smtClean="0"/>
              <a:t>    </a:t>
            </a:r>
            <a:r>
              <a:rPr lang="pl-PL" sz="2000" b="0" dirty="0" smtClean="0"/>
              <a:t>do </a:t>
            </a:r>
            <a:r>
              <a:rPr lang="pl-PL" sz="2000" b="0" dirty="0"/>
              <a:t>j = jl, ju, js</a:t>
            </a:r>
          </a:p>
          <a:p>
            <a:r>
              <a:rPr lang="en-US" sz="2000" b="0" dirty="0" smtClean="0"/>
              <a:t>        </a:t>
            </a:r>
            <a:r>
              <a:rPr lang="pl-PL" sz="2000" b="0" dirty="0" smtClean="0"/>
              <a:t>do </a:t>
            </a:r>
            <a:r>
              <a:rPr lang="pl-PL" sz="2000" b="0" dirty="0"/>
              <a:t>k = kl, ku, ks</a:t>
            </a:r>
          </a:p>
          <a:p>
            <a:r>
              <a:rPr lang="en-US" sz="2000" b="0" dirty="0" smtClean="0"/>
              <a:t>            .....</a:t>
            </a:r>
            <a:endParaRPr lang="en-US" sz="2000" b="0" dirty="0"/>
          </a:p>
          <a:p>
            <a:r>
              <a:rPr lang="en-US" sz="2000" b="0" dirty="0" smtClean="0"/>
              <a:t>        end </a:t>
            </a:r>
            <a:r>
              <a:rPr lang="en-US" sz="2000" b="0" dirty="0"/>
              <a:t>do</a:t>
            </a:r>
          </a:p>
          <a:p>
            <a:r>
              <a:rPr lang="en-US" sz="2000" b="0" dirty="0" smtClean="0"/>
              <a:t>    end </a:t>
            </a:r>
            <a:r>
              <a:rPr lang="en-US" sz="2000" b="0" dirty="0"/>
              <a:t>do</a:t>
            </a:r>
          </a:p>
          <a:p>
            <a:r>
              <a:rPr lang="en-US" sz="2000" b="0" dirty="0"/>
              <a:t>end do</a:t>
            </a:r>
          </a:p>
          <a:p>
            <a:r>
              <a:rPr lang="en-US" sz="2000" b="0" dirty="0">
                <a:solidFill>
                  <a:srgbClr val="003BF8"/>
                </a:solidFill>
              </a:rPr>
              <a:t>!$</a:t>
            </a:r>
            <a:r>
              <a:rPr lang="en-US" sz="2000" b="0" dirty="0" err="1">
                <a:solidFill>
                  <a:srgbClr val="003BF8"/>
                </a:solidFill>
              </a:rPr>
              <a:t>omp</a:t>
            </a:r>
            <a:r>
              <a:rPr lang="en-US" sz="2000" b="0" dirty="0">
                <a:solidFill>
                  <a:srgbClr val="003BF8"/>
                </a:solidFill>
              </a:rPr>
              <a:t> end parallel do</a:t>
            </a:r>
          </a:p>
        </p:txBody>
      </p:sp>
      <p:sp>
        <p:nvSpPr>
          <p:cNvPr id="6" name="Rectangle 5"/>
          <p:cNvSpPr/>
          <p:nvPr/>
        </p:nvSpPr>
        <p:spPr>
          <a:xfrm>
            <a:off x="2057400" y="3886200"/>
            <a:ext cx="3962400" cy="6096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2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noFill/>
        </p:spPr>
        <p:txBody>
          <a:bodyPr>
            <a:normAutofit/>
          </a:bodyPr>
          <a:lstStyle/>
          <a:p>
            <a:pPr eaLnBrk="1" hangingPunct="1">
              <a:lnSpc>
                <a:spcPct val="89000"/>
              </a:lnSpc>
            </a:pPr>
            <a:r>
              <a:rPr lang="en-US" dirty="0" smtClean="0"/>
              <a:t>OpenMP Master</a:t>
            </a:r>
            <a:endParaRPr lang="en-US" sz="3200" dirty="0" smtClean="0">
              <a:solidFill>
                <a:schemeClr val="accent1"/>
              </a:solidFill>
            </a:endParaRPr>
          </a:p>
        </p:txBody>
      </p:sp>
      <p:sp>
        <p:nvSpPr>
          <p:cNvPr id="48130" name="Rectangle 3"/>
          <p:cNvSpPr>
            <a:spLocks noGrp="1" noChangeArrowheads="1"/>
          </p:cNvSpPr>
          <p:nvPr>
            <p:ph idx="1"/>
          </p:nvPr>
        </p:nvSpPr>
        <p:spPr>
          <a:xfrm>
            <a:off x="381000" y="1295400"/>
            <a:ext cx="8610600" cy="1752600"/>
          </a:xfrm>
        </p:spPr>
        <p:txBody>
          <a:bodyPr>
            <a:normAutofit/>
          </a:bodyPr>
          <a:lstStyle/>
          <a:p>
            <a:pPr eaLnBrk="1" hangingPunct="1">
              <a:lnSpc>
                <a:spcPct val="84000"/>
              </a:lnSpc>
            </a:pPr>
            <a:r>
              <a:rPr lang="en-US" sz="2800" dirty="0"/>
              <a:t>D</a:t>
            </a:r>
            <a:r>
              <a:rPr lang="en-US" sz="2800" dirty="0" smtClean="0"/>
              <a:t>enotes a structured block executed by the master thread</a:t>
            </a:r>
          </a:p>
          <a:p>
            <a:pPr eaLnBrk="1" hangingPunct="1">
              <a:lnSpc>
                <a:spcPct val="84000"/>
              </a:lnSpc>
            </a:pPr>
            <a:r>
              <a:rPr lang="en-US" sz="2800" dirty="0" smtClean="0"/>
              <a:t>The other threads just skip it</a:t>
            </a:r>
          </a:p>
          <a:p>
            <a:pPr lvl="1">
              <a:lnSpc>
                <a:spcPct val="84000"/>
              </a:lnSpc>
            </a:pPr>
            <a:r>
              <a:rPr lang="en-US" sz="2400" dirty="0" smtClean="0"/>
              <a:t>no synchronization is implied</a:t>
            </a:r>
          </a:p>
        </p:txBody>
      </p:sp>
      <p:sp>
        <p:nvSpPr>
          <p:cNvPr id="48131" name="Slide Number Placeholder 3"/>
          <p:cNvSpPr>
            <a:spLocks noGrp="1"/>
          </p:cNvSpPr>
          <p:nvPr>
            <p:ph type="sldNum" sz="quarter" idx="12"/>
          </p:nvPr>
        </p:nvSpPr>
        <p:spPr bwMode="auto">
          <a:noFill/>
          <a:ln>
            <a:miter lim="800000"/>
            <a:headEnd/>
            <a:tailEnd/>
          </a:ln>
        </p:spPr>
        <p:txBody>
          <a:bodyPr/>
          <a:lstStyle/>
          <a:p>
            <a:fld id="{D3FBBAD5-7C86-4F61-8DB1-B521E32D1BA3}" type="slidenum">
              <a:rPr lang="en-US"/>
              <a:pPr/>
              <a:t>27</a:t>
            </a:fld>
            <a:endParaRPr lang="en-US"/>
          </a:p>
        </p:txBody>
      </p:sp>
      <p:sp>
        <p:nvSpPr>
          <p:cNvPr id="48132" name="Rectangle 4"/>
          <p:cNvSpPr>
            <a:spLocks noChangeArrowheads="1"/>
          </p:cNvSpPr>
          <p:nvPr/>
        </p:nvSpPr>
        <p:spPr bwMode="auto">
          <a:xfrm>
            <a:off x="762000" y="3124200"/>
            <a:ext cx="7493000" cy="3109186"/>
          </a:xfrm>
          <a:prstGeom prst="rect">
            <a:avLst/>
          </a:prstGeom>
          <a:solidFill>
            <a:schemeClr val="accent1">
              <a:lumMod val="20000"/>
              <a:lumOff val="80000"/>
            </a:schemeClr>
          </a:solidFill>
          <a:ln w="9525">
            <a:noFill/>
            <a:miter lim="800000"/>
            <a:headEnd/>
            <a:tailEnd/>
          </a:ln>
        </p:spPr>
        <p:txBody>
          <a:bodyPr lIns="92075" tIns="46038" rIns="92075" bIns="46038">
            <a:spAutoFit/>
          </a:bodyPr>
          <a:lstStyle/>
          <a:p>
            <a:pPr>
              <a:spcBef>
                <a:spcPct val="50000"/>
              </a:spcBef>
            </a:pPr>
            <a:r>
              <a:rPr lang="en-US" sz="2400" b="0" dirty="0">
                <a:solidFill>
                  <a:srgbClr val="0000FF"/>
                </a:solidFill>
                <a:latin typeface="Arial" pitchFamily="34" charset="0"/>
              </a:rPr>
              <a:t>#pragma </a:t>
            </a:r>
            <a:r>
              <a:rPr lang="en-US" sz="2400" b="0" dirty="0" err="1">
                <a:solidFill>
                  <a:srgbClr val="0000FF"/>
                </a:solidFill>
                <a:latin typeface="Arial" pitchFamily="34" charset="0"/>
              </a:rPr>
              <a:t>omp</a:t>
            </a:r>
            <a:r>
              <a:rPr lang="en-US" sz="2400" b="0" dirty="0">
                <a:solidFill>
                  <a:srgbClr val="0000FF"/>
                </a:solidFill>
                <a:latin typeface="Arial" pitchFamily="34" charset="0"/>
              </a:rPr>
              <a:t> parallel private </a:t>
            </a:r>
            <a:r>
              <a:rPr lang="en-US" sz="2400" b="0" dirty="0">
                <a:latin typeface="Arial" pitchFamily="34" charset="0"/>
              </a:rPr>
              <a:t>(</a:t>
            </a:r>
            <a:r>
              <a:rPr lang="en-US" sz="2400" b="0" dirty="0" err="1">
                <a:latin typeface="Arial" pitchFamily="34" charset="0"/>
              </a:rPr>
              <a:t>tmp</a:t>
            </a:r>
            <a:r>
              <a:rPr lang="en-US" sz="2400" b="0" dirty="0">
                <a:latin typeface="Arial" pitchFamily="34" charset="0"/>
              </a:rPr>
              <a:t>)</a:t>
            </a:r>
            <a:r>
              <a:rPr lang="en-US" sz="2400" b="0" dirty="0">
                <a:solidFill>
                  <a:srgbClr val="0000FF"/>
                </a:solidFill>
                <a:latin typeface="Arial" pitchFamily="34" charset="0"/>
              </a:rPr>
              <a:t/>
            </a:r>
            <a:br>
              <a:rPr lang="en-US" sz="2400" b="0" dirty="0">
                <a:solidFill>
                  <a:srgbClr val="0000FF"/>
                </a:solidFill>
                <a:latin typeface="Arial" pitchFamily="34" charset="0"/>
              </a:rPr>
            </a:br>
            <a:r>
              <a:rPr lang="en-US" sz="2400" b="0" dirty="0">
                <a:latin typeface="Arial" pitchFamily="34" charset="0"/>
              </a:rPr>
              <a:t>{	</a:t>
            </a:r>
            <a:br>
              <a:rPr lang="en-US" sz="2400" b="0" dirty="0">
                <a:latin typeface="Arial" pitchFamily="34" charset="0"/>
              </a:rPr>
            </a:br>
            <a:r>
              <a:rPr lang="en-US" sz="2400" b="0" dirty="0">
                <a:latin typeface="Arial" pitchFamily="34" charset="0"/>
              </a:rPr>
              <a:t>	</a:t>
            </a:r>
            <a:r>
              <a:rPr lang="en-US" sz="2400" b="0" dirty="0" err="1" smtClean="0">
                <a:latin typeface="Arial" pitchFamily="34" charset="0"/>
              </a:rPr>
              <a:t>do_many_things_together</a:t>
            </a:r>
            <a:r>
              <a:rPr lang="en-US" sz="2400" b="0" dirty="0" smtClean="0">
                <a:latin typeface="Arial" pitchFamily="34" charset="0"/>
              </a:rPr>
              <a:t>(</a:t>
            </a:r>
            <a:r>
              <a:rPr lang="en-US" sz="2400" b="0" dirty="0">
                <a:latin typeface="Arial" pitchFamily="34" charset="0"/>
              </a:rPr>
              <a:t>);</a:t>
            </a:r>
            <a:br>
              <a:rPr lang="en-US" sz="2400" b="0" dirty="0">
                <a:latin typeface="Arial" pitchFamily="34" charset="0"/>
              </a:rPr>
            </a:br>
            <a:r>
              <a:rPr lang="en-US" sz="2400" b="0" dirty="0">
                <a:solidFill>
                  <a:srgbClr val="0000FF"/>
                </a:solidFill>
                <a:latin typeface="Arial" pitchFamily="34" charset="0"/>
              </a:rPr>
              <a:t>#pragma </a:t>
            </a:r>
            <a:r>
              <a:rPr lang="en-US" sz="2400" b="0" dirty="0" err="1">
                <a:solidFill>
                  <a:srgbClr val="0000FF"/>
                </a:solidFill>
                <a:latin typeface="Arial" pitchFamily="34" charset="0"/>
              </a:rPr>
              <a:t>omp</a:t>
            </a:r>
            <a:r>
              <a:rPr lang="en-US" sz="2400" b="0" dirty="0">
                <a:solidFill>
                  <a:srgbClr val="0000FF"/>
                </a:solidFill>
                <a:latin typeface="Arial" pitchFamily="34" charset="0"/>
              </a:rPr>
              <a:t> </a:t>
            </a:r>
            <a:r>
              <a:rPr lang="en-US" sz="2400" b="0" i="1" dirty="0">
                <a:solidFill>
                  <a:srgbClr val="0000FF"/>
                </a:solidFill>
                <a:latin typeface="Arial" pitchFamily="34" charset="0"/>
              </a:rPr>
              <a:t>master</a:t>
            </a:r>
            <a:r>
              <a:rPr lang="en-US" sz="2400" b="0" dirty="0">
                <a:latin typeface="Arial" pitchFamily="34" charset="0"/>
              </a:rPr>
              <a:t/>
            </a:r>
            <a:br>
              <a:rPr lang="en-US" sz="2400" b="0" dirty="0">
                <a:latin typeface="Arial" pitchFamily="34" charset="0"/>
              </a:rPr>
            </a:br>
            <a:r>
              <a:rPr lang="en-US" sz="2400" b="0" dirty="0">
                <a:latin typeface="Arial" pitchFamily="34" charset="0"/>
              </a:rPr>
              <a:t>	{     </a:t>
            </a:r>
            <a:r>
              <a:rPr lang="en-US" sz="2400" b="0" dirty="0" err="1" smtClean="0">
                <a:latin typeface="Arial" pitchFamily="34" charset="0"/>
              </a:rPr>
              <a:t>exchange_boundaries</a:t>
            </a:r>
            <a:r>
              <a:rPr lang="en-US" sz="2400" dirty="0" err="1" smtClean="0">
                <a:latin typeface="Arial" pitchFamily="34" charset="0"/>
              </a:rPr>
              <a:t>_by_master</a:t>
            </a:r>
            <a:r>
              <a:rPr lang="en-US" sz="2400" dirty="0" err="1">
                <a:latin typeface="Arial" pitchFamily="34" charset="0"/>
              </a:rPr>
              <a:t>_</a:t>
            </a:r>
            <a:r>
              <a:rPr lang="en-US" sz="2400" dirty="0" err="1" smtClean="0">
                <a:latin typeface="Arial" pitchFamily="34" charset="0"/>
              </a:rPr>
              <a:t>only</a:t>
            </a:r>
            <a:r>
              <a:rPr lang="en-US" sz="2400" dirty="0" smtClean="0">
                <a:latin typeface="Arial" pitchFamily="34" charset="0"/>
              </a:rPr>
              <a:t> </a:t>
            </a:r>
            <a:r>
              <a:rPr lang="en-US" sz="2400" b="0" dirty="0" smtClean="0">
                <a:latin typeface="Arial" pitchFamily="34" charset="0"/>
              </a:rPr>
              <a:t>(</a:t>
            </a:r>
            <a:r>
              <a:rPr lang="en-US" sz="2400" b="0" dirty="0">
                <a:latin typeface="Arial" pitchFamily="34" charset="0"/>
              </a:rPr>
              <a:t>);   }</a:t>
            </a:r>
            <a:br>
              <a:rPr lang="en-US" sz="2400" b="0" dirty="0">
                <a:latin typeface="Arial" pitchFamily="34" charset="0"/>
              </a:rPr>
            </a:br>
            <a:r>
              <a:rPr lang="en-US" sz="2400" b="0" dirty="0">
                <a:solidFill>
                  <a:srgbClr val="0000FF"/>
                </a:solidFill>
                <a:latin typeface="Arial" pitchFamily="34" charset="0"/>
              </a:rPr>
              <a:t>#pragma barrier</a:t>
            </a:r>
            <a:r>
              <a:rPr lang="en-US" sz="2400" b="0" dirty="0">
                <a:latin typeface="Arial" pitchFamily="34" charset="0"/>
              </a:rPr>
              <a:t/>
            </a:r>
            <a:br>
              <a:rPr lang="en-US" sz="2400" b="0" dirty="0">
                <a:latin typeface="Arial" pitchFamily="34" charset="0"/>
              </a:rPr>
            </a:br>
            <a:r>
              <a:rPr lang="en-US" sz="2400" b="0" dirty="0" smtClean="0">
                <a:latin typeface="Arial" pitchFamily="34" charset="0"/>
              </a:rPr>
              <a:t>    </a:t>
            </a:r>
            <a:r>
              <a:rPr lang="en-US" sz="2400" b="0" dirty="0">
                <a:latin typeface="Arial" pitchFamily="34" charset="0"/>
              </a:rPr>
              <a:t>	</a:t>
            </a:r>
            <a:r>
              <a:rPr lang="en-US" sz="2400" b="0" dirty="0" err="1" smtClean="0">
                <a:latin typeface="Arial" pitchFamily="34" charset="0"/>
              </a:rPr>
              <a:t>do_many_other_things_together</a:t>
            </a:r>
            <a:r>
              <a:rPr lang="en-US" sz="2400" b="0" dirty="0" smtClean="0">
                <a:latin typeface="Arial" pitchFamily="34" charset="0"/>
              </a:rPr>
              <a:t>(</a:t>
            </a:r>
            <a:r>
              <a:rPr lang="en-US" sz="2400" b="0" dirty="0">
                <a:latin typeface="Arial" pitchFamily="34" charset="0"/>
              </a:rPr>
              <a:t>);</a:t>
            </a:r>
            <a:br>
              <a:rPr lang="en-US" sz="2400" b="0" dirty="0">
                <a:latin typeface="Arial" pitchFamily="34" charset="0"/>
              </a:rPr>
            </a:br>
            <a:r>
              <a:rPr lang="en-US" sz="2400" b="0" dirty="0">
                <a:latin typeface="Arial" pitchFamily="34" charset="0"/>
              </a:rPr>
              <a:t>}</a:t>
            </a:r>
            <a:r>
              <a:rPr lang="en-US" dirty="0">
                <a:latin typeface="Arial" pitchFamily="34" charset="0"/>
              </a:rPr>
              <a:t> </a:t>
            </a:r>
          </a:p>
        </p:txBody>
      </p:sp>
      <p:sp>
        <p:nvSpPr>
          <p:cNvPr id="6" name="Rectangle 5"/>
          <p:cNvSpPr/>
          <p:nvPr/>
        </p:nvSpPr>
        <p:spPr>
          <a:xfrm>
            <a:off x="622300" y="4318000"/>
            <a:ext cx="7632700" cy="7620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843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381000" y="1219200"/>
            <a:ext cx="8375650" cy="1911350"/>
          </a:xfrm>
        </p:spPr>
        <p:txBody>
          <a:bodyPr>
            <a:normAutofit/>
          </a:bodyPr>
          <a:lstStyle/>
          <a:p>
            <a:pPr eaLnBrk="1" hangingPunct="1">
              <a:lnSpc>
                <a:spcPct val="94000"/>
              </a:lnSpc>
            </a:pPr>
            <a:r>
              <a:rPr lang="en-US" dirty="0" smtClean="0"/>
              <a:t>Denotes a block of code that is executed by only one thread.</a:t>
            </a:r>
          </a:p>
          <a:p>
            <a:pPr lvl="1">
              <a:lnSpc>
                <a:spcPct val="94000"/>
              </a:lnSpc>
            </a:pPr>
            <a:r>
              <a:rPr lang="en-US" dirty="0" smtClean="0"/>
              <a:t>Could be master</a:t>
            </a:r>
          </a:p>
          <a:p>
            <a:pPr eaLnBrk="1" hangingPunct="1">
              <a:lnSpc>
                <a:spcPct val="94000"/>
              </a:lnSpc>
            </a:pPr>
            <a:r>
              <a:rPr lang="en-US" dirty="0" smtClean="0"/>
              <a:t>A barrier is implied at the end of the single block.</a:t>
            </a:r>
          </a:p>
        </p:txBody>
      </p:sp>
      <p:sp>
        <p:nvSpPr>
          <p:cNvPr id="50179" name="Slide Number Placeholder 3"/>
          <p:cNvSpPr>
            <a:spLocks noGrp="1"/>
          </p:cNvSpPr>
          <p:nvPr>
            <p:ph type="sldNum" sz="quarter" idx="12"/>
          </p:nvPr>
        </p:nvSpPr>
        <p:spPr bwMode="auto">
          <a:noFill/>
          <a:ln>
            <a:miter lim="800000"/>
            <a:headEnd/>
            <a:tailEnd/>
          </a:ln>
        </p:spPr>
        <p:txBody>
          <a:bodyPr/>
          <a:lstStyle/>
          <a:p>
            <a:fld id="{3D78BFE6-CA69-4710-ACA5-2321021808B0}" type="slidenum">
              <a:rPr lang="en-US"/>
              <a:pPr/>
              <a:t>28</a:t>
            </a:fld>
            <a:endParaRPr lang="en-US"/>
          </a:p>
        </p:txBody>
      </p:sp>
      <p:sp>
        <p:nvSpPr>
          <p:cNvPr id="50180" name="Rectangle 4"/>
          <p:cNvSpPr>
            <a:spLocks noChangeArrowheads="1"/>
          </p:cNvSpPr>
          <p:nvPr/>
        </p:nvSpPr>
        <p:spPr bwMode="auto">
          <a:xfrm>
            <a:off x="990600" y="3429000"/>
            <a:ext cx="7493000" cy="2739854"/>
          </a:xfrm>
          <a:prstGeom prst="rect">
            <a:avLst/>
          </a:prstGeom>
          <a:solidFill>
            <a:schemeClr val="accent1">
              <a:lumMod val="20000"/>
              <a:lumOff val="80000"/>
            </a:schemeClr>
          </a:solidFill>
          <a:ln w="9525">
            <a:noFill/>
            <a:miter lim="800000"/>
            <a:headEnd/>
            <a:tailEnd/>
          </a:ln>
        </p:spPr>
        <p:txBody>
          <a:bodyPr lIns="92075" tIns="46038" rIns="92075" bIns="46038">
            <a:spAutoFit/>
          </a:bodyPr>
          <a:lstStyle/>
          <a:p>
            <a:pPr>
              <a:spcBef>
                <a:spcPct val="50000"/>
              </a:spcBef>
            </a:pPr>
            <a:r>
              <a:rPr lang="en-US" sz="2400" b="0" dirty="0">
                <a:solidFill>
                  <a:srgbClr val="0000FF"/>
                </a:solidFill>
                <a:latin typeface="Arial" pitchFamily="34" charset="0"/>
              </a:rPr>
              <a:t>#pragma </a:t>
            </a:r>
            <a:r>
              <a:rPr lang="en-US" sz="2400" b="0" dirty="0" err="1">
                <a:solidFill>
                  <a:srgbClr val="0000FF"/>
                </a:solidFill>
                <a:latin typeface="Arial" pitchFamily="34" charset="0"/>
              </a:rPr>
              <a:t>omp</a:t>
            </a:r>
            <a:r>
              <a:rPr lang="en-US" sz="2400" b="0" dirty="0">
                <a:solidFill>
                  <a:srgbClr val="0000FF"/>
                </a:solidFill>
                <a:latin typeface="Arial" pitchFamily="34" charset="0"/>
              </a:rPr>
              <a:t> parallel private </a:t>
            </a:r>
            <a:r>
              <a:rPr lang="en-US" sz="2400" b="0" dirty="0">
                <a:latin typeface="Arial" pitchFamily="34" charset="0"/>
              </a:rPr>
              <a:t>(</a:t>
            </a:r>
            <a:r>
              <a:rPr lang="en-US" sz="2400" b="0" dirty="0" err="1">
                <a:latin typeface="Arial" pitchFamily="34" charset="0"/>
              </a:rPr>
              <a:t>tmp</a:t>
            </a:r>
            <a:r>
              <a:rPr lang="en-US" sz="2400" b="0" dirty="0">
                <a:latin typeface="Arial" pitchFamily="34" charset="0"/>
              </a:rPr>
              <a:t>)</a:t>
            </a:r>
            <a:br>
              <a:rPr lang="en-US" sz="2400" b="0" dirty="0">
                <a:latin typeface="Arial" pitchFamily="34" charset="0"/>
              </a:rPr>
            </a:br>
            <a:r>
              <a:rPr lang="en-US" sz="2400" b="0" dirty="0">
                <a:latin typeface="Arial" pitchFamily="34" charset="0"/>
              </a:rPr>
              <a:t>{	</a:t>
            </a:r>
            <a:br>
              <a:rPr lang="en-US" sz="2400" b="0" dirty="0">
                <a:latin typeface="Arial" pitchFamily="34" charset="0"/>
              </a:rPr>
            </a:br>
            <a:r>
              <a:rPr lang="en-US" sz="2400" b="0" dirty="0">
                <a:latin typeface="Arial" pitchFamily="34" charset="0"/>
              </a:rPr>
              <a:t>	</a:t>
            </a:r>
            <a:r>
              <a:rPr lang="en-US" sz="2400" b="0" dirty="0" err="1" smtClean="0">
                <a:latin typeface="Arial" pitchFamily="34" charset="0"/>
              </a:rPr>
              <a:t>do_many_things_together</a:t>
            </a:r>
            <a:r>
              <a:rPr lang="en-US" sz="2400" b="0" dirty="0" smtClean="0">
                <a:latin typeface="Arial" pitchFamily="34" charset="0"/>
              </a:rPr>
              <a:t>(</a:t>
            </a:r>
            <a:r>
              <a:rPr lang="en-US" sz="2400" b="0" dirty="0">
                <a:latin typeface="Arial" pitchFamily="34" charset="0"/>
              </a:rPr>
              <a:t>);</a:t>
            </a:r>
            <a:br>
              <a:rPr lang="en-US" sz="2400" b="0" dirty="0">
                <a:latin typeface="Arial" pitchFamily="34" charset="0"/>
              </a:rPr>
            </a:br>
            <a:r>
              <a:rPr lang="en-US" sz="2400" b="0" dirty="0">
                <a:solidFill>
                  <a:srgbClr val="0000FF"/>
                </a:solidFill>
                <a:latin typeface="Arial" pitchFamily="34" charset="0"/>
              </a:rPr>
              <a:t>#pragma </a:t>
            </a:r>
            <a:r>
              <a:rPr lang="en-US" sz="2400" b="0" dirty="0" err="1">
                <a:solidFill>
                  <a:srgbClr val="0000FF"/>
                </a:solidFill>
                <a:latin typeface="Arial" pitchFamily="34" charset="0"/>
              </a:rPr>
              <a:t>omp</a:t>
            </a:r>
            <a:r>
              <a:rPr lang="en-US" sz="2400" b="0" dirty="0">
                <a:solidFill>
                  <a:srgbClr val="0000FF"/>
                </a:solidFill>
                <a:latin typeface="Arial" pitchFamily="34" charset="0"/>
              </a:rPr>
              <a:t> </a:t>
            </a:r>
            <a:r>
              <a:rPr lang="en-US" sz="2400" b="0" i="1" dirty="0">
                <a:solidFill>
                  <a:srgbClr val="0000FF"/>
                </a:solidFill>
                <a:latin typeface="Arial" pitchFamily="34" charset="0"/>
              </a:rPr>
              <a:t>single</a:t>
            </a:r>
            <a:r>
              <a:rPr lang="en-US" sz="2400" b="0" dirty="0">
                <a:latin typeface="Arial" pitchFamily="34" charset="0"/>
              </a:rPr>
              <a:t/>
            </a:r>
            <a:br>
              <a:rPr lang="en-US" sz="2400" b="0" dirty="0">
                <a:latin typeface="Arial" pitchFamily="34" charset="0"/>
              </a:rPr>
            </a:br>
            <a:r>
              <a:rPr lang="en-US" sz="2400" b="0" dirty="0">
                <a:latin typeface="Arial" pitchFamily="34" charset="0"/>
              </a:rPr>
              <a:t>	{     </a:t>
            </a:r>
            <a:r>
              <a:rPr lang="en-US" sz="2400" b="0" dirty="0" err="1" smtClean="0">
                <a:latin typeface="Arial" pitchFamily="34" charset="0"/>
              </a:rPr>
              <a:t>exchange_boundaries_by_one</a:t>
            </a:r>
            <a:r>
              <a:rPr lang="en-US" sz="2400" b="0" dirty="0" smtClean="0">
                <a:latin typeface="Arial" pitchFamily="34" charset="0"/>
              </a:rPr>
              <a:t>(</a:t>
            </a:r>
            <a:r>
              <a:rPr lang="en-US" sz="2400" b="0" dirty="0">
                <a:latin typeface="Arial" pitchFamily="34" charset="0"/>
              </a:rPr>
              <a:t>);   }</a:t>
            </a:r>
            <a:br>
              <a:rPr lang="en-US" sz="2400" b="0" dirty="0">
                <a:latin typeface="Arial" pitchFamily="34" charset="0"/>
              </a:rPr>
            </a:br>
            <a:r>
              <a:rPr lang="en-US" sz="2400" b="0" dirty="0">
                <a:latin typeface="Arial" pitchFamily="34" charset="0"/>
              </a:rPr>
              <a:t>	</a:t>
            </a:r>
            <a:r>
              <a:rPr lang="en-US" sz="2400" b="0" dirty="0" err="1" smtClean="0">
                <a:latin typeface="Arial" pitchFamily="34" charset="0"/>
              </a:rPr>
              <a:t>do_many_other_things_together</a:t>
            </a:r>
            <a:r>
              <a:rPr lang="en-US" sz="2400" b="0" dirty="0" smtClean="0">
                <a:latin typeface="Arial" pitchFamily="34" charset="0"/>
              </a:rPr>
              <a:t>(</a:t>
            </a:r>
            <a:r>
              <a:rPr lang="en-US" sz="2400" b="0" dirty="0">
                <a:latin typeface="Arial" pitchFamily="34" charset="0"/>
              </a:rPr>
              <a:t>);</a:t>
            </a:r>
            <a:br>
              <a:rPr lang="en-US" sz="2400" b="0" dirty="0">
                <a:latin typeface="Arial" pitchFamily="34" charset="0"/>
              </a:rPr>
            </a:br>
            <a:r>
              <a:rPr lang="en-US" sz="2400" b="0" dirty="0">
                <a:latin typeface="Arial" pitchFamily="34" charset="0"/>
              </a:rPr>
              <a:t>}</a:t>
            </a:r>
            <a:r>
              <a:rPr lang="en-US" dirty="0">
                <a:latin typeface="Arial" pitchFamily="34" charset="0"/>
              </a:rPr>
              <a:t> </a:t>
            </a:r>
          </a:p>
        </p:txBody>
      </p:sp>
      <p:sp>
        <p:nvSpPr>
          <p:cNvPr id="6" name="Rectangle 5"/>
          <p:cNvSpPr/>
          <p:nvPr/>
        </p:nvSpPr>
        <p:spPr>
          <a:xfrm>
            <a:off x="622300" y="4648200"/>
            <a:ext cx="7632700" cy="7620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OpenMP Single</a:t>
            </a:r>
          </a:p>
        </p:txBody>
      </p:sp>
    </p:spTree>
    <p:extLst>
      <p:ext uri="{BB962C8B-B14F-4D97-AF65-F5344CB8AC3E}">
        <p14:creationId xmlns:p14="http://schemas.microsoft.com/office/powerpoint/2010/main" val="3322534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Tasks</a:t>
            </a:r>
            <a:endParaRPr lang="en-US" dirty="0"/>
          </a:p>
        </p:txBody>
      </p:sp>
      <p:sp>
        <p:nvSpPr>
          <p:cNvPr id="3" name="Content Placeholder 2"/>
          <p:cNvSpPr>
            <a:spLocks noGrp="1"/>
          </p:cNvSpPr>
          <p:nvPr>
            <p:ph idx="1"/>
          </p:nvPr>
        </p:nvSpPr>
        <p:spPr>
          <a:xfrm>
            <a:off x="228600" y="1219200"/>
            <a:ext cx="8610600" cy="1676400"/>
          </a:xfrm>
        </p:spPr>
        <p:txBody>
          <a:bodyPr/>
          <a:lstStyle/>
          <a:p>
            <a:pPr marL="0" indent="0">
              <a:buNone/>
            </a:pPr>
            <a:r>
              <a:rPr lang="en-US" dirty="0" smtClean="0"/>
              <a:t>Define a task: </a:t>
            </a:r>
          </a:p>
          <a:p>
            <a:pPr lvl="1"/>
            <a:r>
              <a:rPr lang="en-US" dirty="0" smtClean="0"/>
              <a:t>	C/C++: </a:t>
            </a:r>
            <a:r>
              <a:rPr lang="en-US" b="1" dirty="0" smtClean="0">
                <a:solidFill>
                  <a:srgbClr val="003BF8"/>
                </a:solidFill>
              </a:rPr>
              <a:t>#pragma </a:t>
            </a:r>
            <a:r>
              <a:rPr lang="en-US" b="1" dirty="0" err="1">
                <a:solidFill>
                  <a:srgbClr val="003BF8"/>
                </a:solidFill>
              </a:rPr>
              <a:t>omp</a:t>
            </a:r>
            <a:r>
              <a:rPr lang="en-US" b="1" dirty="0">
                <a:solidFill>
                  <a:srgbClr val="003BF8"/>
                </a:solidFill>
              </a:rPr>
              <a:t> </a:t>
            </a:r>
            <a:r>
              <a:rPr lang="en-US" b="1" dirty="0" smtClean="0">
                <a:solidFill>
                  <a:srgbClr val="003BF8"/>
                </a:solidFill>
              </a:rPr>
              <a:t>task</a:t>
            </a:r>
          </a:p>
          <a:p>
            <a:pPr lvl="1"/>
            <a:r>
              <a:rPr lang="en-US" dirty="0" smtClean="0"/>
              <a:t>	Fortran: </a:t>
            </a:r>
            <a:r>
              <a:rPr lang="en-US" b="1" dirty="0">
                <a:solidFill>
                  <a:srgbClr val="003BF8"/>
                </a:solidFill>
              </a:rPr>
              <a:t>!$</a:t>
            </a:r>
            <a:r>
              <a:rPr lang="en-US" b="1" dirty="0" err="1">
                <a:solidFill>
                  <a:srgbClr val="003BF8"/>
                </a:solidFill>
              </a:rPr>
              <a:t>omp</a:t>
            </a:r>
            <a:r>
              <a:rPr lang="en-US" b="1" dirty="0">
                <a:solidFill>
                  <a:srgbClr val="003BF8"/>
                </a:solidFill>
              </a:rPr>
              <a:t> </a:t>
            </a:r>
            <a:r>
              <a:rPr lang="en-US" b="1" dirty="0" smtClean="0">
                <a:solidFill>
                  <a:srgbClr val="003BF8"/>
                </a:solidFill>
              </a:rPr>
              <a:t>task</a:t>
            </a:r>
            <a:endParaRPr lang="en-US" b="1" dirty="0">
              <a:solidFill>
                <a:srgbClr val="003BF8"/>
              </a:solidFill>
            </a:endParaRPr>
          </a:p>
        </p:txBody>
      </p:sp>
      <p:sp>
        <p:nvSpPr>
          <p:cNvPr id="4" name="Slide Number Placeholder 3"/>
          <p:cNvSpPr>
            <a:spLocks noGrp="1"/>
          </p:cNvSpPr>
          <p:nvPr>
            <p:ph type="sldNum" sz="quarter" idx="12"/>
          </p:nvPr>
        </p:nvSpPr>
        <p:spPr/>
        <p:txBody>
          <a:bodyPr/>
          <a:lstStyle/>
          <a:p>
            <a:fld id="{EECBA3EB-06F2-4F28-A146-1B2AA6A0B833}" type="slidenum">
              <a:rPr lang="en-US" smtClean="0"/>
              <a:pPr/>
              <a:t>29</a:t>
            </a:fld>
            <a:endParaRPr lang="en-US"/>
          </a:p>
        </p:txBody>
      </p:sp>
      <p:sp>
        <p:nvSpPr>
          <p:cNvPr id="6" name="Rectangle 3"/>
          <p:cNvSpPr txBox="1">
            <a:spLocks noChangeArrowheads="1"/>
          </p:cNvSpPr>
          <p:nvPr/>
        </p:nvSpPr>
        <p:spPr>
          <a:xfrm>
            <a:off x="376881" y="2971800"/>
            <a:ext cx="8229600" cy="3352800"/>
          </a:xfrm>
          <a:prstGeom prst="rect">
            <a:avLst/>
          </a:prstGeom>
        </p:spPr>
        <p:txBody>
          <a:bodyPr vert="horz" lIns="90488" tIns="44450" rIns="90488" bIns="4445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smtClean="0"/>
              <a:t>A </a:t>
            </a:r>
            <a:r>
              <a:rPr lang="en-US" dirty="0" smtClean="0"/>
              <a:t>task </a:t>
            </a:r>
            <a:r>
              <a:rPr lang="en-US" b="0" dirty="0" smtClean="0"/>
              <a:t>is generated when a thread encounters a </a:t>
            </a:r>
            <a:r>
              <a:rPr lang="en-US" b="0" dirty="0" smtClean="0">
                <a:solidFill>
                  <a:srgbClr val="003BF8"/>
                </a:solidFill>
              </a:rPr>
              <a:t>task</a:t>
            </a:r>
            <a:r>
              <a:rPr lang="en-US" b="0" dirty="0" smtClean="0"/>
              <a:t> construct </a:t>
            </a:r>
          </a:p>
          <a:p>
            <a:pPr lvl="1"/>
            <a:r>
              <a:rPr lang="en-US" b="0" dirty="0" smtClean="0"/>
              <a:t>Contains </a:t>
            </a:r>
            <a:r>
              <a:rPr lang="en-US" b="0" dirty="0"/>
              <a:t>a </a:t>
            </a:r>
            <a:r>
              <a:rPr lang="en-US" b="0" dirty="0" smtClean="0"/>
              <a:t>task region </a:t>
            </a:r>
            <a:r>
              <a:rPr lang="en-US" b="0" dirty="0"/>
              <a:t>and its data </a:t>
            </a:r>
            <a:r>
              <a:rPr lang="en-US" b="0" dirty="0" smtClean="0"/>
              <a:t>environment</a:t>
            </a:r>
          </a:p>
          <a:p>
            <a:pPr lvl="1"/>
            <a:r>
              <a:rPr lang="en-US" b="0" dirty="0" smtClean="0"/>
              <a:t>Task can be nested</a:t>
            </a:r>
          </a:p>
          <a:p>
            <a:r>
              <a:rPr lang="en-US" b="0" dirty="0" smtClean="0"/>
              <a:t>A </a:t>
            </a:r>
            <a:r>
              <a:rPr lang="en-US" dirty="0"/>
              <a:t>task region </a:t>
            </a:r>
            <a:r>
              <a:rPr lang="en-US" b="0" dirty="0"/>
              <a:t>is a region consisting of all code encountered </a:t>
            </a:r>
            <a:r>
              <a:rPr lang="en-US" b="0" dirty="0" smtClean="0"/>
              <a:t>during the </a:t>
            </a:r>
            <a:r>
              <a:rPr lang="en-US" b="0" dirty="0"/>
              <a:t>execution of a task.</a:t>
            </a:r>
          </a:p>
          <a:p>
            <a:r>
              <a:rPr lang="en-US" b="0" dirty="0"/>
              <a:t>The </a:t>
            </a:r>
            <a:r>
              <a:rPr lang="en-US" dirty="0"/>
              <a:t>data environment </a:t>
            </a:r>
            <a:r>
              <a:rPr lang="en-US" b="0" dirty="0"/>
              <a:t>consists of all the variables </a:t>
            </a:r>
            <a:r>
              <a:rPr lang="en-US" b="0" dirty="0" smtClean="0"/>
              <a:t>associated with </a:t>
            </a:r>
            <a:r>
              <a:rPr lang="en-US" b="0" dirty="0"/>
              <a:t>the execution of a given </a:t>
            </a:r>
            <a:r>
              <a:rPr lang="en-US" b="0" dirty="0" smtClean="0"/>
              <a:t>task.</a:t>
            </a:r>
          </a:p>
          <a:p>
            <a:pPr lvl="1"/>
            <a:r>
              <a:rPr lang="en-US" b="0" dirty="0" smtClean="0"/>
              <a:t>constructed when the </a:t>
            </a:r>
            <a:r>
              <a:rPr lang="en-US" b="0" dirty="0"/>
              <a:t>task is </a:t>
            </a:r>
            <a:r>
              <a:rPr lang="en-US" i="1" dirty="0" smtClean="0"/>
              <a:t>generated</a:t>
            </a:r>
            <a:endParaRPr lang="en-US" i="1" dirty="0"/>
          </a:p>
        </p:txBody>
      </p:sp>
    </p:spTree>
    <p:extLst>
      <p:ext uri="{BB962C8B-B14F-4D97-AF65-F5344CB8AC3E}">
        <p14:creationId xmlns:p14="http://schemas.microsoft.com/office/powerpoint/2010/main" val="1755770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OpenMP</a:t>
            </a:r>
            <a:endParaRPr lang="en-US" dirty="0"/>
          </a:p>
        </p:txBody>
      </p:sp>
      <p:sp>
        <p:nvSpPr>
          <p:cNvPr id="3" name="Content Placeholder 2"/>
          <p:cNvSpPr>
            <a:spLocks noGrp="1"/>
          </p:cNvSpPr>
          <p:nvPr>
            <p:ph idx="1"/>
          </p:nvPr>
        </p:nvSpPr>
        <p:spPr>
          <a:xfrm>
            <a:off x="457200" y="1219200"/>
            <a:ext cx="8610600" cy="5257800"/>
          </a:xfrm>
        </p:spPr>
        <p:txBody>
          <a:bodyPr>
            <a:normAutofit lnSpcReduction="10000"/>
          </a:bodyPr>
          <a:lstStyle/>
          <a:p>
            <a:r>
              <a:rPr lang="en-US" dirty="0"/>
              <a:t>S</a:t>
            </a:r>
            <a:r>
              <a:rPr lang="en-US" dirty="0" smtClean="0"/>
              <a:t>tandard </a:t>
            </a:r>
            <a:r>
              <a:rPr lang="en-US" b="1" dirty="0" smtClean="0">
                <a:solidFill>
                  <a:srgbClr val="003BF8"/>
                </a:solidFill>
              </a:rPr>
              <a:t>API</a:t>
            </a:r>
            <a:r>
              <a:rPr lang="en-US" dirty="0" smtClean="0"/>
              <a:t> to </a:t>
            </a:r>
            <a:r>
              <a:rPr lang="en-US" dirty="0"/>
              <a:t>write shared memory parallel applications in C, C++, and Fortran</a:t>
            </a:r>
          </a:p>
          <a:p>
            <a:pPr lvl="1"/>
            <a:r>
              <a:rPr lang="en-US" dirty="0" smtClean="0">
                <a:solidFill>
                  <a:srgbClr val="0000FF"/>
                </a:solidFill>
              </a:rPr>
              <a:t>Compiler directives, Runtime routines, Environment </a:t>
            </a:r>
            <a:r>
              <a:rPr lang="en-US" dirty="0">
                <a:solidFill>
                  <a:srgbClr val="0000FF"/>
                </a:solidFill>
              </a:rPr>
              <a:t>variables</a:t>
            </a:r>
          </a:p>
          <a:p>
            <a:r>
              <a:rPr lang="en-US" dirty="0" smtClean="0"/>
              <a:t>OpenMP </a:t>
            </a:r>
            <a:r>
              <a:rPr lang="en-US" dirty="0"/>
              <a:t>Architecture Review </a:t>
            </a:r>
            <a:r>
              <a:rPr lang="en-US" dirty="0" smtClean="0"/>
              <a:t>Board (ARB)</a:t>
            </a:r>
          </a:p>
          <a:p>
            <a:pPr lvl="1"/>
            <a:r>
              <a:rPr lang="en-US" dirty="0" smtClean="0"/>
              <a:t>Maintains OpenMP specification</a:t>
            </a:r>
          </a:p>
          <a:p>
            <a:pPr lvl="1"/>
            <a:r>
              <a:rPr lang="en-US" dirty="0" smtClean="0"/>
              <a:t>Permanent members</a:t>
            </a:r>
          </a:p>
          <a:p>
            <a:pPr lvl="2"/>
            <a:r>
              <a:rPr lang="en-US" dirty="0" smtClean="0"/>
              <a:t>AMD, Cray, Fujitsu, HP, IBM, Intel, NEC, PGI, Oracle, Microsoft, Texas Instruments, NVIDIA, Convey</a:t>
            </a:r>
          </a:p>
          <a:p>
            <a:pPr lvl="1"/>
            <a:r>
              <a:rPr lang="en-US" dirty="0" smtClean="0"/>
              <a:t>Auxiliary members</a:t>
            </a:r>
          </a:p>
          <a:p>
            <a:pPr lvl="2"/>
            <a:r>
              <a:rPr lang="en-US" dirty="0" smtClean="0"/>
              <a:t>ANL, ASC/LLNL, </a:t>
            </a:r>
            <a:r>
              <a:rPr lang="en-US" dirty="0" err="1" smtClean="0"/>
              <a:t>cOMPunity</a:t>
            </a:r>
            <a:r>
              <a:rPr lang="en-US" dirty="0" smtClean="0"/>
              <a:t>, EPCC, LANL, NASA, TACC, RWTH Aachen University, UH</a:t>
            </a:r>
          </a:p>
          <a:p>
            <a:pPr lvl="1"/>
            <a:r>
              <a:rPr lang="en-US" dirty="0" smtClean="0">
                <a:hlinkClick r:id="rId3"/>
              </a:rPr>
              <a:t>http</a:t>
            </a:r>
            <a:r>
              <a:rPr lang="en-US" dirty="0">
                <a:hlinkClick r:id="rId3"/>
              </a:rPr>
              <a:t>://</a:t>
            </a:r>
            <a:r>
              <a:rPr lang="en-US" dirty="0" err="1" smtClean="0">
                <a:hlinkClick r:id="rId3"/>
              </a:rPr>
              <a:t>www.openmp.org</a:t>
            </a:r>
            <a:endParaRPr lang="en-US" dirty="0"/>
          </a:p>
          <a:p>
            <a:r>
              <a:rPr lang="en-US" dirty="0" smtClean="0">
                <a:solidFill>
                  <a:srgbClr val="0000FF"/>
                </a:solidFill>
              </a:rPr>
              <a:t>Latest Version 4.5</a:t>
            </a:r>
            <a:r>
              <a:rPr lang="en-US" dirty="0" smtClean="0"/>
              <a:t> </a:t>
            </a:r>
            <a:r>
              <a:rPr lang="en-US" dirty="0"/>
              <a:t>released </a:t>
            </a:r>
            <a:r>
              <a:rPr lang="en-US" dirty="0" smtClean="0"/>
              <a:t>Nov 2015</a:t>
            </a:r>
          </a:p>
        </p:txBody>
      </p:sp>
      <p:sp>
        <p:nvSpPr>
          <p:cNvPr id="4" name="Slide Number Placeholder 3"/>
          <p:cNvSpPr>
            <a:spLocks noGrp="1"/>
          </p:cNvSpPr>
          <p:nvPr>
            <p:ph type="sldNum" sz="quarter" idx="12"/>
          </p:nvPr>
        </p:nvSpPr>
        <p:spPr/>
        <p:txBody>
          <a:bodyPr/>
          <a:lstStyle/>
          <a:p>
            <a:fld id="{EECBA3EB-06F2-4F28-A146-1B2AA6A0B833}" type="slidenum">
              <a:rPr lang="en-US" smtClean="0"/>
              <a:pPr/>
              <a:t>3</a:t>
            </a:fld>
            <a:endParaRPr lang="en-US"/>
          </a:p>
        </p:txBody>
      </p:sp>
    </p:spTree>
    <p:extLst>
      <p:ext uri="{BB962C8B-B14F-4D97-AF65-F5344CB8AC3E}">
        <p14:creationId xmlns:p14="http://schemas.microsoft.com/office/powerpoint/2010/main" val="114619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completion and synchronization</a:t>
            </a:r>
            <a:endParaRPr lang="en-US" dirty="0"/>
          </a:p>
        </p:txBody>
      </p:sp>
      <p:sp>
        <p:nvSpPr>
          <p:cNvPr id="3" name="Content Placeholder 2"/>
          <p:cNvSpPr>
            <a:spLocks noGrp="1"/>
          </p:cNvSpPr>
          <p:nvPr>
            <p:ph idx="1"/>
          </p:nvPr>
        </p:nvSpPr>
        <p:spPr/>
        <p:txBody>
          <a:bodyPr>
            <a:normAutofit/>
          </a:bodyPr>
          <a:lstStyle/>
          <a:p>
            <a:r>
              <a:rPr lang="en-US" b="1" dirty="0"/>
              <a:t>Task completion </a:t>
            </a:r>
            <a:r>
              <a:rPr lang="en-US" dirty="0"/>
              <a:t>occurs </a:t>
            </a:r>
            <a:r>
              <a:rPr lang="en-US" dirty="0" smtClean="0"/>
              <a:t>when the task reaches the end of the task region code</a:t>
            </a:r>
          </a:p>
          <a:p>
            <a:r>
              <a:rPr lang="en-US" dirty="0" smtClean="0"/>
              <a:t>Multiple tasks joined to complete through </a:t>
            </a:r>
            <a:r>
              <a:rPr lang="en-US" dirty="0"/>
              <a:t>the </a:t>
            </a:r>
            <a:r>
              <a:rPr lang="en-US" dirty="0" smtClean="0"/>
              <a:t>use of </a:t>
            </a:r>
            <a:r>
              <a:rPr lang="en-US" b="1" dirty="0"/>
              <a:t>task synchronization </a:t>
            </a:r>
            <a:r>
              <a:rPr lang="en-US" b="1" dirty="0" smtClean="0"/>
              <a:t>constructs</a:t>
            </a:r>
          </a:p>
          <a:p>
            <a:pPr lvl="1"/>
            <a:r>
              <a:rPr lang="en-US" b="1" dirty="0" err="1" smtClean="0">
                <a:solidFill>
                  <a:srgbClr val="003BF8"/>
                </a:solidFill>
              </a:rPr>
              <a:t>taskwait</a:t>
            </a:r>
            <a:endParaRPr lang="en-US" dirty="0">
              <a:solidFill>
                <a:srgbClr val="003BF8"/>
              </a:solidFill>
            </a:endParaRPr>
          </a:p>
          <a:p>
            <a:pPr lvl="1"/>
            <a:r>
              <a:rPr lang="en-US" b="1" dirty="0">
                <a:solidFill>
                  <a:srgbClr val="003BF8"/>
                </a:solidFill>
              </a:rPr>
              <a:t>barrier</a:t>
            </a:r>
            <a:r>
              <a:rPr lang="en-US" b="1" dirty="0"/>
              <a:t> </a:t>
            </a:r>
            <a:r>
              <a:rPr lang="en-US" dirty="0" smtClean="0"/>
              <a:t>construct</a:t>
            </a:r>
          </a:p>
          <a:p>
            <a:pPr lvl="1"/>
            <a:endParaRPr lang="en-US" dirty="0" smtClean="0"/>
          </a:p>
          <a:p>
            <a:r>
              <a:rPr lang="en-US" b="1" dirty="0" err="1">
                <a:solidFill>
                  <a:srgbClr val="003BF8"/>
                </a:solidFill>
              </a:rPr>
              <a:t>t</a:t>
            </a:r>
            <a:r>
              <a:rPr lang="en-US" b="1" dirty="0" err="1" smtClean="0">
                <a:solidFill>
                  <a:srgbClr val="003BF8"/>
                </a:solidFill>
              </a:rPr>
              <a:t>askwait</a:t>
            </a:r>
            <a:r>
              <a:rPr lang="en-US" dirty="0" smtClean="0">
                <a:solidFill>
                  <a:srgbClr val="003BF8"/>
                </a:solidFill>
              </a:rPr>
              <a:t> </a:t>
            </a:r>
            <a:r>
              <a:rPr lang="en-US" dirty="0" smtClean="0"/>
              <a:t>constructs:</a:t>
            </a:r>
          </a:p>
          <a:p>
            <a:pPr lvl="1"/>
            <a:r>
              <a:rPr lang="en-US" dirty="0">
                <a:solidFill>
                  <a:srgbClr val="003BF8"/>
                </a:solidFill>
              </a:rPr>
              <a:t>#pragma </a:t>
            </a:r>
            <a:r>
              <a:rPr lang="en-US" dirty="0" err="1">
                <a:solidFill>
                  <a:srgbClr val="003BF8"/>
                </a:solidFill>
              </a:rPr>
              <a:t>omp</a:t>
            </a:r>
            <a:r>
              <a:rPr lang="en-US" dirty="0">
                <a:solidFill>
                  <a:srgbClr val="003BF8"/>
                </a:solidFill>
              </a:rPr>
              <a:t> </a:t>
            </a:r>
            <a:r>
              <a:rPr lang="en-US" dirty="0" err="1">
                <a:solidFill>
                  <a:srgbClr val="003BF8"/>
                </a:solidFill>
              </a:rPr>
              <a:t>taskwait</a:t>
            </a:r>
            <a:endParaRPr lang="en-US" dirty="0">
              <a:solidFill>
                <a:srgbClr val="003BF8"/>
              </a:solidFill>
            </a:endParaRPr>
          </a:p>
          <a:p>
            <a:pPr lvl="1"/>
            <a:r>
              <a:rPr lang="en-US" dirty="0">
                <a:solidFill>
                  <a:srgbClr val="003BF8"/>
                </a:solidFill>
              </a:rPr>
              <a:t>!$</a:t>
            </a:r>
            <a:r>
              <a:rPr lang="en-US" dirty="0" err="1">
                <a:solidFill>
                  <a:srgbClr val="003BF8"/>
                </a:solidFill>
              </a:rPr>
              <a:t>omp</a:t>
            </a:r>
            <a:r>
              <a:rPr lang="en-US" dirty="0">
                <a:solidFill>
                  <a:srgbClr val="003BF8"/>
                </a:solidFill>
              </a:rPr>
              <a:t> </a:t>
            </a:r>
            <a:r>
              <a:rPr lang="en-US" dirty="0" err="1" smtClean="0">
                <a:solidFill>
                  <a:srgbClr val="003BF8"/>
                </a:solidFill>
              </a:rPr>
              <a:t>taskwait</a:t>
            </a:r>
            <a:endParaRPr lang="en-US" dirty="0">
              <a:solidFill>
                <a:srgbClr val="003BF8"/>
              </a:solidFill>
            </a:endParaRPr>
          </a:p>
        </p:txBody>
      </p:sp>
      <p:sp>
        <p:nvSpPr>
          <p:cNvPr id="4" name="Slide Number Placeholder 3"/>
          <p:cNvSpPr>
            <a:spLocks noGrp="1"/>
          </p:cNvSpPr>
          <p:nvPr>
            <p:ph type="sldNum" sz="quarter" idx="12"/>
          </p:nvPr>
        </p:nvSpPr>
        <p:spPr/>
        <p:txBody>
          <a:bodyPr/>
          <a:lstStyle/>
          <a:p>
            <a:fld id="{EECBA3EB-06F2-4F28-A146-1B2AA6A0B833}" type="slidenum">
              <a:rPr lang="en-US" smtClean="0"/>
              <a:pPr/>
              <a:t>30</a:t>
            </a:fld>
            <a:endParaRPr lang="en-US"/>
          </a:p>
        </p:txBody>
      </p:sp>
      <p:sp>
        <p:nvSpPr>
          <p:cNvPr id="5" name="TextBox 4"/>
          <p:cNvSpPr txBox="1"/>
          <p:nvPr/>
        </p:nvSpPr>
        <p:spPr>
          <a:xfrm>
            <a:off x="4724400" y="3200400"/>
            <a:ext cx="3810000" cy="3785652"/>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0" dirty="0" err="1" smtClean="0"/>
              <a:t>int</a:t>
            </a:r>
            <a:r>
              <a:rPr lang="en-US" sz="2000" b="0" dirty="0" smtClean="0"/>
              <a:t> fib(</a:t>
            </a:r>
            <a:r>
              <a:rPr lang="en-US" sz="2000" b="0" dirty="0" err="1" smtClean="0"/>
              <a:t>int</a:t>
            </a:r>
            <a:r>
              <a:rPr lang="en-US" sz="2000" b="0" dirty="0" smtClean="0"/>
              <a:t> n) {</a:t>
            </a:r>
          </a:p>
          <a:p>
            <a:r>
              <a:rPr lang="en-US" sz="2000" b="0" dirty="0"/>
              <a:t>  </a:t>
            </a:r>
            <a:r>
              <a:rPr lang="en-US" sz="2000" b="0" dirty="0" smtClean="0"/>
              <a:t>  </a:t>
            </a:r>
            <a:r>
              <a:rPr lang="en-US" sz="2000" b="0" dirty="0" err="1" smtClean="0"/>
              <a:t>int</a:t>
            </a:r>
            <a:r>
              <a:rPr lang="en-US" sz="2000" b="0" dirty="0" smtClean="0"/>
              <a:t> x, y;</a:t>
            </a:r>
          </a:p>
          <a:p>
            <a:r>
              <a:rPr lang="en-US" sz="2000" b="0" dirty="0"/>
              <a:t> </a:t>
            </a:r>
            <a:r>
              <a:rPr lang="en-US" sz="2000" b="0" dirty="0" smtClean="0"/>
              <a:t>   if (n &lt; 2)  return n;</a:t>
            </a:r>
          </a:p>
          <a:p>
            <a:r>
              <a:rPr lang="en-US" sz="2000" b="0" dirty="0"/>
              <a:t> </a:t>
            </a:r>
            <a:r>
              <a:rPr lang="en-US" sz="2000" b="0" dirty="0" smtClean="0"/>
              <a:t>   else {</a:t>
            </a:r>
          </a:p>
          <a:p>
            <a:r>
              <a:rPr lang="en-US" sz="2000" b="0" dirty="0">
                <a:solidFill>
                  <a:srgbClr val="003BF8"/>
                </a:solidFill>
              </a:rPr>
              <a:t> </a:t>
            </a:r>
            <a:r>
              <a:rPr lang="en-US" sz="2000" b="0" dirty="0" smtClean="0">
                <a:solidFill>
                  <a:srgbClr val="003BF8"/>
                </a:solidFill>
              </a:rPr>
              <a:t>         #pragma </a:t>
            </a:r>
            <a:r>
              <a:rPr lang="en-US" sz="2000" b="0" dirty="0" err="1" smtClean="0">
                <a:solidFill>
                  <a:srgbClr val="003BF8"/>
                </a:solidFill>
              </a:rPr>
              <a:t>omp</a:t>
            </a:r>
            <a:r>
              <a:rPr lang="en-US" sz="2000" b="0" dirty="0" smtClean="0">
                <a:solidFill>
                  <a:srgbClr val="003BF8"/>
                </a:solidFill>
              </a:rPr>
              <a:t> task </a:t>
            </a:r>
            <a:r>
              <a:rPr lang="en-US" sz="2000" dirty="0" smtClean="0">
                <a:solidFill>
                  <a:srgbClr val="003BF8"/>
                </a:solidFill>
              </a:rPr>
              <a:t>shared(x)</a:t>
            </a:r>
          </a:p>
          <a:p>
            <a:r>
              <a:rPr lang="en-US" sz="2000" b="0" dirty="0"/>
              <a:t> </a:t>
            </a:r>
            <a:r>
              <a:rPr lang="en-US" sz="2000" b="0" dirty="0" smtClean="0"/>
              <a:t>         x = fib(n-1);</a:t>
            </a:r>
          </a:p>
          <a:p>
            <a:r>
              <a:rPr lang="en-US" sz="2000" b="0" dirty="0"/>
              <a:t> </a:t>
            </a:r>
            <a:r>
              <a:rPr lang="en-US" sz="2000" b="0" dirty="0" smtClean="0"/>
              <a:t>     </a:t>
            </a:r>
            <a:r>
              <a:rPr lang="en-US" sz="2000" b="0" dirty="0">
                <a:solidFill>
                  <a:srgbClr val="003BF8"/>
                </a:solidFill>
              </a:rPr>
              <a:t> </a:t>
            </a:r>
            <a:r>
              <a:rPr lang="en-US" sz="2000" b="0" dirty="0" smtClean="0">
                <a:solidFill>
                  <a:srgbClr val="003BF8"/>
                </a:solidFill>
              </a:rPr>
              <a:t>   #</a:t>
            </a:r>
            <a:r>
              <a:rPr lang="en-US" sz="2000" b="0" dirty="0">
                <a:solidFill>
                  <a:srgbClr val="003BF8"/>
                </a:solidFill>
              </a:rPr>
              <a:t>pragma </a:t>
            </a:r>
            <a:r>
              <a:rPr lang="en-US" sz="2000" b="0" dirty="0" err="1">
                <a:solidFill>
                  <a:srgbClr val="003BF8"/>
                </a:solidFill>
              </a:rPr>
              <a:t>omp</a:t>
            </a:r>
            <a:r>
              <a:rPr lang="en-US" sz="2000" b="0" dirty="0">
                <a:solidFill>
                  <a:srgbClr val="003BF8"/>
                </a:solidFill>
              </a:rPr>
              <a:t> task </a:t>
            </a:r>
            <a:r>
              <a:rPr lang="en-US" sz="2000" dirty="0">
                <a:solidFill>
                  <a:srgbClr val="003BF8"/>
                </a:solidFill>
              </a:rPr>
              <a:t>shared(y)</a:t>
            </a:r>
          </a:p>
          <a:p>
            <a:r>
              <a:rPr lang="en-US" sz="2000" b="0" dirty="0"/>
              <a:t> </a:t>
            </a:r>
            <a:r>
              <a:rPr lang="en-US" sz="2000" b="0" dirty="0" smtClean="0"/>
              <a:t>         y = fib(n-2);</a:t>
            </a:r>
          </a:p>
          <a:p>
            <a:r>
              <a:rPr lang="en-US" sz="2000" b="0" dirty="0">
                <a:solidFill>
                  <a:srgbClr val="003BF8"/>
                </a:solidFill>
              </a:rPr>
              <a:t> </a:t>
            </a:r>
            <a:r>
              <a:rPr lang="en-US" sz="2000" b="0" dirty="0" smtClean="0">
                <a:solidFill>
                  <a:srgbClr val="003BF8"/>
                </a:solidFill>
              </a:rPr>
              <a:t>         #pragma </a:t>
            </a:r>
            <a:r>
              <a:rPr lang="en-US" sz="2000" b="0" dirty="0" err="1" smtClean="0">
                <a:solidFill>
                  <a:srgbClr val="003BF8"/>
                </a:solidFill>
              </a:rPr>
              <a:t>omp</a:t>
            </a:r>
            <a:r>
              <a:rPr lang="en-US" sz="2000" b="0" dirty="0" smtClean="0">
                <a:solidFill>
                  <a:srgbClr val="003BF8"/>
                </a:solidFill>
              </a:rPr>
              <a:t> </a:t>
            </a:r>
            <a:r>
              <a:rPr lang="en-US" sz="2000" b="0" dirty="0" err="1" smtClean="0">
                <a:solidFill>
                  <a:srgbClr val="003BF8"/>
                </a:solidFill>
              </a:rPr>
              <a:t>taskwait</a:t>
            </a:r>
            <a:endParaRPr lang="en-US" sz="2000" b="0" dirty="0" smtClean="0">
              <a:solidFill>
                <a:srgbClr val="003BF8"/>
              </a:solidFill>
            </a:endParaRPr>
          </a:p>
          <a:p>
            <a:r>
              <a:rPr lang="en-US" sz="2000" b="0" dirty="0"/>
              <a:t> </a:t>
            </a:r>
            <a:r>
              <a:rPr lang="en-US" sz="2000" b="0" dirty="0" smtClean="0"/>
              <a:t>         return x + y;   </a:t>
            </a:r>
          </a:p>
          <a:p>
            <a:r>
              <a:rPr lang="en-US" sz="2000" b="0" dirty="0"/>
              <a:t> </a:t>
            </a:r>
            <a:r>
              <a:rPr lang="en-US" sz="2000" b="0" dirty="0" smtClean="0"/>
              <a:t>   }</a:t>
            </a:r>
          </a:p>
          <a:p>
            <a:r>
              <a:rPr lang="en-US" sz="2000" b="0" dirty="0"/>
              <a:t>}</a:t>
            </a:r>
          </a:p>
        </p:txBody>
      </p:sp>
    </p:spTree>
    <p:extLst>
      <p:ext uri="{BB962C8B-B14F-4D97-AF65-F5344CB8AC3E}">
        <p14:creationId xmlns:p14="http://schemas.microsoft.com/office/powerpoint/2010/main" val="18094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 Linked List</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31</a:t>
            </a:fld>
            <a:endParaRPr lang="en-US"/>
          </a:p>
        </p:txBody>
      </p:sp>
      <p:pic>
        <p:nvPicPr>
          <p:cNvPr id="5" name="Picture 4"/>
          <p:cNvPicPr>
            <a:picLocks noChangeAspect="1"/>
          </p:cNvPicPr>
          <p:nvPr/>
        </p:nvPicPr>
        <p:blipFill>
          <a:blip r:embed="rId2"/>
          <a:stretch>
            <a:fillRect/>
          </a:stretch>
        </p:blipFill>
        <p:spPr>
          <a:xfrm>
            <a:off x="317500" y="1498600"/>
            <a:ext cx="8496300" cy="3848100"/>
          </a:xfrm>
          <a:prstGeom prst="rect">
            <a:avLst/>
          </a:prstGeom>
        </p:spPr>
      </p:pic>
    </p:spTree>
    <p:extLst>
      <p:ext uri="{BB962C8B-B14F-4D97-AF65-F5344CB8AC3E}">
        <p14:creationId xmlns:p14="http://schemas.microsoft.com/office/powerpoint/2010/main" val="2218671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 Linked List with Tasking</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32</a:t>
            </a:fld>
            <a:endParaRPr lang="en-US"/>
          </a:p>
        </p:txBody>
      </p:sp>
      <p:pic>
        <p:nvPicPr>
          <p:cNvPr id="6" name="Picture 5"/>
          <p:cNvPicPr>
            <a:picLocks noChangeAspect="1"/>
          </p:cNvPicPr>
          <p:nvPr/>
        </p:nvPicPr>
        <p:blipFill>
          <a:blip r:embed="rId2"/>
          <a:stretch>
            <a:fillRect/>
          </a:stretch>
        </p:blipFill>
        <p:spPr>
          <a:xfrm>
            <a:off x="139700" y="1574800"/>
            <a:ext cx="8851900" cy="3708400"/>
          </a:xfrm>
          <a:prstGeom prst="rect">
            <a:avLst/>
          </a:prstGeom>
        </p:spPr>
      </p:pic>
    </p:spTree>
    <p:extLst>
      <p:ext uri="{BB962C8B-B14F-4D97-AF65-F5344CB8AC3E}">
        <p14:creationId xmlns:p14="http://schemas.microsoft.com/office/powerpoint/2010/main" val="2893297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sz="half" idx="1"/>
          </p:nvPr>
        </p:nvSpPr>
        <p:spPr>
          <a:xfrm>
            <a:off x="381000" y="1219200"/>
            <a:ext cx="8229600" cy="4800600"/>
          </a:xfrm>
        </p:spPr>
        <p:txBody>
          <a:bodyPr lIns="90488" tIns="44450" rIns="90488" bIns="44450">
            <a:normAutofit/>
          </a:bodyPr>
          <a:lstStyle/>
          <a:p>
            <a:r>
              <a:rPr lang="en-US" smtClean="0"/>
              <a:t>Most </a:t>
            </a:r>
            <a:r>
              <a:rPr lang="en-US" dirty="0" smtClean="0"/>
              <a:t>variables are shared by default</a:t>
            </a:r>
          </a:p>
          <a:p>
            <a:pPr eaLnBrk="1" hangingPunct="1">
              <a:lnSpc>
                <a:spcPct val="94000"/>
              </a:lnSpc>
            </a:pPr>
            <a:r>
              <a:rPr lang="en-US" dirty="0" smtClean="0"/>
              <a:t>Global variables are SHARED among threads</a:t>
            </a:r>
          </a:p>
          <a:p>
            <a:pPr lvl="1"/>
            <a:r>
              <a:rPr lang="en-US" dirty="0" smtClean="0"/>
              <a:t>Fortran: COMMON blocks, SAVE variables, MODULE variables</a:t>
            </a:r>
          </a:p>
          <a:p>
            <a:pPr lvl="1"/>
            <a:r>
              <a:rPr lang="en-US" dirty="0" smtClean="0"/>
              <a:t>C: File scope variables, static</a:t>
            </a:r>
          </a:p>
          <a:p>
            <a:pPr eaLnBrk="1" hangingPunct="1">
              <a:lnSpc>
                <a:spcPct val="94000"/>
              </a:lnSpc>
            </a:pPr>
            <a:r>
              <a:rPr lang="en-US" dirty="0" smtClean="0"/>
              <a:t>But not everything is shared...</a:t>
            </a:r>
            <a:endParaRPr lang="en-US" sz="2400" dirty="0" smtClean="0"/>
          </a:p>
          <a:p>
            <a:pPr lvl="1"/>
            <a:r>
              <a:rPr lang="en-US" dirty="0" smtClean="0"/>
              <a:t>Stack variables in sub-programs called from parallel regions are PRIVATE</a:t>
            </a:r>
          </a:p>
          <a:p>
            <a:pPr lvl="1"/>
            <a:r>
              <a:rPr lang="en-US" dirty="0" smtClean="0"/>
              <a:t>Automatic variables defined inside the parallel region are PRIVATE.</a:t>
            </a:r>
          </a:p>
        </p:txBody>
      </p:sp>
      <p:sp>
        <p:nvSpPr>
          <p:cNvPr id="52227" name="Slide Number Placeholder 4"/>
          <p:cNvSpPr>
            <a:spLocks noGrp="1"/>
          </p:cNvSpPr>
          <p:nvPr>
            <p:ph type="sldNum" sz="quarter" idx="12"/>
          </p:nvPr>
        </p:nvSpPr>
        <p:spPr bwMode="auto">
          <a:noFill/>
          <a:ln>
            <a:miter lim="800000"/>
            <a:headEnd/>
            <a:tailEnd/>
          </a:ln>
        </p:spPr>
        <p:txBody>
          <a:bodyPr/>
          <a:lstStyle/>
          <a:p>
            <a:fld id="{CA5D2C62-9ADA-4569-A174-75B78D6E6E2E}" type="slidenum">
              <a:rPr lang="en-US"/>
              <a:pPr/>
              <a:t>33</a:t>
            </a:fld>
            <a:endParaRPr lang="en-US"/>
          </a:p>
        </p:txBody>
      </p:sp>
      <p:sp>
        <p:nvSpPr>
          <p:cNvPr id="2" name="Title 1"/>
          <p:cNvSpPr>
            <a:spLocks noGrp="1"/>
          </p:cNvSpPr>
          <p:nvPr>
            <p:ph type="title"/>
          </p:nvPr>
        </p:nvSpPr>
        <p:spPr/>
        <p:txBody>
          <a:bodyPr/>
          <a:lstStyle/>
          <a:p>
            <a:r>
              <a:rPr lang="en-US" dirty="0"/>
              <a:t>Data Environment</a:t>
            </a:r>
          </a:p>
        </p:txBody>
      </p:sp>
    </p:spTree>
    <p:extLst>
      <p:ext uri="{BB962C8B-B14F-4D97-AF65-F5344CB8AC3E}">
        <p14:creationId xmlns:p14="http://schemas.microsoft.com/office/powerpoint/2010/main" val="7538514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1066800" y="0"/>
            <a:ext cx="7467600" cy="1143000"/>
          </a:xfrm>
        </p:spPr>
        <p:txBody>
          <a:bodyPr/>
          <a:lstStyle/>
          <a:p>
            <a:pPr eaLnBrk="1" hangingPunct="1"/>
            <a:r>
              <a:rPr lang="en-US" dirty="0" smtClean="0"/>
              <a:t>OpenMP Data Environment</a:t>
            </a:r>
          </a:p>
        </p:txBody>
      </p:sp>
      <p:sp>
        <p:nvSpPr>
          <p:cNvPr id="229395" name="Text Box 19"/>
          <p:cNvSpPr txBox="1">
            <a:spLocks noChangeArrowheads="1"/>
          </p:cNvSpPr>
          <p:nvPr/>
        </p:nvSpPr>
        <p:spPr bwMode="auto">
          <a:xfrm>
            <a:off x="1600200" y="1295400"/>
            <a:ext cx="4634602" cy="1200328"/>
          </a:xfrm>
          <a:prstGeom prst="rect">
            <a:avLst/>
          </a:prstGeom>
          <a:solidFill>
            <a:schemeClr val="accent1">
              <a:lumMod val="20000"/>
              <a:lumOff val="80000"/>
            </a:schemeClr>
          </a:solidFill>
          <a:ln>
            <a:noFill/>
          </a:ln>
          <a:effectLst/>
          <a:extLst/>
        </p:spPr>
        <p:txBody>
          <a:bodyPr wrap="none">
            <a:spAutoFit/>
          </a:bodyPr>
          <a:lstStyle/>
          <a:p>
            <a:pPr>
              <a:defRPr/>
            </a:pPr>
            <a:r>
              <a:rPr lang="en-US" sz="2400" b="0" dirty="0">
                <a:latin typeface="Arial Unicode MS" charset="0"/>
                <a:ea typeface="ＭＳ Ｐゴシック" charset="0"/>
              </a:rPr>
              <a:t>double </a:t>
            </a:r>
            <a:r>
              <a:rPr lang="en-US" sz="2400" b="0" dirty="0">
                <a:solidFill>
                  <a:srgbClr val="CC0000"/>
                </a:solidFill>
                <a:latin typeface="Arial Unicode MS" charset="0"/>
                <a:ea typeface="ＭＳ Ｐゴシック" charset="0"/>
              </a:rPr>
              <a:t>a[size][size],</a:t>
            </a:r>
            <a:r>
              <a:rPr lang="en-US" sz="2400" b="0" dirty="0">
                <a:latin typeface="Arial Unicode MS" charset="0"/>
                <a:ea typeface="ＭＳ Ｐゴシック" charset="0"/>
              </a:rPr>
              <a:t> </a:t>
            </a:r>
            <a:r>
              <a:rPr lang="en-US" sz="2400" b="0" dirty="0">
                <a:solidFill>
                  <a:srgbClr val="FF9900"/>
                </a:solidFill>
                <a:latin typeface="Arial Unicode MS" charset="0"/>
                <a:ea typeface="ＭＳ Ｐゴシック" charset="0"/>
              </a:rPr>
              <a:t>b=4</a:t>
            </a:r>
            <a:r>
              <a:rPr lang="en-US" sz="2400" b="0" dirty="0">
                <a:latin typeface="Arial Unicode MS" charset="0"/>
                <a:ea typeface="ＭＳ Ｐゴシック" charset="0"/>
              </a:rPr>
              <a:t>; </a:t>
            </a:r>
          </a:p>
          <a:p>
            <a:pPr>
              <a:defRPr/>
            </a:pPr>
            <a:r>
              <a:rPr lang="en-US" sz="2400" b="0" dirty="0">
                <a:solidFill>
                  <a:srgbClr val="0000FF"/>
                </a:solidFill>
                <a:latin typeface="Arial Unicode MS" charset="0"/>
                <a:ea typeface="ＭＳ Ｐゴシック" charset="0"/>
              </a:rPr>
              <a:t>#pragma </a:t>
            </a:r>
            <a:r>
              <a:rPr lang="en-US" sz="2400" b="0" dirty="0" err="1">
                <a:solidFill>
                  <a:srgbClr val="0000FF"/>
                </a:solidFill>
                <a:latin typeface="Arial Unicode MS" charset="0"/>
                <a:ea typeface="ＭＳ Ｐゴシック" charset="0"/>
              </a:rPr>
              <a:t>omp</a:t>
            </a:r>
            <a:r>
              <a:rPr lang="en-US" sz="2400" b="0" dirty="0">
                <a:solidFill>
                  <a:srgbClr val="0000FF"/>
                </a:solidFill>
                <a:latin typeface="Arial Unicode MS" charset="0"/>
                <a:ea typeface="ＭＳ Ｐゴシック" charset="0"/>
              </a:rPr>
              <a:t> parallel </a:t>
            </a:r>
            <a:r>
              <a:rPr lang="en-US" sz="2400" b="0" dirty="0" smtClean="0">
                <a:solidFill>
                  <a:srgbClr val="0000FF"/>
                </a:solidFill>
                <a:latin typeface="Arial Unicode MS" charset="0"/>
                <a:ea typeface="ＭＳ Ｐゴシック" charset="0"/>
              </a:rPr>
              <a:t>private </a:t>
            </a:r>
            <a:r>
              <a:rPr lang="en-US" sz="2400" b="0" dirty="0" smtClean="0">
                <a:latin typeface="Arial Unicode MS" charset="0"/>
                <a:ea typeface="ＭＳ Ｐゴシック" charset="0"/>
              </a:rPr>
              <a:t>(</a:t>
            </a:r>
            <a:r>
              <a:rPr lang="en-US" sz="2400" b="0" dirty="0">
                <a:solidFill>
                  <a:srgbClr val="FF9900"/>
                </a:solidFill>
                <a:latin typeface="Arial Unicode MS" charset="0"/>
                <a:ea typeface="ＭＳ Ｐゴシック" charset="0"/>
              </a:rPr>
              <a:t>b</a:t>
            </a:r>
            <a:r>
              <a:rPr lang="en-US" sz="2400" b="0" dirty="0">
                <a:latin typeface="Arial Unicode MS" charset="0"/>
                <a:ea typeface="ＭＳ Ｐゴシック" charset="0"/>
              </a:rPr>
              <a:t>)</a:t>
            </a:r>
          </a:p>
          <a:p>
            <a:pPr>
              <a:defRPr/>
            </a:pPr>
            <a:r>
              <a:rPr lang="en-US" sz="2400" b="0" dirty="0">
                <a:latin typeface="Arial Unicode MS" charset="0"/>
                <a:ea typeface="ＭＳ Ｐゴシック" charset="0"/>
              </a:rPr>
              <a:t>{   ....  } </a:t>
            </a:r>
          </a:p>
        </p:txBody>
      </p:sp>
      <p:grpSp>
        <p:nvGrpSpPr>
          <p:cNvPr id="2" name="Group 1"/>
          <p:cNvGrpSpPr/>
          <p:nvPr/>
        </p:nvGrpSpPr>
        <p:grpSpPr>
          <a:xfrm>
            <a:off x="990600" y="3138486"/>
            <a:ext cx="8172450" cy="2957514"/>
            <a:chOff x="990600" y="3138486"/>
            <a:chExt cx="8172450" cy="2957514"/>
          </a:xfrm>
        </p:grpSpPr>
        <p:sp>
          <p:nvSpPr>
            <p:cNvPr id="229380" name="Rectangle 4"/>
            <p:cNvSpPr>
              <a:spLocks noChangeArrowheads="1"/>
            </p:cNvSpPr>
            <p:nvPr/>
          </p:nvSpPr>
          <p:spPr bwMode="auto">
            <a:xfrm>
              <a:off x="990600" y="3138486"/>
              <a:ext cx="6705600" cy="2057401"/>
            </a:xfrm>
            <a:prstGeom prst="rect">
              <a:avLst/>
            </a:prstGeom>
            <a:solidFill>
              <a:schemeClr val="accent3">
                <a:lumMod val="20000"/>
                <a:lumOff val="80000"/>
              </a:schemeClr>
            </a:solidFill>
            <a:ln w="12700">
              <a:solidFill>
                <a:schemeClr val="tx1"/>
              </a:solidFill>
              <a:miter lim="800000"/>
              <a:headEnd type="none" w="sm" len="sm"/>
              <a:tailEnd type="none" w="sm" len="sm"/>
            </a:ln>
            <a:effectLst/>
            <a:extLst/>
          </p:spPr>
          <p:txBody>
            <a:bodyPr wrap="none" anchor="ctr"/>
            <a:lstStyle/>
            <a:p>
              <a:pPr algn="ctr"/>
              <a:endParaRPr lang="en-US"/>
            </a:p>
          </p:txBody>
        </p:sp>
        <p:sp>
          <p:nvSpPr>
            <p:cNvPr id="229381" name="Line 5"/>
            <p:cNvSpPr>
              <a:spLocks noChangeShapeType="1"/>
            </p:cNvSpPr>
            <p:nvPr/>
          </p:nvSpPr>
          <p:spPr bwMode="auto">
            <a:xfrm>
              <a:off x="990600" y="4295774"/>
              <a:ext cx="6705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Unicode MS" charset="0"/>
                <a:ea typeface="ＭＳ Ｐゴシック" charset="0"/>
              </a:endParaRPr>
            </a:p>
          </p:txBody>
        </p:sp>
        <p:sp>
          <p:nvSpPr>
            <p:cNvPr id="229382" name="Line 6"/>
            <p:cNvSpPr>
              <a:spLocks noChangeShapeType="1"/>
            </p:cNvSpPr>
            <p:nvPr/>
          </p:nvSpPr>
          <p:spPr bwMode="auto">
            <a:xfrm>
              <a:off x="2590800" y="4295774"/>
              <a:ext cx="0" cy="9001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Unicode MS" charset="0"/>
                <a:ea typeface="ＭＳ Ｐゴシック" charset="0"/>
              </a:endParaRPr>
            </a:p>
          </p:txBody>
        </p:sp>
        <p:sp>
          <p:nvSpPr>
            <p:cNvPr id="229384" name="Line 8"/>
            <p:cNvSpPr>
              <a:spLocks noChangeShapeType="1"/>
            </p:cNvSpPr>
            <p:nvPr/>
          </p:nvSpPr>
          <p:spPr bwMode="auto">
            <a:xfrm>
              <a:off x="4267200" y="4295774"/>
              <a:ext cx="0" cy="9001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Unicode MS" charset="0"/>
                <a:ea typeface="ＭＳ Ｐゴシック" charset="0"/>
              </a:endParaRPr>
            </a:p>
          </p:txBody>
        </p:sp>
        <p:sp>
          <p:nvSpPr>
            <p:cNvPr id="229385" name="Line 9"/>
            <p:cNvSpPr>
              <a:spLocks noChangeShapeType="1"/>
            </p:cNvSpPr>
            <p:nvPr/>
          </p:nvSpPr>
          <p:spPr bwMode="auto">
            <a:xfrm>
              <a:off x="5791200" y="4295774"/>
              <a:ext cx="76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Unicode MS" charset="0"/>
                <a:ea typeface="ＭＳ Ｐゴシック" charset="0"/>
              </a:endParaRPr>
            </a:p>
          </p:txBody>
        </p:sp>
        <p:sp>
          <p:nvSpPr>
            <p:cNvPr id="229386" name="Line 10"/>
            <p:cNvSpPr>
              <a:spLocks noChangeShapeType="1"/>
            </p:cNvSpPr>
            <p:nvPr/>
          </p:nvSpPr>
          <p:spPr bwMode="auto">
            <a:xfrm>
              <a:off x="5943600" y="4295774"/>
              <a:ext cx="0" cy="9001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Unicode MS" charset="0"/>
                <a:ea typeface="ＭＳ Ｐゴシック" charset="0"/>
              </a:endParaRPr>
            </a:p>
          </p:txBody>
        </p:sp>
        <p:sp>
          <p:nvSpPr>
            <p:cNvPr id="229388" name="Text Box 12"/>
            <p:cNvSpPr txBox="1">
              <a:spLocks noChangeArrowheads="1"/>
            </p:cNvSpPr>
            <p:nvPr/>
          </p:nvSpPr>
          <p:spPr bwMode="auto">
            <a:xfrm>
              <a:off x="2971800" y="3214687"/>
              <a:ext cx="2082621" cy="126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Unicode MS" charset="0"/>
                  <a:ea typeface="ＭＳ Ｐゴシック" charset="0"/>
                </a:rPr>
                <a:t>s</a:t>
              </a:r>
              <a:r>
                <a:rPr lang="en-US" dirty="0" smtClean="0">
                  <a:latin typeface="Arial Unicode MS" charset="0"/>
                  <a:ea typeface="ＭＳ Ｐゴシック" charset="0"/>
                </a:rPr>
                <a:t>hared </a:t>
              </a:r>
              <a:r>
                <a:rPr lang="en-US" dirty="0">
                  <a:latin typeface="Arial Unicode MS" charset="0"/>
                  <a:ea typeface="ＭＳ Ｐゴシック" charset="0"/>
                </a:rPr>
                <a:t>d</a:t>
              </a:r>
              <a:r>
                <a:rPr lang="en-US" dirty="0" smtClean="0">
                  <a:latin typeface="Arial Unicode MS" charset="0"/>
                  <a:ea typeface="ＭＳ Ｐゴシック" charset="0"/>
                </a:rPr>
                <a:t>ata</a:t>
              </a:r>
              <a:endParaRPr lang="en-US" dirty="0">
                <a:latin typeface="Arial Unicode MS" charset="0"/>
                <a:ea typeface="ＭＳ Ｐゴシック" charset="0"/>
              </a:endParaRPr>
            </a:p>
            <a:p>
              <a:pPr>
                <a:defRPr/>
              </a:pPr>
              <a:r>
                <a:rPr lang="en-US" sz="2400" dirty="0" smtClean="0">
                  <a:solidFill>
                    <a:srgbClr val="CC0000"/>
                  </a:solidFill>
                  <a:latin typeface="Arial Unicode MS" charset="0"/>
                  <a:ea typeface="ＭＳ Ｐゴシック" charset="0"/>
                </a:rPr>
                <a:t>a</a:t>
              </a:r>
              <a:r>
                <a:rPr lang="en-US" sz="2400" dirty="0">
                  <a:solidFill>
                    <a:srgbClr val="CC0000"/>
                  </a:solidFill>
                  <a:latin typeface="Arial Unicode MS" charset="0"/>
                  <a:ea typeface="ＭＳ Ｐゴシック" charset="0"/>
                </a:rPr>
                <a:t>[size][size]</a:t>
              </a:r>
            </a:p>
            <a:p>
              <a:pPr>
                <a:defRPr/>
              </a:pPr>
              <a:r>
                <a:rPr lang="en-US" sz="2400" dirty="0" smtClean="0">
                  <a:solidFill>
                    <a:srgbClr val="CC0000"/>
                  </a:solidFill>
                  <a:latin typeface="Arial Unicode MS" charset="0"/>
                  <a:ea typeface="ＭＳ Ｐゴシック" charset="0"/>
                </a:rPr>
                <a:t> </a:t>
              </a:r>
              <a:endParaRPr lang="en-US" sz="2400" dirty="0">
                <a:solidFill>
                  <a:srgbClr val="CC0000"/>
                </a:solidFill>
                <a:latin typeface="Arial Unicode MS" charset="0"/>
                <a:ea typeface="ＭＳ Ｐゴシック" charset="0"/>
              </a:endParaRPr>
            </a:p>
          </p:txBody>
        </p:sp>
        <p:sp>
          <p:nvSpPr>
            <p:cNvPr id="229391" name="Text Box 15"/>
            <p:cNvSpPr txBox="1">
              <a:spLocks noChangeArrowheads="1"/>
            </p:cNvSpPr>
            <p:nvPr/>
          </p:nvSpPr>
          <p:spPr bwMode="auto">
            <a:xfrm>
              <a:off x="1524000" y="5272087"/>
              <a:ext cx="600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Arial Unicode MS" charset="0"/>
                  <a:ea typeface="ＭＳ Ｐゴシック" charset="0"/>
                </a:rPr>
                <a:t>T0</a:t>
              </a:r>
            </a:p>
          </p:txBody>
        </p:sp>
        <p:sp>
          <p:nvSpPr>
            <p:cNvPr id="229392" name="Text Box 16"/>
            <p:cNvSpPr txBox="1">
              <a:spLocks noChangeArrowheads="1"/>
            </p:cNvSpPr>
            <p:nvPr/>
          </p:nvSpPr>
          <p:spPr bwMode="auto">
            <a:xfrm>
              <a:off x="3200400" y="5272087"/>
              <a:ext cx="600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Arial Unicode MS" charset="0"/>
                  <a:ea typeface="ＭＳ Ｐゴシック" charset="0"/>
                </a:rPr>
                <a:t>T1</a:t>
              </a:r>
            </a:p>
          </p:txBody>
        </p:sp>
        <p:sp>
          <p:nvSpPr>
            <p:cNvPr id="229393" name="Text Box 17"/>
            <p:cNvSpPr txBox="1">
              <a:spLocks noChangeArrowheads="1"/>
            </p:cNvSpPr>
            <p:nvPr/>
          </p:nvSpPr>
          <p:spPr bwMode="auto">
            <a:xfrm>
              <a:off x="4724400" y="5272087"/>
              <a:ext cx="600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Arial Unicode MS" charset="0"/>
                  <a:ea typeface="ＭＳ Ｐゴシック" charset="0"/>
                </a:rPr>
                <a:t>T2</a:t>
              </a:r>
            </a:p>
          </p:txBody>
        </p:sp>
        <p:sp>
          <p:nvSpPr>
            <p:cNvPr id="229394" name="Text Box 18"/>
            <p:cNvSpPr txBox="1">
              <a:spLocks noChangeArrowheads="1"/>
            </p:cNvSpPr>
            <p:nvPr/>
          </p:nvSpPr>
          <p:spPr bwMode="auto">
            <a:xfrm>
              <a:off x="6400800" y="5272087"/>
              <a:ext cx="600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Arial Unicode MS" charset="0"/>
                  <a:ea typeface="ＭＳ Ｐゴシック" charset="0"/>
                </a:rPr>
                <a:t>T3</a:t>
              </a:r>
            </a:p>
          </p:txBody>
        </p:sp>
        <p:sp>
          <p:nvSpPr>
            <p:cNvPr id="229396" name="Text Box 20"/>
            <p:cNvSpPr txBox="1">
              <a:spLocks noChangeArrowheads="1"/>
            </p:cNvSpPr>
            <p:nvPr/>
          </p:nvSpPr>
          <p:spPr bwMode="auto">
            <a:xfrm>
              <a:off x="4343400" y="4411801"/>
              <a:ext cx="16002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000" dirty="0"/>
                <a:t>p</a:t>
              </a:r>
              <a:r>
                <a:rPr lang="en-US" sz="2000" dirty="0" smtClean="0"/>
                <a:t>rivate data</a:t>
              </a:r>
              <a:endParaRPr lang="en-US" sz="2000" dirty="0"/>
            </a:p>
            <a:p>
              <a:r>
                <a:rPr lang="en-US" sz="2000" dirty="0">
                  <a:solidFill>
                    <a:srgbClr val="FF9900"/>
                  </a:solidFill>
                </a:rPr>
                <a:t>b</a:t>
              </a:r>
              <a:r>
                <a:rPr lang="ja-JP" altLang="en-US" sz="2000" dirty="0">
                  <a:solidFill>
                    <a:srgbClr val="FF9900"/>
                  </a:solidFill>
                </a:rPr>
                <a:t>’</a:t>
              </a:r>
              <a:r>
                <a:rPr lang="en-US" altLang="ja-JP" sz="2000" dirty="0">
                  <a:solidFill>
                    <a:srgbClr val="FF9900"/>
                  </a:solidFill>
                </a:rPr>
                <a:t>=?</a:t>
              </a:r>
              <a:endParaRPr lang="en-US" sz="2000" dirty="0">
                <a:solidFill>
                  <a:srgbClr val="FF9900"/>
                </a:solidFill>
              </a:endParaRPr>
            </a:p>
          </p:txBody>
        </p:sp>
        <p:sp>
          <p:nvSpPr>
            <p:cNvPr id="229399" name="Line 23"/>
            <p:cNvSpPr>
              <a:spLocks noChangeShapeType="1"/>
            </p:cNvSpPr>
            <p:nvPr/>
          </p:nvSpPr>
          <p:spPr bwMode="auto">
            <a:xfrm flipH="1" flipV="1">
              <a:off x="6705600" y="5043487"/>
              <a:ext cx="1295400" cy="595313"/>
            </a:xfrm>
            <a:prstGeom prst="line">
              <a:avLst/>
            </a:prstGeom>
            <a:noFill/>
            <a:ln w="38100">
              <a:solidFill>
                <a:schemeClr val="tx1"/>
              </a:solidFill>
              <a:round/>
              <a:headEnd type="none" w="sm" len="sm"/>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Unicode MS" charset="0"/>
                <a:ea typeface="ＭＳ Ｐゴシック" charset="0"/>
              </a:endParaRPr>
            </a:p>
          </p:txBody>
        </p:sp>
        <p:sp>
          <p:nvSpPr>
            <p:cNvPr id="229401" name="Text Box 25"/>
            <p:cNvSpPr txBox="1">
              <a:spLocks noChangeArrowheads="1"/>
            </p:cNvSpPr>
            <p:nvPr/>
          </p:nvSpPr>
          <p:spPr bwMode="auto">
            <a:xfrm>
              <a:off x="6629400" y="5729287"/>
              <a:ext cx="2533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latin typeface="Arial Unicode MS" charset="0"/>
                  <a:ea typeface="ＭＳ Ｐゴシック" charset="0"/>
                </a:rPr>
                <a:t>b becomes undefined</a:t>
              </a:r>
            </a:p>
          </p:txBody>
        </p:sp>
        <p:sp>
          <p:nvSpPr>
            <p:cNvPr id="24" name="Text Box 20"/>
            <p:cNvSpPr txBox="1">
              <a:spLocks noChangeArrowheads="1"/>
            </p:cNvSpPr>
            <p:nvPr/>
          </p:nvSpPr>
          <p:spPr bwMode="auto">
            <a:xfrm>
              <a:off x="6096000" y="4433887"/>
              <a:ext cx="16002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000" dirty="0"/>
                <a:t>p</a:t>
              </a:r>
              <a:r>
                <a:rPr lang="en-US" sz="2000" dirty="0" smtClean="0"/>
                <a:t>rivate data</a:t>
              </a:r>
              <a:endParaRPr lang="en-US" sz="2000" dirty="0"/>
            </a:p>
            <a:p>
              <a:r>
                <a:rPr lang="en-US" sz="2000" dirty="0">
                  <a:solidFill>
                    <a:srgbClr val="FF9900"/>
                  </a:solidFill>
                </a:rPr>
                <a:t>b</a:t>
              </a:r>
              <a:r>
                <a:rPr lang="ja-JP" altLang="en-US" sz="2000" dirty="0">
                  <a:solidFill>
                    <a:srgbClr val="FF9900"/>
                  </a:solidFill>
                </a:rPr>
                <a:t>’</a:t>
              </a:r>
              <a:r>
                <a:rPr lang="en-US" altLang="ja-JP" sz="2000" dirty="0">
                  <a:solidFill>
                    <a:srgbClr val="FF9900"/>
                  </a:solidFill>
                </a:rPr>
                <a:t>=?</a:t>
              </a:r>
              <a:endParaRPr lang="en-US" sz="2000" dirty="0">
                <a:solidFill>
                  <a:srgbClr val="FF9900"/>
                </a:solidFill>
              </a:endParaRPr>
            </a:p>
          </p:txBody>
        </p:sp>
        <p:sp>
          <p:nvSpPr>
            <p:cNvPr id="25" name="Text Box 20"/>
            <p:cNvSpPr txBox="1">
              <a:spLocks noChangeArrowheads="1"/>
            </p:cNvSpPr>
            <p:nvPr/>
          </p:nvSpPr>
          <p:spPr bwMode="auto">
            <a:xfrm>
              <a:off x="2667000" y="4433887"/>
              <a:ext cx="16002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000" dirty="0"/>
                <a:t>p</a:t>
              </a:r>
              <a:r>
                <a:rPr lang="en-US" sz="2000" dirty="0" smtClean="0"/>
                <a:t>rivate data</a:t>
              </a:r>
              <a:endParaRPr lang="en-US" sz="2000" dirty="0"/>
            </a:p>
            <a:p>
              <a:r>
                <a:rPr lang="en-US" sz="2000" dirty="0">
                  <a:solidFill>
                    <a:srgbClr val="FF9900"/>
                  </a:solidFill>
                </a:rPr>
                <a:t>b</a:t>
              </a:r>
              <a:r>
                <a:rPr lang="ja-JP" altLang="en-US" sz="2000" dirty="0">
                  <a:solidFill>
                    <a:srgbClr val="FF9900"/>
                  </a:solidFill>
                </a:rPr>
                <a:t>’</a:t>
              </a:r>
              <a:r>
                <a:rPr lang="en-US" altLang="ja-JP" sz="2000" dirty="0">
                  <a:solidFill>
                    <a:srgbClr val="FF9900"/>
                  </a:solidFill>
                </a:rPr>
                <a:t>=?</a:t>
              </a:r>
              <a:endParaRPr lang="en-US" sz="2000" dirty="0">
                <a:solidFill>
                  <a:srgbClr val="FF9900"/>
                </a:solidFill>
              </a:endParaRPr>
            </a:p>
          </p:txBody>
        </p:sp>
        <p:sp>
          <p:nvSpPr>
            <p:cNvPr id="26" name="Text Box 20"/>
            <p:cNvSpPr txBox="1">
              <a:spLocks noChangeArrowheads="1"/>
            </p:cNvSpPr>
            <p:nvPr/>
          </p:nvSpPr>
          <p:spPr bwMode="auto">
            <a:xfrm>
              <a:off x="990600" y="4448174"/>
              <a:ext cx="16002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000" dirty="0"/>
                <a:t>p</a:t>
              </a:r>
              <a:r>
                <a:rPr lang="en-US" sz="2000" dirty="0" smtClean="0"/>
                <a:t>rivate data</a:t>
              </a:r>
              <a:endParaRPr lang="en-US" sz="2000" dirty="0"/>
            </a:p>
            <a:p>
              <a:r>
                <a:rPr lang="en-US" sz="2000" dirty="0" smtClean="0">
                  <a:solidFill>
                    <a:srgbClr val="FF9900"/>
                  </a:solidFill>
                </a:rPr>
                <a:t>b</a:t>
              </a:r>
              <a:r>
                <a:rPr lang="ja-JP" altLang="en-US" sz="2000" dirty="0">
                  <a:solidFill>
                    <a:srgbClr val="FF9900"/>
                  </a:solidFill>
                </a:rPr>
                <a:t>’</a:t>
              </a:r>
              <a:r>
                <a:rPr lang="en-US" altLang="ja-JP" sz="2000" dirty="0">
                  <a:solidFill>
                    <a:srgbClr val="FF9900"/>
                  </a:solidFill>
                </a:rPr>
                <a:t>=</a:t>
              </a:r>
              <a:r>
                <a:rPr lang="en-US" altLang="ja-JP" sz="2000" dirty="0" smtClean="0">
                  <a:solidFill>
                    <a:srgbClr val="FF9900"/>
                  </a:solidFill>
                </a:rPr>
                <a:t>?</a:t>
              </a:r>
              <a:endParaRPr lang="en-US" sz="2000" dirty="0">
                <a:solidFill>
                  <a:srgbClr val="FF9900"/>
                </a:solidFill>
              </a:endParaRPr>
            </a:p>
          </p:txBody>
        </p:sp>
      </p:grpSp>
      <p:sp>
        <p:nvSpPr>
          <p:cNvPr id="3" name="Slide Number Placeholder 2"/>
          <p:cNvSpPr>
            <a:spLocks noGrp="1"/>
          </p:cNvSpPr>
          <p:nvPr>
            <p:ph type="sldNum" sz="quarter" idx="12"/>
          </p:nvPr>
        </p:nvSpPr>
        <p:spPr/>
        <p:txBody>
          <a:bodyPr/>
          <a:lstStyle/>
          <a:p>
            <a:fld id="{7B14E791-165F-344E-BF0E-59CD826800BF}" type="slidenum">
              <a:rPr lang="en-US" smtClean="0"/>
              <a:pPr/>
              <a:t>34</a:t>
            </a:fld>
            <a:endParaRPr lang="en-US" dirty="0"/>
          </a:p>
        </p:txBody>
      </p:sp>
    </p:spTree>
    <p:extLst>
      <p:ext uri="{BB962C8B-B14F-4D97-AF65-F5344CB8AC3E}">
        <p14:creationId xmlns:p14="http://schemas.microsoft.com/office/powerpoint/2010/main" val="36659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bwMode="auto">
          <a:noFill/>
          <a:ln>
            <a:miter lim="800000"/>
            <a:headEnd/>
            <a:tailEnd/>
          </a:ln>
        </p:spPr>
        <p:txBody>
          <a:bodyPr/>
          <a:lstStyle/>
          <a:p>
            <a:fld id="{8266DFC8-7B0A-49F2-8A54-23D7CFF76D2F}" type="slidenum">
              <a:rPr lang="en-US"/>
              <a:pPr/>
              <a:t>35</a:t>
            </a:fld>
            <a:endParaRPr lang="en-US"/>
          </a:p>
        </p:txBody>
      </p:sp>
      <p:sp>
        <p:nvSpPr>
          <p:cNvPr id="55299" name="Rectangle 2"/>
          <p:cNvSpPr>
            <a:spLocks noChangeArrowheads="1"/>
          </p:cNvSpPr>
          <p:nvPr/>
        </p:nvSpPr>
        <p:spPr bwMode="auto">
          <a:xfrm>
            <a:off x="673100" y="1219200"/>
            <a:ext cx="3213100" cy="2641600"/>
          </a:xfrm>
          <a:prstGeom prst="rect">
            <a:avLst/>
          </a:prstGeom>
          <a:solidFill>
            <a:schemeClr val="accent1">
              <a:lumMod val="20000"/>
              <a:lumOff val="80000"/>
            </a:schemeClr>
          </a:solidFill>
          <a:ln w="9525">
            <a:noFill/>
            <a:miter lim="800000"/>
            <a:headEnd/>
            <a:tailEnd/>
          </a:ln>
        </p:spPr>
        <p:txBody>
          <a:bodyPr lIns="90488" tIns="44450" rIns="90488" bIns="44450"/>
          <a:lstStyle/>
          <a:p>
            <a:pPr marL="342900" indent="-342900" eaLnBrk="0" hangingPunct="0">
              <a:spcBef>
                <a:spcPct val="20000"/>
              </a:spcBef>
            </a:pPr>
            <a:r>
              <a:rPr lang="en-US" sz="1800" b="0" dirty="0">
                <a:latin typeface="Arial" pitchFamily="34" charset="0"/>
              </a:rPr>
              <a:t>	</a:t>
            </a:r>
            <a:r>
              <a:rPr lang="en-US" sz="2000" b="0" dirty="0">
                <a:latin typeface="Arial" pitchFamily="34" charset="0"/>
              </a:rPr>
              <a:t>program sort</a:t>
            </a:r>
          </a:p>
          <a:p>
            <a:pPr marL="342900" indent="-342900" eaLnBrk="0" hangingPunct="0">
              <a:spcBef>
                <a:spcPct val="20000"/>
              </a:spcBef>
            </a:pPr>
            <a:r>
              <a:rPr lang="en-US" sz="2000" b="0" dirty="0">
                <a:latin typeface="Arial" pitchFamily="34" charset="0"/>
              </a:rPr>
              <a:t>	common /input/ </a:t>
            </a:r>
            <a:r>
              <a:rPr lang="en-US" sz="2000" b="0" dirty="0">
                <a:solidFill>
                  <a:srgbClr val="FF0000"/>
                </a:solidFill>
                <a:latin typeface="Arial" pitchFamily="34" charset="0"/>
              </a:rPr>
              <a:t>A</a:t>
            </a:r>
            <a:r>
              <a:rPr lang="en-US" sz="2000" b="0" dirty="0">
                <a:latin typeface="Arial" pitchFamily="34" charset="0"/>
              </a:rPr>
              <a:t>(10)</a:t>
            </a:r>
          </a:p>
          <a:p>
            <a:pPr marL="342900" indent="-342900" eaLnBrk="0" hangingPunct="0">
              <a:spcBef>
                <a:spcPct val="20000"/>
              </a:spcBef>
            </a:pPr>
            <a:r>
              <a:rPr lang="en-US" sz="2000" b="0" dirty="0">
                <a:latin typeface="Arial" pitchFamily="34" charset="0"/>
              </a:rPr>
              <a:t>	integer </a:t>
            </a:r>
            <a:r>
              <a:rPr lang="en-US" sz="2000" b="0" dirty="0">
                <a:solidFill>
                  <a:srgbClr val="FF0000"/>
                </a:solidFill>
                <a:latin typeface="Arial" pitchFamily="34" charset="0"/>
              </a:rPr>
              <a:t>index</a:t>
            </a:r>
            <a:r>
              <a:rPr lang="en-US" sz="2000" b="0" dirty="0">
                <a:latin typeface="Arial" pitchFamily="34" charset="0"/>
              </a:rPr>
              <a:t>(10)</a:t>
            </a:r>
          </a:p>
          <a:p>
            <a:pPr marL="342900" indent="-342900" eaLnBrk="0" hangingPunct="0">
              <a:spcBef>
                <a:spcPct val="20000"/>
              </a:spcBef>
            </a:pPr>
            <a:r>
              <a:rPr lang="en-US" sz="2000" b="0" dirty="0">
                <a:solidFill>
                  <a:srgbClr val="0000FF"/>
                </a:solidFill>
                <a:latin typeface="Arial" pitchFamily="34" charset="0"/>
              </a:rPr>
              <a:t>C$OMP PARALLEL  </a:t>
            </a:r>
          </a:p>
          <a:p>
            <a:pPr marL="342900" indent="-342900" eaLnBrk="0" hangingPunct="0">
              <a:spcBef>
                <a:spcPct val="20000"/>
              </a:spcBef>
            </a:pPr>
            <a:r>
              <a:rPr lang="en-US" sz="2000" b="0" dirty="0">
                <a:latin typeface="Arial" pitchFamily="34" charset="0"/>
              </a:rPr>
              <a:t>	call </a:t>
            </a:r>
            <a:r>
              <a:rPr lang="en-US" sz="2000" b="1" dirty="0" smtClean="0">
                <a:solidFill>
                  <a:srgbClr val="800000"/>
                </a:solidFill>
                <a:latin typeface="Arial" pitchFamily="34" charset="0"/>
              </a:rPr>
              <a:t>work</a:t>
            </a:r>
            <a:r>
              <a:rPr lang="en-US" sz="2000" b="0" dirty="0" smtClean="0">
                <a:solidFill>
                  <a:srgbClr val="800000"/>
                </a:solidFill>
                <a:latin typeface="Arial" pitchFamily="34" charset="0"/>
              </a:rPr>
              <a:t> </a:t>
            </a:r>
            <a:r>
              <a:rPr lang="en-US" sz="2000" b="0" dirty="0" smtClean="0">
                <a:latin typeface="Arial" pitchFamily="34" charset="0"/>
              </a:rPr>
              <a:t>(</a:t>
            </a:r>
            <a:r>
              <a:rPr lang="en-US" sz="2000" b="0" dirty="0">
                <a:latin typeface="Arial" pitchFamily="34" charset="0"/>
              </a:rPr>
              <a:t>index)</a:t>
            </a:r>
          </a:p>
          <a:p>
            <a:pPr marL="342900" indent="-342900" eaLnBrk="0" hangingPunct="0">
              <a:spcBef>
                <a:spcPct val="20000"/>
              </a:spcBef>
            </a:pPr>
            <a:r>
              <a:rPr lang="en-US" sz="2000" b="0" dirty="0">
                <a:solidFill>
                  <a:srgbClr val="0000FF"/>
                </a:solidFill>
                <a:latin typeface="Arial" pitchFamily="34" charset="0"/>
              </a:rPr>
              <a:t>C$OMP END PARALLEL</a:t>
            </a:r>
          </a:p>
          <a:p>
            <a:pPr marL="342900" indent="-342900" eaLnBrk="0" hangingPunct="0">
              <a:spcBef>
                <a:spcPct val="20000"/>
              </a:spcBef>
            </a:pPr>
            <a:r>
              <a:rPr lang="en-US" sz="2000" b="0" dirty="0">
                <a:latin typeface="Arial" pitchFamily="34" charset="0"/>
              </a:rPr>
              <a:t>	print*, index(1)</a:t>
            </a:r>
          </a:p>
        </p:txBody>
      </p:sp>
      <p:sp>
        <p:nvSpPr>
          <p:cNvPr id="55300" name="Rectangle 3"/>
          <p:cNvSpPr>
            <a:spLocks noChangeArrowheads="1"/>
          </p:cNvSpPr>
          <p:nvPr/>
        </p:nvSpPr>
        <p:spPr bwMode="auto">
          <a:xfrm>
            <a:off x="5257800" y="1219200"/>
            <a:ext cx="2959100" cy="2586037"/>
          </a:xfrm>
          <a:prstGeom prst="rect">
            <a:avLst/>
          </a:prstGeom>
          <a:solidFill>
            <a:schemeClr val="accent1">
              <a:lumMod val="20000"/>
              <a:lumOff val="80000"/>
            </a:schemeClr>
          </a:solidFill>
          <a:ln w="9525">
            <a:noFill/>
            <a:miter lim="800000"/>
            <a:headEnd/>
            <a:tailEnd/>
          </a:ln>
        </p:spPr>
        <p:txBody>
          <a:bodyPr lIns="90488" tIns="44450" rIns="90488" bIns="44450"/>
          <a:lstStyle/>
          <a:p>
            <a:pPr marL="342900" indent="-342900" eaLnBrk="0" hangingPunct="0">
              <a:spcBef>
                <a:spcPct val="20000"/>
              </a:spcBef>
            </a:pPr>
            <a:r>
              <a:rPr lang="en-US" sz="2000" b="0" dirty="0">
                <a:latin typeface="Arial" pitchFamily="34" charset="0"/>
              </a:rPr>
              <a:t>subroutine </a:t>
            </a:r>
            <a:r>
              <a:rPr lang="en-US" sz="2000" b="1" dirty="0">
                <a:solidFill>
                  <a:srgbClr val="800000"/>
                </a:solidFill>
                <a:latin typeface="Arial" pitchFamily="34" charset="0"/>
              </a:rPr>
              <a:t>work</a:t>
            </a:r>
            <a:r>
              <a:rPr lang="en-US" sz="2000" b="0" dirty="0">
                <a:solidFill>
                  <a:srgbClr val="800000"/>
                </a:solidFill>
                <a:latin typeface="Arial" pitchFamily="34" charset="0"/>
              </a:rPr>
              <a:t> </a:t>
            </a:r>
            <a:r>
              <a:rPr lang="en-US" sz="2000" b="0" dirty="0">
                <a:latin typeface="Arial" pitchFamily="34" charset="0"/>
              </a:rPr>
              <a:t>(index)</a:t>
            </a:r>
          </a:p>
          <a:p>
            <a:pPr marL="342900" indent="-342900" eaLnBrk="0" hangingPunct="0">
              <a:spcBef>
                <a:spcPct val="20000"/>
              </a:spcBef>
            </a:pPr>
            <a:r>
              <a:rPr lang="en-US" sz="2000" b="0" dirty="0">
                <a:latin typeface="Arial" pitchFamily="34" charset="0"/>
              </a:rPr>
              <a:t>common /input/ A(10)</a:t>
            </a:r>
          </a:p>
          <a:p>
            <a:pPr marL="342900" indent="-342900" eaLnBrk="0" hangingPunct="0">
              <a:spcBef>
                <a:spcPct val="20000"/>
              </a:spcBef>
            </a:pPr>
            <a:r>
              <a:rPr lang="en-US" sz="2000" b="0" dirty="0">
                <a:latin typeface="Arial" pitchFamily="34" charset="0"/>
              </a:rPr>
              <a:t>integer index(*)</a:t>
            </a:r>
          </a:p>
          <a:p>
            <a:pPr marL="342900" indent="-342900" eaLnBrk="0" hangingPunct="0">
              <a:spcBef>
                <a:spcPct val="20000"/>
              </a:spcBef>
            </a:pPr>
            <a:r>
              <a:rPr lang="en-US" sz="2000" b="0" dirty="0">
                <a:latin typeface="Arial" pitchFamily="34" charset="0"/>
              </a:rPr>
              <a:t>real </a:t>
            </a:r>
            <a:r>
              <a:rPr lang="en-US" sz="2000" b="0" dirty="0">
                <a:solidFill>
                  <a:srgbClr val="FF9900"/>
                </a:solidFill>
                <a:latin typeface="Arial" pitchFamily="34" charset="0"/>
              </a:rPr>
              <a:t>temp</a:t>
            </a:r>
            <a:r>
              <a:rPr lang="en-US" sz="2000" b="0" dirty="0">
                <a:latin typeface="Arial" pitchFamily="34" charset="0"/>
              </a:rPr>
              <a:t>(10)</a:t>
            </a:r>
          </a:p>
          <a:p>
            <a:pPr marL="342900" indent="-342900" eaLnBrk="0" hangingPunct="0">
              <a:spcBef>
                <a:spcPct val="20000"/>
              </a:spcBef>
            </a:pPr>
            <a:r>
              <a:rPr lang="en-US" sz="2000" b="0" dirty="0">
                <a:latin typeface="Arial" pitchFamily="34" charset="0"/>
              </a:rPr>
              <a:t>integer </a:t>
            </a:r>
            <a:r>
              <a:rPr lang="en-US" sz="2000" b="0" dirty="0">
                <a:solidFill>
                  <a:srgbClr val="FF0000"/>
                </a:solidFill>
                <a:latin typeface="Arial" pitchFamily="34" charset="0"/>
              </a:rPr>
              <a:t>count</a:t>
            </a:r>
          </a:p>
          <a:p>
            <a:pPr marL="342900" indent="-342900" eaLnBrk="0" hangingPunct="0">
              <a:spcBef>
                <a:spcPct val="20000"/>
              </a:spcBef>
            </a:pPr>
            <a:r>
              <a:rPr lang="en-US" sz="2000" b="1" i="1" dirty="0">
                <a:solidFill>
                  <a:srgbClr val="FF0000"/>
                </a:solidFill>
                <a:latin typeface="Arial" pitchFamily="34" charset="0"/>
              </a:rPr>
              <a:t>save count</a:t>
            </a:r>
          </a:p>
          <a:p>
            <a:pPr marL="342900" indent="-342900" eaLnBrk="0" hangingPunct="0">
              <a:spcBef>
                <a:spcPct val="20000"/>
              </a:spcBef>
            </a:pPr>
            <a:r>
              <a:rPr lang="en-US" sz="2000" b="0" dirty="0">
                <a:latin typeface="Arial" pitchFamily="34" charset="0"/>
              </a:rPr>
              <a:t>      …………</a:t>
            </a:r>
            <a:r>
              <a:rPr lang="en-US" sz="1800" b="0" dirty="0">
                <a:latin typeface="Courier" charset="0"/>
              </a:rPr>
              <a:t>    </a:t>
            </a:r>
          </a:p>
        </p:txBody>
      </p:sp>
      <p:grpSp>
        <p:nvGrpSpPr>
          <p:cNvPr id="3" name="Group 2"/>
          <p:cNvGrpSpPr/>
          <p:nvPr/>
        </p:nvGrpSpPr>
        <p:grpSpPr>
          <a:xfrm>
            <a:off x="685800" y="4114801"/>
            <a:ext cx="7730436" cy="2362201"/>
            <a:chOff x="685800" y="4114801"/>
            <a:chExt cx="7730436" cy="2362201"/>
          </a:xfrm>
        </p:grpSpPr>
        <p:sp>
          <p:nvSpPr>
            <p:cNvPr id="55301" name="Rectangle 5"/>
            <p:cNvSpPr>
              <a:spLocks noChangeArrowheads="1"/>
            </p:cNvSpPr>
            <p:nvPr/>
          </p:nvSpPr>
          <p:spPr bwMode="auto">
            <a:xfrm>
              <a:off x="7617515" y="5103462"/>
              <a:ext cx="798721" cy="400752"/>
            </a:xfrm>
            <a:prstGeom prst="rect">
              <a:avLst/>
            </a:prstGeom>
            <a:noFill/>
            <a:ln w="9525">
              <a:noFill/>
              <a:miter lim="800000"/>
              <a:headEnd/>
              <a:tailEnd/>
            </a:ln>
          </p:spPr>
          <p:txBody>
            <a:bodyPr wrap="none" lIns="92075" tIns="46038" rIns="92075" bIns="46038" anchor="ctr">
              <a:spAutoFit/>
            </a:bodyPr>
            <a:lstStyle/>
            <a:p>
              <a:pPr algn="ctr" eaLnBrk="0" hangingPunct="0">
                <a:spcBef>
                  <a:spcPct val="50000"/>
                </a:spcBef>
              </a:pPr>
              <a:r>
                <a:rPr lang="en-US" sz="2000" dirty="0">
                  <a:solidFill>
                    <a:srgbClr val="FF9900"/>
                  </a:solidFill>
                  <a:latin typeface="Arial" pitchFamily="34" charset="0"/>
                </a:rPr>
                <a:t>temp</a:t>
              </a:r>
            </a:p>
          </p:txBody>
        </p:sp>
        <p:grpSp>
          <p:nvGrpSpPr>
            <p:cNvPr id="55302" name="Group 6"/>
            <p:cNvGrpSpPr>
              <a:grpSpLocks/>
            </p:cNvGrpSpPr>
            <p:nvPr/>
          </p:nvGrpSpPr>
          <p:grpSpPr bwMode="auto">
            <a:xfrm>
              <a:off x="3879850" y="4114801"/>
              <a:ext cx="4108449" cy="2362201"/>
              <a:chOff x="2312" y="2641"/>
              <a:chExt cx="2588" cy="1488"/>
            </a:xfrm>
          </p:grpSpPr>
          <p:sp>
            <p:nvSpPr>
              <p:cNvPr id="55305" name="Line 7"/>
              <p:cNvSpPr>
                <a:spLocks noChangeShapeType="1"/>
              </p:cNvSpPr>
              <p:nvPr/>
            </p:nvSpPr>
            <p:spPr bwMode="auto">
              <a:xfrm>
                <a:off x="2980" y="2641"/>
                <a:ext cx="0" cy="19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306" name="Rectangle 8"/>
              <p:cNvSpPr>
                <a:spLocks noChangeArrowheads="1"/>
              </p:cNvSpPr>
              <p:nvPr/>
            </p:nvSpPr>
            <p:spPr bwMode="auto">
              <a:xfrm>
                <a:off x="2386" y="2773"/>
                <a:ext cx="1320" cy="252"/>
              </a:xfrm>
              <a:prstGeom prst="rect">
                <a:avLst/>
              </a:prstGeom>
              <a:noFill/>
              <a:ln w="9525">
                <a:noFill/>
                <a:miter lim="800000"/>
                <a:headEnd/>
                <a:tailEnd/>
              </a:ln>
            </p:spPr>
            <p:txBody>
              <a:bodyPr wrap="none" lIns="92075" tIns="46038" rIns="92075" bIns="46038" anchor="ctr">
                <a:spAutoFit/>
              </a:bodyPr>
              <a:lstStyle/>
              <a:p>
                <a:pPr algn="ctr" eaLnBrk="0" hangingPunct="0">
                  <a:spcBef>
                    <a:spcPct val="50000"/>
                  </a:spcBef>
                </a:pPr>
                <a:r>
                  <a:rPr lang="en-US" sz="2000" dirty="0">
                    <a:solidFill>
                      <a:srgbClr val="FF0000"/>
                    </a:solidFill>
                    <a:latin typeface="Arial" pitchFamily="34" charset="0"/>
                  </a:rPr>
                  <a:t>A, index, </a:t>
                </a:r>
                <a:r>
                  <a:rPr lang="en-US" sz="2000" dirty="0" smtClean="0">
                    <a:solidFill>
                      <a:srgbClr val="FF0000"/>
                    </a:solidFill>
                    <a:latin typeface="Arial" pitchFamily="34" charset="0"/>
                  </a:rPr>
                  <a:t>count</a:t>
                </a:r>
                <a:endParaRPr lang="en-US" sz="2000" dirty="0">
                  <a:solidFill>
                    <a:srgbClr val="FF0000"/>
                  </a:solidFill>
                  <a:latin typeface="Arial" pitchFamily="34" charset="0"/>
                </a:endParaRPr>
              </a:p>
            </p:txBody>
          </p:sp>
          <p:sp>
            <p:nvSpPr>
              <p:cNvPr id="55307" name="Line 9"/>
              <p:cNvSpPr>
                <a:spLocks noChangeShapeType="1"/>
              </p:cNvSpPr>
              <p:nvPr/>
            </p:nvSpPr>
            <p:spPr bwMode="auto">
              <a:xfrm>
                <a:off x="2980" y="2977"/>
                <a:ext cx="0" cy="33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308" name="Line 10"/>
              <p:cNvSpPr>
                <a:spLocks noChangeShapeType="1"/>
              </p:cNvSpPr>
              <p:nvPr/>
            </p:nvSpPr>
            <p:spPr bwMode="auto">
              <a:xfrm>
                <a:off x="2982" y="3119"/>
                <a:ext cx="190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309" name="Rectangle 11"/>
              <p:cNvSpPr>
                <a:spLocks noChangeArrowheads="1"/>
              </p:cNvSpPr>
              <p:nvPr/>
            </p:nvSpPr>
            <p:spPr bwMode="auto">
              <a:xfrm>
                <a:off x="2819" y="3253"/>
                <a:ext cx="503" cy="252"/>
              </a:xfrm>
              <a:prstGeom prst="rect">
                <a:avLst/>
              </a:prstGeom>
              <a:noFill/>
              <a:ln w="9525">
                <a:noFill/>
                <a:miter lim="800000"/>
                <a:headEnd/>
                <a:tailEnd/>
              </a:ln>
            </p:spPr>
            <p:txBody>
              <a:bodyPr wrap="none" lIns="92075" tIns="46038" rIns="92075" bIns="46038" anchor="ctr">
                <a:spAutoFit/>
              </a:bodyPr>
              <a:lstStyle/>
              <a:p>
                <a:pPr algn="ctr" eaLnBrk="0" hangingPunct="0">
                  <a:spcBef>
                    <a:spcPct val="50000"/>
                  </a:spcBef>
                </a:pPr>
                <a:r>
                  <a:rPr lang="en-US" sz="2000" dirty="0">
                    <a:solidFill>
                      <a:srgbClr val="FF9900"/>
                    </a:solidFill>
                    <a:latin typeface="Arial" pitchFamily="34" charset="0"/>
                  </a:rPr>
                  <a:t>temp</a:t>
                </a:r>
              </a:p>
            </p:txBody>
          </p:sp>
          <p:sp>
            <p:nvSpPr>
              <p:cNvPr id="55310" name="Rectangle 12"/>
              <p:cNvSpPr>
                <a:spLocks noChangeArrowheads="1"/>
              </p:cNvSpPr>
              <p:nvPr/>
            </p:nvSpPr>
            <p:spPr bwMode="auto">
              <a:xfrm>
                <a:off x="3754" y="3253"/>
                <a:ext cx="503" cy="252"/>
              </a:xfrm>
              <a:prstGeom prst="rect">
                <a:avLst/>
              </a:prstGeom>
              <a:noFill/>
              <a:ln w="9525">
                <a:noFill/>
                <a:miter lim="800000"/>
                <a:headEnd/>
                <a:tailEnd/>
              </a:ln>
            </p:spPr>
            <p:txBody>
              <a:bodyPr wrap="none" lIns="92075" tIns="46038" rIns="92075" bIns="46038" anchor="ctr">
                <a:spAutoFit/>
              </a:bodyPr>
              <a:lstStyle/>
              <a:p>
                <a:pPr algn="ctr" eaLnBrk="0" hangingPunct="0">
                  <a:spcBef>
                    <a:spcPct val="50000"/>
                  </a:spcBef>
                </a:pPr>
                <a:r>
                  <a:rPr lang="en-US" sz="2000" dirty="0">
                    <a:solidFill>
                      <a:srgbClr val="FF9900"/>
                    </a:solidFill>
                    <a:latin typeface="Arial" pitchFamily="34" charset="0"/>
                  </a:rPr>
                  <a:t>temp</a:t>
                </a:r>
              </a:p>
            </p:txBody>
          </p:sp>
          <p:sp>
            <p:nvSpPr>
              <p:cNvPr id="55311" name="Line 13"/>
              <p:cNvSpPr>
                <a:spLocks noChangeShapeType="1"/>
              </p:cNvSpPr>
              <p:nvPr/>
            </p:nvSpPr>
            <p:spPr bwMode="auto">
              <a:xfrm>
                <a:off x="3988" y="3121"/>
                <a:ext cx="0" cy="19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312" name="Line 14"/>
              <p:cNvSpPr>
                <a:spLocks noChangeShapeType="1"/>
              </p:cNvSpPr>
              <p:nvPr/>
            </p:nvSpPr>
            <p:spPr bwMode="auto">
              <a:xfrm>
                <a:off x="4900" y="3121"/>
                <a:ext cx="0" cy="19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313" name="Line 15"/>
              <p:cNvSpPr>
                <a:spLocks noChangeShapeType="1"/>
              </p:cNvSpPr>
              <p:nvPr/>
            </p:nvSpPr>
            <p:spPr bwMode="auto">
              <a:xfrm>
                <a:off x="2982" y="3743"/>
                <a:ext cx="190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314" name="Line 16"/>
              <p:cNvSpPr>
                <a:spLocks noChangeShapeType="1"/>
              </p:cNvSpPr>
              <p:nvPr/>
            </p:nvSpPr>
            <p:spPr bwMode="auto">
              <a:xfrm>
                <a:off x="3988" y="3505"/>
                <a:ext cx="0" cy="2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315" name="Line 17"/>
              <p:cNvSpPr>
                <a:spLocks noChangeShapeType="1"/>
              </p:cNvSpPr>
              <p:nvPr/>
            </p:nvSpPr>
            <p:spPr bwMode="auto">
              <a:xfrm>
                <a:off x="4900" y="3505"/>
                <a:ext cx="0" cy="2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316" name="Rectangle 18"/>
              <p:cNvSpPr>
                <a:spLocks noChangeArrowheads="1"/>
              </p:cNvSpPr>
              <p:nvPr/>
            </p:nvSpPr>
            <p:spPr bwMode="auto">
              <a:xfrm>
                <a:off x="2312" y="3877"/>
                <a:ext cx="1275" cy="252"/>
              </a:xfrm>
              <a:prstGeom prst="rect">
                <a:avLst/>
              </a:prstGeom>
              <a:noFill/>
              <a:ln w="9525">
                <a:noFill/>
                <a:miter lim="800000"/>
                <a:headEnd/>
                <a:tailEnd/>
              </a:ln>
            </p:spPr>
            <p:txBody>
              <a:bodyPr wrap="none" lIns="92075" tIns="46038" rIns="92075" bIns="46038" anchor="ctr">
                <a:spAutoFit/>
              </a:bodyPr>
              <a:lstStyle/>
              <a:p>
                <a:pPr algn="ctr" eaLnBrk="0" hangingPunct="0">
                  <a:spcBef>
                    <a:spcPct val="50000"/>
                  </a:spcBef>
                </a:pPr>
                <a:r>
                  <a:rPr lang="en-US" sz="2000" dirty="0">
                    <a:solidFill>
                      <a:srgbClr val="FF0000"/>
                    </a:solidFill>
                    <a:latin typeface="Arial" pitchFamily="34" charset="0"/>
                  </a:rPr>
                  <a:t>A, index, count</a:t>
                </a:r>
              </a:p>
            </p:txBody>
          </p:sp>
          <p:sp>
            <p:nvSpPr>
              <p:cNvPr id="55317" name="Line 19"/>
              <p:cNvSpPr>
                <a:spLocks noChangeShapeType="1"/>
              </p:cNvSpPr>
              <p:nvPr/>
            </p:nvSpPr>
            <p:spPr bwMode="auto">
              <a:xfrm>
                <a:off x="2967" y="3505"/>
                <a:ext cx="0" cy="43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1680404" name="Rectangle 20"/>
            <p:cNvSpPr>
              <a:spLocks noChangeArrowheads="1"/>
            </p:cNvSpPr>
            <p:nvPr/>
          </p:nvSpPr>
          <p:spPr bwMode="auto">
            <a:xfrm>
              <a:off x="685800" y="4648200"/>
              <a:ext cx="2743200" cy="1557338"/>
            </a:xfrm>
            <a:prstGeom prst="rect">
              <a:avLst/>
            </a:prstGeom>
            <a:solidFill>
              <a:schemeClr val="accent3">
                <a:lumMod val="20000"/>
                <a:lumOff val="80000"/>
              </a:schemeClr>
            </a:solidFill>
            <a:ln w="9525">
              <a:noFill/>
              <a:miter lim="800000"/>
              <a:headEnd/>
              <a:tailEnd/>
            </a:ln>
            <a:effectLst>
              <a:outerShdw blurRad="6350" dist="50800" dir="2700000" algn="ctr" rotWithShape="0">
                <a:schemeClr val="tx1">
                  <a:alpha val="26000"/>
                </a:schemeClr>
              </a:outerShdw>
            </a:effectLst>
          </p:spPr>
          <p:txBody>
            <a:bodyPr lIns="92075" tIns="46038" rIns="92075" bIns="46038">
              <a:spAutoFit/>
            </a:bodyPr>
            <a:lstStyle/>
            <a:p>
              <a:pPr>
                <a:spcBef>
                  <a:spcPct val="50000"/>
                </a:spcBef>
                <a:defRPr/>
              </a:pPr>
              <a:r>
                <a:rPr lang="en-US" sz="1800" dirty="0">
                  <a:solidFill>
                    <a:srgbClr val="FF0000"/>
                  </a:solidFill>
                  <a:latin typeface="Arial" charset="0"/>
                  <a:ea typeface="+mn-ea"/>
                </a:rPr>
                <a:t>A</a:t>
              </a:r>
              <a:r>
                <a:rPr lang="en-US" sz="1800" dirty="0">
                  <a:latin typeface="Arial" charset="0"/>
                  <a:ea typeface="+mn-ea"/>
                </a:rPr>
                <a:t>, </a:t>
              </a:r>
              <a:r>
                <a:rPr lang="en-US" sz="1800" dirty="0">
                  <a:solidFill>
                    <a:srgbClr val="FF0000"/>
                  </a:solidFill>
                  <a:latin typeface="Arial" charset="0"/>
                  <a:ea typeface="+mn-ea"/>
                </a:rPr>
                <a:t>index </a:t>
              </a:r>
              <a:r>
                <a:rPr lang="en-US" sz="1800" dirty="0">
                  <a:latin typeface="Arial" charset="0"/>
                  <a:ea typeface="+mn-ea"/>
                </a:rPr>
                <a:t>and </a:t>
              </a:r>
              <a:r>
                <a:rPr lang="en-US" sz="1800" dirty="0">
                  <a:solidFill>
                    <a:srgbClr val="FF0000"/>
                  </a:solidFill>
                  <a:latin typeface="Arial" charset="0"/>
                  <a:ea typeface="+mn-ea"/>
                </a:rPr>
                <a:t>count </a:t>
              </a:r>
              <a:r>
                <a:rPr lang="en-US" sz="1800" dirty="0">
                  <a:latin typeface="Arial" charset="0"/>
                  <a:ea typeface="+mn-ea"/>
                </a:rPr>
                <a:t>are </a:t>
              </a:r>
              <a:r>
                <a:rPr lang="en-US" sz="1800" dirty="0">
                  <a:solidFill>
                    <a:srgbClr val="0000FF"/>
                  </a:solidFill>
                  <a:latin typeface="Arial" charset="0"/>
                  <a:ea typeface="+mn-ea"/>
                </a:rPr>
                <a:t>shared</a:t>
              </a:r>
              <a:r>
                <a:rPr lang="en-US" sz="1800" dirty="0">
                  <a:latin typeface="Arial" charset="0"/>
                  <a:ea typeface="+mn-ea"/>
                </a:rPr>
                <a:t> by all threads.</a:t>
              </a:r>
            </a:p>
            <a:p>
              <a:pPr>
                <a:spcBef>
                  <a:spcPct val="50000"/>
                </a:spcBef>
                <a:defRPr/>
              </a:pPr>
              <a:r>
                <a:rPr lang="en-US" sz="1800" dirty="0">
                  <a:solidFill>
                    <a:srgbClr val="FF9900"/>
                  </a:solidFill>
                  <a:latin typeface="Arial" charset="0"/>
                  <a:ea typeface="+mn-ea"/>
                </a:rPr>
                <a:t>temp </a:t>
              </a:r>
              <a:r>
                <a:rPr lang="en-US" sz="1800" dirty="0">
                  <a:latin typeface="Arial" charset="0"/>
                  <a:ea typeface="+mn-ea"/>
                </a:rPr>
                <a:t>is local</a:t>
              </a:r>
              <a:r>
                <a:rPr lang="en-US" dirty="0">
                  <a:latin typeface="Arial" charset="0"/>
                  <a:ea typeface="+mn-ea"/>
                </a:rPr>
                <a:t> </a:t>
              </a:r>
              <a:r>
                <a:rPr lang="en-US" sz="1800" dirty="0">
                  <a:latin typeface="Arial" charset="0"/>
                  <a:ea typeface="+mn-ea"/>
                </a:rPr>
                <a:t>to each thread</a:t>
              </a:r>
            </a:p>
          </p:txBody>
        </p:sp>
      </p:grpSp>
      <p:sp>
        <p:nvSpPr>
          <p:cNvPr id="2" name="Title 1"/>
          <p:cNvSpPr>
            <a:spLocks noGrp="1"/>
          </p:cNvSpPr>
          <p:nvPr>
            <p:ph type="title"/>
          </p:nvPr>
        </p:nvSpPr>
        <p:spPr/>
        <p:txBody>
          <a:bodyPr/>
          <a:lstStyle/>
          <a:p>
            <a:r>
              <a:rPr lang="en-US" dirty="0"/>
              <a:t>OpenMP Data Environment</a:t>
            </a:r>
          </a:p>
        </p:txBody>
      </p:sp>
      <p:cxnSp>
        <p:nvCxnSpPr>
          <p:cNvPr id="5" name="Curved Connector 4"/>
          <p:cNvCxnSpPr/>
          <p:nvPr/>
        </p:nvCxnSpPr>
        <p:spPr>
          <a:xfrm flipV="1">
            <a:off x="3048000" y="1447800"/>
            <a:ext cx="2209800" cy="1447800"/>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156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p:txBody>
          <a:bodyPr lIns="90488" tIns="44450" rIns="90488" bIns="44450" anchor="b">
            <a:normAutofit fontScale="90000"/>
          </a:bodyPr>
          <a:lstStyle/>
          <a:p>
            <a:pPr eaLnBrk="1" fontAlgn="auto" hangingPunct="1">
              <a:lnSpc>
                <a:spcPct val="89000"/>
              </a:lnSpc>
              <a:spcAft>
                <a:spcPts val="0"/>
              </a:spcAft>
              <a:defRPr/>
            </a:pPr>
            <a:r>
              <a:rPr lang="en-US">
                <a:ea typeface="+mj-ea"/>
              </a:rPr>
              <a:t>Data Environment:</a:t>
            </a:r>
            <a:br>
              <a:rPr lang="en-US">
                <a:ea typeface="+mj-ea"/>
              </a:rPr>
            </a:br>
            <a:r>
              <a:rPr lang="en-US" sz="3200">
                <a:solidFill>
                  <a:schemeClr val="accent1"/>
                </a:solidFill>
                <a:ea typeface="+mj-ea"/>
              </a:rPr>
              <a:t>Changing storage attributes</a:t>
            </a:r>
          </a:p>
        </p:txBody>
      </p:sp>
      <p:sp>
        <p:nvSpPr>
          <p:cNvPr id="57346" name="Rectangle 3"/>
          <p:cNvSpPr>
            <a:spLocks noGrp="1" noChangeArrowheads="1"/>
          </p:cNvSpPr>
          <p:nvPr>
            <p:ph sz="half" idx="1"/>
          </p:nvPr>
        </p:nvSpPr>
        <p:spPr>
          <a:xfrm>
            <a:off x="152400" y="1295400"/>
            <a:ext cx="8686800" cy="5105400"/>
          </a:xfrm>
        </p:spPr>
        <p:txBody>
          <a:bodyPr lIns="90488" tIns="44450" rIns="90488" bIns="44450">
            <a:normAutofit/>
          </a:bodyPr>
          <a:lstStyle/>
          <a:p>
            <a:pPr eaLnBrk="1" hangingPunct="1">
              <a:lnSpc>
                <a:spcPct val="94000"/>
              </a:lnSpc>
            </a:pPr>
            <a:r>
              <a:rPr lang="en-US" dirty="0" smtClean="0"/>
              <a:t>Selectively change storage attributes constructs using the following clauses</a:t>
            </a:r>
          </a:p>
          <a:p>
            <a:pPr lvl="1"/>
            <a:r>
              <a:rPr lang="en-US" dirty="0" smtClean="0"/>
              <a:t>SHARED</a:t>
            </a:r>
          </a:p>
          <a:p>
            <a:pPr lvl="1"/>
            <a:r>
              <a:rPr lang="en-US" dirty="0" smtClean="0"/>
              <a:t>PRIVATE</a:t>
            </a:r>
          </a:p>
          <a:p>
            <a:pPr lvl="1"/>
            <a:r>
              <a:rPr lang="en-US" dirty="0" smtClean="0"/>
              <a:t>FIRSTPRIVATE</a:t>
            </a:r>
          </a:p>
          <a:p>
            <a:pPr lvl="1"/>
            <a:r>
              <a:rPr lang="en-US" dirty="0" smtClean="0"/>
              <a:t>THREADPRIVATE</a:t>
            </a:r>
          </a:p>
          <a:p>
            <a:pPr eaLnBrk="1" hangingPunct="1"/>
            <a:r>
              <a:rPr lang="en-US" dirty="0" smtClean="0"/>
              <a:t>The value of a private inside a parallel loop and global value outside the loop can be exchanged with</a:t>
            </a:r>
          </a:p>
          <a:p>
            <a:pPr lvl="1"/>
            <a:r>
              <a:rPr lang="en-US" dirty="0" smtClean="0"/>
              <a:t>FIRSTPRIVATE, and LASTPRIVATE</a:t>
            </a:r>
          </a:p>
          <a:p>
            <a:pPr eaLnBrk="1" hangingPunct="1"/>
            <a:r>
              <a:rPr lang="en-US" dirty="0" smtClean="0"/>
              <a:t>The default status can be modified with:</a:t>
            </a:r>
          </a:p>
          <a:p>
            <a:pPr lvl="1"/>
            <a:r>
              <a:rPr lang="en-US" dirty="0" smtClean="0"/>
              <a:t>DEFAULT (PRIVATE | SHARED | NONE)</a:t>
            </a:r>
          </a:p>
        </p:txBody>
      </p:sp>
      <p:sp>
        <p:nvSpPr>
          <p:cNvPr id="57347" name="Slide Number Placeholder 4"/>
          <p:cNvSpPr>
            <a:spLocks noGrp="1"/>
          </p:cNvSpPr>
          <p:nvPr>
            <p:ph type="sldNum" sz="quarter" idx="12"/>
          </p:nvPr>
        </p:nvSpPr>
        <p:spPr bwMode="auto">
          <a:noFill/>
          <a:ln>
            <a:miter lim="800000"/>
            <a:headEnd/>
            <a:tailEnd/>
          </a:ln>
        </p:spPr>
        <p:txBody>
          <a:bodyPr/>
          <a:lstStyle/>
          <a:p>
            <a:fld id="{8120418C-9A81-4DB7-B390-678BDAC2F485}" type="slidenum">
              <a:rPr lang="en-US"/>
              <a:pPr/>
              <a:t>36</a:t>
            </a:fld>
            <a:endParaRPr lang="en-US"/>
          </a:p>
        </p:txBody>
      </p:sp>
    </p:spTree>
    <p:extLst>
      <p:ext uri="{BB962C8B-B14F-4D97-AF65-F5344CB8AC3E}">
        <p14:creationId xmlns:p14="http://schemas.microsoft.com/office/powerpoint/2010/main" val="19196896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noFill/>
        </p:spPr>
        <p:txBody>
          <a:bodyPr lIns="90488" tIns="44450" rIns="90488" bIns="44450" anchor="b"/>
          <a:lstStyle/>
          <a:p>
            <a:pPr eaLnBrk="1" hangingPunct="1">
              <a:lnSpc>
                <a:spcPct val="89000"/>
              </a:lnSpc>
            </a:pPr>
            <a:r>
              <a:rPr lang="en-US" dirty="0" smtClean="0"/>
              <a:t>OpenMP Private Clause</a:t>
            </a:r>
          </a:p>
        </p:txBody>
      </p:sp>
      <p:sp>
        <p:nvSpPr>
          <p:cNvPr id="59394" name="Rectangle 5"/>
          <p:cNvSpPr>
            <a:spLocks noGrp="1" noChangeArrowheads="1"/>
          </p:cNvSpPr>
          <p:nvPr>
            <p:ph sz="half" idx="1"/>
          </p:nvPr>
        </p:nvSpPr>
        <p:spPr>
          <a:xfrm>
            <a:off x="466853" y="1295400"/>
            <a:ext cx="8219947" cy="2133600"/>
          </a:xfrm>
        </p:spPr>
        <p:txBody>
          <a:bodyPr lIns="90488" tIns="44450" rIns="90488" bIns="44450">
            <a:normAutofit lnSpcReduction="10000"/>
          </a:bodyPr>
          <a:lstStyle/>
          <a:p>
            <a:pPr eaLnBrk="1" hangingPunct="1">
              <a:lnSpc>
                <a:spcPct val="94000"/>
              </a:lnSpc>
            </a:pPr>
            <a:r>
              <a:rPr lang="en-US" sz="3000" dirty="0" smtClean="0">
                <a:solidFill>
                  <a:srgbClr val="0000FF"/>
                </a:solidFill>
              </a:rPr>
              <a:t>private</a:t>
            </a:r>
            <a:r>
              <a:rPr lang="en-US" sz="3000" dirty="0" smtClean="0"/>
              <a:t>(</a:t>
            </a:r>
            <a:r>
              <a:rPr lang="en-US" sz="3000" dirty="0" err="1" smtClean="0"/>
              <a:t>var</a:t>
            </a:r>
            <a:r>
              <a:rPr lang="en-US" sz="3000" dirty="0" smtClean="0"/>
              <a:t>)  creates a local copy of </a:t>
            </a:r>
            <a:r>
              <a:rPr lang="en-US" sz="3000" dirty="0" err="1" smtClean="0"/>
              <a:t>var</a:t>
            </a:r>
            <a:r>
              <a:rPr lang="en-US" sz="3000" dirty="0" smtClean="0"/>
              <a:t> for each thread.</a:t>
            </a:r>
          </a:p>
          <a:p>
            <a:pPr lvl="1"/>
            <a:r>
              <a:rPr lang="en-US" sz="2600" dirty="0" smtClean="0"/>
              <a:t>The value is </a:t>
            </a:r>
            <a:r>
              <a:rPr lang="en-US" sz="2600" i="1" dirty="0" smtClean="0">
                <a:solidFill>
                  <a:schemeClr val="tx2">
                    <a:lumMod val="60000"/>
                    <a:lumOff val="40000"/>
                  </a:schemeClr>
                </a:solidFill>
              </a:rPr>
              <a:t>uninitialized</a:t>
            </a:r>
          </a:p>
          <a:p>
            <a:pPr lvl="1"/>
            <a:r>
              <a:rPr lang="en-US" sz="2600" dirty="0" smtClean="0"/>
              <a:t>Private copy is </a:t>
            </a:r>
            <a:r>
              <a:rPr lang="en-US" sz="2600" i="1" dirty="0" smtClean="0">
                <a:solidFill>
                  <a:srgbClr val="558ED5"/>
                </a:solidFill>
              </a:rPr>
              <a:t>not storage-associated </a:t>
            </a:r>
            <a:r>
              <a:rPr lang="en-US" sz="2600" dirty="0" smtClean="0"/>
              <a:t>with the original</a:t>
            </a:r>
          </a:p>
          <a:p>
            <a:pPr lvl="1"/>
            <a:r>
              <a:rPr lang="en-US" sz="2600" dirty="0" smtClean="0"/>
              <a:t>The original is </a:t>
            </a:r>
            <a:r>
              <a:rPr lang="en-US" sz="2600" i="1" dirty="0" smtClean="0">
                <a:solidFill>
                  <a:srgbClr val="558ED5"/>
                </a:solidFill>
              </a:rPr>
              <a:t>undefined</a:t>
            </a:r>
            <a:r>
              <a:rPr lang="en-US" sz="2600" dirty="0" smtClean="0">
                <a:solidFill>
                  <a:srgbClr val="558ED5"/>
                </a:solidFill>
              </a:rPr>
              <a:t> </a:t>
            </a:r>
            <a:r>
              <a:rPr lang="en-US" sz="2600" dirty="0" smtClean="0"/>
              <a:t>at the end</a:t>
            </a:r>
          </a:p>
        </p:txBody>
      </p:sp>
      <p:sp>
        <p:nvSpPr>
          <p:cNvPr id="59395" name="Slide Number Placeholder 4"/>
          <p:cNvSpPr>
            <a:spLocks noGrp="1"/>
          </p:cNvSpPr>
          <p:nvPr>
            <p:ph type="sldNum" sz="quarter" idx="12"/>
          </p:nvPr>
        </p:nvSpPr>
        <p:spPr bwMode="auto">
          <a:noFill/>
          <a:ln>
            <a:miter lim="800000"/>
            <a:headEnd/>
            <a:tailEnd/>
          </a:ln>
        </p:spPr>
        <p:txBody>
          <a:bodyPr/>
          <a:lstStyle/>
          <a:p>
            <a:fld id="{FD7F7340-095D-4B48-BC15-07D48BF39B1E}" type="slidenum">
              <a:rPr lang="en-US"/>
              <a:pPr/>
              <a:t>37</a:t>
            </a:fld>
            <a:endParaRPr lang="en-US"/>
          </a:p>
        </p:txBody>
      </p:sp>
      <p:sp>
        <p:nvSpPr>
          <p:cNvPr id="59397" name="Rectangle 4"/>
          <p:cNvSpPr>
            <a:spLocks noChangeArrowheads="1"/>
          </p:cNvSpPr>
          <p:nvPr/>
        </p:nvSpPr>
        <p:spPr bwMode="auto">
          <a:xfrm>
            <a:off x="2057400" y="3429051"/>
            <a:ext cx="4572000" cy="2175084"/>
          </a:xfrm>
          <a:prstGeom prst="rect">
            <a:avLst/>
          </a:prstGeom>
          <a:solidFill>
            <a:schemeClr val="accent1">
              <a:lumMod val="20000"/>
              <a:lumOff val="80000"/>
            </a:schemeClr>
          </a:solidFill>
          <a:ln w="9525">
            <a:noFill/>
            <a:miter lim="800000"/>
            <a:headEnd/>
            <a:tailEnd/>
          </a:ln>
        </p:spPr>
        <p:txBody>
          <a:bodyPr lIns="92075" tIns="46038" rIns="92075" bIns="46038" anchor="ctr">
            <a:spAutoFit/>
          </a:bodyPr>
          <a:lstStyle/>
          <a:p>
            <a:pPr eaLnBrk="0" hangingPunct="0">
              <a:lnSpc>
                <a:spcPct val="90000"/>
              </a:lnSpc>
              <a:spcBef>
                <a:spcPct val="20000"/>
              </a:spcBef>
            </a:pPr>
            <a:r>
              <a:rPr lang="en-US" sz="1800" b="0" dirty="0" smtClean="0">
                <a:latin typeface="Arial" pitchFamily="34" charset="0"/>
              </a:rPr>
              <a:t>	IS = 0</a:t>
            </a:r>
          </a:p>
          <a:p>
            <a:pPr eaLnBrk="0" hangingPunct="0">
              <a:lnSpc>
                <a:spcPct val="90000"/>
              </a:lnSpc>
              <a:spcBef>
                <a:spcPct val="20000"/>
              </a:spcBef>
            </a:pPr>
            <a:r>
              <a:rPr lang="en-US" sz="1800" b="0" dirty="0" smtClean="0">
                <a:solidFill>
                  <a:srgbClr val="0000FF"/>
                </a:solidFill>
                <a:latin typeface="Arial" pitchFamily="34" charset="0"/>
              </a:rPr>
              <a:t>C</a:t>
            </a:r>
            <a:r>
              <a:rPr lang="en-US" sz="1800" b="0" dirty="0">
                <a:solidFill>
                  <a:srgbClr val="0000FF"/>
                </a:solidFill>
                <a:latin typeface="Arial" pitchFamily="34" charset="0"/>
              </a:rPr>
              <a:t>$OMP PARALLEL DO PRIVATE</a:t>
            </a:r>
            <a:r>
              <a:rPr lang="en-US" sz="1800" b="0" dirty="0">
                <a:latin typeface="Arial" pitchFamily="34" charset="0"/>
              </a:rPr>
              <a:t>(IS)</a:t>
            </a:r>
          </a:p>
          <a:p>
            <a:pPr eaLnBrk="0" hangingPunct="0">
              <a:lnSpc>
                <a:spcPct val="90000"/>
              </a:lnSpc>
              <a:spcBef>
                <a:spcPct val="20000"/>
              </a:spcBef>
            </a:pPr>
            <a:r>
              <a:rPr lang="en-US" sz="1800" b="0" dirty="0">
                <a:latin typeface="Arial" pitchFamily="34" charset="0"/>
              </a:rPr>
              <a:t>       </a:t>
            </a:r>
            <a:r>
              <a:rPr lang="en-US" sz="1800" b="0" dirty="0" smtClean="0">
                <a:latin typeface="Arial" pitchFamily="34" charset="0"/>
              </a:rPr>
              <a:t>DO </a:t>
            </a:r>
            <a:r>
              <a:rPr lang="en-US" sz="1800" b="0" dirty="0">
                <a:latin typeface="Arial" pitchFamily="34" charset="0"/>
              </a:rPr>
              <a:t>J=1,1000 </a:t>
            </a:r>
          </a:p>
          <a:p>
            <a:pPr eaLnBrk="0" hangingPunct="0">
              <a:lnSpc>
                <a:spcPct val="90000"/>
              </a:lnSpc>
              <a:spcBef>
                <a:spcPct val="20000"/>
              </a:spcBef>
            </a:pPr>
            <a:r>
              <a:rPr lang="en-US" sz="1800" b="0" dirty="0">
                <a:latin typeface="Arial" pitchFamily="34" charset="0"/>
              </a:rPr>
              <a:t>	    IS = IS + J</a:t>
            </a:r>
          </a:p>
          <a:p>
            <a:pPr eaLnBrk="0" hangingPunct="0">
              <a:lnSpc>
                <a:spcPct val="90000"/>
              </a:lnSpc>
              <a:spcBef>
                <a:spcPct val="20000"/>
              </a:spcBef>
            </a:pPr>
            <a:r>
              <a:rPr lang="en-US" sz="1800" b="0" dirty="0">
                <a:latin typeface="Arial" pitchFamily="34" charset="0"/>
              </a:rPr>
              <a:t>       </a:t>
            </a:r>
            <a:r>
              <a:rPr lang="en-US" sz="1800" b="0" dirty="0" smtClean="0">
                <a:latin typeface="Arial" pitchFamily="34" charset="0"/>
              </a:rPr>
              <a:t>END </a:t>
            </a:r>
            <a:r>
              <a:rPr lang="en-US" sz="1800" b="0" dirty="0">
                <a:latin typeface="Arial" pitchFamily="34" charset="0"/>
              </a:rPr>
              <a:t>DO </a:t>
            </a:r>
            <a:endParaRPr lang="en-US" sz="1800" b="0" dirty="0" smtClean="0">
              <a:latin typeface="Arial" pitchFamily="34" charset="0"/>
            </a:endParaRPr>
          </a:p>
          <a:p>
            <a:pPr eaLnBrk="0" hangingPunct="0">
              <a:lnSpc>
                <a:spcPct val="90000"/>
              </a:lnSpc>
              <a:spcBef>
                <a:spcPct val="20000"/>
              </a:spcBef>
            </a:pPr>
            <a:r>
              <a:rPr lang="en-US" sz="1800" b="0" dirty="0">
                <a:solidFill>
                  <a:srgbClr val="003BF8"/>
                </a:solidFill>
                <a:latin typeface="Arial" pitchFamily="34" charset="0"/>
              </a:rPr>
              <a:t>C$OMP </a:t>
            </a:r>
            <a:r>
              <a:rPr lang="en-US" sz="1800" b="0" dirty="0" smtClean="0">
                <a:solidFill>
                  <a:srgbClr val="003BF8"/>
                </a:solidFill>
                <a:latin typeface="Arial" pitchFamily="34" charset="0"/>
              </a:rPr>
              <a:t>END PARALLEL DO</a:t>
            </a:r>
            <a:endParaRPr lang="en-US" sz="1800" b="0" dirty="0">
              <a:latin typeface="Arial" pitchFamily="34" charset="0"/>
            </a:endParaRPr>
          </a:p>
          <a:p>
            <a:pPr eaLnBrk="0" hangingPunct="0">
              <a:lnSpc>
                <a:spcPct val="90000"/>
              </a:lnSpc>
              <a:spcBef>
                <a:spcPct val="20000"/>
              </a:spcBef>
            </a:pPr>
            <a:r>
              <a:rPr lang="en-US" sz="1800" b="0" dirty="0">
                <a:latin typeface="Arial" pitchFamily="34" charset="0"/>
              </a:rPr>
              <a:t>       </a:t>
            </a:r>
            <a:r>
              <a:rPr lang="en-US" sz="1800" b="0" dirty="0" smtClean="0">
                <a:latin typeface="Arial" pitchFamily="34" charset="0"/>
              </a:rPr>
              <a:t>print </a:t>
            </a:r>
            <a:r>
              <a:rPr lang="en-US" sz="1800" b="0" dirty="0">
                <a:latin typeface="Arial" pitchFamily="34" charset="0"/>
              </a:rPr>
              <a:t>*, </a:t>
            </a:r>
            <a:r>
              <a:rPr lang="en-US" sz="1800" b="0" dirty="0" smtClean="0">
                <a:latin typeface="Arial" pitchFamily="34" charset="0"/>
              </a:rPr>
              <a:t>IS</a:t>
            </a:r>
          </a:p>
        </p:txBody>
      </p:sp>
    </p:spTree>
    <p:extLst>
      <p:ext uri="{BB962C8B-B14F-4D97-AF65-F5344CB8AC3E}">
        <p14:creationId xmlns:p14="http://schemas.microsoft.com/office/powerpoint/2010/main" val="37370104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noFill/>
        </p:spPr>
        <p:txBody>
          <a:bodyPr lIns="90488" tIns="44450" rIns="90488" bIns="44450" anchor="b"/>
          <a:lstStyle/>
          <a:p>
            <a:pPr eaLnBrk="1" hangingPunct="1">
              <a:lnSpc>
                <a:spcPct val="89000"/>
              </a:lnSpc>
            </a:pPr>
            <a:r>
              <a:rPr lang="en-US" dirty="0" smtClean="0"/>
              <a:t>OpenMP Private Clause</a:t>
            </a:r>
          </a:p>
        </p:txBody>
      </p:sp>
      <p:sp>
        <p:nvSpPr>
          <p:cNvPr id="59394" name="Rectangle 5"/>
          <p:cNvSpPr>
            <a:spLocks noGrp="1" noChangeArrowheads="1"/>
          </p:cNvSpPr>
          <p:nvPr>
            <p:ph sz="half" idx="1"/>
          </p:nvPr>
        </p:nvSpPr>
        <p:spPr>
          <a:xfrm>
            <a:off x="466853" y="1295400"/>
            <a:ext cx="8219947" cy="2133600"/>
          </a:xfrm>
        </p:spPr>
        <p:txBody>
          <a:bodyPr lIns="90488" tIns="44450" rIns="90488" bIns="44450">
            <a:normAutofit lnSpcReduction="10000"/>
          </a:bodyPr>
          <a:lstStyle/>
          <a:p>
            <a:pPr eaLnBrk="1" hangingPunct="1">
              <a:lnSpc>
                <a:spcPct val="94000"/>
              </a:lnSpc>
            </a:pPr>
            <a:r>
              <a:rPr lang="en-US" sz="3000" dirty="0" smtClean="0">
                <a:solidFill>
                  <a:srgbClr val="0000FF"/>
                </a:solidFill>
              </a:rPr>
              <a:t>private</a:t>
            </a:r>
            <a:r>
              <a:rPr lang="en-US" sz="3000" dirty="0" smtClean="0"/>
              <a:t>(</a:t>
            </a:r>
            <a:r>
              <a:rPr lang="en-US" sz="3000" dirty="0" err="1" smtClean="0"/>
              <a:t>var</a:t>
            </a:r>
            <a:r>
              <a:rPr lang="en-US" sz="3000" dirty="0" smtClean="0"/>
              <a:t>)  creates a local copy of </a:t>
            </a:r>
            <a:r>
              <a:rPr lang="en-US" sz="3000" dirty="0" err="1" smtClean="0"/>
              <a:t>var</a:t>
            </a:r>
            <a:r>
              <a:rPr lang="en-US" sz="3000" dirty="0" smtClean="0"/>
              <a:t> for each thread.</a:t>
            </a:r>
          </a:p>
          <a:p>
            <a:pPr lvl="1"/>
            <a:r>
              <a:rPr lang="en-US" sz="2600" dirty="0" smtClean="0"/>
              <a:t>The value is </a:t>
            </a:r>
            <a:r>
              <a:rPr lang="en-US" sz="2600" i="1" dirty="0" smtClean="0">
                <a:solidFill>
                  <a:schemeClr val="tx2">
                    <a:lumMod val="60000"/>
                    <a:lumOff val="40000"/>
                  </a:schemeClr>
                </a:solidFill>
              </a:rPr>
              <a:t>uninitialized</a:t>
            </a:r>
          </a:p>
          <a:p>
            <a:pPr lvl="1"/>
            <a:r>
              <a:rPr lang="en-US" sz="2600" dirty="0" smtClean="0"/>
              <a:t>Private copy is </a:t>
            </a:r>
            <a:r>
              <a:rPr lang="en-US" sz="2600" i="1" dirty="0" smtClean="0">
                <a:solidFill>
                  <a:srgbClr val="558ED5"/>
                </a:solidFill>
              </a:rPr>
              <a:t>not storage-associated </a:t>
            </a:r>
            <a:r>
              <a:rPr lang="en-US" sz="2600" dirty="0" smtClean="0"/>
              <a:t>with the original</a:t>
            </a:r>
          </a:p>
          <a:p>
            <a:pPr lvl="1"/>
            <a:r>
              <a:rPr lang="en-US" sz="2600" dirty="0" smtClean="0"/>
              <a:t>The original is </a:t>
            </a:r>
            <a:r>
              <a:rPr lang="en-US" sz="2600" i="1" dirty="0" smtClean="0">
                <a:solidFill>
                  <a:srgbClr val="558ED5"/>
                </a:solidFill>
              </a:rPr>
              <a:t>undefined</a:t>
            </a:r>
            <a:r>
              <a:rPr lang="en-US" sz="2600" dirty="0" smtClean="0">
                <a:solidFill>
                  <a:srgbClr val="558ED5"/>
                </a:solidFill>
              </a:rPr>
              <a:t> </a:t>
            </a:r>
            <a:r>
              <a:rPr lang="en-US" sz="2600" dirty="0" smtClean="0"/>
              <a:t>at the end</a:t>
            </a:r>
          </a:p>
        </p:txBody>
      </p:sp>
      <p:sp>
        <p:nvSpPr>
          <p:cNvPr id="59395" name="Slide Number Placeholder 4"/>
          <p:cNvSpPr>
            <a:spLocks noGrp="1"/>
          </p:cNvSpPr>
          <p:nvPr>
            <p:ph type="sldNum" sz="quarter" idx="12"/>
          </p:nvPr>
        </p:nvSpPr>
        <p:spPr bwMode="auto">
          <a:noFill/>
          <a:ln>
            <a:miter lim="800000"/>
            <a:headEnd/>
            <a:tailEnd/>
          </a:ln>
        </p:spPr>
        <p:txBody>
          <a:bodyPr/>
          <a:lstStyle/>
          <a:p>
            <a:fld id="{FD7F7340-095D-4B48-BC15-07D48BF39B1E}" type="slidenum">
              <a:rPr lang="en-US"/>
              <a:pPr/>
              <a:t>38</a:t>
            </a:fld>
            <a:endParaRPr lang="en-US"/>
          </a:p>
        </p:txBody>
      </p:sp>
      <p:sp>
        <p:nvSpPr>
          <p:cNvPr id="59397" name="Rectangle 4"/>
          <p:cNvSpPr>
            <a:spLocks noChangeArrowheads="1"/>
          </p:cNvSpPr>
          <p:nvPr/>
        </p:nvSpPr>
        <p:spPr bwMode="auto">
          <a:xfrm>
            <a:off x="2057400" y="3429051"/>
            <a:ext cx="4572000" cy="2175084"/>
          </a:xfrm>
          <a:prstGeom prst="rect">
            <a:avLst/>
          </a:prstGeom>
          <a:solidFill>
            <a:schemeClr val="accent1">
              <a:lumMod val="20000"/>
              <a:lumOff val="80000"/>
            </a:schemeClr>
          </a:solidFill>
          <a:ln w="9525">
            <a:noFill/>
            <a:miter lim="800000"/>
            <a:headEnd/>
            <a:tailEnd/>
          </a:ln>
        </p:spPr>
        <p:txBody>
          <a:bodyPr lIns="92075" tIns="46038" rIns="92075" bIns="46038" anchor="ctr">
            <a:spAutoFit/>
          </a:bodyPr>
          <a:lstStyle/>
          <a:p>
            <a:pPr eaLnBrk="0" hangingPunct="0">
              <a:lnSpc>
                <a:spcPct val="90000"/>
              </a:lnSpc>
              <a:spcBef>
                <a:spcPct val="20000"/>
              </a:spcBef>
            </a:pPr>
            <a:r>
              <a:rPr lang="en-US" sz="1800" b="0" dirty="0" smtClean="0">
                <a:latin typeface="Arial" pitchFamily="34" charset="0"/>
              </a:rPr>
              <a:t>	IS = 0</a:t>
            </a:r>
          </a:p>
          <a:p>
            <a:pPr eaLnBrk="0" hangingPunct="0">
              <a:lnSpc>
                <a:spcPct val="90000"/>
              </a:lnSpc>
              <a:spcBef>
                <a:spcPct val="20000"/>
              </a:spcBef>
            </a:pPr>
            <a:r>
              <a:rPr lang="en-US" sz="1800" b="0" dirty="0" smtClean="0">
                <a:solidFill>
                  <a:srgbClr val="0000FF"/>
                </a:solidFill>
                <a:latin typeface="Arial" pitchFamily="34" charset="0"/>
              </a:rPr>
              <a:t>C</a:t>
            </a:r>
            <a:r>
              <a:rPr lang="en-US" sz="1800" b="0" dirty="0">
                <a:solidFill>
                  <a:srgbClr val="0000FF"/>
                </a:solidFill>
                <a:latin typeface="Arial" pitchFamily="34" charset="0"/>
              </a:rPr>
              <a:t>$OMP PARALLEL DO PRIVATE</a:t>
            </a:r>
            <a:r>
              <a:rPr lang="en-US" sz="1800" b="0" dirty="0">
                <a:latin typeface="Arial" pitchFamily="34" charset="0"/>
              </a:rPr>
              <a:t>(IS)</a:t>
            </a:r>
          </a:p>
          <a:p>
            <a:pPr eaLnBrk="0" hangingPunct="0">
              <a:lnSpc>
                <a:spcPct val="90000"/>
              </a:lnSpc>
              <a:spcBef>
                <a:spcPct val="20000"/>
              </a:spcBef>
            </a:pPr>
            <a:r>
              <a:rPr lang="en-US" sz="1800" b="0" dirty="0">
                <a:latin typeface="Arial" pitchFamily="34" charset="0"/>
              </a:rPr>
              <a:t>       </a:t>
            </a:r>
            <a:r>
              <a:rPr lang="en-US" sz="1800" b="0" dirty="0" smtClean="0">
                <a:latin typeface="Arial" pitchFamily="34" charset="0"/>
              </a:rPr>
              <a:t>DO </a:t>
            </a:r>
            <a:r>
              <a:rPr lang="en-US" sz="1800" b="0" dirty="0">
                <a:latin typeface="Arial" pitchFamily="34" charset="0"/>
              </a:rPr>
              <a:t>J=1,1000 </a:t>
            </a:r>
          </a:p>
          <a:p>
            <a:pPr eaLnBrk="0" hangingPunct="0">
              <a:lnSpc>
                <a:spcPct val="90000"/>
              </a:lnSpc>
              <a:spcBef>
                <a:spcPct val="20000"/>
              </a:spcBef>
            </a:pPr>
            <a:r>
              <a:rPr lang="en-US" sz="1800" b="0" dirty="0">
                <a:latin typeface="Arial" pitchFamily="34" charset="0"/>
              </a:rPr>
              <a:t>	    IS = IS + J</a:t>
            </a:r>
          </a:p>
          <a:p>
            <a:pPr eaLnBrk="0" hangingPunct="0">
              <a:lnSpc>
                <a:spcPct val="90000"/>
              </a:lnSpc>
              <a:spcBef>
                <a:spcPct val="20000"/>
              </a:spcBef>
            </a:pPr>
            <a:r>
              <a:rPr lang="en-US" sz="1800" b="0" dirty="0">
                <a:latin typeface="Arial" pitchFamily="34" charset="0"/>
              </a:rPr>
              <a:t>       </a:t>
            </a:r>
            <a:r>
              <a:rPr lang="en-US" sz="1800" b="0" dirty="0" smtClean="0">
                <a:latin typeface="Arial" pitchFamily="34" charset="0"/>
              </a:rPr>
              <a:t>END </a:t>
            </a:r>
            <a:r>
              <a:rPr lang="en-US" sz="1800" b="0" dirty="0">
                <a:latin typeface="Arial" pitchFamily="34" charset="0"/>
              </a:rPr>
              <a:t>DO </a:t>
            </a:r>
            <a:endParaRPr lang="en-US" sz="1800" b="0" dirty="0" smtClean="0">
              <a:latin typeface="Arial" pitchFamily="34" charset="0"/>
            </a:endParaRPr>
          </a:p>
          <a:p>
            <a:pPr eaLnBrk="0" hangingPunct="0">
              <a:lnSpc>
                <a:spcPct val="90000"/>
              </a:lnSpc>
              <a:spcBef>
                <a:spcPct val="20000"/>
              </a:spcBef>
            </a:pPr>
            <a:r>
              <a:rPr lang="en-US" sz="1800" b="0" dirty="0">
                <a:solidFill>
                  <a:srgbClr val="003BF8"/>
                </a:solidFill>
                <a:latin typeface="Arial" pitchFamily="34" charset="0"/>
              </a:rPr>
              <a:t>C$OMP </a:t>
            </a:r>
            <a:r>
              <a:rPr lang="en-US" sz="1800" b="0" dirty="0" smtClean="0">
                <a:solidFill>
                  <a:srgbClr val="003BF8"/>
                </a:solidFill>
                <a:latin typeface="Arial" pitchFamily="34" charset="0"/>
              </a:rPr>
              <a:t>END PARALLEL DO</a:t>
            </a:r>
            <a:endParaRPr lang="en-US" sz="1800" b="0" dirty="0">
              <a:latin typeface="Arial" pitchFamily="34" charset="0"/>
            </a:endParaRPr>
          </a:p>
          <a:p>
            <a:pPr eaLnBrk="0" hangingPunct="0">
              <a:lnSpc>
                <a:spcPct val="90000"/>
              </a:lnSpc>
              <a:spcBef>
                <a:spcPct val="20000"/>
              </a:spcBef>
            </a:pPr>
            <a:r>
              <a:rPr lang="en-US" sz="1800" b="0" dirty="0">
                <a:latin typeface="Arial" pitchFamily="34" charset="0"/>
              </a:rPr>
              <a:t>      </a:t>
            </a:r>
            <a:r>
              <a:rPr lang="en-US" dirty="0">
                <a:latin typeface="Arial" pitchFamily="34" charset="0"/>
              </a:rPr>
              <a:t> </a:t>
            </a:r>
            <a:r>
              <a:rPr lang="en-US" sz="1800" b="0" dirty="0" smtClean="0">
                <a:latin typeface="Arial" pitchFamily="34" charset="0"/>
              </a:rPr>
              <a:t>print </a:t>
            </a:r>
            <a:r>
              <a:rPr lang="en-US" sz="1800" b="0" dirty="0">
                <a:latin typeface="Arial" pitchFamily="34" charset="0"/>
              </a:rPr>
              <a:t>*, </a:t>
            </a:r>
            <a:r>
              <a:rPr lang="en-US" sz="1800" b="0" dirty="0" smtClean="0">
                <a:latin typeface="Arial" pitchFamily="34" charset="0"/>
              </a:rPr>
              <a:t>IS</a:t>
            </a:r>
          </a:p>
        </p:txBody>
      </p:sp>
      <p:sp>
        <p:nvSpPr>
          <p:cNvPr id="1682438" name="Rectangle 6"/>
          <p:cNvSpPr>
            <a:spLocks noChangeArrowheads="1"/>
          </p:cNvSpPr>
          <p:nvPr/>
        </p:nvSpPr>
        <p:spPr bwMode="auto">
          <a:xfrm>
            <a:off x="6781800" y="4419600"/>
            <a:ext cx="1708150" cy="835025"/>
          </a:xfrm>
          <a:prstGeom prst="rect">
            <a:avLst/>
          </a:prstGeom>
          <a:solidFill>
            <a:schemeClr val="accent2">
              <a:lumMod val="40000"/>
              <a:lumOff val="60000"/>
            </a:schemeClr>
          </a:solidFill>
          <a:ln w="12700">
            <a:solidFill>
              <a:schemeClr val="tx1"/>
            </a:solidFill>
            <a:miter lim="800000"/>
            <a:headEnd/>
            <a:tailEnd/>
          </a:ln>
          <a:effectLst>
            <a:outerShdw dist="107763" dir="2700000" algn="ctr" rotWithShape="0">
              <a:schemeClr val="accent6">
                <a:lumMod val="40000"/>
                <a:lumOff val="60000"/>
              </a:schemeClr>
            </a:outerShdw>
          </a:effectLst>
        </p:spPr>
        <p:txBody>
          <a:bodyPr lIns="92075" tIns="46038" rIns="92075" bIns="46038">
            <a:spAutoFit/>
          </a:bodyPr>
          <a:lstStyle/>
          <a:p>
            <a:pPr>
              <a:spcBef>
                <a:spcPct val="50000"/>
              </a:spcBef>
              <a:defRPr/>
            </a:pPr>
            <a:r>
              <a:rPr lang="en-US" sz="2400" b="0" dirty="0">
                <a:latin typeface="Arial" charset="0"/>
                <a:ea typeface="+mn-ea"/>
              </a:rPr>
              <a:t>IS  was not initialized</a:t>
            </a:r>
          </a:p>
        </p:txBody>
      </p:sp>
      <p:sp>
        <p:nvSpPr>
          <p:cNvPr id="59399" name="Line 8"/>
          <p:cNvSpPr>
            <a:spLocks noChangeShapeType="1"/>
          </p:cNvSpPr>
          <p:nvPr/>
        </p:nvSpPr>
        <p:spPr bwMode="auto">
          <a:xfrm flipH="1" flipV="1">
            <a:off x="4038600" y="4572000"/>
            <a:ext cx="2895600" cy="45720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59400" name="Rectangle 6"/>
          <p:cNvSpPr>
            <a:spLocks noChangeArrowheads="1"/>
          </p:cNvSpPr>
          <p:nvPr/>
        </p:nvSpPr>
        <p:spPr bwMode="auto">
          <a:xfrm>
            <a:off x="5638800" y="5715000"/>
            <a:ext cx="2514600" cy="835025"/>
          </a:xfrm>
          <a:prstGeom prst="rect">
            <a:avLst/>
          </a:prstGeom>
          <a:solidFill>
            <a:schemeClr val="accent2">
              <a:lumMod val="40000"/>
              <a:lumOff val="60000"/>
            </a:schemeClr>
          </a:solidFill>
          <a:ln w="12700">
            <a:solidFill>
              <a:schemeClr val="tx1"/>
            </a:solidFill>
            <a:miter lim="800000"/>
            <a:headEnd/>
            <a:tailEnd/>
          </a:ln>
          <a:effectLst>
            <a:outerShdw dist="107763" dir="2700000" algn="ctr" rotWithShape="0">
              <a:schemeClr val="accent6">
                <a:lumMod val="40000"/>
                <a:lumOff val="60000"/>
              </a:schemeClr>
            </a:outerShdw>
          </a:effectLst>
        </p:spPr>
        <p:txBody>
          <a:bodyPr lIns="92075" tIns="46038" rIns="92075" bIns="46038">
            <a:spAutoFit/>
          </a:bodyPr>
          <a:lstStyle/>
          <a:p>
            <a:pPr>
              <a:spcBef>
                <a:spcPct val="50000"/>
              </a:spcBef>
            </a:pPr>
            <a:r>
              <a:rPr lang="en-US" sz="2400" b="0" dirty="0">
                <a:latin typeface="Arial" pitchFamily="34" charset="0"/>
              </a:rPr>
              <a:t>IS  is undefined here</a:t>
            </a:r>
          </a:p>
        </p:txBody>
      </p:sp>
      <p:sp>
        <p:nvSpPr>
          <p:cNvPr id="59401" name="Line 8"/>
          <p:cNvSpPr>
            <a:spLocks noChangeShapeType="1"/>
          </p:cNvSpPr>
          <p:nvPr/>
        </p:nvSpPr>
        <p:spPr bwMode="auto">
          <a:xfrm flipH="1" flipV="1">
            <a:off x="4038600" y="5410200"/>
            <a:ext cx="1600200" cy="60960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11" name="Rectangle 6"/>
          <p:cNvSpPr>
            <a:spLocks noChangeArrowheads="1"/>
          </p:cNvSpPr>
          <p:nvPr/>
        </p:nvSpPr>
        <p:spPr bwMode="auto">
          <a:xfrm>
            <a:off x="4038600" y="4724400"/>
            <a:ext cx="609600" cy="1570303"/>
          </a:xfrm>
          <a:prstGeom prst="rect">
            <a:avLst/>
          </a:prstGeom>
          <a:noFill/>
          <a:ln w="12700">
            <a:noFill/>
            <a:miter lim="800000"/>
            <a:headEnd/>
            <a:tailEnd/>
          </a:ln>
          <a:effectLst/>
        </p:spPr>
        <p:txBody>
          <a:bodyPr wrap="square" lIns="92075" tIns="46038" rIns="92075" bIns="46038">
            <a:spAutoFit/>
          </a:bodyPr>
          <a:lstStyle/>
          <a:p>
            <a:pPr>
              <a:spcBef>
                <a:spcPct val="50000"/>
              </a:spcBef>
            </a:pPr>
            <a:r>
              <a:rPr lang="en-US" sz="9600" b="0" dirty="0" smtClean="0">
                <a:solidFill>
                  <a:srgbClr val="FF0000"/>
                </a:solidFill>
                <a:latin typeface="Zapf Dingbats"/>
                <a:ea typeface="Zapf Dingbats"/>
                <a:cs typeface="Zapf Dingbats"/>
                <a:sym typeface="Zapf Dingbats"/>
              </a:rPr>
              <a:t>✗</a:t>
            </a:r>
            <a:endParaRPr lang="en-US" sz="9600" b="0" dirty="0">
              <a:solidFill>
                <a:srgbClr val="FF0000"/>
              </a:solidFill>
              <a:latin typeface="Arial" pitchFamily="34" charset="0"/>
            </a:endParaRPr>
          </a:p>
        </p:txBody>
      </p:sp>
      <p:sp>
        <p:nvSpPr>
          <p:cNvPr id="12" name="Rectangle 6"/>
          <p:cNvSpPr>
            <a:spLocks noChangeArrowheads="1"/>
          </p:cNvSpPr>
          <p:nvPr/>
        </p:nvSpPr>
        <p:spPr bwMode="auto">
          <a:xfrm>
            <a:off x="4114800" y="3657600"/>
            <a:ext cx="609600" cy="1570303"/>
          </a:xfrm>
          <a:prstGeom prst="rect">
            <a:avLst/>
          </a:prstGeom>
          <a:noFill/>
          <a:ln w="12700">
            <a:noFill/>
            <a:miter lim="800000"/>
            <a:headEnd/>
            <a:tailEnd/>
          </a:ln>
          <a:effectLst/>
        </p:spPr>
        <p:txBody>
          <a:bodyPr wrap="square" lIns="92075" tIns="46038" rIns="92075" bIns="46038">
            <a:spAutoFit/>
          </a:bodyPr>
          <a:lstStyle/>
          <a:p>
            <a:pPr>
              <a:spcBef>
                <a:spcPct val="50000"/>
              </a:spcBef>
            </a:pPr>
            <a:r>
              <a:rPr lang="en-US" sz="9600" b="0" dirty="0" smtClean="0">
                <a:solidFill>
                  <a:srgbClr val="FF0000"/>
                </a:solidFill>
                <a:latin typeface="Zapf Dingbats"/>
                <a:ea typeface="Zapf Dingbats"/>
                <a:cs typeface="Zapf Dingbats"/>
                <a:sym typeface="Zapf Dingbats"/>
              </a:rPr>
              <a:t>✗</a:t>
            </a:r>
            <a:endParaRPr lang="en-US" sz="9600" b="0" dirty="0">
              <a:solidFill>
                <a:srgbClr val="FF0000"/>
              </a:solidFill>
              <a:latin typeface="Arial" pitchFamily="34" charset="0"/>
            </a:endParaRPr>
          </a:p>
        </p:txBody>
      </p:sp>
    </p:spTree>
    <p:extLst>
      <p:ext uri="{BB962C8B-B14F-4D97-AF65-F5344CB8AC3E}">
        <p14:creationId xmlns:p14="http://schemas.microsoft.com/office/powerpoint/2010/main" val="393403326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noFill/>
        </p:spPr>
        <p:txBody>
          <a:bodyPr lIns="90488" tIns="44450" rIns="90488" bIns="44450" anchor="b"/>
          <a:lstStyle/>
          <a:p>
            <a:pPr eaLnBrk="1" hangingPunct="1">
              <a:lnSpc>
                <a:spcPct val="89000"/>
              </a:lnSpc>
            </a:pPr>
            <a:r>
              <a:rPr lang="en-US" smtClean="0"/>
              <a:t>Firstprivate Clause</a:t>
            </a:r>
          </a:p>
        </p:txBody>
      </p:sp>
      <p:sp>
        <p:nvSpPr>
          <p:cNvPr id="1683460" name="Rectangle 4"/>
          <p:cNvSpPr>
            <a:spLocks noGrp="1" noChangeArrowheads="1"/>
          </p:cNvSpPr>
          <p:nvPr>
            <p:ph sz="half" idx="1"/>
          </p:nvPr>
        </p:nvSpPr>
        <p:spPr>
          <a:xfrm>
            <a:off x="571672" y="1288192"/>
            <a:ext cx="8267528" cy="1607408"/>
          </a:xfrm>
        </p:spPr>
        <p:txBody>
          <a:bodyPr lIns="90488" tIns="44450" rIns="90488" bIns="44450">
            <a:normAutofit/>
          </a:bodyPr>
          <a:lstStyle/>
          <a:p>
            <a:pPr marL="379476">
              <a:lnSpc>
                <a:spcPct val="94000"/>
              </a:lnSpc>
              <a:defRPr/>
            </a:pPr>
            <a:r>
              <a:rPr lang="en-US" dirty="0" err="1">
                <a:solidFill>
                  <a:srgbClr val="0000FF"/>
                </a:solidFill>
              </a:rPr>
              <a:t>f</a:t>
            </a:r>
            <a:r>
              <a:rPr lang="en-US" dirty="0" err="1" smtClean="0">
                <a:solidFill>
                  <a:srgbClr val="0000FF"/>
                </a:solidFill>
                <a:ea typeface="+mn-ea"/>
              </a:rPr>
              <a:t>irstprivate</a:t>
            </a:r>
            <a:r>
              <a:rPr lang="en-US" dirty="0" smtClean="0">
                <a:solidFill>
                  <a:srgbClr val="0000FF"/>
                </a:solidFill>
                <a:ea typeface="+mn-ea"/>
              </a:rPr>
              <a:t> </a:t>
            </a:r>
            <a:r>
              <a:rPr lang="en-US" dirty="0">
                <a:ea typeface="+mn-ea"/>
              </a:rPr>
              <a:t>is a special case of </a:t>
            </a:r>
            <a:r>
              <a:rPr lang="en-US" dirty="0" smtClean="0">
                <a:ea typeface="+mn-ea"/>
              </a:rPr>
              <a:t>private.</a:t>
            </a:r>
          </a:p>
          <a:p>
            <a:pPr marL="779526" lvl="1">
              <a:lnSpc>
                <a:spcPct val="94000"/>
              </a:lnSpc>
              <a:defRPr/>
            </a:pPr>
            <a:r>
              <a:rPr lang="en-US" dirty="0" smtClean="0">
                <a:ea typeface="+mn-ea"/>
              </a:rPr>
              <a:t>Initializes </a:t>
            </a:r>
            <a:r>
              <a:rPr lang="en-US" dirty="0">
                <a:ea typeface="+mn-ea"/>
              </a:rPr>
              <a:t>each private copy with the corresponding value from the master thread.</a:t>
            </a:r>
          </a:p>
        </p:txBody>
      </p:sp>
      <p:sp>
        <p:nvSpPr>
          <p:cNvPr id="61443" name="Slide Number Placeholder 4"/>
          <p:cNvSpPr>
            <a:spLocks noGrp="1"/>
          </p:cNvSpPr>
          <p:nvPr>
            <p:ph type="sldNum" sz="quarter" idx="12"/>
          </p:nvPr>
        </p:nvSpPr>
        <p:spPr bwMode="auto">
          <a:noFill/>
          <a:ln>
            <a:miter lim="800000"/>
            <a:headEnd/>
            <a:tailEnd/>
          </a:ln>
        </p:spPr>
        <p:txBody>
          <a:bodyPr/>
          <a:lstStyle/>
          <a:p>
            <a:fld id="{C06A47A1-E02B-4271-ACE1-E525D8E44260}" type="slidenum">
              <a:rPr lang="en-US"/>
              <a:pPr/>
              <a:t>39</a:t>
            </a:fld>
            <a:endParaRPr lang="en-US"/>
          </a:p>
        </p:txBody>
      </p:sp>
      <p:sp>
        <p:nvSpPr>
          <p:cNvPr id="61446" name="Rectangle 6"/>
          <p:cNvSpPr>
            <a:spLocks noChangeArrowheads="1"/>
          </p:cNvSpPr>
          <p:nvPr/>
        </p:nvSpPr>
        <p:spPr bwMode="auto">
          <a:xfrm>
            <a:off x="1295400" y="2895651"/>
            <a:ext cx="5105400" cy="2175084"/>
          </a:xfrm>
          <a:prstGeom prst="rect">
            <a:avLst/>
          </a:prstGeom>
          <a:solidFill>
            <a:schemeClr val="accent1">
              <a:lumMod val="20000"/>
              <a:lumOff val="80000"/>
            </a:schemeClr>
          </a:solidFill>
          <a:ln w="9525">
            <a:noFill/>
            <a:miter lim="800000"/>
            <a:headEnd/>
            <a:tailEnd/>
          </a:ln>
        </p:spPr>
        <p:txBody>
          <a:bodyPr lIns="92075" tIns="46038" rIns="92075" bIns="46038" anchor="ctr">
            <a:spAutoFit/>
          </a:bodyPr>
          <a:lstStyle/>
          <a:p>
            <a:pPr eaLnBrk="0" hangingPunct="0">
              <a:lnSpc>
                <a:spcPct val="90000"/>
              </a:lnSpc>
              <a:spcBef>
                <a:spcPct val="20000"/>
              </a:spcBef>
            </a:pPr>
            <a:r>
              <a:rPr lang="en-US" sz="1800" b="0" dirty="0" smtClean="0">
                <a:latin typeface="Arial" pitchFamily="34" charset="0"/>
              </a:rPr>
              <a:t>      IS </a:t>
            </a:r>
            <a:r>
              <a:rPr lang="en-US" sz="1800" b="0" dirty="0">
                <a:latin typeface="Arial" pitchFamily="34" charset="0"/>
              </a:rPr>
              <a:t>= 0</a:t>
            </a:r>
          </a:p>
          <a:p>
            <a:pPr eaLnBrk="0" hangingPunct="0">
              <a:lnSpc>
                <a:spcPct val="90000"/>
              </a:lnSpc>
              <a:spcBef>
                <a:spcPct val="20000"/>
              </a:spcBef>
            </a:pPr>
            <a:r>
              <a:rPr lang="en-US" sz="1800" b="0" dirty="0">
                <a:solidFill>
                  <a:srgbClr val="0000FF"/>
                </a:solidFill>
                <a:latin typeface="Arial" pitchFamily="34" charset="0"/>
              </a:rPr>
              <a:t>C$OMP PARALLEL DO </a:t>
            </a:r>
            <a:r>
              <a:rPr lang="en-US" sz="1800" i="1" dirty="0">
                <a:solidFill>
                  <a:srgbClr val="003BF8"/>
                </a:solidFill>
                <a:latin typeface="Arial" pitchFamily="34" charset="0"/>
              </a:rPr>
              <a:t>FIRSTPRIVATE(IS</a:t>
            </a:r>
            <a:r>
              <a:rPr lang="en-US" sz="1800" dirty="0">
                <a:solidFill>
                  <a:srgbClr val="003BF8"/>
                </a:solidFill>
                <a:latin typeface="Arial" pitchFamily="34" charset="0"/>
              </a:rPr>
              <a:t>)</a:t>
            </a:r>
          </a:p>
          <a:p>
            <a:pPr eaLnBrk="0" hangingPunct="0">
              <a:lnSpc>
                <a:spcPct val="90000"/>
              </a:lnSpc>
              <a:spcBef>
                <a:spcPct val="20000"/>
              </a:spcBef>
            </a:pPr>
            <a:r>
              <a:rPr lang="en-US" sz="1800" b="0" dirty="0">
                <a:latin typeface="Arial" pitchFamily="34" charset="0"/>
              </a:rPr>
              <a:t>      DO </a:t>
            </a:r>
            <a:r>
              <a:rPr lang="en-US" sz="1800" b="0" dirty="0" smtClean="0">
                <a:latin typeface="Arial" pitchFamily="34" charset="0"/>
              </a:rPr>
              <a:t>20 J=1,1000 </a:t>
            </a:r>
            <a:endParaRPr lang="en-US" sz="1800" b="0" dirty="0">
              <a:latin typeface="Arial" pitchFamily="34" charset="0"/>
            </a:endParaRPr>
          </a:p>
          <a:p>
            <a:pPr eaLnBrk="0" hangingPunct="0">
              <a:lnSpc>
                <a:spcPct val="90000"/>
              </a:lnSpc>
              <a:spcBef>
                <a:spcPct val="20000"/>
              </a:spcBef>
            </a:pPr>
            <a:r>
              <a:rPr lang="en-US" sz="1800" b="0" dirty="0">
                <a:latin typeface="Arial" pitchFamily="34" charset="0"/>
              </a:rPr>
              <a:t> </a:t>
            </a:r>
            <a:r>
              <a:rPr lang="en-US" sz="1800" b="0" dirty="0" smtClean="0">
                <a:latin typeface="Arial" pitchFamily="34" charset="0"/>
              </a:rPr>
              <a:t>           IS </a:t>
            </a:r>
            <a:r>
              <a:rPr lang="en-US" sz="1800" b="0" dirty="0">
                <a:latin typeface="Arial" pitchFamily="34" charset="0"/>
              </a:rPr>
              <a:t>= IS + J</a:t>
            </a:r>
          </a:p>
          <a:p>
            <a:pPr marL="342900" indent="-342900" eaLnBrk="0" hangingPunct="0">
              <a:lnSpc>
                <a:spcPct val="90000"/>
              </a:lnSpc>
              <a:spcBef>
                <a:spcPct val="20000"/>
              </a:spcBef>
              <a:buAutoNum type="arabicPlain" startAt="20"/>
            </a:pPr>
            <a:r>
              <a:rPr lang="en-US" sz="1800" b="0" dirty="0" smtClean="0">
                <a:latin typeface="Arial" pitchFamily="34" charset="0"/>
              </a:rPr>
              <a:t>CONTINUE</a:t>
            </a:r>
          </a:p>
          <a:p>
            <a:pPr eaLnBrk="0" hangingPunct="0">
              <a:lnSpc>
                <a:spcPct val="90000"/>
              </a:lnSpc>
              <a:spcBef>
                <a:spcPct val="20000"/>
              </a:spcBef>
            </a:pPr>
            <a:r>
              <a:rPr lang="en-US" sz="1800" b="0" dirty="0">
                <a:solidFill>
                  <a:srgbClr val="003BF8"/>
                </a:solidFill>
                <a:latin typeface="Arial" pitchFamily="34" charset="0"/>
              </a:rPr>
              <a:t>C$OMP END PARALLEL </a:t>
            </a:r>
            <a:r>
              <a:rPr lang="en-US" sz="1800" b="0" dirty="0" smtClean="0">
                <a:solidFill>
                  <a:srgbClr val="003BF8"/>
                </a:solidFill>
                <a:latin typeface="Arial" pitchFamily="34" charset="0"/>
              </a:rPr>
              <a:t>DO</a:t>
            </a:r>
            <a:endParaRPr lang="en-US" sz="1800" b="0" dirty="0">
              <a:latin typeface="Arial" pitchFamily="34" charset="0"/>
            </a:endParaRPr>
          </a:p>
          <a:p>
            <a:pPr eaLnBrk="0" hangingPunct="0">
              <a:lnSpc>
                <a:spcPct val="90000"/>
              </a:lnSpc>
              <a:spcBef>
                <a:spcPct val="20000"/>
              </a:spcBef>
            </a:pPr>
            <a:r>
              <a:rPr lang="en-US" sz="1800" b="0" dirty="0">
                <a:latin typeface="Arial" pitchFamily="34" charset="0"/>
              </a:rPr>
              <a:t>      print *, IS</a:t>
            </a:r>
          </a:p>
        </p:txBody>
      </p:sp>
      <p:sp>
        <p:nvSpPr>
          <p:cNvPr id="61444" name="Rectangle 3"/>
          <p:cNvSpPr>
            <a:spLocks noChangeArrowheads="1"/>
          </p:cNvSpPr>
          <p:nvPr/>
        </p:nvSpPr>
        <p:spPr bwMode="auto">
          <a:xfrm>
            <a:off x="4711700" y="2060575"/>
            <a:ext cx="3967163" cy="4284663"/>
          </a:xfrm>
          <a:prstGeom prst="rect">
            <a:avLst/>
          </a:prstGeom>
          <a:noFill/>
          <a:ln w="9525">
            <a:noFill/>
            <a:miter lim="800000"/>
            <a:headEnd/>
            <a:tailEnd/>
          </a:ln>
        </p:spPr>
        <p:txBody>
          <a:bodyPr lIns="90488" tIns="44450" rIns="90488" bIns="44450"/>
          <a:lstStyle/>
          <a:p>
            <a:pPr marL="342900" indent="-342900">
              <a:lnSpc>
                <a:spcPct val="80000"/>
              </a:lnSpc>
              <a:spcBef>
                <a:spcPct val="20000"/>
              </a:spcBef>
            </a:pPr>
            <a:endParaRPr lang="en-US" sz="2400" b="0">
              <a:latin typeface="Arial" pitchFamily="34" charset="0"/>
            </a:endParaRPr>
          </a:p>
        </p:txBody>
      </p:sp>
    </p:spTree>
    <p:extLst>
      <p:ext uri="{BB962C8B-B14F-4D97-AF65-F5344CB8AC3E}">
        <p14:creationId xmlns:p14="http://schemas.microsoft.com/office/powerpoint/2010/main" val="18947362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role with OpenMP</a:t>
            </a:r>
            <a:endParaRPr lang="en-US" dirty="0"/>
          </a:p>
        </p:txBody>
      </p:sp>
      <p:sp>
        <p:nvSpPr>
          <p:cNvPr id="4" name="Slide Number Placeholder 3"/>
          <p:cNvSpPr>
            <a:spLocks noGrp="1"/>
          </p:cNvSpPr>
          <p:nvPr>
            <p:ph type="sldNum" sz="quarter" idx="12"/>
          </p:nvPr>
        </p:nvSpPr>
        <p:spPr/>
        <p:txBody>
          <a:bodyPr/>
          <a:lstStyle/>
          <a:p>
            <a:fld id="{7B14E791-165F-344E-BF0E-59CD826800BF}" type="slidenum">
              <a:rPr lang="en-US" smtClean="0"/>
              <a:pPr/>
              <a:t>4</a:t>
            </a:fld>
            <a:endParaRPr lang="en-US" dirty="0"/>
          </a:p>
        </p:txBody>
      </p:sp>
      <p:pic>
        <p:nvPicPr>
          <p:cNvPr id="7" name="Picture 6"/>
          <p:cNvPicPr>
            <a:picLocks noChangeAspect="1"/>
          </p:cNvPicPr>
          <p:nvPr/>
        </p:nvPicPr>
        <p:blipFill>
          <a:blip r:embed="rId2"/>
          <a:stretch>
            <a:fillRect/>
          </a:stretch>
        </p:blipFill>
        <p:spPr>
          <a:xfrm>
            <a:off x="38100" y="1035316"/>
            <a:ext cx="5058910" cy="5594084"/>
          </a:xfrm>
          <a:prstGeom prst="rect">
            <a:avLst/>
          </a:prstGeom>
        </p:spPr>
      </p:pic>
      <p:pic>
        <p:nvPicPr>
          <p:cNvPr id="8" name="Picture 7"/>
          <p:cNvPicPr>
            <a:picLocks noChangeAspect="1"/>
          </p:cNvPicPr>
          <p:nvPr/>
        </p:nvPicPr>
        <p:blipFill>
          <a:blip r:embed="rId3"/>
          <a:stretch>
            <a:fillRect/>
          </a:stretch>
        </p:blipFill>
        <p:spPr>
          <a:xfrm>
            <a:off x="6400800" y="762000"/>
            <a:ext cx="2717800" cy="1197978"/>
          </a:xfrm>
          <a:prstGeom prst="rect">
            <a:avLst/>
          </a:prstGeom>
        </p:spPr>
      </p:pic>
    </p:spTree>
    <p:extLst>
      <p:ext uri="{BB962C8B-B14F-4D97-AF65-F5344CB8AC3E}">
        <p14:creationId xmlns:p14="http://schemas.microsoft.com/office/powerpoint/2010/main" val="2364003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noFill/>
        </p:spPr>
        <p:txBody>
          <a:bodyPr lIns="90488" tIns="44450" rIns="90488" bIns="44450" anchor="b"/>
          <a:lstStyle/>
          <a:p>
            <a:pPr eaLnBrk="1" hangingPunct="1">
              <a:lnSpc>
                <a:spcPct val="89000"/>
              </a:lnSpc>
            </a:pPr>
            <a:r>
              <a:rPr lang="en-US" smtClean="0"/>
              <a:t>Firstprivate Clause</a:t>
            </a:r>
          </a:p>
        </p:txBody>
      </p:sp>
      <p:sp>
        <p:nvSpPr>
          <p:cNvPr id="1683460" name="Rectangle 4"/>
          <p:cNvSpPr>
            <a:spLocks noGrp="1" noChangeArrowheads="1"/>
          </p:cNvSpPr>
          <p:nvPr>
            <p:ph sz="half" idx="1"/>
          </p:nvPr>
        </p:nvSpPr>
        <p:spPr>
          <a:xfrm>
            <a:off x="571672" y="1288192"/>
            <a:ext cx="8267528" cy="1607408"/>
          </a:xfrm>
        </p:spPr>
        <p:txBody>
          <a:bodyPr lIns="90488" tIns="44450" rIns="90488" bIns="44450">
            <a:normAutofit/>
          </a:bodyPr>
          <a:lstStyle/>
          <a:p>
            <a:pPr marL="379476">
              <a:lnSpc>
                <a:spcPct val="94000"/>
              </a:lnSpc>
              <a:defRPr/>
            </a:pPr>
            <a:r>
              <a:rPr lang="en-US" dirty="0" err="1">
                <a:solidFill>
                  <a:srgbClr val="0000FF"/>
                </a:solidFill>
              </a:rPr>
              <a:t>f</a:t>
            </a:r>
            <a:r>
              <a:rPr lang="en-US" dirty="0" err="1" smtClean="0">
                <a:solidFill>
                  <a:srgbClr val="0000FF"/>
                </a:solidFill>
                <a:ea typeface="+mn-ea"/>
              </a:rPr>
              <a:t>irstprivate</a:t>
            </a:r>
            <a:r>
              <a:rPr lang="en-US" dirty="0" smtClean="0">
                <a:solidFill>
                  <a:srgbClr val="0000FF"/>
                </a:solidFill>
                <a:ea typeface="+mn-ea"/>
              </a:rPr>
              <a:t> </a:t>
            </a:r>
            <a:r>
              <a:rPr lang="en-US" dirty="0">
                <a:ea typeface="+mn-ea"/>
              </a:rPr>
              <a:t>is a special case of </a:t>
            </a:r>
            <a:r>
              <a:rPr lang="en-US" dirty="0" smtClean="0">
                <a:ea typeface="+mn-ea"/>
              </a:rPr>
              <a:t>private.</a:t>
            </a:r>
          </a:p>
          <a:p>
            <a:pPr marL="779526" lvl="1">
              <a:lnSpc>
                <a:spcPct val="94000"/>
              </a:lnSpc>
              <a:defRPr/>
            </a:pPr>
            <a:r>
              <a:rPr lang="en-US" dirty="0" smtClean="0">
                <a:ea typeface="+mn-ea"/>
              </a:rPr>
              <a:t>Initializes </a:t>
            </a:r>
            <a:r>
              <a:rPr lang="en-US" dirty="0">
                <a:ea typeface="+mn-ea"/>
              </a:rPr>
              <a:t>each private copy with the corresponding value from the master thread.</a:t>
            </a:r>
          </a:p>
        </p:txBody>
      </p:sp>
      <p:sp>
        <p:nvSpPr>
          <p:cNvPr id="61443" name="Slide Number Placeholder 4"/>
          <p:cNvSpPr>
            <a:spLocks noGrp="1"/>
          </p:cNvSpPr>
          <p:nvPr>
            <p:ph type="sldNum" sz="quarter" idx="12"/>
          </p:nvPr>
        </p:nvSpPr>
        <p:spPr bwMode="auto">
          <a:noFill/>
          <a:ln>
            <a:miter lim="800000"/>
            <a:headEnd/>
            <a:tailEnd/>
          </a:ln>
        </p:spPr>
        <p:txBody>
          <a:bodyPr/>
          <a:lstStyle/>
          <a:p>
            <a:fld id="{C06A47A1-E02B-4271-ACE1-E525D8E44260}" type="slidenum">
              <a:rPr lang="en-US"/>
              <a:pPr/>
              <a:t>40</a:t>
            </a:fld>
            <a:endParaRPr lang="en-US"/>
          </a:p>
        </p:txBody>
      </p:sp>
      <p:sp>
        <p:nvSpPr>
          <p:cNvPr id="61446" name="Rectangle 6"/>
          <p:cNvSpPr>
            <a:spLocks noChangeArrowheads="1"/>
          </p:cNvSpPr>
          <p:nvPr/>
        </p:nvSpPr>
        <p:spPr bwMode="auto">
          <a:xfrm>
            <a:off x="1295400" y="2895651"/>
            <a:ext cx="5105400" cy="2175084"/>
          </a:xfrm>
          <a:prstGeom prst="rect">
            <a:avLst/>
          </a:prstGeom>
          <a:solidFill>
            <a:schemeClr val="accent1">
              <a:lumMod val="20000"/>
              <a:lumOff val="80000"/>
            </a:schemeClr>
          </a:solidFill>
          <a:ln w="9525">
            <a:noFill/>
            <a:miter lim="800000"/>
            <a:headEnd/>
            <a:tailEnd/>
          </a:ln>
        </p:spPr>
        <p:txBody>
          <a:bodyPr lIns="92075" tIns="46038" rIns="92075" bIns="46038" anchor="ctr">
            <a:spAutoFit/>
          </a:bodyPr>
          <a:lstStyle/>
          <a:p>
            <a:pPr eaLnBrk="0" hangingPunct="0">
              <a:lnSpc>
                <a:spcPct val="90000"/>
              </a:lnSpc>
              <a:spcBef>
                <a:spcPct val="20000"/>
              </a:spcBef>
            </a:pPr>
            <a:r>
              <a:rPr lang="en-US" sz="1800" b="0" dirty="0" smtClean="0">
                <a:latin typeface="Arial" pitchFamily="34" charset="0"/>
              </a:rPr>
              <a:t>      IS </a:t>
            </a:r>
            <a:r>
              <a:rPr lang="en-US" sz="1800" b="0" dirty="0">
                <a:latin typeface="Arial" pitchFamily="34" charset="0"/>
              </a:rPr>
              <a:t>= 0</a:t>
            </a:r>
          </a:p>
          <a:p>
            <a:pPr eaLnBrk="0" hangingPunct="0">
              <a:lnSpc>
                <a:spcPct val="90000"/>
              </a:lnSpc>
              <a:spcBef>
                <a:spcPct val="20000"/>
              </a:spcBef>
            </a:pPr>
            <a:r>
              <a:rPr lang="en-US" sz="1800" b="0" dirty="0">
                <a:solidFill>
                  <a:srgbClr val="0000FF"/>
                </a:solidFill>
                <a:latin typeface="Arial" pitchFamily="34" charset="0"/>
              </a:rPr>
              <a:t>C$OMP PARALLEL DO </a:t>
            </a:r>
            <a:r>
              <a:rPr lang="en-US" sz="1800" i="1" dirty="0">
                <a:solidFill>
                  <a:srgbClr val="003BF8"/>
                </a:solidFill>
                <a:latin typeface="Arial" pitchFamily="34" charset="0"/>
              </a:rPr>
              <a:t>FIRSTPRIVATE(IS</a:t>
            </a:r>
            <a:r>
              <a:rPr lang="en-US" sz="1800" dirty="0">
                <a:solidFill>
                  <a:srgbClr val="003BF8"/>
                </a:solidFill>
                <a:latin typeface="Arial" pitchFamily="34" charset="0"/>
              </a:rPr>
              <a:t>)</a:t>
            </a:r>
          </a:p>
          <a:p>
            <a:pPr eaLnBrk="0" hangingPunct="0">
              <a:lnSpc>
                <a:spcPct val="90000"/>
              </a:lnSpc>
              <a:spcBef>
                <a:spcPct val="20000"/>
              </a:spcBef>
            </a:pPr>
            <a:r>
              <a:rPr lang="en-US" sz="1800" b="0" dirty="0">
                <a:latin typeface="Arial" pitchFamily="34" charset="0"/>
              </a:rPr>
              <a:t>      DO </a:t>
            </a:r>
            <a:r>
              <a:rPr lang="en-US" sz="1800" b="0" dirty="0" smtClean="0">
                <a:latin typeface="Arial" pitchFamily="34" charset="0"/>
              </a:rPr>
              <a:t>20 J=1,1000 </a:t>
            </a:r>
            <a:endParaRPr lang="en-US" sz="1800" b="0" dirty="0">
              <a:latin typeface="Arial" pitchFamily="34" charset="0"/>
            </a:endParaRPr>
          </a:p>
          <a:p>
            <a:pPr eaLnBrk="0" hangingPunct="0">
              <a:lnSpc>
                <a:spcPct val="90000"/>
              </a:lnSpc>
              <a:spcBef>
                <a:spcPct val="20000"/>
              </a:spcBef>
            </a:pPr>
            <a:r>
              <a:rPr lang="en-US" sz="1800" b="0" dirty="0">
                <a:latin typeface="Arial" pitchFamily="34" charset="0"/>
              </a:rPr>
              <a:t> </a:t>
            </a:r>
            <a:r>
              <a:rPr lang="en-US" sz="1800" b="0" dirty="0" smtClean="0">
                <a:latin typeface="Arial" pitchFamily="34" charset="0"/>
              </a:rPr>
              <a:t>           IS </a:t>
            </a:r>
            <a:r>
              <a:rPr lang="en-US" sz="1800" b="0" dirty="0">
                <a:latin typeface="Arial" pitchFamily="34" charset="0"/>
              </a:rPr>
              <a:t>= IS + J</a:t>
            </a:r>
          </a:p>
          <a:p>
            <a:pPr marL="342900" indent="-342900" eaLnBrk="0" hangingPunct="0">
              <a:lnSpc>
                <a:spcPct val="90000"/>
              </a:lnSpc>
              <a:spcBef>
                <a:spcPct val="20000"/>
              </a:spcBef>
              <a:buAutoNum type="arabicPlain" startAt="20"/>
            </a:pPr>
            <a:r>
              <a:rPr lang="en-US" sz="1800" b="0" dirty="0" smtClean="0">
                <a:latin typeface="Arial" pitchFamily="34" charset="0"/>
              </a:rPr>
              <a:t>CONTINUE</a:t>
            </a:r>
          </a:p>
          <a:p>
            <a:pPr eaLnBrk="0" hangingPunct="0">
              <a:lnSpc>
                <a:spcPct val="90000"/>
              </a:lnSpc>
              <a:spcBef>
                <a:spcPct val="20000"/>
              </a:spcBef>
            </a:pPr>
            <a:r>
              <a:rPr lang="en-US" sz="1800" b="0" dirty="0">
                <a:solidFill>
                  <a:srgbClr val="003BF8"/>
                </a:solidFill>
                <a:latin typeface="Arial" pitchFamily="34" charset="0"/>
              </a:rPr>
              <a:t>C$OMP END PARALLEL </a:t>
            </a:r>
            <a:r>
              <a:rPr lang="en-US" sz="1800" b="0" dirty="0" smtClean="0">
                <a:solidFill>
                  <a:srgbClr val="003BF8"/>
                </a:solidFill>
                <a:latin typeface="Arial" pitchFamily="34" charset="0"/>
              </a:rPr>
              <a:t>DO</a:t>
            </a:r>
            <a:endParaRPr lang="en-US" sz="1800" b="0" dirty="0">
              <a:latin typeface="Arial" pitchFamily="34" charset="0"/>
            </a:endParaRPr>
          </a:p>
          <a:p>
            <a:pPr eaLnBrk="0" hangingPunct="0">
              <a:lnSpc>
                <a:spcPct val="90000"/>
              </a:lnSpc>
              <a:spcBef>
                <a:spcPct val="20000"/>
              </a:spcBef>
            </a:pPr>
            <a:r>
              <a:rPr lang="en-US" sz="1800" b="0" dirty="0">
                <a:latin typeface="Arial" pitchFamily="34" charset="0"/>
              </a:rPr>
              <a:t>      print *, IS</a:t>
            </a:r>
          </a:p>
        </p:txBody>
      </p:sp>
      <p:grpSp>
        <p:nvGrpSpPr>
          <p:cNvPr id="4" name="Group 3"/>
          <p:cNvGrpSpPr/>
          <p:nvPr/>
        </p:nvGrpSpPr>
        <p:grpSpPr>
          <a:xfrm>
            <a:off x="2730500" y="2060575"/>
            <a:ext cx="6261100" cy="4340225"/>
            <a:chOff x="2730500" y="2060575"/>
            <a:chExt cx="6261100" cy="4340225"/>
          </a:xfrm>
        </p:grpSpPr>
        <p:sp>
          <p:nvSpPr>
            <p:cNvPr id="61444" name="Rectangle 3"/>
            <p:cNvSpPr>
              <a:spLocks noChangeArrowheads="1"/>
            </p:cNvSpPr>
            <p:nvPr/>
          </p:nvSpPr>
          <p:spPr bwMode="auto">
            <a:xfrm>
              <a:off x="4711700" y="2060575"/>
              <a:ext cx="3967163" cy="4284663"/>
            </a:xfrm>
            <a:prstGeom prst="rect">
              <a:avLst/>
            </a:prstGeom>
            <a:noFill/>
            <a:ln w="9525">
              <a:noFill/>
              <a:miter lim="800000"/>
              <a:headEnd/>
              <a:tailEnd/>
            </a:ln>
          </p:spPr>
          <p:txBody>
            <a:bodyPr lIns="90488" tIns="44450" rIns="90488" bIns="44450"/>
            <a:lstStyle/>
            <a:p>
              <a:pPr marL="342900" indent="-342900">
                <a:lnSpc>
                  <a:spcPct val="80000"/>
                </a:lnSpc>
                <a:spcBef>
                  <a:spcPct val="20000"/>
                </a:spcBef>
              </a:pPr>
              <a:endParaRPr lang="en-US" sz="2400" b="0">
                <a:latin typeface="Arial" pitchFamily="34" charset="0"/>
              </a:endParaRPr>
            </a:p>
          </p:txBody>
        </p:sp>
        <p:sp>
          <p:nvSpPr>
            <p:cNvPr id="1683461" name="Rectangle 5"/>
            <p:cNvSpPr>
              <a:spLocks noChangeArrowheads="1"/>
            </p:cNvSpPr>
            <p:nvPr/>
          </p:nvSpPr>
          <p:spPr bwMode="auto">
            <a:xfrm>
              <a:off x="2730500" y="5565775"/>
              <a:ext cx="4616450" cy="835025"/>
            </a:xfrm>
            <a:prstGeom prst="rect">
              <a:avLst/>
            </a:prstGeom>
            <a:solidFill>
              <a:schemeClr val="accent2">
                <a:lumMod val="20000"/>
                <a:lumOff val="80000"/>
              </a:schemeClr>
            </a:solidFill>
            <a:ln w="12700">
              <a:solidFill>
                <a:schemeClr val="tx1"/>
              </a:solidFill>
              <a:miter lim="800000"/>
              <a:headEnd/>
              <a:tailEnd/>
            </a:ln>
            <a:effectLst>
              <a:outerShdw dist="107763" dir="2700000" algn="ctr" rotWithShape="0">
                <a:schemeClr val="accent6">
                  <a:lumMod val="40000"/>
                  <a:lumOff val="60000"/>
                </a:schemeClr>
              </a:outerShdw>
            </a:effectLst>
          </p:spPr>
          <p:txBody>
            <a:bodyPr lIns="92075" tIns="46038" rIns="92075" bIns="46038">
              <a:spAutoFit/>
            </a:bodyPr>
            <a:lstStyle/>
            <a:p>
              <a:pPr>
                <a:spcBef>
                  <a:spcPct val="50000"/>
                </a:spcBef>
                <a:defRPr/>
              </a:pPr>
              <a:r>
                <a:rPr lang="en-US" sz="2400" b="0" dirty="0">
                  <a:solidFill>
                    <a:srgbClr val="000000"/>
                  </a:solidFill>
                  <a:latin typeface="Arial" charset="0"/>
                  <a:ea typeface="+mn-ea"/>
                </a:rPr>
                <a:t>Regardless of initialization, IS is undefined at this point</a:t>
              </a:r>
            </a:p>
          </p:txBody>
        </p:sp>
        <p:sp>
          <p:nvSpPr>
            <p:cNvPr id="1683463" name="Rectangle 7"/>
            <p:cNvSpPr>
              <a:spLocks noChangeArrowheads="1"/>
            </p:cNvSpPr>
            <p:nvPr/>
          </p:nvSpPr>
          <p:spPr bwMode="auto">
            <a:xfrm>
              <a:off x="5016500" y="4346575"/>
              <a:ext cx="3975100" cy="835025"/>
            </a:xfrm>
            <a:prstGeom prst="rect">
              <a:avLst/>
            </a:prstGeom>
            <a:solidFill>
              <a:schemeClr val="accent3">
                <a:lumMod val="20000"/>
                <a:lumOff val="80000"/>
              </a:schemeClr>
            </a:solidFill>
            <a:ln w="12700">
              <a:noFill/>
              <a:miter lim="800000"/>
              <a:headEnd/>
              <a:tailEnd/>
            </a:ln>
            <a:effectLst>
              <a:outerShdw blurRad="38100" dist="50800" dir="2700000" algn="ctr" rotWithShape="0">
                <a:schemeClr val="tx1">
                  <a:alpha val="67000"/>
                </a:schemeClr>
              </a:outerShdw>
            </a:effectLst>
          </p:spPr>
          <p:txBody>
            <a:bodyPr lIns="92075" tIns="46038" rIns="92075" bIns="46038">
              <a:spAutoFit/>
            </a:bodyPr>
            <a:lstStyle/>
            <a:p>
              <a:pPr>
                <a:spcBef>
                  <a:spcPct val="50000"/>
                </a:spcBef>
                <a:defRPr/>
              </a:pPr>
              <a:r>
                <a:rPr lang="en-US" sz="2400" b="0" dirty="0">
                  <a:latin typeface="Arial" charset="0"/>
                  <a:ea typeface="+mn-ea"/>
                </a:rPr>
                <a:t>Each thread gets its own IS with an initial value of 0</a:t>
              </a:r>
            </a:p>
          </p:txBody>
        </p:sp>
        <p:sp>
          <p:nvSpPr>
            <p:cNvPr id="61448" name="Line 8"/>
            <p:cNvSpPr>
              <a:spLocks noChangeShapeType="1"/>
            </p:cNvSpPr>
            <p:nvPr/>
          </p:nvSpPr>
          <p:spPr bwMode="auto">
            <a:xfrm flipH="1" flipV="1">
              <a:off x="2819400" y="4038600"/>
              <a:ext cx="2120900" cy="612775"/>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61449" name="Line 9"/>
            <p:cNvSpPr>
              <a:spLocks noChangeShapeType="1"/>
            </p:cNvSpPr>
            <p:nvPr/>
          </p:nvSpPr>
          <p:spPr bwMode="auto">
            <a:xfrm flipH="1" flipV="1">
              <a:off x="2806700" y="4879975"/>
              <a:ext cx="1905000" cy="609600"/>
            </a:xfrm>
            <a:prstGeom prst="line">
              <a:avLst/>
            </a:prstGeom>
            <a:noFill/>
            <a:ln w="12700">
              <a:solidFill>
                <a:schemeClr val="tx1"/>
              </a:solidFill>
              <a:round/>
              <a:headEnd type="none" w="sm" len="sm"/>
              <a:tailEnd type="stealth" w="med" len="med"/>
            </a:ln>
          </p:spPr>
          <p:txBody>
            <a:bodyPr wrap="none" anchor="ctr"/>
            <a:lstStyle/>
            <a:p>
              <a:endParaRPr lang="en-US"/>
            </a:p>
          </p:txBody>
        </p:sp>
        <p:grpSp>
          <p:nvGrpSpPr>
            <p:cNvPr id="2" name="Group 1"/>
            <p:cNvGrpSpPr/>
            <p:nvPr/>
          </p:nvGrpSpPr>
          <p:grpSpPr>
            <a:xfrm>
              <a:off x="2819400" y="3276600"/>
              <a:ext cx="1905000" cy="2713303"/>
              <a:chOff x="2679700" y="3273425"/>
              <a:chExt cx="1905000" cy="2713303"/>
            </a:xfrm>
          </p:grpSpPr>
          <p:sp>
            <p:nvSpPr>
              <p:cNvPr id="12" name="Rectangle 6"/>
              <p:cNvSpPr>
                <a:spLocks noChangeArrowheads="1"/>
              </p:cNvSpPr>
              <p:nvPr/>
            </p:nvSpPr>
            <p:spPr bwMode="auto">
              <a:xfrm>
                <a:off x="3365500" y="3273425"/>
                <a:ext cx="1219200" cy="1570303"/>
              </a:xfrm>
              <a:prstGeom prst="rect">
                <a:avLst/>
              </a:prstGeom>
              <a:noFill/>
              <a:ln w="12700">
                <a:noFill/>
                <a:miter lim="800000"/>
                <a:headEnd/>
                <a:tailEnd/>
              </a:ln>
              <a:effectLst/>
            </p:spPr>
            <p:txBody>
              <a:bodyPr wrap="square" lIns="92075" tIns="46038" rIns="92075" bIns="46038">
                <a:spAutoFit/>
              </a:bodyPr>
              <a:lstStyle/>
              <a:p>
                <a:pPr>
                  <a:spcBef>
                    <a:spcPct val="50000"/>
                  </a:spcBef>
                </a:pPr>
                <a:r>
                  <a:rPr lang="en-US" sz="9600" b="0" dirty="0" smtClean="0">
                    <a:solidFill>
                      <a:srgbClr val="FF0000"/>
                    </a:solidFill>
                    <a:latin typeface="Zapf Dingbats"/>
                    <a:ea typeface="Zapf Dingbats"/>
                    <a:cs typeface="Zapf Dingbats"/>
                    <a:sym typeface="Zapf Dingbats"/>
                  </a:rPr>
                  <a:t>✔</a:t>
                </a:r>
                <a:endParaRPr lang="en-US" sz="9600" b="0" dirty="0">
                  <a:solidFill>
                    <a:srgbClr val="FF0000"/>
                  </a:solidFill>
                  <a:latin typeface="Arial" pitchFamily="34" charset="0"/>
                </a:endParaRPr>
              </a:p>
            </p:txBody>
          </p:sp>
          <p:sp>
            <p:nvSpPr>
              <p:cNvPr id="13" name="Rectangle 6"/>
              <p:cNvSpPr>
                <a:spLocks noChangeArrowheads="1"/>
              </p:cNvSpPr>
              <p:nvPr/>
            </p:nvSpPr>
            <p:spPr bwMode="auto">
              <a:xfrm>
                <a:off x="2679700" y="4416425"/>
                <a:ext cx="1219200" cy="1570303"/>
              </a:xfrm>
              <a:prstGeom prst="rect">
                <a:avLst/>
              </a:prstGeom>
              <a:noFill/>
              <a:ln w="12700">
                <a:noFill/>
                <a:miter lim="800000"/>
                <a:headEnd/>
                <a:tailEnd/>
              </a:ln>
              <a:effectLst/>
            </p:spPr>
            <p:txBody>
              <a:bodyPr wrap="square" lIns="92075" tIns="46038" rIns="92075" bIns="46038">
                <a:spAutoFit/>
              </a:bodyPr>
              <a:lstStyle/>
              <a:p>
                <a:pPr>
                  <a:spcBef>
                    <a:spcPct val="50000"/>
                  </a:spcBef>
                </a:pPr>
                <a:r>
                  <a:rPr lang="en-US" sz="9600" b="0" dirty="0" smtClean="0">
                    <a:solidFill>
                      <a:srgbClr val="FF0000"/>
                    </a:solidFill>
                    <a:latin typeface="Zapf Dingbats"/>
                    <a:ea typeface="Zapf Dingbats"/>
                    <a:cs typeface="Zapf Dingbats"/>
                    <a:sym typeface="Zapf Dingbats"/>
                  </a:rPr>
                  <a:t>✗</a:t>
                </a:r>
                <a:endParaRPr lang="en-US" sz="9600" b="0" dirty="0">
                  <a:solidFill>
                    <a:srgbClr val="FF0000"/>
                  </a:solidFill>
                  <a:latin typeface="Arial" pitchFamily="34" charset="0"/>
                </a:endParaRPr>
              </a:p>
            </p:txBody>
          </p:sp>
        </p:grpSp>
      </p:grpSp>
    </p:spTree>
    <p:extLst>
      <p:ext uri="{BB962C8B-B14F-4D97-AF65-F5344CB8AC3E}">
        <p14:creationId xmlns:p14="http://schemas.microsoft.com/office/powerpoint/2010/main" val="1504400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noFill/>
        </p:spPr>
        <p:txBody>
          <a:bodyPr lIns="90488" tIns="44450" rIns="90488" bIns="44450" anchor="b"/>
          <a:lstStyle/>
          <a:p>
            <a:pPr eaLnBrk="1" hangingPunct="1">
              <a:lnSpc>
                <a:spcPct val="89000"/>
              </a:lnSpc>
            </a:pPr>
            <a:r>
              <a:rPr lang="en-US" smtClean="0"/>
              <a:t>Lastprivate Clause</a:t>
            </a:r>
          </a:p>
        </p:txBody>
      </p:sp>
      <p:sp>
        <p:nvSpPr>
          <p:cNvPr id="63490" name="Rectangle 4"/>
          <p:cNvSpPr>
            <a:spLocks noGrp="1" noChangeArrowheads="1"/>
          </p:cNvSpPr>
          <p:nvPr>
            <p:ph sz="half" idx="1"/>
          </p:nvPr>
        </p:nvSpPr>
        <p:spPr>
          <a:xfrm>
            <a:off x="521043" y="1295400"/>
            <a:ext cx="8330857" cy="1143000"/>
          </a:xfrm>
        </p:spPr>
        <p:txBody>
          <a:bodyPr lIns="90488" tIns="44450" rIns="90488" bIns="44450">
            <a:normAutofit/>
          </a:bodyPr>
          <a:lstStyle/>
          <a:p>
            <a:pPr eaLnBrk="1" hangingPunct="1">
              <a:lnSpc>
                <a:spcPct val="94000"/>
              </a:lnSpc>
            </a:pPr>
            <a:r>
              <a:rPr lang="en-US" dirty="0" err="1" smtClean="0">
                <a:solidFill>
                  <a:srgbClr val="003BF8"/>
                </a:solidFill>
              </a:rPr>
              <a:t>Lastprivate</a:t>
            </a:r>
            <a:r>
              <a:rPr lang="en-US" dirty="0" smtClean="0">
                <a:solidFill>
                  <a:srgbClr val="003BF8"/>
                </a:solidFill>
              </a:rPr>
              <a:t> </a:t>
            </a:r>
            <a:r>
              <a:rPr lang="en-US" dirty="0" smtClean="0"/>
              <a:t>passes the value of a private from the last iteration  to the variable of the master thread</a:t>
            </a:r>
          </a:p>
        </p:txBody>
      </p:sp>
      <p:sp>
        <p:nvSpPr>
          <p:cNvPr id="63491" name="Slide Number Placeholder 4"/>
          <p:cNvSpPr>
            <a:spLocks noGrp="1"/>
          </p:cNvSpPr>
          <p:nvPr>
            <p:ph type="sldNum" sz="quarter" idx="12"/>
          </p:nvPr>
        </p:nvSpPr>
        <p:spPr bwMode="auto">
          <a:noFill/>
          <a:ln>
            <a:miter lim="800000"/>
            <a:headEnd/>
            <a:tailEnd/>
          </a:ln>
        </p:spPr>
        <p:txBody>
          <a:bodyPr/>
          <a:lstStyle/>
          <a:p>
            <a:fld id="{9F50BE86-EECA-403B-A167-BB763AB9A14A}" type="slidenum">
              <a:rPr lang="en-US"/>
              <a:pPr/>
              <a:t>41</a:t>
            </a:fld>
            <a:endParaRPr lang="en-US"/>
          </a:p>
        </p:txBody>
      </p:sp>
      <p:sp>
        <p:nvSpPr>
          <p:cNvPr id="63492" name="Rectangle 3"/>
          <p:cNvSpPr>
            <a:spLocks noChangeArrowheads="1"/>
          </p:cNvSpPr>
          <p:nvPr/>
        </p:nvSpPr>
        <p:spPr bwMode="auto">
          <a:xfrm>
            <a:off x="4572000" y="2057400"/>
            <a:ext cx="3967163" cy="4284663"/>
          </a:xfrm>
          <a:prstGeom prst="rect">
            <a:avLst/>
          </a:prstGeom>
          <a:noFill/>
          <a:ln w="9525">
            <a:noFill/>
            <a:miter lim="800000"/>
            <a:headEnd/>
            <a:tailEnd/>
          </a:ln>
        </p:spPr>
        <p:txBody>
          <a:bodyPr lIns="90488" tIns="44450" rIns="90488" bIns="44450"/>
          <a:lstStyle/>
          <a:p>
            <a:pPr marL="342900" indent="-342900">
              <a:lnSpc>
                <a:spcPct val="80000"/>
              </a:lnSpc>
              <a:spcBef>
                <a:spcPct val="20000"/>
              </a:spcBef>
            </a:pPr>
            <a:endParaRPr lang="en-US" sz="2400" b="0">
              <a:latin typeface="Arial" pitchFamily="34" charset="0"/>
            </a:endParaRPr>
          </a:p>
        </p:txBody>
      </p:sp>
      <p:sp>
        <p:nvSpPr>
          <p:cNvPr id="63494" name="Rectangle 6"/>
          <p:cNvSpPr>
            <a:spLocks noChangeArrowheads="1"/>
          </p:cNvSpPr>
          <p:nvPr/>
        </p:nvSpPr>
        <p:spPr bwMode="auto">
          <a:xfrm>
            <a:off x="457200" y="2641053"/>
            <a:ext cx="5105400" cy="2479783"/>
          </a:xfrm>
          <a:prstGeom prst="rect">
            <a:avLst/>
          </a:prstGeom>
          <a:solidFill>
            <a:schemeClr val="accent1">
              <a:lumMod val="20000"/>
              <a:lumOff val="80000"/>
            </a:schemeClr>
          </a:solidFill>
          <a:ln w="9525">
            <a:noFill/>
            <a:miter lim="800000"/>
            <a:headEnd/>
            <a:tailEnd/>
          </a:ln>
        </p:spPr>
        <p:txBody>
          <a:bodyPr lIns="92075" tIns="46038" rIns="92075" bIns="46038" anchor="ctr">
            <a:spAutoFit/>
          </a:bodyPr>
          <a:lstStyle/>
          <a:p>
            <a:pPr eaLnBrk="0" hangingPunct="0">
              <a:lnSpc>
                <a:spcPct val="90000"/>
              </a:lnSpc>
              <a:spcBef>
                <a:spcPct val="20000"/>
              </a:spcBef>
            </a:pPr>
            <a:r>
              <a:rPr lang="en-US" sz="1800" b="0" dirty="0" smtClean="0">
                <a:latin typeface="Arial" pitchFamily="34" charset="0"/>
              </a:rPr>
              <a:t>      </a:t>
            </a:r>
            <a:r>
              <a:rPr lang="en-US" sz="1800" b="0" dirty="0">
                <a:latin typeface="Arial" pitchFamily="34" charset="0"/>
              </a:rPr>
              <a:t>IS = 0</a:t>
            </a:r>
          </a:p>
          <a:p>
            <a:pPr eaLnBrk="0" hangingPunct="0">
              <a:lnSpc>
                <a:spcPct val="90000"/>
              </a:lnSpc>
              <a:spcBef>
                <a:spcPct val="20000"/>
              </a:spcBef>
            </a:pPr>
            <a:r>
              <a:rPr lang="en-US" sz="1800" b="0" dirty="0">
                <a:solidFill>
                  <a:srgbClr val="003BF8"/>
                </a:solidFill>
                <a:latin typeface="Arial" pitchFamily="34" charset="0"/>
              </a:rPr>
              <a:t>C$OMP PARALLEL DO </a:t>
            </a:r>
            <a:r>
              <a:rPr lang="en-US" sz="1800" i="1" dirty="0">
                <a:solidFill>
                  <a:srgbClr val="003BF8"/>
                </a:solidFill>
                <a:latin typeface="Arial" pitchFamily="34" charset="0"/>
              </a:rPr>
              <a:t>FIRSTPRIVATE(IS) </a:t>
            </a:r>
          </a:p>
          <a:p>
            <a:pPr eaLnBrk="0" hangingPunct="0">
              <a:lnSpc>
                <a:spcPct val="90000"/>
              </a:lnSpc>
              <a:spcBef>
                <a:spcPct val="20000"/>
              </a:spcBef>
            </a:pPr>
            <a:r>
              <a:rPr lang="en-US" sz="1800" b="0" dirty="0">
                <a:solidFill>
                  <a:srgbClr val="003BF8"/>
                </a:solidFill>
                <a:latin typeface="Arial" pitchFamily="34" charset="0"/>
              </a:rPr>
              <a:t>C$OMP&amp; </a:t>
            </a:r>
            <a:r>
              <a:rPr lang="en-US" sz="1800" i="1" dirty="0">
                <a:solidFill>
                  <a:srgbClr val="003BF8"/>
                </a:solidFill>
                <a:latin typeface="Arial" pitchFamily="34" charset="0"/>
              </a:rPr>
              <a:t>LASTPRIVATE(IS)</a:t>
            </a:r>
          </a:p>
          <a:p>
            <a:pPr eaLnBrk="0" hangingPunct="0">
              <a:lnSpc>
                <a:spcPct val="90000"/>
              </a:lnSpc>
              <a:spcBef>
                <a:spcPct val="20000"/>
              </a:spcBef>
            </a:pPr>
            <a:r>
              <a:rPr lang="en-US" sz="1800" b="0" dirty="0">
                <a:latin typeface="Arial" pitchFamily="34" charset="0"/>
              </a:rPr>
              <a:t>      DO 2</a:t>
            </a:r>
            <a:r>
              <a:rPr lang="en-US" sz="1800" b="0" dirty="0" smtClean="0">
                <a:latin typeface="Arial" pitchFamily="34" charset="0"/>
              </a:rPr>
              <a:t>0 J=1,1000 </a:t>
            </a:r>
            <a:endParaRPr lang="en-US" sz="1800" b="0" dirty="0">
              <a:latin typeface="Arial" pitchFamily="34" charset="0"/>
            </a:endParaRPr>
          </a:p>
          <a:p>
            <a:pPr eaLnBrk="0" hangingPunct="0">
              <a:lnSpc>
                <a:spcPct val="90000"/>
              </a:lnSpc>
              <a:spcBef>
                <a:spcPct val="20000"/>
              </a:spcBef>
            </a:pPr>
            <a:r>
              <a:rPr lang="en-US" sz="1800" b="0" dirty="0">
                <a:latin typeface="Arial" pitchFamily="34" charset="0"/>
              </a:rPr>
              <a:t>	</a:t>
            </a:r>
            <a:r>
              <a:rPr lang="en-US" sz="1800" b="0" dirty="0" smtClean="0">
                <a:latin typeface="Arial" pitchFamily="34" charset="0"/>
              </a:rPr>
              <a:t>IS </a:t>
            </a:r>
            <a:r>
              <a:rPr lang="en-US" sz="1800" b="0" dirty="0">
                <a:latin typeface="Arial" pitchFamily="34" charset="0"/>
              </a:rPr>
              <a:t>= IS + J</a:t>
            </a:r>
          </a:p>
          <a:p>
            <a:pPr marL="342900" indent="-342900" eaLnBrk="0" hangingPunct="0">
              <a:lnSpc>
                <a:spcPct val="90000"/>
              </a:lnSpc>
              <a:spcBef>
                <a:spcPct val="20000"/>
              </a:spcBef>
              <a:buAutoNum type="arabicPlain" startAt="20"/>
            </a:pPr>
            <a:r>
              <a:rPr lang="en-US" sz="1800" b="0" dirty="0" smtClean="0">
                <a:latin typeface="Arial" pitchFamily="34" charset="0"/>
              </a:rPr>
              <a:t>CONTINUE</a:t>
            </a:r>
          </a:p>
          <a:p>
            <a:pPr eaLnBrk="0" hangingPunct="0">
              <a:lnSpc>
                <a:spcPct val="90000"/>
              </a:lnSpc>
              <a:spcBef>
                <a:spcPct val="20000"/>
              </a:spcBef>
            </a:pPr>
            <a:r>
              <a:rPr lang="en-US" sz="1800" b="0" dirty="0" smtClean="0">
                <a:solidFill>
                  <a:srgbClr val="003BF8"/>
                </a:solidFill>
                <a:latin typeface="Arial" pitchFamily="34" charset="0"/>
              </a:rPr>
              <a:t>C</a:t>
            </a:r>
            <a:r>
              <a:rPr lang="en-US" sz="1800" b="0" dirty="0">
                <a:solidFill>
                  <a:srgbClr val="003BF8"/>
                </a:solidFill>
                <a:latin typeface="Arial" pitchFamily="34" charset="0"/>
              </a:rPr>
              <a:t>$OMP END PARALLEL </a:t>
            </a:r>
            <a:r>
              <a:rPr lang="en-US" sz="1800" b="0" dirty="0" smtClean="0">
                <a:solidFill>
                  <a:srgbClr val="003BF8"/>
                </a:solidFill>
                <a:latin typeface="Arial" pitchFamily="34" charset="0"/>
              </a:rPr>
              <a:t>DO</a:t>
            </a:r>
            <a:r>
              <a:rPr lang="en-US" sz="1800" b="0" dirty="0" smtClean="0">
                <a:latin typeface="Arial" pitchFamily="34" charset="0"/>
              </a:rPr>
              <a:t> </a:t>
            </a:r>
            <a:endParaRPr lang="en-US" sz="1800" b="0" dirty="0">
              <a:latin typeface="Arial" pitchFamily="34" charset="0"/>
            </a:endParaRPr>
          </a:p>
          <a:p>
            <a:pPr eaLnBrk="0" hangingPunct="0">
              <a:lnSpc>
                <a:spcPct val="90000"/>
              </a:lnSpc>
              <a:spcBef>
                <a:spcPct val="20000"/>
              </a:spcBef>
            </a:pPr>
            <a:r>
              <a:rPr lang="en-US" sz="1800" b="0" dirty="0">
                <a:latin typeface="Arial" pitchFamily="34" charset="0"/>
              </a:rPr>
              <a:t>      print *, IS</a:t>
            </a:r>
          </a:p>
        </p:txBody>
      </p:sp>
      <p:grpSp>
        <p:nvGrpSpPr>
          <p:cNvPr id="2" name="Group 1"/>
          <p:cNvGrpSpPr/>
          <p:nvPr/>
        </p:nvGrpSpPr>
        <p:grpSpPr>
          <a:xfrm>
            <a:off x="1822622" y="2629428"/>
            <a:ext cx="7029278" cy="3712635"/>
            <a:chOff x="1822622" y="2629428"/>
            <a:chExt cx="7029278" cy="3712635"/>
          </a:xfrm>
        </p:grpSpPr>
        <p:sp>
          <p:nvSpPr>
            <p:cNvPr id="1684485" name="Rectangle 5"/>
            <p:cNvSpPr>
              <a:spLocks noChangeArrowheads="1"/>
            </p:cNvSpPr>
            <p:nvPr/>
          </p:nvSpPr>
          <p:spPr bwMode="auto">
            <a:xfrm>
              <a:off x="1822622" y="5507038"/>
              <a:ext cx="5334000" cy="835025"/>
            </a:xfrm>
            <a:prstGeom prst="rect">
              <a:avLst/>
            </a:prstGeom>
            <a:solidFill>
              <a:schemeClr val="accent3">
                <a:lumMod val="20000"/>
                <a:lumOff val="80000"/>
              </a:schemeClr>
            </a:solidFill>
            <a:ln w="12700">
              <a:noFill/>
              <a:miter lim="800000"/>
              <a:headEnd/>
              <a:tailEnd/>
            </a:ln>
            <a:effectLst>
              <a:outerShdw dist="38100" dir="2700000" algn="ctr" rotWithShape="0">
                <a:schemeClr val="tx1">
                  <a:alpha val="74000"/>
                </a:schemeClr>
              </a:outerShdw>
            </a:effectLst>
          </p:spPr>
          <p:txBody>
            <a:bodyPr lIns="92075" tIns="46038" rIns="92075" bIns="46038">
              <a:spAutoFit/>
            </a:bodyPr>
            <a:lstStyle/>
            <a:p>
              <a:pPr>
                <a:spcBef>
                  <a:spcPct val="50000"/>
                </a:spcBef>
                <a:defRPr/>
              </a:pPr>
              <a:r>
                <a:rPr lang="en-US" sz="2400" b="0" dirty="0">
                  <a:latin typeface="Arial" charset="0"/>
                  <a:ea typeface="+mn-ea"/>
                </a:rPr>
                <a:t>IS </a:t>
              </a:r>
              <a:r>
                <a:rPr lang="en-US" sz="2400" b="0" dirty="0" err="1">
                  <a:latin typeface="Arial" charset="0"/>
                  <a:ea typeface="+mn-ea"/>
                </a:rPr>
                <a:t>is</a:t>
              </a:r>
              <a:r>
                <a:rPr lang="en-US" sz="2400" b="0" dirty="0">
                  <a:latin typeface="Arial" charset="0"/>
                  <a:ea typeface="+mn-ea"/>
                </a:rPr>
                <a:t> defined as its value at the last iteration </a:t>
              </a:r>
              <a:r>
                <a:rPr lang="en-US" sz="2400" b="0" dirty="0" smtClean="0">
                  <a:latin typeface="Arial" charset="0"/>
                  <a:ea typeface="+mn-ea"/>
                </a:rPr>
                <a:t>(i.e</a:t>
              </a:r>
              <a:r>
                <a:rPr lang="en-US" sz="2400" b="0" dirty="0">
                  <a:latin typeface="Arial" charset="0"/>
                  <a:ea typeface="+mn-ea"/>
                </a:rPr>
                <a:t>. for J=1000)</a:t>
              </a:r>
            </a:p>
          </p:txBody>
        </p:sp>
        <p:sp>
          <p:nvSpPr>
            <p:cNvPr id="1684487" name="Rectangle 7"/>
            <p:cNvSpPr>
              <a:spLocks noChangeArrowheads="1"/>
            </p:cNvSpPr>
            <p:nvPr/>
          </p:nvSpPr>
          <p:spPr bwMode="auto">
            <a:xfrm>
              <a:off x="4876800" y="4267200"/>
              <a:ext cx="3975100" cy="835025"/>
            </a:xfrm>
            <a:prstGeom prst="rect">
              <a:avLst/>
            </a:prstGeom>
            <a:solidFill>
              <a:schemeClr val="accent3">
                <a:lumMod val="20000"/>
                <a:lumOff val="80000"/>
              </a:schemeClr>
            </a:solidFill>
            <a:ln w="12700">
              <a:noFill/>
              <a:miter lim="800000"/>
              <a:headEnd/>
              <a:tailEnd/>
            </a:ln>
            <a:effectLst>
              <a:outerShdw dist="38100" dir="2700000" algn="ctr" rotWithShape="0">
                <a:schemeClr val="tx1">
                  <a:alpha val="74000"/>
                </a:schemeClr>
              </a:outerShdw>
            </a:effectLst>
          </p:spPr>
          <p:txBody>
            <a:bodyPr lIns="92075" tIns="46038" rIns="92075" bIns="46038">
              <a:spAutoFit/>
            </a:bodyPr>
            <a:lstStyle/>
            <a:p>
              <a:pPr>
                <a:spcBef>
                  <a:spcPct val="50000"/>
                </a:spcBef>
                <a:defRPr/>
              </a:pPr>
              <a:r>
                <a:rPr lang="en-US" sz="2400" b="0" dirty="0">
                  <a:latin typeface="Arial" charset="0"/>
                  <a:ea typeface="+mn-ea"/>
                </a:rPr>
                <a:t>Each thread gets its own IS with an initial value of 0</a:t>
              </a:r>
            </a:p>
          </p:txBody>
        </p:sp>
        <p:sp>
          <p:nvSpPr>
            <p:cNvPr id="63496" name="Line 8"/>
            <p:cNvSpPr>
              <a:spLocks noChangeShapeType="1"/>
            </p:cNvSpPr>
            <p:nvPr/>
          </p:nvSpPr>
          <p:spPr bwMode="auto">
            <a:xfrm flipH="1" flipV="1">
              <a:off x="2133600" y="4114800"/>
              <a:ext cx="2667000" cy="458788"/>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63497" name="Line 9"/>
            <p:cNvSpPr>
              <a:spLocks noChangeShapeType="1"/>
            </p:cNvSpPr>
            <p:nvPr/>
          </p:nvSpPr>
          <p:spPr bwMode="auto">
            <a:xfrm flipH="1" flipV="1">
              <a:off x="1905000" y="5029200"/>
              <a:ext cx="2584622" cy="477838"/>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12" name="Rectangle 6"/>
            <p:cNvSpPr>
              <a:spLocks noChangeArrowheads="1"/>
            </p:cNvSpPr>
            <p:nvPr/>
          </p:nvSpPr>
          <p:spPr bwMode="auto">
            <a:xfrm>
              <a:off x="4800600" y="2629428"/>
              <a:ext cx="1292225" cy="1570303"/>
            </a:xfrm>
            <a:prstGeom prst="rect">
              <a:avLst/>
            </a:prstGeom>
            <a:noFill/>
            <a:ln w="12700">
              <a:noFill/>
              <a:miter lim="800000"/>
              <a:headEnd/>
              <a:tailEnd/>
            </a:ln>
            <a:effectLst/>
          </p:spPr>
          <p:txBody>
            <a:bodyPr wrap="square" lIns="92075" tIns="46038" rIns="92075" bIns="46038">
              <a:spAutoFit/>
            </a:bodyPr>
            <a:lstStyle/>
            <a:p>
              <a:pPr>
                <a:spcBef>
                  <a:spcPct val="50000"/>
                </a:spcBef>
              </a:pPr>
              <a:r>
                <a:rPr lang="en-US" sz="9600" b="0" dirty="0" smtClean="0">
                  <a:solidFill>
                    <a:srgbClr val="FF0000"/>
                  </a:solidFill>
                  <a:latin typeface="Zapf Dingbats"/>
                  <a:ea typeface="Zapf Dingbats"/>
                  <a:cs typeface="Zapf Dingbats"/>
                  <a:sym typeface="Zapf Dingbats"/>
                </a:rPr>
                <a:t>✔</a:t>
              </a:r>
              <a:endParaRPr lang="en-US" sz="9600" b="0" dirty="0">
                <a:solidFill>
                  <a:srgbClr val="FF0000"/>
                </a:solidFill>
                <a:latin typeface="Arial" pitchFamily="34" charset="0"/>
              </a:endParaRPr>
            </a:p>
          </p:txBody>
        </p:sp>
      </p:grpSp>
      <p:sp>
        <p:nvSpPr>
          <p:cNvPr id="14" name="Rectangle 6"/>
          <p:cNvSpPr>
            <a:spLocks noChangeArrowheads="1"/>
          </p:cNvSpPr>
          <p:nvPr/>
        </p:nvSpPr>
        <p:spPr bwMode="auto">
          <a:xfrm>
            <a:off x="4114800" y="3276600"/>
            <a:ext cx="5105400" cy="646973"/>
          </a:xfrm>
          <a:prstGeom prst="rect">
            <a:avLst/>
          </a:prstGeom>
          <a:solidFill>
            <a:schemeClr val="accent2"/>
          </a:solidFill>
          <a:ln w="12700">
            <a:noFill/>
            <a:miter lim="800000"/>
            <a:headEnd/>
            <a:tailEnd/>
          </a:ln>
          <a:effectLst/>
        </p:spPr>
        <p:txBody>
          <a:bodyPr wrap="square" lIns="92075" tIns="46038" rIns="92075" bIns="46038">
            <a:spAutoFit/>
          </a:bodyPr>
          <a:lstStyle/>
          <a:p>
            <a:pPr>
              <a:spcBef>
                <a:spcPct val="50000"/>
              </a:spcBef>
            </a:pPr>
            <a:r>
              <a:rPr lang="en-US" sz="3600" dirty="0" smtClean="0">
                <a:solidFill>
                  <a:srgbClr val="FFC000"/>
                </a:solidFill>
                <a:latin typeface="+mn-lt"/>
                <a:ea typeface="+mn-ea"/>
                <a:sym typeface="Zapf Dingbats"/>
              </a:rPr>
              <a:t>Is this code meaningful?</a:t>
            </a:r>
            <a:endParaRPr lang="en-US" sz="3600" dirty="0">
              <a:solidFill>
                <a:srgbClr val="FFC000"/>
              </a:solidFill>
              <a:latin typeface="+mn-lt"/>
              <a:ea typeface="+mn-ea"/>
            </a:endParaRPr>
          </a:p>
        </p:txBody>
      </p:sp>
    </p:spTree>
    <p:extLst>
      <p:ext uri="{BB962C8B-B14F-4D97-AF65-F5344CB8AC3E}">
        <p14:creationId xmlns:p14="http://schemas.microsoft.com/office/powerpoint/2010/main" val="3520436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333632" y="228600"/>
            <a:ext cx="8496300" cy="609600"/>
          </a:xfrm>
          <a:noFill/>
        </p:spPr>
        <p:txBody>
          <a:bodyPr lIns="90488" tIns="44450" rIns="90488" bIns="44450" anchor="b"/>
          <a:lstStyle/>
          <a:p>
            <a:pPr eaLnBrk="1" hangingPunct="1">
              <a:lnSpc>
                <a:spcPct val="89000"/>
              </a:lnSpc>
            </a:pPr>
            <a:r>
              <a:rPr lang="en-US" dirty="0" smtClean="0"/>
              <a:t>OpenMP Reduction</a:t>
            </a:r>
          </a:p>
        </p:txBody>
      </p:sp>
      <p:sp>
        <p:nvSpPr>
          <p:cNvPr id="65538" name="Slide Number Placeholder 4"/>
          <p:cNvSpPr>
            <a:spLocks noGrp="1"/>
          </p:cNvSpPr>
          <p:nvPr>
            <p:ph type="sldNum" sz="quarter" idx="12"/>
          </p:nvPr>
        </p:nvSpPr>
        <p:spPr bwMode="auto">
          <a:noFill/>
          <a:ln>
            <a:miter lim="800000"/>
            <a:headEnd/>
            <a:tailEnd/>
          </a:ln>
        </p:spPr>
        <p:txBody>
          <a:bodyPr/>
          <a:lstStyle/>
          <a:p>
            <a:fld id="{15888C06-526B-49B6-B868-7C8FD97E06E5}" type="slidenum">
              <a:rPr lang="en-US"/>
              <a:pPr/>
              <a:t>42</a:t>
            </a:fld>
            <a:endParaRPr lang="en-US"/>
          </a:p>
        </p:txBody>
      </p:sp>
      <p:sp>
        <p:nvSpPr>
          <p:cNvPr id="65539" name="Rectangle 3"/>
          <p:cNvSpPr>
            <a:spLocks noChangeArrowheads="1"/>
          </p:cNvSpPr>
          <p:nvPr/>
        </p:nvSpPr>
        <p:spPr bwMode="auto">
          <a:xfrm>
            <a:off x="4572000" y="2057400"/>
            <a:ext cx="3967163" cy="4284663"/>
          </a:xfrm>
          <a:prstGeom prst="rect">
            <a:avLst/>
          </a:prstGeom>
          <a:noFill/>
          <a:ln w="9525">
            <a:noFill/>
            <a:miter lim="800000"/>
            <a:headEnd/>
            <a:tailEnd/>
          </a:ln>
        </p:spPr>
        <p:txBody>
          <a:bodyPr lIns="90488" tIns="44450" rIns="90488" bIns="44450"/>
          <a:lstStyle/>
          <a:p>
            <a:pPr marL="342900" indent="-342900">
              <a:lnSpc>
                <a:spcPct val="80000"/>
              </a:lnSpc>
              <a:spcBef>
                <a:spcPct val="20000"/>
              </a:spcBef>
            </a:pPr>
            <a:endParaRPr lang="en-US" sz="2400" b="0">
              <a:latin typeface="Arial" pitchFamily="34" charset="0"/>
            </a:endParaRPr>
          </a:p>
        </p:txBody>
      </p:sp>
      <p:sp>
        <p:nvSpPr>
          <p:cNvPr id="65541" name="Rectangle 7"/>
          <p:cNvSpPr>
            <a:spLocks noChangeArrowheads="1"/>
          </p:cNvSpPr>
          <p:nvPr/>
        </p:nvSpPr>
        <p:spPr bwMode="auto">
          <a:xfrm>
            <a:off x="333632" y="1226832"/>
            <a:ext cx="8505568" cy="982968"/>
          </a:xfrm>
          <a:prstGeom prst="rect">
            <a:avLst/>
          </a:prstGeom>
          <a:noFill/>
          <a:ln w="9525">
            <a:noFill/>
            <a:miter lim="800000"/>
            <a:headEnd/>
            <a:tailEnd/>
          </a:ln>
        </p:spPr>
        <p:txBody>
          <a:bodyPr lIns="90488" tIns="44450" rIns="90488" bIns="44450"/>
          <a:lstStyle/>
          <a:p>
            <a:pPr marL="285750" indent="-285750">
              <a:lnSpc>
                <a:spcPct val="94000"/>
              </a:lnSpc>
              <a:spcBef>
                <a:spcPct val="30000"/>
              </a:spcBef>
              <a:buClr>
                <a:schemeClr val="tx2"/>
              </a:buClr>
              <a:buSzPct val="75000"/>
              <a:buFont typeface="Wingdings" pitchFamily="2" charset="2"/>
              <a:buChar char="l"/>
            </a:pPr>
            <a:r>
              <a:rPr lang="en-US" b="0" dirty="0">
                <a:latin typeface="Arial" pitchFamily="34" charset="0"/>
              </a:rPr>
              <a:t>Here is the correct way to parallelize this code.</a:t>
            </a:r>
          </a:p>
        </p:txBody>
      </p:sp>
      <p:sp>
        <p:nvSpPr>
          <p:cNvPr id="8" name="Rectangle 8"/>
          <p:cNvSpPr>
            <a:spLocks noChangeArrowheads="1"/>
          </p:cNvSpPr>
          <p:nvPr/>
        </p:nvSpPr>
        <p:spPr bwMode="auto">
          <a:xfrm>
            <a:off x="1295400" y="2667000"/>
            <a:ext cx="6096000" cy="2062745"/>
          </a:xfrm>
          <a:prstGeom prst="rect">
            <a:avLst/>
          </a:prstGeom>
          <a:solidFill>
            <a:schemeClr val="accent1">
              <a:lumMod val="20000"/>
              <a:lumOff val="80000"/>
            </a:schemeClr>
          </a:solidFill>
          <a:ln w="9525">
            <a:noFill/>
            <a:miter lim="800000"/>
            <a:headEnd/>
            <a:tailEnd/>
          </a:ln>
        </p:spPr>
        <p:txBody>
          <a:bodyPr lIns="92075" tIns="46038" rIns="92075" bIns="46038" anchor="ctr">
            <a:spAutoFit/>
          </a:bodyPr>
          <a:lstStyle/>
          <a:p>
            <a:pPr eaLnBrk="0" hangingPunct="0">
              <a:lnSpc>
                <a:spcPct val="90000"/>
              </a:lnSpc>
              <a:spcBef>
                <a:spcPct val="20000"/>
              </a:spcBef>
            </a:pPr>
            <a:r>
              <a:rPr lang="en-US" sz="2000" b="0" dirty="0" smtClean="0">
                <a:latin typeface="Arial" pitchFamily="34" charset="0"/>
              </a:rPr>
              <a:t>      IS </a:t>
            </a:r>
            <a:r>
              <a:rPr lang="en-US" sz="2000" b="0" dirty="0">
                <a:latin typeface="Arial" pitchFamily="34" charset="0"/>
              </a:rPr>
              <a:t>= 0</a:t>
            </a:r>
          </a:p>
          <a:p>
            <a:pPr eaLnBrk="0" hangingPunct="0">
              <a:lnSpc>
                <a:spcPct val="90000"/>
              </a:lnSpc>
              <a:spcBef>
                <a:spcPct val="20000"/>
              </a:spcBef>
            </a:pPr>
            <a:r>
              <a:rPr lang="en-US" sz="2000" b="0" dirty="0">
                <a:solidFill>
                  <a:srgbClr val="003BF8"/>
                </a:solidFill>
                <a:latin typeface="Arial" pitchFamily="34" charset="0"/>
              </a:rPr>
              <a:t>C$OMP PARALLEL DO </a:t>
            </a:r>
            <a:r>
              <a:rPr lang="en-US" sz="2000" i="1" dirty="0">
                <a:solidFill>
                  <a:srgbClr val="003BF8"/>
                </a:solidFill>
                <a:latin typeface="Arial" pitchFamily="34" charset="0"/>
              </a:rPr>
              <a:t>REDUCTION(+:IS)</a:t>
            </a:r>
          </a:p>
          <a:p>
            <a:pPr eaLnBrk="0" hangingPunct="0">
              <a:lnSpc>
                <a:spcPct val="90000"/>
              </a:lnSpc>
              <a:spcBef>
                <a:spcPct val="20000"/>
              </a:spcBef>
            </a:pPr>
            <a:r>
              <a:rPr lang="en-US" sz="2000" b="0" dirty="0">
                <a:latin typeface="Arial" pitchFamily="34" charset="0"/>
              </a:rPr>
              <a:t>      DO </a:t>
            </a:r>
            <a:r>
              <a:rPr lang="en-US" sz="2000" dirty="0" smtClean="0">
                <a:latin typeface="Arial" pitchFamily="34" charset="0"/>
              </a:rPr>
              <a:t>20</a:t>
            </a:r>
            <a:r>
              <a:rPr lang="en-US" sz="2000" b="0" dirty="0" smtClean="0">
                <a:latin typeface="Arial" pitchFamily="34" charset="0"/>
              </a:rPr>
              <a:t> J=1,1000 </a:t>
            </a:r>
            <a:endParaRPr lang="en-US" sz="2000" b="0" dirty="0">
              <a:latin typeface="Arial" pitchFamily="34" charset="0"/>
            </a:endParaRPr>
          </a:p>
          <a:p>
            <a:pPr eaLnBrk="0" hangingPunct="0">
              <a:lnSpc>
                <a:spcPct val="90000"/>
              </a:lnSpc>
              <a:spcBef>
                <a:spcPct val="20000"/>
              </a:spcBef>
            </a:pPr>
            <a:r>
              <a:rPr lang="en-US" sz="2000" b="0" dirty="0">
                <a:latin typeface="Arial" pitchFamily="34" charset="0"/>
              </a:rPr>
              <a:t>	    IS = IS + J</a:t>
            </a:r>
          </a:p>
          <a:p>
            <a:pPr eaLnBrk="0" hangingPunct="0">
              <a:lnSpc>
                <a:spcPct val="90000"/>
              </a:lnSpc>
              <a:spcBef>
                <a:spcPct val="20000"/>
              </a:spcBef>
            </a:pPr>
            <a:r>
              <a:rPr lang="en-US" sz="2000" dirty="0" smtClean="0">
                <a:latin typeface="Arial" pitchFamily="34" charset="0"/>
              </a:rPr>
              <a:t>20</a:t>
            </a:r>
            <a:r>
              <a:rPr lang="en-US" sz="2000" b="0" dirty="0" smtClean="0">
                <a:latin typeface="Arial" pitchFamily="34" charset="0"/>
              </a:rPr>
              <a:t>  </a:t>
            </a:r>
            <a:r>
              <a:rPr lang="en-US" sz="2000" b="0" dirty="0">
                <a:latin typeface="Arial" pitchFamily="34" charset="0"/>
              </a:rPr>
              <a:t>CONTINUE </a:t>
            </a:r>
          </a:p>
          <a:p>
            <a:pPr eaLnBrk="0" hangingPunct="0">
              <a:lnSpc>
                <a:spcPct val="90000"/>
              </a:lnSpc>
              <a:spcBef>
                <a:spcPct val="20000"/>
              </a:spcBef>
            </a:pPr>
            <a:r>
              <a:rPr lang="en-US" sz="2000" b="0" dirty="0">
                <a:latin typeface="Arial" pitchFamily="34" charset="0"/>
              </a:rPr>
              <a:t>      print *, IS</a:t>
            </a:r>
          </a:p>
        </p:txBody>
      </p:sp>
      <p:sp>
        <p:nvSpPr>
          <p:cNvPr id="9" name="Rectangle 7"/>
          <p:cNvSpPr>
            <a:spLocks noChangeArrowheads="1"/>
          </p:cNvSpPr>
          <p:nvPr/>
        </p:nvSpPr>
        <p:spPr bwMode="auto">
          <a:xfrm>
            <a:off x="3429000" y="5410200"/>
            <a:ext cx="5110163" cy="831639"/>
          </a:xfrm>
          <a:prstGeom prst="rect">
            <a:avLst/>
          </a:prstGeom>
          <a:solidFill>
            <a:schemeClr val="accent2">
              <a:lumMod val="20000"/>
              <a:lumOff val="80000"/>
            </a:schemeClr>
          </a:solidFill>
          <a:ln w="0">
            <a:noFill/>
            <a:miter lim="800000"/>
            <a:headEnd/>
            <a:tailEnd/>
          </a:ln>
          <a:effectLst>
            <a:outerShdw dist="107763" dir="2700000" algn="ctr" rotWithShape="0">
              <a:schemeClr val="accent6">
                <a:lumMod val="40000"/>
                <a:lumOff val="60000"/>
              </a:schemeClr>
            </a:outerShdw>
          </a:effectLst>
        </p:spPr>
        <p:txBody>
          <a:bodyPr wrap="square" lIns="92075" tIns="46038" rIns="92075" bIns="46038">
            <a:spAutoFit/>
          </a:bodyPr>
          <a:lstStyle/>
          <a:p>
            <a:pPr>
              <a:spcBef>
                <a:spcPct val="50000"/>
              </a:spcBef>
              <a:defRPr/>
            </a:pPr>
            <a:r>
              <a:rPr lang="en-US" sz="2400" b="0" dirty="0" smtClean="0">
                <a:latin typeface="Arial" charset="0"/>
                <a:ea typeface="+mn-ea"/>
              </a:rPr>
              <a:t>Reduction NOT implies </a:t>
            </a:r>
            <a:r>
              <a:rPr lang="en-US" sz="2400" b="0" dirty="0" err="1" smtClean="0">
                <a:latin typeface="Arial" charset="0"/>
                <a:ea typeface="+mn-ea"/>
              </a:rPr>
              <a:t>firstprivate</a:t>
            </a:r>
            <a:r>
              <a:rPr lang="en-US" sz="2400" b="0" dirty="0" smtClean="0">
                <a:latin typeface="Arial" charset="0"/>
                <a:ea typeface="+mn-ea"/>
              </a:rPr>
              <a:t>, where is the initial 0 comes from?</a:t>
            </a:r>
          </a:p>
        </p:txBody>
      </p:sp>
      <p:sp>
        <p:nvSpPr>
          <p:cNvPr id="10" name="Line 8"/>
          <p:cNvSpPr>
            <a:spLocks noChangeShapeType="1"/>
          </p:cNvSpPr>
          <p:nvPr/>
        </p:nvSpPr>
        <p:spPr bwMode="auto">
          <a:xfrm flipH="1" flipV="1">
            <a:off x="5105400" y="3352800"/>
            <a:ext cx="1676400" cy="1905000"/>
          </a:xfrm>
          <a:prstGeom prst="line">
            <a:avLst/>
          </a:prstGeom>
          <a:noFill/>
          <a:ln w="12700">
            <a:solidFill>
              <a:schemeClr val="tx1"/>
            </a:solidFill>
            <a:round/>
            <a:headEnd type="none" w="sm" len="sm"/>
            <a:tailEnd type="stealth" w="med" len="med"/>
          </a:ln>
        </p:spPr>
        <p:txBody>
          <a:bodyPr wrap="none" anchor="ctr"/>
          <a:lstStyle/>
          <a:p>
            <a:endParaRPr lang="en-US"/>
          </a:p>
        </p:txBody>
      </p:sp>
    </p:spTree>
    <p:extLst>
      <p:ext uri="{BB962C8B-B14F-4D97-AF65-F5344CB8AC3E}">
        <p14:creationId xmlns:p14="http://schemas.microsoft.com/office/powerpoint/2010/main" val="3214675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Reduction </a:t>
            </a:r>
            <a:r>
              <a:rPr lang="en-US" dirty="0"/>
              <a:t>operands/initial-values</a:t>
            </a:r>
          </a:p>
        </p:txBody>
      </p:sp>
      <p:sp>
        <p:nvSpPr>
          <p:cNvPr id="1699843" name="Rectangle 3"/>
          <p:cNvSpPr>
            <a:spLocks noGrp="1" noChangeArrowheads="1"/>
          </p:cNvSpPr>
          <p:nvPr>
            <p:ph idx="1"/>
          </p:nvPr>
        </p:nvSpPr>
        <p:spPr>
          <a:xfrm>
            <a:off x="381000" y="1371600"/>
            <a:ext cx="8515350" cy="1911350"/>
          </a:xfrm>
        </p:spPr>
        <p:txBody>
          <a:bodyPr>
            <a:normAutofit/>
          </a:bodyPr>
          <a:lstStyle/>
          <a:p>
            <a:pPr marL="493776" indent="-457200">
              <a:defRPr/>
            </a:pPr>
            <a:r>
              <a:rPr lang="en-US" dirty="0"/>
              <a:t>A</a:t>
            </a:r>
            <a:r>
              <a:rPr lang="en-US" dirty="0" smtClean="0">
                <a:ea typeface="+mn-ea"/>
              </a:rPr>
              <a:t>ssociative operands </a:t>
            </a:r>
            <a:r>
              <a:rPr lang="en-US" dirty="0">
                <a:ea typeface="+mn-ea"/>
              </a:rPr>
              <a:t>used with </a:t>
            </a:r>
            <a:r>
              <a:rPr lang="en-US" dirty="0" smtClean="0">
                <a:ea typeface="+mn-ea"/>
              </a:rPr>
              <a:t>reduction</a:t>
            </a:r>
            <a:endParaRPr lang="en-US" dirty="0">
              <a:ea typeface="+mn-ea"/>
            </a:endParaRPr>
          </a:p>
          <a:p>
            <a:pPr marL="493776" indent="-457200">
              <a:defRPr/>
            </a:pPr>
            <a:r>
              <a:rPr lang="en-US" dirty="0">
                <a:ea typeface="+mn-ea"/>
              </a:rPr>
              <a:t>Initial values are the ones that make sense </a:t>
            </a:r>
            <a:r>
              <a:rPr lang="en-US" dirty="0" smtClean="0">
                <a:ea typeface="+mn-ea"/>
              </a:rPr>
              <a:t>mathematically</a:t>
            </a:r>
            <a:endParaRPr lang="en-US" dirty="0">
              <a:ea typeface="+mn-ea"/>
            </a:endParaRPr>
          </a:p>
        </p:txBody>
      </p:sp>
      <p:sp>
        <p:nvSpPr>
          <p:cNvPr id="67587" name="Slide Number Placeholder 3"/>
          <p:cNvSpPr>
            <a:spLocks noGrp="1"/>
          </p:cNvSpPr>
          <p:nvPr>
            <p:ph type="sldNum" sz="quarter" idx="12"/>
          </p:nvPr>
        </p:nvSpPr>
        <p:spPr bwMode="auto">
          <a:noFill/>
          <a:ln>
            <a:miter lim="800000"/>
            <a:headEnd/>
            <a:tailEnd/>
          </a:ln>
        </p:spPr>
        <p:txBody>
          <a:bodyPr/>
          <a:lstStyle/>
          <a:p>
            <a:fld id="{EC561C9D-A942-4BF8-B149-A28F12AFF02D}" type="slidenum">
              <a:rPr lang="en-US"/>
              <a:pPr/>
              <a:t>43</a:t>
            </a:fld>
            <a:endParaRPr lang="en-US"/>
          </a:p>
        </p:txBody>
      </p:sp>
      <p:graphicFrame>
        <p:nvGraphicFramePr>
          <p:cNvPr id="1699844" name="Group 4"/>
          <p:cNvGraphicFramePr>
            <a:graphicFrameLocks noGrp="1"/>
          </p:cNvGraphicFramePr>
          <p:nvPr>
            <p:extLst>
              <p:ext uri="{D42A27DB-BD31-4B8C-83A1-F6EECF244321}">
                <p14:modId xmlns:p14="http://schemas.microsoft.com/office/powerpoint/2010/main" val="3841350414"/>
              </p:ext>
            </p:extLst>
          </p:nvPr>
        </p:nvGraphicFramePr>
        <p:xfrm>
          <a:off x="685800" y="3581400"/>
          <a:ext cx="3352800" cy="2844801"/>
        </p:xfrm>
        <a:graphic>
          <a:graphicData uri="http://schemas.openxmlformats.org/drawingml/2006/table">
            <a:tbl>
              <a:tblPr/>
              <a:tblGrid>
                <a:gridCol w="1447800"/>
                <a:gridCol w="1905000"/>
              </a:tblGrid>
              <a:tr h="568325">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Operand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Initial value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9913">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8325">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9913">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8325">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.AND.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All 1</a:t>
                      </a:r>
                      <a:r>
                        <a:rPr kumimoji="0" lang="ja-JP" altLang="en-US" sz="2400" b="0" i="0" u="none" strike="noStrike" cap="none" normalizeH="0" baseline="0" dirty="0" smtClean="0">
                          <a:ln>
                            <a:noFill/>
                          </a:ln>
                          <a:solidFill>
                            <a:schemeClr val="tx1"/>
                          </a:solidFill>
                          <a:effectLst/>
                          <a:latin typeface="Arial" pitchFamily="34" charset="0"/>
                          <a:ea typeface="MS PGothic" pitchFamily="34" charset="-128"/>
                        </a:rPr>
                        <a:t>’</a:t>
                      </a:r>
                      <a:r>
                        <a:rPr kumimoji="0" lang="en-US" altLang="ja-JP" sz="2400" b="0" i="0" u="none" strike="noStrike" cap="none" normalizeH="0" baseline="0" dirty="0" smtClean="0">
                          <a:ln>
                            <a:noFill/>
                          </a:ln>
                          <a:solidFill>
                            <a:schemeClr val="tx1"/>
                          </a:solidFill>
                          <a:effectLst/>
                          <a:latin typeface="Arial" pitchFamily="34" charset="0"/>
                          <a:ea typeface="MS PGothic" pitchFamily="34" charset="-128"/>
                        </a:rPr>
                        <a:t>s</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699864" name="Group 24"/>
          <p:cNvGraphicFramePr>
            <a:graphicFrameLocks noGrp="1"/>
          </p:cNvGraphicFramePr>
          <p:nvPr>
            <p:extLst>
              <p:ext uri="{D42A27DB-BD31-4B8C-83A1-F6EECF244321}">
                <p14:modId xmlns:p14="http://schemas.microsoft.com/office/powerpoint/2010/main" val="2464832027"/>
              </p:ext>
            </p:extLst>
          </p:nvPr>
        </p:nvGraphicFramePr>
        <p:xfrm>
          <a:off x="5029200" y="3581400"/>
          <a:ext cx="3352800" cy="2844801"/>
        </p:xfrm>
        <a:graphic>
          <a:graphicData uri="http://schemas.openxmlformats.org/drawingml/2006/table">
            <a:tbl>
              <a:tblPr/>
              <a:tblGrid>
                <a:gridCol w="1447800"/>
                <a:gridCol w="1905000"/>
              </a:tblGrid>
              <a:tr h="568325">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Operand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Initial value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9913">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8325">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MAX</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9913">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MIN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8325">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93000"/>
                        </a:lnSpc>
                        <a:spcBef>
                          <a:spcPct val="3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All 1</a:t>
                      </a:r>
                      <a:r>
                        <a:rPr kumimoji="0" lang="ja-JP" altLang="en-US" sz="2400" b="0" i="0" u="none" strike="noStrike" cap="none" normalizeH="0" baseline="0" dirty="0" smtClean="0">
                          <a:ln>
                            <a:noFill/>
                          </a:ln>
                          <a:solidFill>
                            <a:schemeClr val="tx1"/>
                          </a:solidFill>
                          <a:effectLst/>
                          <a:latin typeface="Arial" pitchFamily="34" charset="0"/>
                          <a:ea typeface="MS PGothic" pitchFamily="34" charset="-128"/>
                        </a:rPr>
                        <a:t>’</a:t>
                      </a:r>
                      <a:r>
                        <a:rPr kumimoji="0" lang="en-US" altLang="ja-JP" sz="2400" b="0" i="0" u="none" strike="noStrike" cap="none" normalizeH="0" baseline="0" dirty="0" smtClean="0">
                          <a:ln>
                            <a:noFill/>
                          </a:ln>
                          <a:solidFill>
                            <a:schemeClr val="tx1"/>
                          </a:solidFill>
                          <a:effectLst/>
                          <a:latin typeface="Arial" pitchFamily="34" charset="0"/>
                          <a:ea typeface="MS PGothic" pitchFamily="34" charset="-128"/>
                        </a:rPr>
                        <a:t>s</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156236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noFill/>
        </p:spPr>
        <p:txBody>
          <a:bodyPr lIns="90488" tIns="44450" rIns="90488" bIns="44450" anchor="b"/>
          <a:lstStyle/>
          <a:p>
            <a:pPr eaLnBrk="1" hangingPunct="1">
              <a:lnSpc>
                <a:spcPct val="89000"/>
              </a:lnSpc>
            </a:pPr>
            <a:r>
              <a:rPr lang="en-US" dirty="0" smtClean="0"/>
              <a:t>OpenMP </a:t>
            </a:r>
            <a:r>
              <a:rPr lang="en-US" dirty="0" err="1" smtClean="0"/>
              <a:t>Threadprivate</a:t>
            </a:r>
            <a:endParaRPr lang="en-US" dirty="0" smtClean="0"/>
          </a:p>
        </p:txBody>
      </p:sp>
      <p:sp>
        <p:nvSpPr>
          <p:cNvPr id="69634" name="Rectangle 4"/>
          <p:cNvSpPr>
            <a:spLocks noGrp="1" noChangeArrowheads="1"/>
          </p:cNvSpPr>
          <p:nvPr>
            <p:ph sz="half" idx="1"/>
          </p:nvPr>
        </p:nvSpPr>
        <p:spPr>
          <a:xfrm>
            <a:off x="457200" y="1371600"/>
            <a:ext cx="8229600" cy="4724400"/>
          </a:xfrm>
        </p:spPr>
        <p:txBody>
          <a:bodyPr lIns="90488" tIns="44450" rIns="90488" bIns="44450">
            <a:normAutofit/>
          </a:bodyPr>
          <a:lstStyle/>
          <a:p>
            <a:pPr eaLnBrk="1" hangingPunct="1">
              <a:lnSpc>
                <a:spcPct val="94000"/>
              </a:lnSpc>
            </a:pPr>
            <a:r>
              <a:rPr lang="en-US" dirty="0" smtClean="0"/>
              <a:t>Makes global data private to a thread, </a:t>
            </a:r>
            <a:r>
              <a:rPr lang="en-US" i="1" dirty="0" smtClean="0">
                <a:solidFill>
                  <a:srgbClr val="002DBE"/>
                </a:solidFill>
              </a:rPr>
              <a:t>thus crossing parallel region boundary</a:t>
            </a:r>
          </a:p>
          <a:p>
            <a:pPr lvl="1" eaLnBrk="1" hangingPunct="1">
              <a:lnSpc>
                <a:spcPct val="94000"/>
              </a:lnSpc>
            </a:pPr>
            <a:r>
              <a:rPr lang="en-US" dirty="0" smtClean="0"/>
              <a:t>Fortran: </a:t>
            </a:r>
            <a:r>
              <a:rPr lang="en-US" dirty="0" smtClean="0">
                <a:latin typeface="Times New Roman" pitchFamily="18" charset="0"/>
              </a:rPr>
              <a:t>COMMON</a:t>
            </a:r>
            <a:r>
              <a:rPr lang="en-US" dirty="0" smtClean="0"/>
              <a:t>  blocks</a:t>
            </a:r>
          </a:p>
          <a:p>
            <a:pPr lvl="1" eaLnBrk="1" hangingPunct="1">
              <a:lnSpc>
                <a:spcPct val="94000"/>
              </a:lnSpc>
            </a:pPr>
            <a:r>
              <a:rPr lang="en-US" dirty="0" smtClean="0"/>
              <a:t>C: File scope and static variables</a:t>
            </a:r>
          </a:p>
          <a:p>
            <a:pPr eaLnBrk="1" hangingPunct="1">
              <a:lnSpc>
                <a:spcPct val="94000"/>
              </a:lnSpc>
            </a:pPr>
            <a:r>
              <a:rPr lang="en-US" dirty="0" smtClean="0"/>
              <a:t>Different from making them </a:t>
            </a:r>
            <a:r>
              <a:rPr lang="en-US" sz="2400" dirty="0" smtClean="0">
                <a:latin typeface="Times New Roman" pitchFamily="18" charset="0"/>
              </a:rPr>
              <a:t>PRIVATE</a:t>
            </a:r>
            <a:endParaRPr lang="en-US" dirty="0" smtClean="0"/>
          </a:p>
          <a:p>
            <a:pPr lvl="1" eaLnBrk="1" hangingPunct="1">
              <a:lnSpc>
                <a:spcPct val="94000"/>
              </a:lnSpc>
            </a:pPr>
            <a:r>
              <a:rPr lang="en-US" dirty="0"/>
              <a:t>W</a:t>
            </a:r>
            <a:r>
              <a:rPr lang="en-US" dirty="0" smtClean="0"/>
              <a:t>ith </a:t>
            </a:r>
            <a:r>
              <a:rPr lang="en-US" dirty="0" smtClean="0">
                <a:latin typeface="Times New Roman" pitchFamily="18" charset="0"/>
              </a:rPr>
              <a:t>PRIVATE,</a:t>
            </a:r>
            <a:r>
              <a:rPr lang="en-US" dirty="0" smtClean="0"/>
              <a:t> global variables are masked. </a:t>
            </a:r>
          </a:p>
          <a:p>
            <a:pPr lvl="1" eaLnBrk="1" hangingPunct="1">
              <a:lnSpc>
                <a:spcPct val="94000"/>
              </a:lnSpc>
            </a:pPr>
            <a:r>
              <a:rPr lang="en-US" dirty="0" smtClean="0">
                <a:solidFill>
                  <a:srgbClr val="003BF8"/>
                </a:solidFill>
                <a:latin typeface="Times New Roman" pitchFamily="18" charset="0"/>
              </a:rPr>
              <a:t>THREADPRIVATE</a:t>
            </a:r>
            <a:r>
              <a:rPr lang="en-US" dirty="0" smtClean="0">
                <a:solidFill>
                  <a:srgbClr val="003BF8"/>
                </a:solidFill>
              </a:rPr>
              <a:t> </a:t>
            </a:r>
            <a:r>
              <a:rPr lang="en-US" dirty="0" smtClean="0"/>
              <a:t>preserves global scope within each thread</a:t>
            </a:r>
          </a:p>
          <a:p>
            <a:pPr eaLnBrk="1" hangingPunct="1">
              <a:lnSpc>
                <a:spcPct val="94000"/>
              </a:lnSpc>
            </a:pPr>
            <a:r>
              <a:rPr lang="en-US" dirty="0" err="1" smtClean="0"/>
              <a:t>Threadprivate</a:t>
            </a:r>
            <a:r>
              <a:rPr lang="en-US" dirty="0" smtClean="0"/>
              <a:t> variables can be initialized using</a:t>
            </a:r>
            <a:r>
              <a:rPr lang="en-US" sz="2400" dirty="0" smtClean="0">
                <a:latin typeface="Courier" charset="0"/>
              </a:rPr>
              <a:t> </a:t>
            </a:r>
            <a:r>
              <a:rPr lang="en-US" sz="2400" dirty="0" smtClean="0">
                <a:latin typeface="Times New Roman" pitchFamily="18" charset="0"/>
              </a:rPr>
              <a:t>COPYIN </a:t>
            </a:r>
            <a:r>
              <a:rPr lang="en-US" dirty="0"/>
              <a:t>or by using DATA statements.</a:t>
            </a:r>
          </a:p>
        </p:txBody>
      </p:sp>
      <p:sp>
        <p:nvSpPr>
          <p:cNvPr id="69635" name="Slide Number Placeholder 4"/>
          <p:cNvSpPr>
            <a:spLocks noGrp="1"/>
          </p:cNvSpPr>
          <p:nvPr>
            <p:ph type="sldNum" sz="quarter" idx="12"/>
          </p:nvPr>
        </p:nvSpPr>
        <p:spPr bwMode="auto">
          <a:noFill/>
          <a:ln>
            <a:miter lim="800000"/>
            <a:headEnd/>
            <a:tailEnd/>
          </a:ln>
        </p:spPr>
        <p:txBody>
          <a:bodyPr/>
          <a:lstStyle/>
          <a:p>
            <a:fld id="{34744A0E-D3C4-4C09-AD32-55B8A1F03DA8}" type="slidenum">
              <a:rPr lang="en-US"/>
              <a:pPr/>
              <a:t>44</a:t>
            </a:fld>
            <a:endParaRPr lang="en-US"/>
          </a:p>
        </p:txBody>
      </p:sp>
      <p:sp>
        <p:nvSpPr>
          <p:cNvPr id="69636" name="Rectangle 3"/>
          <p:cNvSpPr>
            <a:spLocks noChangeArrowheads="1"/>
          </p:cNvSpPr>
          <p:nvPr/>
        </p:nvSpPr>
        <p:spPr bwMode="auto">
          <a:xfrm>
            <a:off x="4419600" y="2057400"/>
            <a:ext cx="3967163" cy="4284663"/>
          </a:xfrm>
          <a:prstGeom prst="rect">
            <a:avLst/>
          </a:prstGeom>
          <a:noFill/>
          <a:ln w="9525">
            <a:noFill/>
            <a:miter lim="800000"/>
            <a:headEnd/>
            <a:tailEnd/>
          </a:ln>
        </p:spPr>
        <p:txBody>
          <a:bodyPr lIns="90488" tIns="44450" rIns="90488" bIns="44450"/>
          <a:lstStyle/>
          <a:p>
            <a:pPr marL="342900" indent="-342900">
              <a:lnSpc>
                <a:spcPct val="80000"/>
              </a:lnSpc>
              <a:spcBef>
                <a:spcPct val="20000"/>
              </a:spcBef>
            </a:pPr>
            <a:endParaRPr lang="en-US" sz="2400" b="0">
              <a:latin typeface="Arial" pitchFamily="34" charset="0"/>
            </a:endParaRPr>
          </a:p>
        </p:txBody>
      </p:sp>
    </p:spTree>
    <p:extLst>
      <p:ext uri="{BB962C8B-B14F-4D97-AF65-F5344CB8AC3E}">
        <p14:creationId xmlns:p14="http://schemas.microsoft.com/office/powerpoint/2010/main" val="66372010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57200" y="0"/>
            <a:ext cx="8496300" cy="1143000"/>
          </a:xfrm>
        </p:spPr>
        <p:txBody>
          <a:bodyPr/>
          <a:lstStyle/>
          <a:p>
            <a:pPr eaLnBrk="1" hangingPunct="1"/>
            <a:r>
              <a:rPr lang="en-US" dirty="0" err="1" smtClean="0"/>
              <a:t>Threadprivate</a:t>
            </a:r>
            <a:r>
              <a:rPr lang="en-US" dirty="0" smtClean="0"/>
              <a:t>/</a:t>
            </a:r>
            <a:r>
              <a:rPr lang="en-US" dirty="0" err="1"/>
              <a:t>c</a:t>
            </a:r>
            <a:r>
              <a:rPr lang="en-US" dirty="0" err="1" smtClean="0"/>
              <a:t>opyin</a:t>
            </a:r>
            <a:r>
              <a:rPr lang="en-US" dirty="0" smtClean="0"/>
              <a:t> </a:t>
            </a:r>
          </a:p>
        </p:txBody>
      </p:sp>
      <p:sp>
        <p:nvSpPr>
          <p:cNvPr id="71682" name="Slide Number Placeholder 2"/>
          <p:cNvSpPr>
            <a:spLocks noGrp="1"/>
          </p:cNvSpPr>
          <p:nvPr>
            <p:ph type="sldNum" sz="quarter" idx="12"/>
          </p:nvPr>
        </p:nvSpPr>
        <p:spPr bwMode="auto">
          <a:noFill/>
          <a:ln>
            <a:miter lim="800000"/>
            <a:headEnd/>
            <a:tailEnd/>
          </a:ln>
        </p:spPr>
        <p:txBody>
          <a:bodyPr/>
          <a:lstStyle/>
          <a:p>
            <a:fld id="{961AE443-2256-4AA3-820C-66B21589CCA0}" type="slidenum">
              <a:rPr lang="en-US"/>
              <a:pPr/>
              <a:t>45</a:t>
            </a:fld>
            <a:endParaRPr lang="en-US"/>
          </a:p>
        </p:txBody>
      </p:sp>
      <p:sp>
        <p:nvSpPr>
          <p:cNvPr id="71683" name="Rectangle 3"/>
          <p:cNvSpPr>
            <a:spLocks noChangeArrowheads="1"/>
          </p:cNvSpPr>
          <p:nvPr/>
        </p:nvSpPr>
        <p:spPr bwMode="auto">
          <a:xfrm>
            <a:off x="1295400" y="2133600"/>
            <a:ext cx="6324600" cy="4109843"/>
          </a:xfrm>
          <a:prstGeom prst="rect">
            <a:avLst/>
          </a:prstGeom>
          <a:solidFill>
            <a:schemeClr val="accent1">
              <a:lumMod val="20000"/>
              <a:lumOff val="80000"/>
            </a:schemeClr>
          </a:solidFill>
          <a:ln w="12700">
            <a:noFill/>
            <a:miter lim="800000"/>
            <a:headEnd/>
            <a:tailEnd/>
          </a:ln>
          <a:effectLst/>
        </p:spPr>
        <p:txBody>
          <a:bodyPr wrap="square" anchor="ctr">
            <a:spAutoFit/>
          </a:bodyPr>
          <a:lstStyle/>
          <a:p>
            <a:pPr eaLnBrk="0" hangingPunct="0">
              <a:lnSpc>
                <a:spcPct val="90000"/>
              </a:lnSpc>
              <a:spcBef>
                <a:spcPct val="20000"/>
              </a:spcBef>
            </a:pPr>
            <a:r>
              <a:rPr lang="en-US" sz="1600" b="0" dirty="0">
                <a:latin typeface="Arial" pitchFamily="34" charset="0"/>
              </a:rPr>
              <a:t>      parameter (N=1000)</a:t>
            </a:r>
          </a:p>
          <a:p>
            <a:pPr eaLnBrk="0" hangingPunct="0">
              <a:lnSpc>
                <a:spcPct val="90000"/>
              </a:lnSpc>
              <a:spcBef>
                <a:spcPct val="20000"/>
              </a:spcBef>
            </a:pPr>
            <a:r>
              <a:rPr lang="en-US" sz="1600" b="0" dirty="0">
                <a:latin typeface="Arial" pitchFamily="34" charset="0"/>
              </a:rPr>
              <a:t>      common/</a:t>
            </a:r>
            <a:r>
              <a:rPr lang="en-US" sz="1600" b="0" dirty="0" err="1">
                <a:latin typeface="Arial" pitchFamily="34" charset="0"/>
              </a:rPr>
              <a:t>buf</a:t>
            </a:r>
            <a:r>
              <a:rPr lang="en-US" sz="1600" b="0" dirty="0">
                <a:latin typeface="Arial" pitchFamily="34" charset="0"/>
              </a:rPr>
              <a:t>/A(N</a:t>
            </a:r>
            <a:r>
              <a:rPr lang="en-US" sz="1600" b="0" dirty="0" smtClean="0">
                <a:latin typeface="Arial" pitchFamily="34" charset="0"/>
              </a:rPr>
              <a:t>)</a:t>
            </a:r>
          </a:p>
          <a:p>
            <a:pPr eaLnBrk="0" hangingPunct="0">
              <a:lnSpc>
                <a:spcPct val="90000"/>
              </a:lnSpc>
              <a:spcBef>
                <a:spcPct val="20000"/>
              </a:spcBef>
            </a:pPr>
            <a:r>
              <a:rPr lang="en-US" sz="1600" b="0" dirty="0" smtClean="0">
                <a:solidFill>
                  <a:srgbClr val="003BF8"/>
                </a:solidFill>
                <a:latin typeface="Arial" pitchFamily="34" charset="0"/>
              </a:rPr>
              <a:t>C</a:t>
            </a:r>
            <a:r>
              <a:rPr lang="en-US" sz="1600" b="0" dirty="0">
                <a:solidFill>
                  <a:srgbClr val="003BF8"/>
                </a:solidFill>
                <a:latin typeface="Arial" pitchFamily="34" charset="0"/>
              </a:rPr>
              <a:t>$OMP THREADPRIVATE(/</a:t>
            </a:r>
            <a:r>
              <a:rPr lang="en-US" sz="1600" b="0" dirty="0" err="1">
                <a:solidFill>
                  <a:srgbClr val="003BF8"/>
                </a:solidFill>
                <a:latin typeface="Arial" pitchFamily="34" charset="0"/>
              </a:rPr>
              <a:t>buf</a:t>
            </a:r>
            <a:r>
              <a:rPr lang="en-US" sz="1600" b="0" dirty="0">
                <a:solidFill>
                  <a:srgbClr val="003BF8"/>
                </a:solidFill>
                <a:latin typeface="Arial" pitchFamily="34" charset="0"/>
              </a:rPr>
              <a:t>/)</a:t>
            </a:r>
          </a:p>
          <a:p>
            <a:pPr eaLnBrk="0" hangingPunct="0">
              <a:lnSpc>
                <a:spcPct val="90000"/>
              </a:lnSpc>
              <a:spcBef>
                <a:spcPct val="20000"/>
              </a:spcBef>
            </a:pPr>
            <a:endParaRPr lang="en-US" sz="1600" b="0" dirty="0">
              <a:solidFill>
                <a:srgbClr val="FFFF00"/>
              </a:solidFill>
              <a:latin typeface="Arial" pitchFamily="34" charset="0"/>
            </a:endParaRPr>
          </a:p>
          <a:p>
            <a:pPr eaLnBrk="0" hangingPunct="0">
              <a:lnSpc>
                <a:spcPct val="90000"/>
              </a:lnSpc>
              <a:spcBef>
                <a:spcPct val="20000"/>
              </a:spcBef>
            </a:pPr>
            <a:r>
              <a:rPr lang="en-US" sz="1600" b="0" dirty="0">
                <a:latin typeface="Arial" pitchFamily="34" charset="0"/>
              </a:rPr>
              <a:t>C Initialize the A array</a:t>
            </a:r>
          </a:p>
          <a:p>
            <a:pPr eaLnBrk="0" hangingPunct="0">
              <a:lnSpc>
                <a:spcPct val="90000"/>
              </a:lnSpc>
              <a:spcBef>
                <a:spcPct val="20000"/>
              </a:spcBef>
            </a:pPr>
            <a:r>
              <a:rPr lang="en-US" sz="1600" b="0" dirty="0">
                <a:latin typeface="Arial" pitchFamily="34" charset="0"/>
              </a:rPr>
              <a:t>      call </a:t>
            </a:r>
            <a:r>
              <a:rPr lang="en-US" sz="1600" b="0" dirty="0" err="1">
                <a:latin typeface="Arial" pitchFamily="34" charset="0"/>
              </a:rPr>
              <a:t>init_data</a:t>
            </a:r>
            <a:r>
              <a:rPr lang="en-US" sz="1600" b="0" dirty="0">
                <a:latin typeface="Arial" pitchFamily="34" charset="0"/>
              </a:rPr>
              <a:t>(N,A)</a:t>
            </a:r>
          </a:p>
          <a:p>
            <a:pPr eaLnBrk="0" hangingPunct="0">
              <a:lnSpc>
                <a:spcPct val="90000"/>
              </a:lnSpc>
              <a:spcBef>
                <a:spcPct val="20000"/>
              </a:spcBef>
            </a:pPr>
            <a:endParaRPr lang="en-US" sz="1600" b="0" dirty="0">
              <a:latin typeface="Arial" pitchFamily="34" charset="0"/>
            </a:endParaRPr>
          </a:p>
          <a:p>
            <a:pPr eaLnBrk="0" hangingPunct="0">
              <a:lnSpc>
                <a:spcPct val="90000"/>
              </a:lnSpc>
              <a:spcBef>
                <a:spcPct val="20000"/>
              </a:spcBef>
            </a:pPr>
            <a:r>
              <a:rPr lang="en-US" sz="1600" b="0" dirty="0">
                <a:solidFill>
                  <a:srgbClr val="003BF8"/>
                </a:solidFill>
                <a:latin typeface="Arial" pitchFamily="34" charset="0"/>
              </a:rPr>
              <a:t>C$OMP PARALLEL </a:t>
            </a:r>
            <a:r>
              <a:rPr lang="en-US" sz="1600" dirty="0">
                <a:solidFill>
                  <a:srgbClr val="003BF8"/>
                </a:solidFill>
                <a:latin typeface="Arial" pitchFamily="34" charset="0"/>
              </a:rPr>
              <a:t>COPYIN</a:t>
            </a:r>
            <a:r>
              <a:rPr lang="en-US" sz="1600" b="0" dirty="0">
                <a:solidFill>
                  <a:srgbClr val="003BF8"/>
                </a:solidFill>
                <a:latin typeface="Arial" pitchFamily="34" charset="0"/>
              </a:rPr>
              <a:t>(A)</a:t>
            </a:r>
          </a:p>
          <a:p>
            <a:pPr eaLnBrk="0" hangingPunct="0">
              <a:lnSpc>
                <a:spcPct val="90000"/>
              </a:lnSpc>
              <a:spcBef>
                <a:spcPct val="20000"/>
              </a:spcBef>
            </a:pPr>
            <a:r>
              <a:rPr lang="en-US" sz="1600" b="0" dirty="0">
                <a:latin typeface="Arial" pitchFamily="34" charset="0"/>
              </a:rPr>
              <a:t> … Now each thread sees </a:t>
            </a:r>
            <a:r>
              <a:rPr lang="en-US" sz="1600" b="0" dirty="0" err="1">
                <a:latin typeface="Arial" pitchFamily="34" charset="0"/>
              </a:rPr>
              <a:t>threadprivate</a:t>
            </a:r>
            <a:r>
              <a:rPr lang="en-US" sz="1600" b="0" dirty="0">
                <a:latin typeface="Arial" pitchFamily="34" charset="0"/>
              </a:rPr>
              <a:t> array A </a:t>
            </a:r>
            <a:r>
              <a:rPr lang="en-US" sz="1600" b="0" dirty="0" smtClean="0">
                <a:latin typeface="Arial" pitchFamily="34" charset="0"/>
              </a:rPr>
              <a:t>initialized </a:t>
            </a:r>
            <a:endParaRPr lang="en-US" sz="1600" b="0" dirty="0">
              <a:latin typeface="Arial" pitchFamily="34" charset="0"/>
            </a:endParaRPr>
          </a:p>
          <a:p>
            <a:pPr eaLnBrk="0" hangingPunct="0">
              <a:lnSpc>
                <a:spcPct val="90000"/>
              </a:lnSpc>
              <a:spcBef>
                <a:spcPct val="20000"/>
              </a:spcBef>
            </a:pPr>
            <a:r>
              <a:rPr lang="en-US" sz="1600" b="0" dirty="0">
                <a:latin typeface="Arial" pitchFamily="34" charset="0"/>
              </a:rPr>
              <a:t> … to the global value set in the subroutine </a:t>
            </a:r>
            <a:r>
              <a:rPr lang="en-US" sz="1600" b="0" dirty="0" err="1">
                <a:latin typeface="Arial" pitchFamily="34" charset="0"/>
              </a:rPr>
              <a:t>init_data</a:t>
            </a:r>
            <a:r>
              <a:rPr lang="en-US" sz="1600" b="0" dirty="0">
                <a:latin typeface="Arial" pitchFamily="34" charset="0"/>
              </a:rPr>
              <a:t>()</a:t>
            </a:r>
          </a:p>
          <a:p>
            <a:pPr eaLnBrk="0" hangingPunct="0">
              <a:lnSpc>
                <a:spcPct val="90000"/>
              </a:lnSpc>
              <a:spcBef>
                <a:spcPct val="20000"/>
              </a:spcBef>
            </a:pPr>
            <a:r>
              <a:rPr lang="en-US" sz="1600" b="0" dirty="0">
                <a:solidFill>
                  <a:srgbClr val="003BF8"/>
                </a:solidFill>
                <a:latin typeface="Arial" pitchFamily="34" charset="0"/>
              </a:rPr>
              <a:t>C$OMP END PARALLEL</a:t>
            </a:r>
          </a:p>
          <a:p>
            <a:pPr eaLnBrk="0" hangingPunct="0">
              <a:lnSpc>
                <a:spcPct val="90000"/>
              </a:lnSpc>
              <a:spcBef>
                <a:spcPct val="20000"/>
              </a:spcBef>
            </a:pPr>
            <a:r>
              <a:rPr lang="en-US" sz="1600" b="0" dirty="0">
                <a:latin typeface="Arial" pitchFamily="34" charset="0"/>
              </a:rPr>
              <a:t>....</a:t>
            </a:r>
          </a:p>
          <a:p>
            <a:pPr eaLnBrk="0" hangingPunct="0">
              <a:lnSpc>
                <a:spcPct val="90000"/>
              </a:lnSpc>
              <a:spcBef>
                <a:spcPct val="20000"/>
              </a:spcBef>
            </a:pPr>
            <a:r>
              <a:rPr lang="en-US" sz="1600" b="0" dirty="0">
                <a:solidFill>
                  <a:srgbClr val="003BF8"/>
                </a:solidFill>
                <a:latin typeface="Arial" pitchFamily="34" charset="0"/>
              </a:rPr>
              <a:t>C$OMP PARALLEL</a:t>
            </a:r>
          </a:p>
          <a:p>
            <a:pPr eaLnBrk="0" hangingPunct="0">
              <a:lnSpc>
                <a:spcPct val="90000"/>
              </a:lnSpc>
              <a:spcBef>
                <a:spcPct val="20000"/>
              </a:spcBef>
            </a:pPr>
            <a:r>
              <a:rPr lang="en-US" sz="1600" b="0" dirty="0">
                <a:latin typeface="Arial" pitchFamily="34" charset="0"/>
              </a:rPr>
              <a:t>... Values of </a:t>
            </a:r>
            <a:r>
              <a:rPr lang="en-US" sz="1600" b="0" dirty="0" err="1">
                <a:latin typeface="Arial" pitchFamily="34" charset="0"/>
              </a:rPr>
              <a:t>threadprivate</a:t>
            </a:r>
            <a:r>
              <a:rPr lang="en-US" sz="1600" b="0" dirty="0">
                <a:latin typeface="Arial" pitchFamily="34" charset="0"/>
              </a:rPr>
              <a:t> are persistent across parallel regions</a:t>
            </a:r>
          </a:p>
          <a:p>
            <a:pPr eaLnBrk="0" hangingPunct="0">
              <a:lnSpc>
                <a:spcPct val="90000"/>
              </a:lnSpc>
              <a:spcBef>
                <a:spcPct val="20000"/>
              </a:spcBef>
            </a:pPr>
            <a:r>
              <a:rPr lang="en-US" sz="1600" b="0" dirty="0">
                <a:solidFill>
                  <a:srgbClr val="003BF8"/>
                </a:solidFill>
                <a:latin typeface="Arial" pitchFamily="34" charset="0"/>
              </a:rPr>
              <a:t>C$OMP END </a:t>
            </a:r>
            <a:r>
              <a:rPr lang="en-US" sz="1600" b="0" dirty="0" smtClean="0">
                <a:solidFill>
                  <a:srgbClr val="003BF8"/>
                </a:solidFill>
                <a:latin typeface="Arial" pitchFamily="34" charset="0"/>
              </a:rPr>
              <a:t>PARALLEL</a:t>
            </a:r>
            <a:endParaRPr lang="en-US" sz="1600" b="0" dirty="0">
              <a:solidFill>
                <a:srgbClr val="003BF8"/>
              </a:solidFill>
              <a:latin typeface="Arial" pitchFamily="34" charset="0"/>
            </a:endParaRPr>
          </a:p>
        </p:txBody>
      </p:sp>
      <p:sp>
        <p:nvSpPr>
          <p:cNvPr id="71684" name="Text Box 4"/>
          <p:cNvSpPr txBox="1">
            <a:spLocks noChangeArrowheads="1"/>
          </p:cNvSpPr>
          <p:nvPr/>
        </p:nvSpPr>
        <p:spPr bwMode="auto">
          <a:xfrm>
            <a:off x="304800" y="990600"/>
            <a:ext cx="8610600" cy="954107"/>
          </a:xfrm>
          <a:prstGeom prst="rect">
            <a:avLst/>
          </a:prstGeom>
          <a:noFill/>
          <a:ln w="12700">
            <a:noFill/>
            <a:miter lim="800000"/>
            <a:headEnd type="none" w="sm" len="sm"/>
            <a:tailEnd type="none" w="sm" len="sm"/>
          </a:ln>
        </p:spPr>
        <p:txBody>
          <a:bodyPr>
            <a:spAutoFit/>
          </a:bodyPr>
          <a:lstStyle/>
          <a:p>
            <a:pPr marL="342900" indent="-342900">
              <a:spcBef>
                <a:spcPct val="50000"/>
              </a:spcBef>
              <a:buFont typeface="Arial" pitchFamily="34" charset="0"/>
              <a:buChar char="•"/>
            </a:pPr>
            <a:r>
              <a:rPr lang="en-US" b="0" dirty="0">
                <a:latin typeface="Arial" pitchFamily="34" charset="0"/>
              </a:rPr>
              <a:t>You initialize </a:t>
            </a:r>
            <a:r>
              <a:rPr lang="en-US" b="0" dirty="0" err="1">
                <a:solidFill>
                  <a:srgbClr val="003BF8"/>
                </a:solidFill>
                <a:latin typeface="Arial" pitchFamily="34" charset="0"/>
              </a:rPr>
              <a:t>threadprivate</a:t>
            </a:r>
            <a:r>
              <a:rPr lang="en-US" b="0" dirty="0">
                <a:solidFill>
                  <a:srgbClr val="003BF8"/>
                </a:solidFill>
                <a:latin typeface="Arial" pitchFamily="34" charset="0"/>
              </a:rPr>
              <a:t> </a:t>
            </a:r>
            <a:r>
              <a:rPr lang="en-US" b="0" dirty="0">
                <a:latin typeface="Arial" pitchFamily="34" charset="0"/>
              </a:rPr>
              <a:t>data using a </a:t>
            </a:r>
            <a:r>
              <a:rPr lang="en-US" dirty="0" err="1">
                <a:solidFill>
                  <a:srgbClr val="003BF8"/>
                </a:solidFill>
                <a:latin typeface="Arial" pitchFamily="34" charset="0"/>
              </a:rPr>
              <a:t>copyin</a:t>
            </a:r>
            <a:r>
              <a:rPr lang="en-US" b="0" dirty="0">
                <a:solidFill>
                  <a:srgbClr val="003BF8"/>
                </a:solidFill>
                <a:latin typeface="Arial" pitchFamily="34" charset="0"/>
              </a:rPr>
              <a:t> </a:t>
            </a:r>
            <a:r>
              <a:rPr lang="en-US" b="0" dirty="0">
                <a:latin typeface="Arial" pitchFamily="34" charset="0"/>
              </a:rPr>
              <a:t>clause. </a:t>
            </a:r>
          </a:p>
        </p:txBody>
      </p:sp>
    </p:spTree>
    <p:extLst>
      <p:ext uri="{BB962C8B-B14F-4D97-AF65-F5344CB8AC3E}">
        <p14:creationId xmlns:p14="http://schemas.microsoft.com/office/powerpoint/2010/main" val="405978283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noFill/>
        </p:spPr>
        <p:txBody>
          <a:bodyPr>
            <a:normAutofit/>
          </a:bodyPr>
          <a:lstStyle/>
          <a:p>
            <a:pPr eaLnBrk="1" hangingPunct="1">
              <a:lnSpc>
                <a:spcPct val="89000"/>
              </a:lnSpc>
            </a:pPr>
            <a:r>
              <a:rPr lang="en-US" dirty="0" smtClean="0"/>
              <a:t>OpenMP Synchronization</a:t>
            </a:r>
            <a:endParaRPr lang="en-US" dirty="0"/>
          </a:p>
        </p:txBody>
      </p:sp>
      <p:sp>
        <p:nvSpPr>
          <p:cNvPr id="73730" name="Rectangle 3"/>
          <p:cNvSpPr>
            <a:spLocks noGrp="1" noChangeArrowheads="1"/>
          </p:cNvSpPr>
          <p:nvPr>
            <p:ph idx="1"/>
          </p:nvPr>
        </p:nvSpPr>
        <p:spPr>
          <a:xfrm>
            <a:off x="381000" y="1219200"/>
            <a:ext cx="8458200" cy="4154488"/>
          </a:xfrm>
        </p:spPr>
        <p:txBody>
          <a:bodyPr/>
          <a:lstStyle/>
          <a:p>
            <a:pPr eaLnBrk="1" hangingPunct="1">
              <a:lnSpc>
                <a:spcPct val="94000"/>
              </a:lnSpc>
            </a:pPr>
            <a:r>
              <a:rPr lang="en-US" dirty="0" smtClean="0"/>
              <a:t>High level synchronization:</a:t>
            </a:r>
          </a:p>
          <a:p>
            <a:pPr lvl="1">
              <a:lnSpc>
                <a:spcPct val="94000"/>
              </a:lnSpc>
            </a:pPr>
            <a:r>
              <a:rPr lang="en-US" dirty="0" smtClean="0"/>
              <a:t>critical section</a:t>
            </a:r>
          </a:p>
          <a:p>
            <a:pPr lvl="1">
              <a:lnSpc>
                <a:spcPct val="94000"/>
              </a:lnSpc>
            </a:pPr>
            <a:r>
              <a:rPr lang="en-US" dirty="0" smtClean="0"/>
              <a:t>atomic</a:t>
            </a:r>
          </a:p>
          <a:p>
            <a:pPr lvl="1">
              <a:lnSpc>
                <a:spcPct val="94000"/>
              </a:lnSpc>
            </a:pPr>
            <a:r>
              <a:rPr lang="en-US" dirty="0" smtClean="0"/>
              <a:t>barrier</a:t>
            </a:r>
          </a:p>
          <a:p>
            <a:pPr lvl="1">
              <a:lnSpc>
                <a:spcPct val="94000"/>
              </a:lnSpc>
            </a:pPr>
            <a:r>
              <a:rPr lang="en-US" dirty="0" smtClean="0"/>
              <a:t>ordered</a:t>
            </a:r>
          </a:p>
          <a:p>
            <a:pPr eaLnBrk="1" hangingPunct="1">
              <a:lnSpc>
                <a:spcPct val="94000"/>
              </a:lnSpc>
            </a:pPr>
            <a:r>
              <a:rPr lang="en-US" dirty="0" smtClean="0"/>
              <a:t>Low level synchronization</a:t>
            </a:r>
          </a:p>
          <a:p>
            <a:pPr lvl="1">
              <a:lnSpc>
                <a:spcPct val="94000"/>
              </a:lnSpc>
            </a:pPr>
            <a:r>
              <a:rPr lang="en-US" dirty="0" smtClean="0"/>
              <a:t>flush</a:t>
            </a:r>
          </a:p>
          <a:p>
            <a:pPr lvl="1">
              <a:lnSpc>
                <a:spcPct val="94000"/>
              </a:lnSpc>
            </a:pPr>
            <a:r>
              <a:rPr lang="en-US" dirty="0" smtClean="0"/>
              <a:t>locks (both simple and nested)</a:t>
            </a:r>
          </a:p>
        </p:txBody>
      </p:sp>
      <p:sp>
        <p:nvSpPr>
          <p:cNvPr id="73731" name="Slide Number Placeholder 3"/>
          <p:cNvSpPr>
            <a:spLocks noGrp="1"/>
          </p:cNvSpPr>
          <p:nvPr>
            <p:ph type="sldNum" sz="quarter" idx="12"/>
          </p:nvPr>
        </p:nvSpPr>
        <p:spPr bwMode="auto">
          <a:noFill/>
          <a:ln>
            <a:miter lim="800000"/>
            <a:headEnd/>
            <a:tailEnd/>
          </a:ln>
        </p:spPr>
        <p:txBody>
          <a:bodyPr/>
          <a:lstStyle/>
          <a:p>
            <a:fld id="{A1474AEC-7656-4C0E-9B8F-F4E6360D61E3}" type="slidenum">
              <a:rPr lang="en-US"/>
              <a:pPr/>
              <a:t>46</a:t>
            </a:fld>
            <a:endParaRPr lang="en-US"/>
          </a:p>
        </p:txBody>
      </p:sp>
    </p:spTree>
    <p:extLst>
      <p:ext uri="{BB962C8B-B14F-4D97-AF65-F5344CB8AC3E}">
        <p14:creationId xmlns:p14="http://schemas.microsoft.com/office/powerpoint/2010/main" val="3340440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noFill/>
        </p:spPr>
        <p:txBody>
          <a:bodyPr/>
          <a:lstStyle/>
          <a:p>
            <a:pPr>
              <a:lnSpc>
                <a:spcPct val="89000"/>
              </a:lnSpc>
            </a:pPr>
            <a:r>
              <a:rPr lang="en-US" dirty="0" smtClean="0"/>
              <a:t>Critical section</a:t>
            </a:r>
            <a:endParaRPr lang="en-US" sz="3200" dirty="0" smtClean="0">
              <a:solidFill>
                <a:schemeClr val="accent1"/>
              </a:solidFill>
            </a:endParaRPr>
          </a:p>
        </p:txBody>
      </p:sp>
      <p:sp>
        <p:nvSpPr>
          <p:cNvPr id="75778" name="Rectangle 3"/>
          <p:cNvSpPr>
            <a:spLocks noGrp="1" noChangeArrowheads="1"/>
          </p:cNvSpPr>
          <p:nvPr>
            <p:ph idx="1"/>
          </p:nvPr>
        </p:nvSpPr>
        <p:spPr>
          <a:xfrm>
            <a:off x="381000" y="1066800"/>
            <a:ext cx="8288338" cy="1041400"/>
          </a:xfrm>
        </p:spPr>
        <p:txBody>
          <a:bodyPr/>
          <a:lstStyle/>
          <a:p>
            <a:pPr eaLnBrk="1" hangingPunct="1">
              <a:lnSpc>
                <a:spcPct val="94000"/>
              </a:lnSpc>
            </a:pPr>
            <a:r>
              <a:rPr lang="en-US" dirty="0" smtClean="0"/>
              <a:t>Only one thread at a time can enter a </a:t>
            </a:r>
            <a:r>
              <a:rPr lang="en-US" dirty="0" smtClean="0">
                <a:solidFill>
                  <a:srgbClr val="003BF8"/>
                </a:solidFill>
              </a:rPr>
              <a:t>critical </a:t>
            </a:r>
            <a:r>
              <a:rPr lang="en-US" dirty="0" smtClean="0"/>
              <a:t>section.</a:t>
            </a:r>
          </a:p>
        </p:txBody>
      </p:sp>
      <p:sp>
        <p:nvSpPr>
          <p:cNvPr id="75779" name="Slide Number Placeholder 3"/>
          <p:cNvSpPr>
            <a:spLocks noGrp="1"/>
          </p:cNvSpPr>
          <p:nvPr>
            <p:ph type="sldNum" sz="quarter" idx="12"/>
          </p:nvPr>
        </p:nvSpPr>
        <p:spPr bwMode="auto">
          <a:noFill/>
          <a:ln>
            <a:miter lim="800000"/>
            <a:headEnd/>
            <a:tailEnd/>
          </a:ln>
        </p:spPr>
        <p:txBody>
          <a:bodyPr/>
          <a:lstStyle/>
          <a:p>
            <a:fld id="{3C6187E9-4EF5-4F82-91F8-76FE969DC03B}" type="slidenum">
              <a:rPr lang="en-US"/>
              <a:pPr/>
              <a:t>47</a:t>
            </a:fld>
            <a:endParaRPr lang="en-US"/>
          </a:p>
        </p:txBody>
      </p:sp>
      <p:sp>
        <p:nvSpPr>
          <p:cNvPr id="75780" name="Rectangle 4"/>
          <p:cNvSpPr>
            <a:spLocks noChangeArrowheads="1"/>
          </p:cNvSpPr>
          <p:nvPr/>
        </p:nvSpPr>
        <p:spPr bwMode="auto">
          <a:xfrm>
            <a:off x="1143000" y="2514970"/>
            <a:ext cx="7010400" cy="2862964"/>
          </a:xfrm>
          <a:prstGeom prst="rect">
            <a:avLst/>
          </a:prstGeom>
          <a:solidFill>
            <a:schemeClr val="accent1">
              <a:lumMod val="20000"/>
              <a:lumOff val="80000"/>
            </a:schemeClr>
          </a:solidFill>
          <a:ln w="9525">
            <a:noFill/>
            <a:miter lim="800000"/>
            <a:headEnd/>
            <a:tailEnd/>
          </a:ln>
        </p:spPr>
        <p:txBody>
          <a:bodyPr wrap="square" lIns="92075" tIns="46038" rIns="92075" bIns="46038">
            <a:spAutoFit/>
          </a:bodyPr>
          <a:lstStyle/>
          <a:p>
            <a:pPr>
              <a:spcBef>
                <a:spcPts val="0"/>
              </a:spcBef>
            </a:pPr>
            <a:r>
              <a:rPr lang="en-US" sz="2000" b="0" dirty="0">
                <a:solidFill>
                  <a:srgbClr val="003BF8"/>
                </a:solidFill>
                <a:latin typeface="Arial" pitchFamily="34" charset="0"/>
              </a:rPr>
              <a:t>C$OMP PARALLEL DO PRIVATE(B) </a:t>
            </a:r>
            <a:br>
              <a:rPr lang="en-US" sz="2000" b="0" dirty="0">
                <a:solidFill>
                  <a:srgbClr val="003BF8"/>
                </a:solidFill>
                <a:latin typeface="Arial" pitchFamily="34" charset="0"/>
              </a:rPr>
            </a:br>
            <a:r>
              <a:rPr lang="en-US" sz="2000" b="0" dirty="0">
                <a:solidFill>
                  <a:srgbClr val="003BF8"/>
                </a:solidFill>
                <a:latin typeface="Arial" pitchFamily="34" charset="0"/>
              </a:rPr>
              <a:t>C$OMP&amp; SHARED(RES)</a:t>
            </a:r>
            <a:r>
              <a:rPr lang="en-US" sz="2000" b="0" dirty="0">
                <a:latin typeface="Arial" pitchFamily="34" charset="0"/>
              </a:rPr>
              <a:t/>
            </a:r>
            <a:br>
              <a:rPr lang="en-US" sz="2000" b="0" dirty="0">
                <a:latin typeface="Arial" pitchFamily="34" charset="0"/>
              </a:rPr>
            </a:br>
            <a:r>
              <a:rPr lang="en-US" sz="2000" b="0" dirty="0">
                <a:latin typeface="Arial" pitchFamily="34" charset="0"/>
              </a:rPr>
              <a:t>	DO 100 I=1,NITERS</a:t>
            </a:r>
            <a:br>
              <a:rPr lang="en-US" sz="2000" b="0" dirty="0">
                <a:latin typeface="Arial" pitchFamily="34" charset="0"/>
              </a:rPr>
            </a:br>
            <a:r>
              <a:rPr lang="en-US" sz="2000" b="0" dirty="0">
                <a:latin typeface="Arial" pitchFamily="34" charset="0"/>
              </a:rPr>
              <a:t>		B =  DOIT(I)</a:t>
            </a:r>
            <a:br>
              <a:rPr lang="en-US" sz="2000" b="0" dirty="0">
                <a:latin typeface="Arial" pitchFamily="34" charset="0"/>
              </a:rPr>
            </a:br>
            <a:r>
              <a:rPr lang="en-US" sz="2000" b="1" dirty="0">
                <a:solidFill>
                  <a:srgbClr val="003BF8"/>
                </a:solidFill>
                <a:latin typeface="Arial" pitchFamily="34" charset="0"/>
              </a:rPr>
              <a:t>C$OMP CRITICAL</a:t>
            </a:r>
            <a:r>
              <a:rPr lang="en-US" sz="2000" b="1" dirty="0">
                <a:latin typeface="Arial" pitchFamily="34" charset="0"/>
              </a:rPr>
              <a:t/>
            </a:r>
            <a:br>
              <a:rPr lang="en-US" sz="2000" b="1" dirty="0">
                <a:latin typeface="Arial" pitchFamily="34" charset="0"/>
              </a:rPr>
            </a:br>
            <a:r>
              <a:rPr lang="en-US" sz="2000" b="1" dirty="0">
                <a:latin typeface="Arial" pitchFamily="34" charset="0"/>
              </a:rPr>
              <a:t>		CALL CONSUME (B, RES)</a:t>
            </a:r>
            <a:br>
              <a:rPr lang="en-US" sz="2000" b="1" dirty="0">
                <a:latin typeface="Arial" pitchFamily="34" charset="0"/>
              </a:rPr>
            </a:br>
            <a:r>
              <a:rPr lang="en-US" sz="2000" b="1" dirty="0">
                <a:solidFill>
                  <a:srgbClr val="003BF8"/>
                </a:solidFill>
                <a:latin typeface="Arial" pitchFamily="34" charset="0"/>
              </a:rPr>
              <a:t>C$OMP END CRITICAL</a:t>
            </a:r>
            <a:r>
              <a:rPr lang="en-US" sz="2000" b="1" dirty="0">
                <a:latin typeface="Arial" pitchFamily="34" charset="0"/>
              </a:rPr>
              <a:t/>
            </a:r>
            <a:br>
              <a:rPr lang="en-US" sz="2000" b="1" dirty="0">
                <a:latin typeface="Arial" pitchFamily="34" charset="0"/>
              </a:rPr>
            </a:br>
            <a:r>
              <a:rPr lang="en-US" sz="2000" b="0" dirty="0">
                <a:latin typeface="Arial" pitchFamily="34" charset="0"/>
              </a:rPr>
              <a:t>100	</a:t>
            </a:r>
            <a:r>
              <a:rPr lang="en-US" sz="2000" b="0" dirty="0" smtClean="0">
                <a:latin typeface="Arial" pitchFamily="34" charset="0"/>
              </a:rPr>
              <a:t>CONTINUE</a:t>
            </a:r>
          </a:p>
          <a:p>
            <a:pPr>
              <a:spcBef>
                <a:spcPts val="0"/>
              </a:spcBef>
            </a:pPr>
            <a:r>
              <a:rPr lang="en-US" sz="2000" b="0" dirty="0" smtClean="0">
                <a:solidFill>
                  <a:srgbClr val="003BF8"/>
                </a:solidFill>
                <a:latin typeface="Arial" pitchFamily="34" charset="0"/>
              </a:rPr>
              <a:t>C</a:t>
            </a:r>
            <a:r>
              <a:rPr lang="en-US" sz="2000" b="0" dirty="0">
                <a:solidFill>
                  <a:srgbClr val="003BF8"/>
                </a:solidFill>
                <a:latin typeface="Arial" pitchFamily="34" charset="0"/>
              </a:rPr>
              <a:t>$</a:t>
            </a:r>
            <a:r>
              <a:rPr lang="en-US" sz="2000" b="0" dirty="0" smtClean="0">
                <a:solidFill>
                  <a:srgbClr val="003BF8"/>
                </a:solidFill>
                <a:latin typeface="Arial" pitchFamily="34" charset="0"/>
              </a:rPr>
              <a:t>OMP END </a:t>
            </a:r>
            <a:r>
              <a:rPr lang="en-US" sz="2000" b="0" dirty="0">
                <a:solidFill>
                  <a:srgbClr val="003BF8"/>
                </a:solidFill>
                <a:latin typeface="Arial" pitchFamily="34" charset="0"/>
              </a:rPr>
              <a:t>PARALLEL </a:t>
            </a:r>
            <a:r>
              <a:rPr lang="en-US" sz="2000" b="0" dirty="0" smtClean="0">
                <a:solidFill>
                  <a:srgbClr val="003BF8"/>
                </a:solidFill>
                <a:latin typeface="Arial" pitchFamily="34" charset="0"/>
              </a:rPr>
              <a:t>DO</a:t>
            </a:r>
            <a:endParaRPr lang="en-US" sz="2000" b="0" dirty="0">
              <a:solidFill>
                <a:srgbClr val="003BF8"/>
              </a:solidFill>
              <a:latin typeface="Arial" pitchFamily="34" charset="0"/>
            </a:endParaRPr>
          </a:p>
        </p:txBody>
      </p:sp>
    </p:spTree>
    <p:extLst>
      <p:ext uri="{BB962C8B-B14F-4D97-AF65-F5344CB8AC3E}">
        <p14:creationId xmlns:p14="http://schemas.microsoft.com/office/powerpoint/2010/main" val="2692527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noFill/>
        </p:spPr>
        <p:txBody>
          <a:bodyPr/>
          <a:lstStyle/>
          <a:p>
            <a:pPr>
              <a:lnSpc>
                <a:spcPct val="89000"/>
              </a:lnSpc>
            </a:pPr>
            <a:r>
              <a:rPr lang="en-US" dirty="0" smtClean="0"/>
              <a:t>Atomic</a:t>
            </a:r>
            <a:endParaRPr lang="en-US" sz="3200" dirty="0" smtClean="0">
              <a:solidFill>
                <a:schemeClr val="accent1"/>
              </a:solidFill>
            </a:endParaRPr>
          </a:p>
        </p:txBody>
      </p:sp>
      <p:sp>
        <p:nvSpPr>
          <p:cNvPr id="1714179" name="Rectangle 3"/>
          <p:cNvSpPr>
            <a:spLocks noGrp="1" noChangeArrowheads="1"/>
          </p:cNvSpPr>
          <p:nvPr>
            <p:ph idx="1"/>
          </p:nvPr>
        </p:nvSpPr>
        <p:spPr>
          <a:xfrm>
            <a:off x="266700" y="1143000"/>
            <a:ext cx="8458200" cy="2133600"/>
          </a:xfrm>
        </p:spPr>
        <p:txBody>
          <a:bodyPr>
            <a:normAutofit/>
          </a:bodyPr>
          <a:lstStyle/>
          <a:p>
            <a:pPr marL="493776" indent="-457200">
              <a:lnSpc>
                <a:spcPct val="94000"/>
              </a:lnSpc>
              <a:defRPr/>
            </a:pPr>
            <a:r>
              <a:rPr lang="en-US" dirty="0">
                <a:solidFill>
                  <a:srgbClr val="003BF8"/>
                </a:solidFill>
                <a:ea typeface="+mn-ea"/>
              </a:rPr>
              <a:t>Atomic </a:t>
            </a:r>
            <a:r>
              <a:rPr lang="en-US" dirty="0">
                <a:ea typeface="+mn-ea"/>
              </a:rPr>
              <a:t>is a special case of a critical section that can be used for certain simple </a:t>
            </a:r>
            <a:r>
              <a:rPr lang="en-US" dirty="0" smtClean="0">
                <a:ea typeface="+mn-ea"/>
              </a:rPr>
              <a:t>statements</a:t>
            </a:r>
            <a:endParaRPr lang="en-US" dirty="0">
              <a:ea typeface="+mn-ea"/>
            </a:endParaRPr>
          </a:p>
          <a:p>
            <a:pPr marL="493776" indent="-457200">
              <a:lnSpc>
                <a:spcPct val="94000"/>
              </a:lnSpc>
              <a:defRPr/>
            </a:pPr>
            <a:r>
              <a:rPr lang="en-US" dirty="0">
                <a:ea typeface="+mn-ea"/>
              </a:rPr>
              <a:t>It applies only to the update of a memory </a:t>
            </a:r>
            <a:r>
              <a:rPr lang="en-US" dirty="0" smtClean="0">
                <a:ea typeface="+mn-ea"/>
              </a:rPr>
              <a:t>location</a:t>
            </a:r>
            <a:endParaRPr lang="en-US" dirty="0">
              <a:ea typeface="+mn-ea"/>
            </a:endParaRPr>
          </a:p>
        </p:txBody>
      </p:sp>
      <p:sp>
        <p:nvSpPr>
          <p:cNvPr id="77827" name="Slide Number Placeholder 3"/>
          <p:cNvSpPr>
            <a:spLocks noGrp="1"/>
          </p:cNvSpPr>
          <p:nvPr>
            <p:ph type="sldNum" sz="quarter" idx="12"/>
          </p:nvPr>
        </p:nvSpPr>
        <p:spPr bwMode="auto">
          <a:noFill/>
          <a:ln>
            <a:miter lim="800000"/>
            <a:headEnd/>
            <a:tailEnd/>
          </a:ln>
        </p:spPr>
        <p:txBody>
          <a:bodyPr/>
          <a:lstStyle/>
          <a:p>
            <a:fld id="{8141C892-9343-40F4-8771-AD24ACE5CEED}" type="slidenum">
              <a:rPr lang="en-US"/>
              <a:pPr/>
              <a:t>48</a:t>
            </a:fld>
            <a:endParaRPr lang="en-US"/>
          </a:p>
        </p:txBody>
      </p:sp>
      <p:sp>
        <p:nvSpPr>
          <p:cNvPr id="77828" name="Rectangle 4"/>
          <p:cNvSpPr>
            <a:spLocks noChangeArrowheads="1"/>
          </p:cNvSpPr>
          <p:nvPr/>
        </p:nvSpPr>
        <p:spPr bwMode="auto">
          <a:xfrm>
            <a:off x="1219200" y="3352800"/>
            <a:ext cx="6553200" cy="2678298"/>
          </a:xfrm>
          <a:prstGeom prst="rect">
            <a:avLst/>
          </a:prstGeom>
          <a:solidFill>
            <a:schemeClr val="accent1">
              <a:lumMod val="20000"/>
              <a:lumOff val="80000"/>
            </a:schemeClr>
          </a:solidFill>
          <a:ln w="9525">
            <a:noFill/>
            <a:miter lim="800000"/>
            <a:headEnd/>
            <a:tailEnd/>
          </a:ln>
        </p:spPr>
        <p:txBody>
          <a:bodyPr lIns="92075" tIns="46038" rIns="92075" bIns="46038">
            <a:spAutoFit/>
          </a:bodyPr>
          <a:lstStyle/>
          <a:p>
            <a:pPr>
              <a:spcBef>
                <a:spcPct val="50000"/>
              </a:spcBef>
            </a:pPr>
            <a:r>
              <a:rPr lang="en-US" sz="2400" b="0" dirty="0">
                <a:solidFill>
                  <a:srgbClr val="003BF8"/>
                </a:solidFill>
                <a:latin typeface="Arial" pitchFamily="34" charset="0"/>
              </a:rPr>
              <a:t>C$OMP PARALLEL PRIVATE(B) </a:t>
            </a:r>
            <a:r>
              <a:rPr lang="en-US" sz="2400" b="0" dirty="0">
                <a:latin typeface="Arial" pitchFamily="34" charset="0"/>
              </a:rPr>
              <a:t/>
            </a:r>
            <a:br>
              <a:rPr lang="en-US" sz="2400" b="0" dirty="0">
                <a:latin typeface="Arial" pitchFamily="34" charset="0"/>
              </a:rPr>
            </a:br>
            <a:r>
              <a:rPr lang="en-US" sz="2400" b="0" dirty="0">
                <a:latin typeface="Arial" pitchFamily="34" charset="0"/>
              </a:rPr>
              <a:t>	B =  DOIT(I)</a:t>
            </a:r>
            <a:br>
              <a:rPr lang="en-US" sz="2400" b="0" dirty="0">
                <a:latin typeface="Arial" pitchFamily="34" charset="0"/>
              </a:rPr>
            </a:br>
            <a:r>
              <a:rPr lang="en-US" sz="2400" b="0" dirty="0" smtClean="0">
                <a:latin typeface="Arial" pitchFamily="34" charset="0"/>
              </a:rPr>
              <a:t>           </a:t>
            </a:r>
            <a:r>
              <a:rPr lang="en-US" sz="2400" b="0" dirty="0" err="1" smtClean="0">
                <a:latin typeface="Arial" pitchFamily="34" charset="0"/>
              </a:rPr>
              <a:t>tmp</a:t>
            </a:r>
            <a:r>
              <a:rPr lang="en-US" sz="2400" b="0" dirty="0" smtClean="0">
                <a:latin typeface="Arial" pitchFamily="34" charset="0"/>
              </a:rPr>
              <a:t> </a:t>
            </a:r>
            <a:r>
              <a:rPr lang="en-US" sz="2400" b="0" dirty="0">
                <a:latin typeface="Arial" pitchFamily="34" charset="0"/>
              </a:rPr>
              <a:t>= </a:t>
            </a:r>
            <a:r>
              <a:rPr lang="en-US" sz="2400" b="0" dirty="0" err="1">
                <a:latin typeface="Arial" pitchFamily="34" charset="0"/>
              </a:rPr>
              <a:t>big_ugly</a:t>
            </a:r>
            <a:r>
              <a:rPr lang="en-US" sz="2400" b="0" dirty="0">
                <a:latin typeface="Arial" pitchFamily="34" charset="0"/>
              </a:rPr>
              <a:t>();</a:t>
            </a:r>
          </a:p>
          <a:p>
            <a:pPr>
              <a:spcBef>
                <a:spcPct val="50000"/>
              </a:spcBef>
            </a:pPr>
            <a:r>
              <a:rPr lang="en-US" sz="2400" b="0" dirty="0">
                <a:latin typeface="Arial" pitchFamily="34" charset="0"/>
              </a:rPr>
              <a:t> </a:t>
            </a:r>
            <a:r>
              <a:rPr lang="en-US" sz="2400" dirty="0">
                <a:solidFill>
                  <a:srgbClr val="003BF8"/>
                </a:solidFill>
                <a:latin typeface="Arial" pitchFamily="34" charset="0"/>
              </a:rPr>
              <a:t>C$OMP ATOMIC</a:t>
            </a:r>
            <a:r>
              <a:rPr lang="en-US" sz="2400" b="0" dirty="0">
                <a:solidFill>
                  <a:srgbClr val="FFFF99"/>
                </a:solidFill>
                <a:latin typeface="Arial" pitchFamily="34" charset="0"/>
              </a:rPr>
              <a:t/>
            </a:r>
            <a:br>
              <a:rPr lang="en-US" sz="2400" b="0" dirty="0">
                <a:solidFill>
                  <a:srgbClr val="FFFF99"/>
                </a:solidFill>
                <a:latin typeface="Arial" pitchFamily="34" charset="0"/>
              </a:rPr>
            </a:br>
            <a:r>
              <a:rPr lang="en-US" sz="2400" b="0" dirty="0">
                <a:latin typeface="Arial" pitchFamily="34" charset="0"/>
              </a:rPr>
              <a:t>	X = X + temp</a:t>
            </a:r>
          </a:p>
          <a:p>
            <a:pPr>
              <a:spcBef>
                <a:spcPct val="50000"/>
              </a:spcBef>
            </a:pPr>
            <a:r>
              <a:rPr lang="en-US" sz="2400" b="0" dirty="0">
                <a:solidFill>
                  <a:srgbClr val="003BF8"/>
                </a:solidFill>
                <a:latin typeface="Arial" pitchFamily="34" charset="0"/>
              </a:rPr>
              <a:t>C$OMP END PARALLEL</a:t>
            </a:r>
          </a:p>
        </p:txBody>
      </p:sp>
    </p:spTree>
    <p:extLst>
      <p:ext uri="{BB962C8B-B14F-4D97-AF65-F5344CB8AC3E}">
        <p14:creationId xmlns:p14="http://schemas.microsoft.com/office/powerpoint/2010/main" val="3883535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noFill/>
        </p:spPr>
        <p:txBody>
          <a:bodyPr/>
          <a:lstStyle/>
          <a:p>
            <a:pPr>
              <a:lnSpc>
                <a:spcPct val="89000"/>
              </a:lnSpc>
            </a:pPr>
            <a:r>
              <a:rPr lang="en-US" dirty="0" smtClean="0"/>
              <a:t>Barrier</a:t>
            </a:r>
            <a:endParaRPr lang="en-US" sz="3200" dirty="0" smtClean="0">
              <a:solidFill>
                <a:schemeClr val="accent1"/>
              </a:solidFill>
            </a:endParaRPr>
          </a:p>
        </p:txBody>
      </p:sp>
      <p:sp>
        <p:nvSpPr>
          <p:cNvPr id="79874" name="Rectangle 3"/>
          <p:cNvSpPr>
            <a:spLocks noGrp="1" noChangeArrowheads="1"/>
          </p:cNvSpPr>
          <p:nvPr>
            <p:ph idx="1"/>
          </p:nvPr>
        </p:nvSpPr>
        <p:spPr>
          <a:xfrm>
            <a:off x="398677" y="1075209"/>
            <a:ext cx="8566150" cy="677391"/>
          </a:xfrm>
        </p:spPr>
        <p:txBody>
          <a:bodyPr/>
          <a:lstStyle/>
          <a:p>
            <a:pPr eaLnBrk="1" hangingPunct="1">
              <a:lnSpc>
                <a:spcPct val="94000"/>
              </a:lnSpc>
            </a:pPr>
            <a:r>
              <a:rPr lang="en-US" dirty="0" smtClean="0">
                <a:solidFill>
                  <a:srgbClr val="003BF8"/>
                </a:solidFill>
              </a:rPr>
              <a:t>Barrier</a:t>
            </a:r>
            <a:r>
              <a:rPr lang="en-US" dirty="0" smtClean="0"/>
              <a:t>: </a:t>
            </a:r>
            <a:r>
              <a:rPr lang="en-US" sz="2800" dirty="0" smtClean="0"/>
              <a:t>Each thread waits until all threads arrive.</a:t>
            </a:r>
          </a:p>
        </p:txBody>
      </p:sp>
      <p:sp>
        <p:nvSpPr>
          <p:cNvPr id="79875" name="Slide Number Placeholder 3"/>
          <p:cNvSpPr>
            <a:spLocks noGrp="1"/>
          </p:cNvSpPr>
          <p:nvPr>
            <p:ph type="sldNum" sz="quarter" idx="12"/>
          </p:nvPr>
        </p:nvSpPr>
        <p:spPr bwMode="auto">
          <a:xfrm>
            <a:off x="6781800" y="6054725"/>
            <a:ext cx="2133600" cy="365125"/>
          </a:xfrm>
          <a:noFill/>
          <a:ln>
            <a:miter lim="800000"/>
            <a:headEnd/>
            <a:tailEnd/>
          </a:ln>
        </p:spPr>
        <p:txBody>
          <a:bodyPr/>
          <a:lstStyle/>
          <a:p>
            <a:fld id="{01C5410F-0C69-4F5D-98D9-216BA06A13C3}" type="slidenum">
              <a:rPr lang="en-US"/>
              <a:pPr/>
              <a:t>49</a:t>
            </a:fld>
            <a:endParaRPr lang="en-US"/>
          </a:p>
        </p:txBody>
      </p:sp>
      <p:sp>
        <p:nvSpPr>
          <p:cNvPr id="79876" name="Rectangle 4"/>
          <p:cNvSpPr>
            <a:spLocks noChangeArrowheads="1"/>
          </p:cNvSpPr>
          <p:nvPr/>
        </p:nvSpPr>
        <p:spPr bwMode="auto">
          <a:xfrm>
            <a:off x="514350" y="1828800"/>
            <a:ext cx="8001000" cy="4155626"/>
          </a:xfrm>
          <a:prstGeom prst="rect">
            <a:avLst/>
          </a:prstGeom>
          <a:solidFill>
            <a:schemeClr val="accent1">
              <a:lumMod val="20000"/>
              <a:lumOff val="80000"/>
            </a:schemeClr>
          </a:solidFill>
          <a:ln w="9525">
            <a:noFill/>
            <a:miter lim="800000"/>
            <a:headEnd/>
            <a:tailEnd/>
          </a:ln>
        </p:spPr>
        <p:txBody>
          <a:bodyPr lIns="92075" tIns="46038" rIns="92075" bIns="46038">
            <a:spAutoFit/>
          </a:bodyPr>
          <a:lstStyle/>
          <a:p>
            <a:pPr>
              <a:spcBef>
                <a:spcPct val="50000"/>
              </a:spcBef>
            </a:pPr>
            <a:r>
              <a:rPr lang="en-US" sz="2400" b="0" dirty="0">
                <a:solidFill>
                  <a:srgbClr val="003BF8"/>
                </a:solidFill>
                <a:latin typeface="Arial" pitchFamily="34" charset="0"/>
              </a:rPr>
              <a:t>#pragma </a:t>
            </a:r>
            <a:r>
              <a:rPr lang="en-US" sz="2400" b="0" dirty="0" err="1">
                <a:solidFill>
                  <a:srgbClr val="003BF8"/>
                </a:solidFill>
                <a:latin typeface="Arial" pitchFamily="34" charset="0"/>
              </a:rPr>
              <a:t>omp</a:t>
            </a:r>
            <a:r>
              <a:rPr lang="en-US" sz="2400" b="0" dirty="0">
                <a:solidFill>
                  <a:srgbClr val="003BF8"/>
                </a:solidFill>
                <a:latin typeface="Arial" pitchFamily="34" charset="0"/>
              </a:rPr>
              <a:t> parallel shared (A, B, C) private(id)</a:t>
            </a:r>
            <a:br>
              <a:rPr lang="en-US" sz="2400" b="0" dirty="0">
                <a:solidFill>
                  <a:srgbClr val="003BF8"/>
                </a:solidFill>
                <a:latin typeface="Arial" pitchFamily="34" charset="0"/>
              </a:rPr>
            </a:br>
            <a:r>
              <a:rPr lang="en-US" sz="2400" b="0" dirty="0">
                <a:latin typeface="Arial" pitchFamily="34" charset="0"/>
              </a:rPr>
              <a:t>{</a:t>
            </a:r>
            <a:br>
              <a:rPr lang="en-US" sz="2400" b="0" dirty="0">
                <a:latin typeface="Arial" pitchFamily="34" charset="0"/>
              </a:rPr>
            </a:br>
            <a:r>
              <a:rPr lang="en-US" sz="2400" b="0" dirty="0">
                <a:latin typeface="Arial" pitchFamily="34" charset="0"/>
              </a:rPr>
              <a:t>	id=</a:t>
            </a:r>
            <a:r>
              <a:rPr lang="en-US" sz="2400" b="0" dirty="0" err="1">
                <a:latin typeface="Arial" pitchFamily="34" charset="0"/>
              </a:rPr>
              <a:t>omp_get_thread_num</a:t>
            </a:r>
            <a:r>
              <a:rPr lang="en-US" sz="2400" b="0" dirty="0">
                <a:latin typeface="Arial" pitchFamily="34" charset="0"/>
              </a:rPr>
              <a:t>();</a:t>
            </a:r>
            <a:br>
              <a:rPr lang="en-US" sz="2400" b="0" dirty="0">
                <a:latin typeface="Arial" pitchFamily="34" charset="0"/>
              </a:rPr>
            </a:br>
            <a:r>
              <a:rPr lang="en-US" sz="2400" b="0" dirty="0">
                <a:latin typeface="Arial" pitchFamily="34" charset="0"/>
              </a:rPr>
              <a:t>	A[id] = big_calc1(id);</a:t>
            </a:r>
            <a:br>
              <a:rPr lang="en-US" sz="2400" b="0" dirty="0">
                <a:latin typeface="Arial" pitchFamily="34" charset="0"/>
              </a:rPr>
            </a:br>
            <a:r>
              <a:rPr lang="en-US" sz="2400" dirty="0">
                <a:solidFill>
                  <a:srgbClr val="003BF8"/>
                </a:solidFill>
                <a:latin typeface="Arial" pitchFamily="34" charset="0"/>
              </a:rPr>
              <a:t>#pragma </a:t>
            </a:r>
            <a:r>
              <a:rPr lang="en-US" sz="2400" dirty="0" err="1">
                <a:solidFill>
                  <a:srgbClr val="003BF8"/>
                </a:solidFill>
                <a:latin typeface="Arial" pitchFamily="34" charset="0"/>
              </a:rPr>
              <a:t>omp</a:t>
            </a:r>
            <a:r>
              <a:rPr lang="en-US" sz="2400" dirty="0">
                <a:solidFill>
                  <a:srgbClr val="003BF8"/>
                </a:solidFill>
                <a:latin typeface="Arial" pitchFamily="34" charset="0"/>
              </a:rPr>
              <a:t> barrier </a:t>
            </a:r>
            <a:r>
              <a:rPr lang="en-US" sz="2400" b="0" dirty="0">
                <a:latin typeface="Arial" pitchFamily="34" charset="0"/>
              </a:rPr>
              <a:t/>
            </a:r>
            <a:br>
              <a:rPr lang="en-US" sz="2400" b="0" dirty="0">
                <a:latin typeface="Arial" pitchFamily="34" charset="0"/>
              </a:rPr>
            </a:br>
            <a:r>
              <a:rPr lang="en-US" sz="2400" b="0" dirty="0">
                <a:solidFill>
                  <a:srgbClr val="003BF8"/>
                </a:solidFill>
                <a:latin typeface="Arial" pitchFamily="34" charset="0"/>
              </a:rPr>
              <a:t>#pragma </a:t>
            </a:r>
            <a:r>
              <a:rPr lang="en-US" sz="2400" b="0" dirty="0" err="1">
                <a:solidFill>
                  <a:srgbClr val="003BF8"/>
                </a:solidFill>
                <a:latin typeface="Arial" pitchFamily="34" charset="0"/>
              </a:rPr>
              <a:t>omp</a:t>
            </a:r>
            <a:r>
              <a:rPr lang="en-US" sz="2400" b="0" dirty="0">
                <a:solidFill>
                  <a:srgbClr val="003BF8"/>
                </a:solidFill>
                <a:latin typeface="Arial" pitchFamily="34" charset="0"/>
              </a:rPr>
              <a:t> for </a:t>
            </a:r>
            <a:r>
              <a:rPr lang="en-US" sz="2400" b="0" dirty="0">
                <a:latin typeface="Arial" pitchFamily="34" charset="0"/>
              </a:rPr>
              <a:t/>
            </a:r>
            <a:br>
              <a:rPr lang="en-US" sz="2400" b="0" dirty="0">
                <a:latin typeface="Arial" pitchFamily="34" charset="0"/>
              </a:rPr>
            </a:br>
            <a:r>
              <a:rPr lang="en-US" sz="2400" b="0" dirty="0">
                <a:latin typeface="Arial" pitchFamily="34" charset="0"/>
              </a:rPr>
              <a:t>	for(i=0;i&lt;</a:t>
            </a:r>
            <a:r>
              <a:rPr lang="en-US" sz="2400" b="0" dirty="0" err="1">
                <a:latin typeface="Arial" pitchFamily="34" charset="0"/>
              </a:rPr>
              <a:t>N;i</a:t>
            </a:r>
            <a:r>
              <a:rPr lang="en-US" sz="2400" b="0" dirty="0">
                <a:latin typeface="Arial" pitchFamily="34" charset="0"/>
              </a:rPr>
              <a:t>++){C[i]=big_calc3(I,A);}</a:t>
            </a:r>
            <a:br>
              <a:rPr lang="en-US" sz="2400" b="0" dirty="0">
                <a:latin typeface="Arial" pitchFamily="34" charset="0"/>
              </a:rPr>
            </a:br>
            <a:r>
              <a:rPr lang="en-US" sz="2400" b="0" dirty="0">
                <a:solidFill>
                  <a:srgbClr val="003BF8"/>
                </a:solidFill>
                <a:latin typeface="Arial" pitchFamily="34" charset="0"/>
              </a:rPr>
              <a:t>#pragma </a:t>
            </a:r>
            <a:r>
              <a:rPr lang="en-US" sz="2400" b="0" dirty="0" err="1">
                <a:solidFill>
                  <a:srgbClr val="003BF8"/>
                </a:solidFill>
                <a:latin typeface="Arial" pitchFamily="34" charset="0"/>
              </a:rPr>
              <a:t>omp</a:t>
            </a:r>
            <a:r>
              <a:rPr lang="en-US" sz="2400" b="0" dirty="0">
                <a:solidFill>
                  <a:srgbClr val="003BF8"/>
                </a:solidFill>
                <a:latin typeface="Arial" pitchFamily="34" charset="0"/>
              </a:rPr>
              <a:t> for </a:t>
            </a:r>
            <a:r>
              <a:rPr lang="en-US" sz="2400" i="1" dirty="0" err="1">
                <a:solidFill>
                  <a:srgbClr val="003BF8"/>
                </a:solidFill>
                <a:latin typeface="Arial" pitchFamily="34" charset="0"/>
              </a:rPr>
              <a:t>nowait</a:t>
            </a:r>
            <a:r>
              <a:rPr lang="en-US" sz="2400" b="0" dirty="0">
                <a:solidFill>
                  <a:srgbClr val="FFFF00"/>
                </a:solidFill>
                <a:latin typeface="Arial" pitchFamily="34" charset="0"/>
              </a:rPr>
              <a:t/>
            </a:r>
            <a:br>
              <a:rPr lang="en-US" sz="2400" b="0" dirty="0">
                <a:solidFill>
                  <a:srgbClr val="FFFF00"/>
                </a:solidFill>
                <a:latin typeface="Arial" pitchFamily="34" charset="0"/>
              </a:rPr>
            </a:br>
            <a:r>
              <a:rPr lang="en-US" sz="2400" b="0" dirty="0">
                <a:latin typeface="Arial" pitchFamily="34" charset="0"/>
              </a:rPr>
              <a:t>	for(i=0;i&lt;</a:t>
            </a:r>
            <a:r>
              <a:rPr lang="en-US" sz="2400" b="0" dirty="0" err="1">
                <a:latin typeface="Arial" pitchFamily="34" charset="0"/>
              </a:rPr>
              <a:t>N;i</a:t>
            </a:r>
            <a:r>
              <a:rPr lang="en-US" sz="2400" b="0" dirty="0">
                <a:latin typeface="Arial" pitchFamily="34" charset="0"/>
              </a:rPr>
              <a:t>++){ B[i]=big_calc2(C,  i); }</a:t>
            </a:r>
            <a:br>
              <a:rPr lang="en-US" sz="2400" b="0" dirty="0">
                <a:latin typeface="Arial" pitchFamily="34" charset="0"/>
              </a:rPr>
            </a:br>
            <a:r>
              <a:rPr lang="en-US" sz="2400" b="0" dirty="0">
                <a:latin typeface="Arial" pitchFamily="34" charset="0"/>
              </a:rPr>
              <a:t>	A[id] = big_calc3(id);</a:t>
            </a:r>
            <a:br>
              <a:rPr lang="en-US" sz="2400" b="0" dirty="0">
                <a:latin typeface="Arial" pitchFamily="34" charset="0"/>
              </a:rPr>
            </a:br>
            <a:r>
              <a:rPr lang="en-US" sz="2400" b="0" dirty="0">
                <a:latin typeface="Arial" pitchFamily="34" charset="0"/>
              </a:rPr>
              <a:t>}</a:t>
            </a:r>
          </a:p>
        </p:txBody>
      </p:sp>
      <p:sp>
        <p:nvSpPr>
          <p:cNvPr id="1716229" name="Rectangle 5"/>
          <p:cNvSpPr>
            <a:spLocks noChangeArrowheads="1"/>
          </p:cNvSpPr>
          <p:nvPr/>
        </p:nvSpPr>
        <p:spPr bwMode="auto">
          <a:xfrm>
            <a:off x="2057400" y="5657850"/>
            <a:ext cx="3676650" cy="831639"/>
          </a:xfrm>
          <a:prstGeom prst="rect">
            <a:avLst/>
          </a:prstGeom>
          <a:solidFill>
            <a:schemeClr val="accent3">
              <a:lumMod val="20000"/>
              <a:lumOff val="80000"/>
            </a:schemeClr>
          </a:solidFill>
          <a:ln>
            <a:noFill/>
          </a:ln>
          <a:effectLst>
            <a:outerShdw blurRad="63500" dist="107763" dir="2700000" algn="ctr" rotWithShape="0">
              <a:schemeClr val="accent6">
                <a:lumMod val="40000"/>
                <a:lumOff val="60000"/>
                <a:alpha val="75000"/>
              </a:schemeClr>
            </a:outerShdw>
          </a:effectLst>
          <a:extLst/>
        </p:spPr>
        <p:txBody>
          <a:bodyPr lIns="92075" tIns="46038" rIns="92075" bIns="46038">
            <a:spAutoFit/>
          </a:bodyPr>
          <a:lstStyle/>
          <a:p>
            <a:pPr>
              <a:spcBef>
                <a:spcPct val="50000"/>
              </a:spcBef>
              <a:defRPr/>
            </a:pPr>
            <a:r>
              <a:rPr lang="en-US" sz="2400" b="0" dirty="0">
                <a:latin typeface="Arial" charset="0"/>
                <a:ea typeface="+mn-ea"/>
              </a:rPr>
              <a:t>implicit barrier at the end of a parallel region</a:t>
            </a:r>
          </a:p>
        </p:txBody>
      </p:sp>
      <p:sp>
        <p:nvSpPr>
          <p:cNvPr id="79878" name="Line 6"/>
          <p:cNvSpPr>
            <a:spLocks noChangeShapeType="1"/>
          </p:cNvSpPr>
          <p:nvPr/>
        </p:nvSpPr>
        <p:spPr bwMode="auto">
          <a:xfrm flipH="1" flipV="1">
            <a:off x="782638" y="5792788"/>
            <a:ext cx="1217612" cy="22701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716231" name="Rectangle 7"/>
          <p:cNvSpPr>
            <a:spLocks noChangeArrowheads="1"/>
          </p:cNvSpPr>
          <p:nvPr/>
        </p:nvSpPr>
        <p:spPr bwMode="auto">
          <a:xfrm>
            <a:off x="5903913" y="2784475"/>
            <a:ext cx="3068637" cy="1200971"/>
          </a:xfrm>
          <a:prstGeom prst="rect">
            <a:avLst/>
          </a:prstGeom>
          <a:solidFill>
            <a:schemeClr val="accent3">
              <a:lumMod val="20000"/>
              <a:lumOff val="80000"/>
            </a:schemeClr>
          </a:solidFill>
          <a:ln>
            <a:noFill/>
          </a:ln>
          <a:effectLst>
            <a:outerShdw blurRad="63500" dist="107763" dir="2700000" algn="ctr" rotWithShape="0">
              <a:schemeClr val="accent6">
                <a:lumMod val="40000"/>
                <a:lumOff val="60000"/>
                <a:alpha val="75000"/>
              </a:schemeClr>
            </a:outerShdw>
          </a:effectLst>
          <a:extLst/>
        </p:spPr>
        <p:txBody>
          <a:bodyPr lIns="92075" tIns="46038" rIns="92075" bIns="46038">
            <a:spAutoFit/>
          </a:bodyPr>
          <a:lstStyle/>
          <a:p>
            <a:pPr>
              <a:spcBef>
                <a:spcPct val="50000"/>
              </a:spcBef>
              <a:defRPr/>
            </a:pPr>
            <a:r>
              <a:rPr lang="en-US" sz="2400" b="0" dirty="0">
                <a:latin typeface="Arial" charset="0"/>
                <a:ea typeface="+mn-ea"/>
              </a:rPr>
              <a:t>implicit </a:t>
            </a:r>
            <a:r>
              <a:rPr lang="en-US" sz="2400" b="0" dirty="0">
                <a:solidFill>
                  <a:srgbClr val="003BF8"/>
                </a:solidFill>
                <a:latin typeface="Arial" charset="0"/>
                <a:ea typeface="+mn-ea"/>
              </a:rPr>
              <a:t>barrier</a:t>
            </a:r>
            <a:r>
              <a:rPr lang="en-US" sz="2400" b="0" dirty="0">
                <a:latin typeface="Arial" charset="0"/>
                <a:ea typeface="+mn-ea"/>
              </a:rPr>
              <a:t> at the end of a </a:t>
            </a:r>
            <a:r>
              <a:rPr lang="en-US" sz="2400" b="0" dirty="0">
                <a:solidFill>
                  <a:srgbClr val="003BF8"/>
                </a:solidFill>
                <a:latin typeface="Arial" charset="0"/>
                <a:ea typeface="+mn-ea"/>
              </a:rPr>
              <a:t>for</a:t>
            </a:r>
            <a:r>
              <a:rPr lang="en-US" sz="2400" b="0" dirty="0">
                <a:latin typeface="Arial" charset="0"/>
                <a:ea typeface="+mn-ea"/>
              </a:rPr>
              <a:t> </a:t>
            </a:r>
            <a:r>
              <a:rPr lang="en-US" sz="2400" b="0" dirty="0" smtClean="0">
                <a:latin typeface="Arial" charset="0"/>
                <a:ea typeface="+mn-ea"/>
              </a:rPr>
              <a:t>work-sharing </a:t>
            </a:r>
            <a:r>
              <a:rPr lang="en-US" sz="2400" b="0" dirty="0">
                <a:latin typeface="Arial" charset="0"/>
                <a:ea typeface="+mn-ea"/>
              </a:rPr>
              <a:t>construct</a:t>
            </a:r>
          </a:p>
        </p:txBody>
      </p:sp>
      <p:sp>
        <p:nvSpPr>
          <p:cNvPr id="79880" name="Line 8"/>
          <p:cNvSpPr>
            <a:spLocks noChangeShapeType="1"/>
          </p:cNvSpPr>
          <p:nvPr/>
        </p:nvSpPr>
        <p:spPr bwMode="auto">
          <a:xfrm flipH="1" flipV="1">
            <a:off x="6705600" y="5068888"/>
            <a:ext cx="1028700" cy="43656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716233" name="Rectangle 9"/>
          <p:cNvSpPr>
            <a:spLocks noChangeArrowheads="1"/>
          </p:cNvSpPr>
          <p:nvPr/>
        </p:nvSpPr>
        <p:spPr bwMode="auto">
          <a:xfrm>
            <a:off x="6380163" y="5565775"/>
            <a:ext cx="2611437" cy="831639"/>
          </a:xfrm>
          <a:prstGeom prst="rect">
            <a:avLst/>
          </a:prstGeom>
          <a:solidFill>
            <a:schemeClr val="accent3">
              <a:lumMod val="20000"/>
              <a:lumOff val="80000"/>
            </a:schemeClr>
          </a:solidFill>
          <a:ln>
            <a:noFill/>
          </a:ln>
          <a:effectLst>
            <a:outerShdw blurRad="63500" dist="107763" dir="2700000" algn="ctr" rotWithShape="0">
              <a:schemeClr val="accent6">
                <a:lumMod val="40000"/>
                <a:lumOff val="60000"/>
                <a:alpha val="75000"/>
              </a:schemeClr>
            </a:outerShdw>
          </a:effectLst>
          <a:extLst/>
        </p:spPr>
        <p:txBody>
          <a:bodyPr lIns="92075" tIns="46038" rIns="92075" bIns="46038">
            <a:spAutoFit/>
          </a:bodyPr>
          <a:lstStyle/>
          <a:p>
            <a:pPr>
              <a:spcBef>
                <a:spcPct val="50000"/>
              </a:spcBef>
              <a:defRPr/>
            </a:pPr>
            <a:r>
              <a:rPr lang="en-US" sz="2400" b="0" dirty="0">
                <a:latin typeface="Arial" charset="0"/>
                <a:ea typeface="+mn-ea"/>
              </a:rPr>
              <a:t>no implicit barrier due to </a:t>
            </a:r>
            <a:r>
              <a:rPr lang="en-US" sz="2400" b="0" dirty="0" err="1">
                <a:solidFill>
                  <a:srgbClr val="003BF8"/>
                </a:solidFill>
                <a:latin typeface="Arial" charset="0"/>
                <a:ea typeface="+mn-ea"/>
              </a:rPr>
              <a:t>nowait</a:t>
            </a:r>
            <a:endParaRPr lang="en-US" sz="2400" b="0" dirty="0">
              <a:solidFill>
                <a:srgbClr val="003BF8"/>
              </a:solidFill>
              <a:latin typeface="Arial" charset="0"/>
              <a:ea typeface="+mn-ea"/>
            </a:endParaRPr>
          </a:p>
        </p:txBody>
      </p:sp>
      <p:sp>
        <p:nvSpPr>
          <p:cNvPr id="79882" name="Line 10"/>
          <p:cNvSpPr>
            <a:spLocks noChangeShapeType="1"/>
          </p:cNvSpPr>
          <p:nvPr/>
        </p:nvSpPr>
        <p:spPr bwMode="auto">
          <a:xfrm flipH="1">
            <a:off x="6477000" y="4040188"/>
            <a:ext cx="895350" cy="169862"/>
          </a:xfrm>
          <a:prstGeom prst="line">
            <a:avLst/>
          </a:prstGeom>
          <a:noFill/>
          <a:ln w="12700">
            <a:solidFill>
              <a:schemeClr val="tx1"/>
            </a:solidFill>
            <a:round/>
            <a:headEnd type="none" w="sm" len="sm"/>
            <a:tailEnd type="stealth" w="med" len="lg"/>
          </a:ln>
        </p:spPr>
        <p:txBody>
          <a:bodyPr wrap="none" anchor="ctr"/>
          <a:lstStyle/>
          <a:p>
            <a:endParaRPr lang="en-US"/>
          </a:p>
        </p:txBody>
      </p:sp>
    </p:spTree>
    <p:extLst>
      <p:ext uri="{BB962C8B-B14F-4D97-AF65-F5344CB8AC3E}">
        <p14:creationId xmlns:p14="http://schemas.microsoft.com/office/powerpoint/2010/main" val="70743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62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62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162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1716229" grpId="0" animBg="1"/>
      <p:bldP spid="79878" grpId="0" animBg="1"/>
      <p:bldP spid="1716231" grpId="0" animBg="1"/>
      <p:bldP spid="79880" grpId="0" animBg="1"/>
      <p:bldP spid="1716233" grpId="0" animBg="1"/>
      <p:bldP spid="798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smtClean="0"/>
              <a:t>“Hello Word” </a:t>
            </a:r>
            <a:r>
              <a:rPr lang="en-US" dirty="0"/>
              <a:t>Example/1</a:t>
            </a:r>
          </a:p>
        </p:txBody>
      </p:sp>
      <p:sp>
        <p:nvSpPr>
          <p:cNvPr id="34818" name="Text Box 2"/>
          <p:cNvSpPr txBox="1">
            <a:spLocks noChangeArrowheads="1"/>
          </p:cNvSpPr>
          <p:nvPr/>
        </p:nvSpPr>
        <p:spPr bwMode="auto">
          <a:xfrm>
            <a:off x="1247119" y="1219793"/>
            <a:ext cx="6370638" cy="3717925"/>
          </a:xfrm>
          <a:prstGeom prst="rect">
            <a:avLst/>
          </a:prstGeom>
          <a:solidFill>
            <a:srgbClr val="CCFF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2124"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9pPr>
          </a:lstStyle>
          <a:p>
            <a:pPr>
              <a:lnSpc>
                <a:spcPct val="83000"/>
              </a:lnSpc>
            </a:pPr>
            <a:r>
              <a:rPr lang="en-US" sz="2200" b="1" dirty="0">
                <a:latin typeface="Courier New" charset="0"/>
              </a:rPr>
              <a:t>#include &lt;</a:t>
            </a:r>
            <a:r>
              <a:rPr lang="en-US" sz="2200" b="1" dirty="0" err="1">
                <a:latin typeface="Courier New" charset="0"/>
              </a:rPr>
              <a:t>stdlib.h</a:t>
            </a:r>
            <a:r>
              <a:rPr lang="en-US" sz="2200" b="1" dirty="0">
                <a:latin typeface="Courier New" charset="0"/>
              </a:rPr>
              <a:t>&gt;</a:t>
            </a:r>
          </a:p>
          <a:p>
            <a:pPr>
              <a:lnSpc>
                <a:spcPct val="83000"/>
              </a:lnSpc>
            </a:pPr>
            <a:r>
              <a:rPr lang="en-US" sz="2200" b="1" dirty="0">
                <a:latin typeface="Courier New" charset="0"/>
              </a:rPr>
              <a:t>#include &lt;</a:t>
            </a:r>
            <a:r>
              <a:rPr lang="en-US" sz="2200" b="1" dirty="0" err="1">
                <a:latin typeface="Courier New" charset="0"/>
              </a:rPr>
              <a:t>stdio.h</a:t>
            </a:r>
            <a:r>
              <a:rPr lang="en-US" sz="2200" b="1" dirty="0">
                <a:latin typeface="Courier New" charset="0"/>
              </a:rPr>
              <a:t>&gt;</a:t>
            </a:r>
          </a:p>
          <a:p>
            <a:pPr>
              <a:lnSpc>
                <a:spcPct val="83000"/>
              </a:lnSpc>
            </a:pPr>
            <a:endParaRPr lang="en-US" sz="2200" b="1" dirty="0">
              <a:latin typeface="Courier New" charset="0"/>
            </a:endParaRPr>
          </a:p>
          <a:p>
            <a:pPr>
              <a:lnSpc>
                <a:spcPct val="83000"/>
              </a:lnSpc>
            </a:pPr>
            <a:r>
              <a:rPr lang="en-US" sz="2200" b="1" dirty="0" err="1">
                <a:latin typeface="Courier New" charset="0"/>
              </a:rPr>
              <a:t>int</a:t>
            </a:r>
            <a:r>
              <a:rPr lang="en-US" sz="2200" b="1" dirty="0">
                <a:latin typeface="Courier New" charset="0"/>
              </a:rPr>
              <a:t> main(</a:t>
            </a:r>
            <a:r>
              <a:rPr lang="en-US" sz="2200" b="1" dirty="0" err="1">
                <a:latin typeface="Courier New" charset="0"/>
              </a:rPr>
              <a:t>int</a:t>
            </a:r>
            <a:r>
              <a:rPr lang="en-US" sz="2200" b="1" dirty="0">
                <a:latin typeface="Courier New" charset="0"/>
              </a:rPr>
              <a:t> </a:t>
            </a:r>
            <a:r>
              <a:rPr lang="en-US" sz="2200" b="1" dirty="0" err="1">
                <a:latin typeface="Courier New" charset="0"/>
              </a:rPr>
              <a:t>argc</a:t>
            </a:r>
            <a:r>
              <a:rPr lang="en-US" sz="2200" b="1" dirty="0">
                <a:latin typeface="Courier New" charset="0"/>
              </a:rPr>
              <a:t>, char *</a:t>
            </a:r>
            <a:r>
              <a:rPr lang="en-US" sz="2200" b="1" dirty="0" err="1">
                <a:latin typeface="Courier New" charset="0"/>
              </a:rPr>
              <a:t>argv</a:t>
            </a:r>
            <a:r>
              <a:rPr lang="en-US" sz="2200" b="1" dirty="0">
                <a:latin typeface="Courier New" charset="0"/>
              </a:rPr>
              <a:t>[]) {</a:t>
            </a:r>
          </a:p>
          <a:p>
            <a:pPr>
              <a:lnSpc>
                <a:spcPct val="83000"/>
              </a:lnSpc>
            </a:pPr>
            <a:endParaRPr lang="en-US" sz="2200" b="1" dirty="0">
              <a:latin typeface="Courier New" charset="0"/>
            </a:endParaRPr>
          </a:p>
          <a:p>
            <a:pPr>
              <a:lnSpc>
                <a:spcPct val="83000"/>
              </a:lnSpc>
            </a:pPr>
            <a:r>
              <a:rPr lang="en-US" sz="2200" b="1" dirty="0">
                <a:latin typeface="Courier New" charset="0"/>
              </a:rPr>
              <a:t>   </a:t>
            </a:r>
          </a:p>
          <a:p>
            <a:pPr>
              <a:lnSpc>
                <a:spcPct val="83000"/>
              </a:lnSpc>
            </a:pPr>
            <a:endParaRPr lang="en-US" sz="2200" b="1" dirty="0">
              <a:solidFill>
                <a:srgbClr val="0000FF"/>
              </a:solidFill>
              <a:latin typeface="Courier New" charset="0"/>
            </a:endParaRPr>
          </a:p>
          <a:p>
            <a:pPr>
              <a:lnSpc>
                <a:spcPct val="83000"/>
              </a:lnSpc>
            </a:pPr>
            <a:r>
              <a:rPr lang="en-US" sz="2200" b="1" dirty="0">
                <a:latin typeface="Courier New" charset="0"/>
              </a:rPr>
              <a:t>          </a:t>
            </a:r>
            <a:r>
              <a:rPr lang="en-US" sz="2200" b="1" dirty="0" err="1">
                <a:latin typeface="Courier New" charset="0"/>
              </a:rPr>
              <a:t>printf</a:t>
            </a:r>
            <a:r>
              <a:rPr lang="en-US" sz="2200" b="1" dirty="0">
                <a:latin typeface="Courier New" charset="0"/>
              </a:rPr>
              <a:t>("Hello World\n");</a:t>
            </a:r>
          </a:p>
          <a:p>
            <a:pPr>
              <a:lnSpc>
                <a:spcPct val="83000"/>
              </a:lnSpc>
            </a:pPr>
            <a:r>
              <a:rPr lang="en-US" sz="2200" b="1" dirty="0">
                <a:latin typeface="Courier New" charset="0"/>
              </a:rPr>
              <a:t>          </a:t>
            </a:r>
          </a:p>
          <a:p>
            <a:pPr>
              <a:lnSpc>
                <a:spcPct val="83000"/>
              </a:lnSpc>
            </a:pPr>
            <a:r>
              <a:rPr lang="en-US" sz="2200" b="1" dirty="0">
                <a:latin typeface="Courier New" charset="0"/>
              </a:rPr>
              <a:t>   </a:t>
            </a:r>
          </a:p>
          <a:p>
            <a:pPr>
              <a:lnSpc>
                <a:spcPct val="83000"/>
              </a:lnSpc>
            </a:pPr>
            <a:r>
              <a:rPr lang="en-US" sz="2200" b="1" dirty="0">
                <a:latin typeface="Courier New" charset="0"/>
              </a:rPr>
              <a:t> </a:t>
            </a:r>
          </a:p>
          <a:p>
            <a:pPr>
              <a:lnSpc>
                <a:spcPct val="83000"/>
              </a:lnSpc>
            </a:pPr>
            <a:r>
              <a:rPr lang="en-US" sz="2200" b="1" dirty="0">
                <a:latin typeface="Courier New" charset="0"/>
              </a:rPr>
              <a:t>   return(0);</a:t>
            </a:r>
          </a:p>
          <a:p>
            <a:pPr>
              <a:lnSpc>
                <a:spcPct val="83000"/>
              </a:lnSpc>
            </a:pPr>
            <a:r>
              <a:rPr lang="en-US" sz="2200" b="1" dirty="0">
                <a:latin typeface="Courier New" charset="0"/>
              </a:rPr>
              <a:t>}</a:t>
            </a:r>
          </a:p>
        </p:txBody>
      </p:sp>
      <p:sp>
        <p:nvSpPr>
          <p:cNvPr id="2" name="Slide Number Placeholder 1"/>
          <p:cNvSpPr>
            <a:spLocks noGrp="1"/>
          </p:cNvSpPr>
          <p:nvPr>
            <p:ph type="sldNum" sz="quarter" idx="12"/>
          </p:nvPr>
        </p:nvSpPr>
        <p:spPr/>
        <p:txBody>
          <a:bodyPr/>
          <a:lstStyle/>
          <a:p>
            <a:fld id="{7B14E791-165F-344E-BF0E-59CD826800BF}" type="slidenum">
              <a:rPr lang="en-US" smtClean="0"/>
              <a:pPr/>
              <a:t>5</a:t>
            </a:fld>
            <a:endParaRPr lang="en-US" dirty="0"/>
          </a:p>
        </p:txBody>
      </p:sp>
    </p:spTree>
    <p:extLst>
      <p:ext uri="{BB962C8B-B14F-4D97-AF65-F5344CB8AC3E}">
        <p14:creationId xmlns:p14="http://schemas.microsoft.com/office/powerpoint/2010/main" val="34383482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noFill/>
        </p:spPr>
        <p:txBody>
          <a:bodyPr/>
          <a:lstStyle/>
          <a:p>
            <a:pPr>
              <a:lnSpc>
                <a:spcPct val="89000"/>
              </a:lnSpc>
            </a:pPr>
            <a:r>
              <a:rPr lang="en-US" dirty="0" smtClean="0"/>
              <a:t>Ordered</a:t>
            </a:r>
            <a:endParaRPr lang="en-US" sz="3200" dirty="0" smtClean="0">
              <a:solidFill>
                <a:schemeClr val="accent1"/>
              </a:solidFill>
            </a:endParaRPr>
          </a:p>
        </p:txBody>
      </p:sp>
      <p:sp>
        <p:nvSpPr>
          <p:cNvPr id="81922" name="Rectangle 3"/>
          <p:cNvSpPr>
            <a:spLocks noGrp="1" noChangeArrowheads="1"/>
          </p:cNvSpPr>
          <p:nvPr>
            <p:ph idx="1"/>
          </p:nvPr>
        </p:nvSpPr>
        <p:spPr>
          <a:xfrm>
            <a:off x="233362" y="1295400"/>
            <a:ext cx="8453438" cy="1041400"/>
          </a:xfrm>
        </p:spPr>
        <p:txBody>
          <a:bodyPr/>
          <a:lstStyle/>
          <a:p>
            <a:pPr eaLnBrk="1" hangingPunct="1">
              <a:lnSpc>
                <a:spcPct val="94000"/>
              </a:lnSpc>
            </a:pPr>
            <a:r>
              <a:rPr lang="en-US" dirty="0" smtClean="0"/>
              <a:t>The </a:t>
            </a:r>
            <a:r>
              <a:rPr lang="en-US" dirty="0" smtClean="0">
                <a:solidFill>
                  <a:srgbClr val="003BF8"/>
                </a:solidFill>
              </a:rPr>
              <a:t>ordered </a:t>
            </a:r>
            <a:r>
              <a:rPr lang="en-US" dirty="0" smtClean="0"/>
              <a:t>construct enforces the sequential order for a block.</a:t>
            </a:r>
          </a:p>
        </p:txBody>
      </p:sp>
      <p:sp>
        <p:nvSpPr>
          <p:cNvPr id="81923" name="Slide Number Placeholder 3"/>
          <p:cNvSpPr>
            <a:spLocks noGrp="1"/>
          </p:cNvSpPr>
          <p:nvPr>
            <p:ph type="sldNum" sz="quarter" idx="12"/>
          </p:nvPr>
        </p:nvSpPr>
        <p:spPr bwMode="auto">
          <a:noFill/>
          <a:ln>
            <a:miter lim="800000"/>
            <a:headEnd/>
            <a:tailEnd/>
          </a:ln>
        </p:spPr>
        <p:txBody>
          <a:bodyPr/>
          <a:lstStyle/>
          <a:p>
            <a:fld id="{F396E4B8-612D-4B82-8AB9-02F201E7FABE}" type="slidenum">
              <a:rPr lang="en-US"/>
              <a:pPr/>
              <a:t>50</a:t>
            </a:fld>
            <a:endParaRPr lang="en-US"/>
          </a:p>
        </p:txBody>
      </p:sp>
      <p:sp>
        <p:nvSpPr>
          <p:cNvPr id="81924" name="Rectangle 4"/>
          <p:cNvSpPr>
            <a:spLocks noChangeArrowheads="1"/>
          </p:cNvSpPr>
          <p:nvPr/>
        </p:nvSpPr>
        <p:spPr bwMode="auto">
          <a:xfrm>
            <a:off x="609600" y="2362200"/>
            <a:ext cx="7924800" cy="3109186"/>
          </a:xfrm>
          <a:prstGeom prst="rect">
            <a:avLst/>
          </a:prstGeom>
          <a:solidFill>
            <a:schemeClr val="accent1">
              <a:lumMod val="20000"/>
              <a:lumOff val="80000"/>
            </a:schemeClr>
          </a:solidFill>
          <a:ln w="9525">
            <a:noFill/>
            <a:miter lim="800000"/>
            <a:headEnd/>
            <a:tailEnd/>
          </a:ln>
        </p:spPr>
        <p:txBody>
          <a:bodyPr wrap="square" lIns="92075" tIns="46038" rIns="92075" bIns="46038">
            <a:spAutoFit/>
          </a:bodyPr>
          <a:lstStyle/>
          <a:p>
            <a:pPr>
              <a:spcBef>
                <a:spcPts val="0"/>
              </a:spcBef>
            </a:pPr>
            <a:r>
              <a:rPr lang="en-US" sz="2800" b="0" dirty="0">
                <a:solidFill>
                  <a:srgbClr val="003BF8"/>
                </a:solidFill>
                <a:latin typeface="Arial" pitchFamily="34" charset="0"/>
              </a:rPr>
              <a:t>#pragma </a:t>
            </a:r>
            <a:r>
              <a:rPr lang="en-US" sz="2800" b="0" dirty="0" err="1">
                <a:solidFill>
                  <a:srgbClr val="003BF8"/>
                </a:solidFill>
                <a:latin typeface="Arial" pitchFamily="34" charset="0"/>
              </a:rPr>
              <a:t>omp</a:t>
            </a:r>
            <a:r>
              <a:rPr lang="en-US" sz="2800" b="0" dirty="0">
                <a:solidFill>
                  <a:srgbClr val="003BF8"/>
                </a:solidFill>
                <a:latin typeface="Arial" pitchFamily="34" charset="0"/>
              </a:rPr>
              <a:t> parallel </a:t>
            </a:r>
            <a:r>
              <a:rPr lang="en-US" sz="2800" b="0" dirty="0" smtClean="0">
                <a:solidFill>
                  <a:srgbClr val="003BF8"/>
                </a:solidFill>
                <a:latin typeface="Arial" pitchFamily="34" charset="0"/>
              </a:rPr>
              <a:t>private </a:t>
            </a:r>
            <a:r>
              <a:rPr lang="en-US" sz="2800" b="0" dirty="0">
                <a:solidFill>
                  <a:srgbClr val="003BF8"/>
                </a:solidFill>
                <a:latin typeface="Arial" pitchFamily="34" charset="0"/>
              </a:rPr>
              <a:t>(</a:t>
            </a:r>
            <a:r>
              <a:rPr lang="en-US" sz="2800" b="0" dirty="0" err="1">
                <a:solidFill>
                  <a:srgbClr val="003BF8"/>
                </a:solidFill>
                <a:latin typeface="Arial" pitchFamily="34" charset="0"/>
              </a:rPr>
              <a:t>tmp</a:t>
            </a:r>
            <a:r>
              <a:rPr lang="en-US" sz="2800" b="0" dirty="0">
                <a:solidFill>
                  <a:srgbClr val="003BF8"/>
                </a:solidFill>
                <a:latin typeface="Arial" pitchFamily="34" charset="0"/>
              </a:rPr>
              <a:t>)</a:t>
            </a:r>
            <a:br>
              <a:rPr lang="en-US" sz="2800" b="0" dirty="0">
                <a:solidFill>
                  <a:srgbClr val="003BF8"/>
                </a:solidFill>
                <a:latin typeface="Arial" pitchFamily="34" charset="0"/>
              </a:rPr>
            </a:br>
            <a:r>
              <a:rPr lang="en-US" sz="2800" b="0" dirty="0">
                <a:solidFill>
                  <a:srgbClr val="003BF8"/>
                </a:solidFill>
                <a:latin typeface="Arial" pitchFamily="34" charset="0"/>
              </a:rPr>
              <a:t>#pragma </a:t>
            </a:r>
            <a:r>
              <a:rPr lang="en-US" sz="2800" b="0" dirty="0" err="1">
                <a:solidFill>
                  <a:srgbClr val="003BF8"/>
                </a:solidFill>
                <a:latin typeface="Arial" pitchFamily="34" charset="0"/>
              </a:rPr>
              <a:t>omp</a:t>
            </a:r>
            <a:r>
              <a:rPr lang="en-US" sz="2800" b="0" dirty="0">
                <a:solidFill>
                  <a:srgbClr val="003BF8"/>
                </a:solidFill>
                <a:latin typeface="Arial" pitchFamily="34" charset="0"/>
              </a:rPr>
              <a:t> for </a:t>
            </a:r>
            <a:r>
              <a:rPr lang="en-US" sz="2800" dirty="0">
                <a:solidFill>
                  <a:srgbClr val="003BF8"/>
                </a:solidFill>
                <a:latin typeface="Arial" pitchFamily="34" charset="0"/>
              </a:rPr>
              <a:t>ordered</a:t>
            </a:r>
            <a:r>
              <a:rPr lang="en-US" sz="2800" b="0" dirty="0">
                <a:solidFill>
                  <a:srgbClr val="003BF8"/>
                </a:solidFill>
                <a:latin typeface="Arial" pitchFamily="34" charset="0"/>
              </a:rPr>
              <a:t> </a:t>
            </a:r>
            <a:r>
              <a:rPr lang="en-US" sz="2800" b="0" dirty="0">
                <a:latin typeface="Arial" pitchFamily="34" charset="0"/>
              </a:rPr>
              <a:t/>
            </a:r>
            <a:br>
              <a:rPr lang="en-US" sz="2800" b="0" dirty="0">
                <a:latin typeface="Arial" pitchFamily="34" charset="0"/>
              </a:rPr>
            </a:br>
            <a:r>
              <a:rPr lang="en-US" sz="2800" b="0" dirty="0" smtClean="0">
                <a:latin typeface="Arial" pitchFamily="34" charset="0"/>
              </a:rPr>
              <a:t>for (i=0;i&lt;</a:t>
            </a:r>
            <a:r>
              <a:rPr lang="en-US" sz="2800" b="0" dirty="0" err="1" smtClean="0">
                <a:latin typeface="Arial" pitchFamily="34" charset="0"/>
              </a:rPr>
              <a:t>N;i</a:t>
            </a:r>
            <a:r>
              <a:rPr lang="en-US" sz="2800" b="0" dirty="0" smtClean="0">
                <a:latin typeface="Arial" pitchFamily="34" charset="0"/>
              </a:rPr>
              <a:t>++){</a:t>
            </a:r>
            <a:r>
              <a:rPr lang="en-US" sz="2800" b="0" dirty="0">
                <a:latin typeface="Arial" pitchFamily="34" charset="0"/>
              </a:rPr>
              <a:t/>
            </a:r>
            <a:br>
              <a:rPr lang="en-US" sz="2800" b="0" dirty="0">
                <a:latin typeface="Arial" pitchFamily="34" charset="0"/>
              </a:rPr>
            </a:br>
            <a:r>
              <a:rPr lang="en-US" sz="2800" b="0" dirty="0">
                <a:latin typeface="Arial" pitchFamily="34" charset="0"/>
              </a:rPr>
              <a:t> </a:t>
            </a:r>
            <a:r>
              <a:rPr lang="en-US" sz="2800" b="0" dirty="0" smtClean="0">
                <a:latin typeface="Arial" pitchFamily="34" charset="0"/>
              </a:rPr>
              <a:t>   </a:t>
            </a:r>
            <a:r>
              <a:rPr lang="en-US" sz="2800" b="0" dirty="0" err="1" smtClean="0">
                <a:latin typeface="Arial" pitchFamily="34" charset="0"/>
              </a:rPr>
              <a:t>tmp</a:t>
            </a:r>
            <a:r>
              <a:rPr lang="en-US" sz="2800" b="0" dirty="0" smtClean="0">
                <a:latin typeface="Arial" pitchFamily="34" charset="0"/>
              </a:rPr>
              <a:t> = NEAT_STUFF_IN_PARALLEL(i);</a:t>
            </a:r>
            <a:r>
              <a:rPr lang="en-US" sz="2800" b="0" dirty="0">
                <a:latin typeface="Arial" pitchFamily="34" charset="0"/>
              </a:rPr>
              <a:t/>
            </a:r>
            <a:br>
              <a:rPr lang="en-US" sz="2800" b="0" dirty="0">
                <a:latin typeface="Arial" pitchFamily="34" charset="0"/>
              </a:rPr>
            </a:br>
            <a:r>
              <a:rPr lang="en-US" sz="2800" dirty="0">
                <a:solidFill>
                  <a:srgbClr val="003BF8"/>
                </a:solidFill>
                <a:latin typeface="Arial" pitchFamily="34" charset="0"/>
              </a:rPr>
              <a:t>#pragma ordered</a:t>
            </a:r>
            <a:r>
              <a:rPr lang="en-US" sz="2800" b="0" dirty="0">
                <a:latin typeface="Arial" pitchFamily="34" charset="0"/>
              </a:rPr>
              <a:t/>
            </a:r>
            <a:br>
              <a:rPr lang="en-US" sz="2800" b="0" dirty="0">
                <a:latin typeface="Arial" pitchFamily="34" charset="0"/>
              </a:rPr>
            </a:br>
            <a:r>
              <a:rPr lang="en-US" sz="2800" b="0" dirty="0">
                <a:latin typeface="Arial" pitchFamily="34" charset="0"/>
              </a:rPr>
              <a:t> </a:t>
            </a:r>
            <a:r>
              <a:rPr lang="en-US" sz="2800" b="0" dirty="0" smtClean="0">
                <a:latin typeface="Arial" pitchFamily="34" charset="0"/>
              </a:rPr>
              <a:t>   res </a:t>
            </a:r>
            <a:r>
              <a:rPr lang="en-US" sz="2800" b="0" dirty="0">
                <a:latin typeface="Arial" pitchFamily="34" charset="0"/>
              </a:rPr>
              <a:t>+= </a:t>
            </a:r>
            <a:r>
              <a:rPr lang="en-US" sz="2800" b="0" dirty="0" err="1">
                <a:latin typeface="Arial" pitchFamily="34" charset="0"/>
              </a:rPr>
              <a:t>consum</a:t>
            </a:r>
            <a:r>
              <a:rPr lang="en-US" sz="2800" b="0" dirty="0">
                <a:latin typeface="Arial" pitchFamily="34" charset="0"/>
              </a:rPr>
              <a:t>(</a:t>
            </a:r>
            <a:r>
              <a:rPr lang="en-US" sz="2800" b="0" dirty="0" err="1">
                <a:latin typeface="Arial" pitchFamily="34" charset="0"/>
              </a:rPr>
              <a:t>tmp</a:t>
            </a:r>
            <a:r>
              <a:rPr lang="en-US" sz="2800" b="0" dirty="0">
                <a:latin typeface="Arial" pitchFamily="34" charset="0"/>
              </a:rPr>
              <a:t>);</a:t>
            </a:r>
            <a:br>
              <a:rPr lang="en-US" sz="2800" b="0" dirty="0">
                <a:latin typeface="Arial" pitchFamily="34" charset="0"/>
              </a:rPr>
            </a:br>
            <a:r>
              <a:rPr lang="en-US" sz="2800" b="0" dirty="0" smtClean="0">
                <a:latin typeface="Arial" pitchFamily="34" charset="0"/>
              </a:rPr>
              <a:t>}</a:t>
            </a:r>
            <a:endParaRPr lang="en-US" sz="2800" b="0" dirty="0">
              <a:latin typeface="Arial" pitchFamily="34" charset="0"/>
            </a:endParaRPr>
          </a:p>
        </p:txBody>
      </p:sp>
    </p:spTree>
    <p:extLst>
      <p:ext uri="{BB962C8B-B14F-4D97-AF65-F5344CB8AC3E}">
        <p14:creationId xmlns:p14="http://schemas.microsoft.com/office/powerpoint/2010/main" val="3082455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noFill/>
        </p:spPr>
        <p:txBody>
          <a:bodyPr/>
          <a:lstStyle/>
          <a:p>
            <a:pPr>
              <a:lnSpc>
                <a:spcPct val="89000"/>
              </a:lnSpc>
            </a:pPr>
            <a:r>
              <a:rPr lang="en-US" dirty="0"/>
              <a:t>OpenMP Synchronization</a:t>
            </a:r>
            <a:endParaRPr lang="en-US" sz="3200" dirty="0" smtClean="0">
              <a:solidFill>
                <a:schemeClr val="accent1"/>
              </a:solidFill>
            </a:endParaRPr>
          </a:p>
        </p:txBody>
      </p:sp>
      <p:sp>
        <p:nvSpPr>
          <p:cNvPr id="83970" name="Rectangle 3"/>
          <p:cNvSpPr>
            <a:spLocks noGrp="1" noChangeArrowheads="1"/>
          </p:cNvSpPr>
          <p:nvPr>
            <p:ph idx="1"/>
          </p:nvPr>
        </p:nvSpPr>
        <p:spPr>
          <a:xfrm>
            <a:off x="304800" y="1143000"/>
            <a:ext cx="8451850" cy="4267200"/>
          </a:xfrm>
        </p:spPr>
        <p:txBody>
          <a:bodyPr>
            <a:noAutofit/>
          </a:bodyPr>
          <a:lstStyle/>
          <a:p>
            <a:pPr eaLnBrk="1" hangingPunct="1">
              <a:lnSpc>
                <a:spcPct val="94000"/>
              </a:lnSpc>
            </a:pPr>
            <a:r>
              <a:rPr lang="en-US" sz="2800" dirty="0" smtClean="0"/>
              <a:t>The </a:t>
            </a:r>
            <a:r>
              <a:rPr lang="en-US" sz="2800" dirty="0" smtClean="0">
                <a:solidFill>
                  <a:srgbClr val="003BF8"/>
                </a:solidFill>
              </a:rPr>
              <a:t>flush </a:t>
            </a:r>
            <a:r>
              <a:rPr lang="en-US" sz="2800" dirty="0" smtClean="0"/>
              <a:t>construct denotes a sequence point where a thread tries to create a consistent view of memory.</a:t>
            </a:r>
          </a:p>
          <a:p>
            <a:pPr lvl="1">
              <a:lnSpc>
                <a:spcPct val="94000"/>
              </a:lnSpc>
            </a:pPr>
            <a:r>
              <a:rPr lang="en-US" sz="2400" dirty="0" smtClean="0"/>
              <a:t>All memory operations (both reads and writes) defined prior to the sequence point must complete. </a:t>
            </a:r>
          </a:p>
          <a:p>
            <a:pPr lvl="1">
              <a:lnSpc>
                <a:spcPct val="94000"/>
              </a:lnSpc>
            </a:pPr>
            <a:r>
              <a:rPr lang="en-US" sz="2400" dirty="0" smtClean="0"/>
              <a:t>All memory operations (both reads and writes) defined after  the sequence point must follow the flush.</a:t>
            </a:r>
          </a:p>
          <a:p>
            <a:pPr lvl="1">
              <a:lnSpc>
                <a:spcPct val="94000"/>
              </a:lnSpc>
            </a:pPr>
            <a:r>
              <a:rPr lang="en-US" sz="2400" dirty="0" smtClean="0"/>
              <a:t>Variables in registers or write buffers must be updated in memory.</a:t>
            </a:r>
          </a:p>
          <a:p>
            <a:pPr eaLnBrk="1" hangingPunct="1">
              <a:lnSpc>
                <a:spcPct val="94000"/>
              </a:lnSpc>
            </a:pPr>
            <a:r>
              <a:rPr lang="en-US" sz="2800" dirty="0" smtClean="0"/>
              <a:t>Arguments to flush specify which variables are flushed. No arguments specifies that all thread visible variables are flushed.</a:t>
            </a:r>
          </a:p>
        </p:txBody>
      </p:sp>
      <p:sp>
        <p:nvSpPr>
          <p:cNvPr id="83971" name="Slide Number Placeholder 3"/>
          <p:cNvSpPr>
            <a:spLocks noGrp="1"/>
          </p:cNvSpPr>
          <p:nvPr>
            <p:ph type="sldNum" sz="quarter" idx="12"/>
          </p:nvPr>
        </p:nvSpPr>
        <p:spPr bwMode="auto">
          <a:noFill/>
          <a:ln>
            <a:miter lim="800000"/>
            <a:headEnd/>
            <a:tailEnd/>
          </a:ln>
        </p:spPr>
        <p:txBody>
          <a:bodyPr/>
          <a:lstStyle/>
          <a:p>
            <a:fld id="{A8AA5039-FDFB-4DBC-8EE5-6B39A2E04056}" type="slidenum">
              <a:rPr lang="en-US"/>
              <a:pPr/>
              <a:t>51</a:t>
            </a:fld>
            <a:endParaRPr lang="en-US"/>
          </a:p>
        </p:txBody>
      </p:sp>
    </p:spTree>
    <p:extLst>
      <p:ext uri="{BB962C8B-B14F-4D97-AF65-F5344CB8AC3E}">
        <p14:creationId xmlns:p14="http://schemas.microsoft.com/office/powerpoint/2010/main" val="2885159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2114" name="Rectangle 2"/>
          <p:cNvSpPr>
            <a:spLocks noGrp="1" noChangeArrowheads="1"/>
          </p:cNvSpPr>
          <p:nvPr>
            <p:ph type="title"/>
          </p:nvPr>
        </p:nvSpPr>
        <p:spPr/>
        <p:txBody>
          <a:bodyPr>
            <a:normAutofit fontScale="90000"/>
          </a:bodyPr>
          <a:lstStyle/>
          <a:p>
            <a:pPr eaLnBrk="1" hangingPunct="1"/>
            <a:r>
              <a:rPr lang="en-US" sz="4100" dirty="0" smtClean="0"/>
              <a:t>A </a:t>
            </a:r>
            <a:r>
              <a:rPr lang="en-US" sz="4100" dirty="0">
                <a:solidFill>
                  <a:srgbClr val="003BF8"/>
                </a:solidFill>
              </a:rPr>
              <a:t>flush</a:t>
            </a:r>
            <a:r>
              <a:rPr lang="en-US" sz="4100" dirty="0"/>
              <a:t> example</a:t>
            </a:r>
          </a:p>
        </p:txBody>
      </p:sp>
      <p:sp>
        <p:nvSpPr>
          <p:cNvPr id="86018" name="Slide Number Placeholder 2"/>
          <p:cNvSpPr>
            <a:spLocks noGrp="1"/>
          </p:cNvSpPr>
          <p:nvPr>
            <p:ph type="sldNum" sz="quarter" idx="12"/>
          </p:nvPr>
        </p:nvSpPr>
        <p:spPr bwMode="auto">
          <a:noFill/>
          <a:ln>
            <a:miter lim="800000"/>
            <a:headEnd/>
            <a:tailEnd/>
          </a:ln>
        </p:spPr>
        <p:txBody>
          <a:bodyPr/>
          <a:lstStyle/>
          <a:p>
            <a:fld id="{DEDA0C6D-B09F-42B2-983D-088AE9BE4EDD}" type="slidenum">
              <a:rPr lang="en-US"/>
              <a:pPr/>
              <a:t>52</a:t>
            </a:fld>
            <a:endParaRPr lang="en-US"/>
          </a:p>
        </p:txBody>
      </p:sp>
      <p:sp>
        <p:nvSpPr>
          <p:cNvPr id="86019" name="Rectangle 3"/>
          <p:cNvSpPr>
            <a:spLocks noChangeArrowheads="1"/>
          </p:cNvSpPr>
          <p:nvPr/>
        </p:nvSpPr>
        <p:spPr bwMode="auto">
          <a:xfrm>
            <a:off x="387350" y="1233744"/>
            <a:ext cx="8223250" cy="612775"/>
          </a:xfrm>
          <a:prstGeom prst="rect">
            <a:avLst/>
          </a:prstGeom>
          <a:noFill/>
          <a:ln w="9525">
            <a:noFill/>
            <a:miter lim="800000"/>
            <a:headEnd/>
            <a:tailEnd/>
          </a:ln>
        </p:spPr>
        <p:txBody>
          <a:bodyPr lIns="92075" tIns="46038" rIns="92075" bIns="46038"/>
          <a:lstStyle/>
          <a:p>
            <a:pPr marL="285750" indent="-285750">
              <a:lnSpc>
                <a:spcPct val="94000"/>
              </a:lnSpc>
              <a:spcBef>
                <a:spcPct val="30000"/>
              </a:spcBef>
              <a:buClr>
                <a:schemeClr val="tx2"/>
              </a:buClr>
              <a:buSzPct val="75000"/>
              <a:buFont typeface="Wingdings" pitchFamily="2" charset="2"/>
              <a:buChar char="l"/>
            </a:pPr>
            <a:r>
              <a:rPr lang="en-US" b="0" dirty="0" smtClean="0">
                <a:latin typeface="Arial" pitchFamily="34" charset="0"/>
              </a:rPr>
              <a:t>pair-wise </a:t>
            </a:r>
            <a:r>
              <a:rPr lang="en-US" b="0" dirty="0">
                <a:latin typeface="Arial" pitchFamily="34" charset="0"/>
              </a:rPr>
              <a:t>synchronization. </a:t>
            </a:r>
          </a:p>
        </p:txBody>
      </p:sp>
      <p:sp>
        <p:nvSpPr>
          <p:cNvPr id="86022" name="Text Box 5"/>
          <p:cNvSpPr txBox="1">
            <a:spLocks noChangeArrowheads="1"/>
          </p:cNvSpPr>
          <p:nvPr/>
        </p:nvSpPr>
        <p:spPr bwMode="auto">
          <a:xfrm>
            <a:off x="533400" y="1919630"/>
            <a:ext cx="7772400" cy="3387725"/>
          </a:xfrm>
          <a:prstGeom prst="rect">
            <a:avLst/>
          </a:prstGeom>
          <a:solidFill>
            <a:schemeClr val="accent1">
              <a:lumMod val="20000"/>
              <a:lumOff val="80000"/>
            </a:schemeClr>
          </a:solidFill>
          <a:ln w="12700">
            <a:noFill/>
            <a:miter lim="800000"/>
            <a:headEnd type="none" w="sm" len="sm"/>
            <a:tailEnd type="none" w="sm" len="sm"/>
          </a:ln>
        </p:spPr>
        <p:txBody>
          <a:bodyPr>
            <a:spAutoFit/>
          </a:bodyPr>
          <a:lstStyle/>
          <a:p>
            <a:pPr>
              <a:spcBef>
                <a:spcPct val="50000"/>
              </a:spcBef>
            </a:pPr>
            <a:r>
              <a:rPr lang="en-US" sz="1800" b="0" dirty="0">
                <a:latin typeface="Arial" pitchFamily="34" charset="0"/>
              </a:rPr>
              <a:t>	integer ISYNC(NUM_THREADS)</a:t>
            </a:r>
            <a:br>
              <a:rPr lang="en-US" sz="1800" b="0" dirty="0">
                <a:latin typeface="Arial" pitchFamily="34" charset="0"/>
              </a:rPr>
            </a:br>
            <a:r>
              <a:rPr lang="en-US" sz="1800" b="0" dirty="0">
                <a:solidFill>
                  <a:srgbClr val="003BF8"/>
                </a:solidFill>
                <a:latin typeface="Arial" pitchFamily="34" charset="0"/>
              </a:rPr>
              <a:t>C$OMP PARALLEL DEFAULT (PRIVATE) SHARED (ISYNC)</a:t>
            </a:r>
            <a:br>
              <a:rPr lang="en-US" sz="1800" b="0" dirty="0">
                <a:solidFill>
                  <a:srgbClr val="003BF8"/>
                </a:solidFill>
                <a:latin typeface="Arial" pitchFamily="34" charset="0"/>
              </a:rPr>
            </a:br>
            <a:r>
              <a:rPr lang="en-US" sz="1800" b="0" dirty="0">
                <a:latin typeface="Arial" pitchFamily="34" charset="0"/>
              </a:rPr>
              <a:t>	IAM = </a:t>
            </a:r>
            <a:r>
              <a:rPr lang="en-US" sz="1800" b="0" dirty="0">
                <a:solidFill>
                  <a:srgbClr val="003BF8"/>
                </a:solidFill>
                <a:latin typeface="Arial" pitchFamily="34" charset="0"/>
              </a:rPr>
              <a:t>OMP_GET_THREAD_NUM</a:t>
            </a:r>
            <a:r>
              <a:rPr lang="en-US" sz="1800" b="0" dirty="0">
                <a:latin typeface="Arial" pitchFamily="34" charset="0"/>
              </a:rPr>
              <a:t>()</a:t>
            </a:r>
            <a:br>
              <a:rPr lang="en-US" sz="1800" b="0" dirty="0">
                <a:latin typeface="Arial" pitchFamily="34" charset="0"/>
              </a:rPr>
            </a:br>
            <a:r>
              <a:rPr lang="en-US" sz="1800" b="0" dirty="0">
                <a:latin typeface="Arial" pitchFamily="34" charset="0"/>
              </a:rPr>
              <a:t>	ISYNC(IAM) = 0</a:t>
            </a:r>
            <a:br>
              <a:rPr lang="en-US" sz="1800" b="0" dirty="0">
                <a:latin typeface="Arial" pitchFamily="34" charset="0"/>
              </a:rPr>
            </a:br>
            <a:r>
              <a:rPr lang="en-US" sz="1800" b="0" dirty="0">
                <a:solidFill>
                  <a:srgbClr val="003BF8"/>
                </a:solidFill>
                <a:latin typeface="Arial" pitchFamily="34" charset="0"/>
              </a:rPr>
              <a:t>C$OMP BARRIER</a:t>
            </a:r>
            <a:br>
              <a:rPr lang="en-US" sz="1800" b="0" dirty="0">
                <a:solidFill>
                  <a:srgbClr val="003BF8"/>
                </a:solidFill>
                <a:latin typeface="Arial" pitchFamily="34" charset="0"/>
              </a:rPr>
            </a:br>
            <a:r>
              <a:rPr lang="en-US" sz="1800" b="0" dirty="0">
                <a:latin typeface="Arial" pitchFamily="34" charset="0"/>
              </a:rPr>
              <a:t>	CALL WORK()</a:t>
            </a:r>
            <a:br>
              <a:rPr lang="en-US" sz="1800" b="0" dirty="0">
                <a:latin typeface="Arial" pitchFamily="34" charset="0"/>
              </a:rPr>
            </a:br>
            <a:r>
              <a:rPr lang="en-US" sz="1800" b="0" dirty="0">
                <a:latin typeface="Arial" pitchFamily="34" charset="0"/>
              </a:rPr>
              <a:t>	ISYNC(IAM) = 1    ! I</a:t>
            </a:r>
            <a:r>
              <a:rPr lang="ja-JP" altLang="en-US" sz="1800" b="0" dirty="0">
                <a:latin typeface="Arial" pitchFamily="34" charset="0"/>
              </a:rPr>
              <a:t>’</a:t>
            </a:r>
            <a:r>
              <a:rPr lang="en-US" altLang="ja-JP" sz="1800" b="0" dirty="0">
                <a:latin typeface="Arial" pitchFamily="34" charset="0"/>
              </a:rPr>
              <a:t>m all done; signal this to other threads</a:t>
            </a:r>
            <a:br>
              <a:rPr lang="en-US" altLang="ja-JP" sz="1800" b="0" dirty="0">
                <a:latin typeface="Arial" pitchFamily="34" charset="0"/>
              </a:rPr>
            </a:br>
            <a:r>
              <a:rPr lang="en-US" altLang="ja-JP" sz="1800" dirty="0">
                <a:solidFill>
                  <a:srgbClr val="003BF8"/>
                </a:solidFill>
                <a:latin typeface="Arial" pitchFamily="34" charset="0"/>
              </a:rPr>
              <a:t>C$OMP FLUSH(ISYNC)</a:t>
            </a:r>
            <a:br>
              <a:rPr lang="en-US" altLang="ja-JP" sz="1800" dirty="0">
                <a:solidFill>
                  <a:srgbClr val="003BF8"/>
                </a:solidFill>
                <a:latin typeface="Arial" pitchFamily="34" charset="0"/>
              </a:rPr>
            </a:br>
            <a:r>
              <a:rPr lang="en-US" altLang="ja-JP" sz="1800" b="0" dirty="0">
                <a:latin typeface="Arial" pitchFamily="34" charset="0"/>
              </a:rPr>
              <a:t>	DO WHILE (ISYNC(NEIGH) .EQ. 0)</a:t>
            </a:r>
            <a:br>
              <a:rPr lang="en-US" altLang="ja-JP" sz="1800" b="0" dirty="0">
                <a:latin typeface="Arial" pitchFamily="34" charset="0"/>
              </a:rPr>
            </a:br>
            <a:r>
              <a:rPr lang="en-US" altLang="ja-JP" sz="1800" dirty="0">
                <a:solidFill>
                  <a:srgbClr val="003BF8"/>
                </a:solidFill>
                <a:latin typeface="Arial" pitchFamily="34" charset="0"/>
              </a:rPr>
              <a:t>C$OMP FLUSH(ISYNC)</a:t>
            </a:r>
            <a:r>
              <a:rPr lang="en-US" altLang="ja-JP" sz="1800" b="0" dirty="0">
                <a:latin typeface="Arial" pitchFamily="34" charset="0"/>
              </a:rPr>
              <a:t/>
            </a:r>
            <a:br>
              <a:rPr lang="en-US" altLang="ja-JP" sz="1800" b="0" dirty="0">
                <a:latin typeface="Arial" pitchFamily="34" charset="0"/>
              </a:rPr>
            </a:br>
            <a:r>
              <a:rPr lang="en-US" altLang="ja-JP" sz="1800" b="0" dirty="0">
                <a:latin typeface="Arial" pitchFamily="34" charset="0"/>
              </a:rPr>
              <a:t>	END DO</a:t>
            </a:r>
            <a:br>
              <a:rPr lang="en-US" altLang="ja-JP" sz="1800" b="0" dirty="0">
                <a:latin typeface="Arial" pitchFamily="34" charset="0"/>
              </a:rPr>
            </a:br>
            <a:r>
              <a:rPr lang="en-US" altLang="ja-JP" sz="1800" b="0" dirty="0">
                <a:solidFill>
                  <a:srgbClr val="003BF8"/>
                </a:solidFill>
                <a:latin typeface="Arial" pitchFamily="34" charset="0"/>
              </a:rPr>
              <a:t>C$OMP END PARALLEL</a:t>
            </a:r>
            <a:endParaRPr lang="en-US" sz="1800" b="0" dirty="0">
              <a:solidFill>
                <a:srgbClr val="003BF8"/>
              </a:solidFill>
              <a:latin typeface="Arial" pitchFamily="34" charset="0"/>
            </a:endParaRPr>
          </a:p>
        </p:txBody>
      </p:sp>
      <p:sp>
        <p:nvSpPr>
          <p:cNvPr id="86023" name="Text Box 6"/>
          <p:cNvSpPr txBox="1">
            <a:spLocks noChangeArrowheads="1"/>
          </p:cNvSpPr>
          <p:nvPr/>
        </p:nvSpPr>
        <p:spPr bwMode="auto">
          <a:xfrm>
            <a:off x="3733800" y="2910230"/>
            <a:ext cx="3124200" cy="581025"/>
          </a:xfrm>
          <a:prstGeom prst="rect">
            <a:avLst/>
          </a:prstGeom>
          <a:solidFill>
            <a:schemeClr val="accent3">
              <a:lumMod val="20000"/>
              <a:lumOff val="80000"/>
            </a:schemeClr>
          </a:solidFill>
          <a:ln w="12700">
            <a:noFill/>
            <a:miter lim="800000"/>
            <a:headEnd type="none" w="sm" len="sm"/>
            <a:tailEnd type="none" w="sm" len="sm"/>
          </a:ln>
          <a:effectLst>
            <a:outerShdw blurRad="50800" dist="38100" dir="2700000" algn="tl" rotWithShape="0">
              <a:srgbClr val="000000">
                <a:alpha val="43000"/>
              </a:srgbClr>
            </a:outerShdw>
          </a:effectLst>
        </p:spPr>
        <p:txBody>
          <a:bodyPr>
            <a:spAutoFit/>
          </a:bodyPr>
          <a:lstStyle/>
          <a:p>
            <a:pPr>
              <a:spcBef>
                <a:spcPct val="50000"/>
              </a:spcBef>
            </a:pPr>
            <a:r>
              <a:rPr lang="en-US" sz="1600" b="0" dirty="0">
                <a:latin typeface="Arial" pitchFamily="34" charset="0"/>
              </a:rPr>
              <a:t>Make sure other threads can see my write.</a:t>
            </a:r>
            <a:endParaRPr lang="en-US" b="0" dirty="0">
              <a:latin typeface="Arial" pitchFamily="34" charset="0"/>
            </a:endParaRPr>
          </a:p>
        </p:txBody>
      </p:sp>
      <p:sp>
        <p:nvSpPr>
          <p:cNvPr id="86024" name="Line 7"/>
          <p:cNvSpPr>
            <a:spLocks noChangeShapeType="1"/>
          </p:cNvSpPr>
          <p:nvPr/>
        </p:nvSpPr>
        <p:spPr bwMode="auto">
          <a:xfrm flipH="1">
            <a:off x="3200400" y="3215030"/>
            <a:ext cx="457200" cy="685800"/>
          </a:xfrm>
          <a:prstGeom prst="line">
            <a:avLst/>
          </a:prstGeom>
          <a:solidFill>
            <a:schemeClr val="accent3">
              <a:lumMod val="40000"/>
              <a:lumOff val="60000"/>
            </a:schemeClr>
          </a:solidFill>
          <a:ln w="12700">
            <a:solidFill>
              <a:schemeClr val="tx1"/>
            </a:solidFill>
            <a:round/>
            <a:headEnd type="none" w="sm" len="sm"/>
            <a:tailEnd type="triangle" w="sm" len="sm"/>
          </a:ln>
        </p:spPr>
        <p:txBody>
          <a:bodyPr wrap="none" anchor="ctr"/>
          <a:lstStyle/>
          <a:p>
            <a:endParaRPr lang="en-US"/>
          </a:p>
        </p:txBody>
      </p:sp>
      <p:sp>
        <p:nvSpPr>
          <p:cNvPr id="86025" name="Text Box 8"/>
          <p:cNvSpPr txBox="1">
            <a:spLocks noChangeArrowheads="1"/>
          </p:cNvSpPr>
          <p:nvPr/>
        </p:nvSpPr>
        <p:spPr bwMode="auto">
          <a:xfrm>
            <a:off x="4038600" y="4662830"/>
            <a:ext cx="3124200" cy="581025"/>
          </a:xfrm>
          <a:prstGeom prst="rect">
            <a:avLst/>
          </a:prstGeom>
          <a:solidFill>
            <a:schemeClr val="accent3">
              <a:lumMod val="20000"/>
              <a:lumOff val="80000"/>
            </a:schemeClr>
          </a:solidFill>
          <a:ln w="12700">
            <a:noFill/>
            <a:miter lim="800000"/>
            <a:headEnd type="none" w="sm" len="sm"/>
            <a:tailEnd type="none" w="sm" len="sm"/>
          </a:ln>
          <a:effectLst>
            <a:outerShdw blurRad="50800" dist="38100" dir="2700000" algn="tl" rotWithShape="0">
              <a:srgbClr val="000000">
                <a:alpha val="43000"/>
              </a:srgbClr>
            </a:outerShdw>
          </a:effectLst>
        </p:spPr>
        <p:txBody>
          <a:bodyPr>
            <a:spAutoFit/>
          </a:bodyPr>
          <a:lstStyle/>
          <a:p>
            <a:pPr>
              <a:spcBef>
                <a:spcPct val="50000"/>
              </a:spcBef>
            </a:pPr>
            <a:r>
              <a:rPr lang="en-US" sz="1600" b="0" dirty="0">
                <a:latin typeface="Arial" pitchFamily="34" charset="0"/>
              </a:rPr>
              <a:t>Make sure the read picks up a good copy from memory.</a:t>
            </a:r>
            <a:endParaRPr lang="en-US" b="0" dirty="0">
              <a:latin typeface="Arial" pitchFamily="34" charset="0"/>
            </a:endParaRPr>
          </a:p>
        </p:txBody>
      </p:sp>
      <p:sp>
        <p:nvSpPr>
          <p:cNvPr id="86026" name="Line 9"/>
          <p:cNvSpPr>
            <a:spLocks noChangeShapeType="1"/>
          </p:cNvSpPr>
          <p:nvPr/>
        </p:nvSpPr>
        <p:spPr bwMode="auto">
          <a:xfrm flipH="1" flipV="1">
            <a:off x="3200400" y="4662830"/>
            <a:ext cx="762000" cy="304800"/>
          </a:xfrm>
          <a:prstGeom prst="line">
            <a:avLst/>
          </a:prstGeom>
          <a:solidFill>
            <a:schemeClr val="accent3">
              <a:lumMod val="40000"/>
              <a:lumOff val="60000"/>
            </a:schemeClr>
          </a:solidFill>
          <a:ln w="12700">
            <a:solidFill>
              <a:schemeClr val="tx1"/>
            </a:solidFill>
            <a:round/>
            <a:headEnd type="none" w="sm" len="sm"/>
            <a:tailEnd type="triangle" w="sm" len="sm"/>
          </a:ln>
        </p:spPr>
        <p:txBody>
          <a:bodyPr wrap="none" anchor="ctr"/>
          <a:lstStyle/>
          <a:p>
            <a:endParaRPr lang="en-US"/>
          </a:p>
        </p:txBody>
      </p:sp>
      <p:sp>
        <p:nvSpPr>
          <p:cNvPr id="86021" name="Text Box 10"/>
          <p:cNvSpPr txBox="1">
            <a:spLocks noChangeArrowheads="1"/>
          </p:cNvSpPr>
          <p:nvPr/>
        </p:nvSpPr>
        <p:spPr bwMode="auto">
          <a:xfrm>
            <a:off x="533400" y="5562600"/>
            <a:ext cx="7696200" cy="830997"/>
          </a:xfrm>
          <a:prstGeom prst="rect">
            <a:avLst/>
          </a:prstGeom>
          <a:solidFill>
            <a:schemeClr val="accent3">
              <a:lumMod val="20000"/>
              <a:lumOff val="80000"/>
            </a:schemeClr>
          </a:solidFill>
          <a:ln w="12700">
            <a:noFill/>
            <a:miter lim="800000"/>
            <a:headEnd type="none" w="sm" len="sm"/>
            <a:tailEnd type="none" w="sm" len="sm"/>
          </a:ln>
          <a:effectLst>
            <a:outerShdw blurRad="50800" dist="38100" dir="2700000" algn="tl" rotWithShape="0">
              <a:srgbClr val="000000">
                <a:alpha val="43000"/>
              </a:srgbClr>
            </a:outerShdw>
          </a:effectLst>
        </p:spPr>
        <p:txBody>
          <a:bodyPr>
            <a:spAutoFit/>
          </a:bodyPr>
          <a:lstStyle/>
          <a:p>
            <a:pPr algn="ctr">
              <a:spcBef>
                <a:spcPct val="50000"/>
              </a:spcBef>
            </a:pPr>
            <a:r>
              <a:rPr lang="en-US" sz="2400" b="0" dirty="0">
                <a:latin typeface="Arial" pitchFamily="34" charset="0"/>
              </a:rPr>
              <a:t>Note: </a:t>
            </a:r>
            <a:r>
              <a:rPr lang="en-US" altLang="ja-JP" sz="2400" b="0" dirty="0" smtClean="0">
                <a:solidFill>
                  <a:srgbClr val="003BF8"/>
                </a:solidFill>
                <a:latin typeface="Arial" pitchFamily="34" charset="0"/>
              </a:rPr>
              <a:t>flush</a:t>
            </a:r>
            <a:r>
              <a:rPr lang="en-US" altLang="ja-JP" sz="2400" b="0" dirty="0" smtClean="0">
                <a:latin typeface="Arial" pitchFamily="34" charset="0"/>
              </a:rPr>
              <a:t> </a:t>
            </a:r>
            <a:r>
              <a:rPr lang="en-US" altLang="ja-JP" sz="2400" b="0" dirty="0">
                <a:latin typeface="Arial" pitchFamily="34" charset="0"/>
              </a:rPr>
              <a:t>is analogous to a fence in other shared memory </a:t>
            </a:r>
            <a:r>
              <a:rPr lang="en-US" altLang="ja-JP" sz="2400" b="0" dirty="0" smtClean="0">
                <a:latin typeface="Arial" pitchFamily="34" charset="0"/>
              </a:rPr>
              <a:t>APIs</a:t>
            </a:r>
            <a:r>
              <a:rPr lang="en-US" altLang="ja-JP" sz="2400" b="0" dirty="0">
                <a:latin typeface="Arial" pitchFamily="34" charset="0"/>
              </a:rPr>
              <a:t>.</a:t>
            </a:r>
            <a:endParaRPr lang="en-US" sz="2400" b="0" dirty="0">
              <a:latin typeface="Arial" pitchFamily="34" charset="0"/>
            </a:endParaRPr>
          </a:p>
        </p:txBody>
      </p:sp>
    </p:spTree>
    <p:extLst>
      <p:ext uri="{BB962C8B-B14F-4D97-AF65-F5344CB8AC3E}">
        <p14:creationId xmlns:p14="http://schemas.microsoft.com/office/powerpoint/2010/main" val="1664428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381000" y="0"/>
            <a:ext cx="8496300" cy="914400"/>
          </a:xfrm>
          <a:noFill/>
        </p:spPr>
        <p:txBody>
          <a:bodyPr>
            <a:normAutofit/>
          </a:bodyPr>
          <a:lstStyle/>
          <a:p>
            <a:pPr eaLnBrk="1" hangingPunct="1">
              <a:lnSpc>
                <a:spcPct val="89000"/>
              </a:lnSpc>
            </a:pPr>
            <a:r>
              <a:rPr lang="en-US" dirty="0" smtClean="0"/>
              <a:t>OpenMP </a:t>
            </a:r>
            <a:r>
              <a:rPr lang="en-US" dirty="0"/>
              <a:t>Lock routines</a:t>
            </a:r>
          </a:p>
        </p:txBody>
      </p:sp>
      <p:sp>
        <p:nvSpPr>
          <p:cNvPr id="1884163" name="Rectangle 3"/>
          <p:cNvSpPr>
            <a:spLocks noGrp="1" noChangeArrowheads="1"/>
          </p:cNvSpPr>
          <p:nvPr>
            <p:ph idx="1"/>
          </p:nvPr>
        </p:nvSpPr>
        <p:spPr>
          <a:xfrm>
            <a:off x="228600" y="914400"/>
            <a:ext cx="8686800" cy="5181600"/>
          </a:xfrm>
        </p:spPr>
        <p:txBody>
          <a:bodyPr>
            <a:normAutofit/>
          </a:bodyPr>
          <a:lstStyle/>
          <a:p>
            <a:pPr marL="493776" indent="-457200">
              <a:lnSpc>
                <a:spcPct val="94000"/>
              </a:lnSpc>
              <a:defRPr/>
            </a:pPr>
            <a:r>
              <a:rPr lang="en-US" dirty="0">
                <a:ea typeface="+mn-ea"/>
              </a:rPr>
              <a:t>Simple Lock </a:t>
            </a:r>
            <a:r>
              <a:rPr lang="en-US" dirty="0" smtClean="0">
                <a:ea typeface="+mn-ea"/>
              </a:rPr>
              <a:t>routines: available </a:t>
            </a:r>
            <a:r>
              <a:rPr lang="en-US" dirty="0">
                <a:ea typeface="+mn-ea"/>
              </a:rPr>
              <a:t>if it is unset.</a:t>
            </a:r>
          </a:p>
          <a:p>
            <a:pPr marL="1499616" lvl="3" indent="-457200">
              <a:lnSpc>
                <a:spcPct val="94000"/>
              </a:lnSpc>
              <a:buClr>
                <a:schemeClr val="accent3"/>
              </a:buClr>
              <a:defRPr/>
            </a:pPr>
            <a:r>
              <a:rPr lang="en-US" sz="2800" dirty="0" err="1">
                <a:solidFill>
                  <a:srgbClr val="003BF8"/>
                </a:solidFill>
                <a:ea typeface="+mn-ea"/>
              </a:rPr>
              <a:t>omp_init_lock</a:t>
            </a:r>
            <a:r>
              <a:rPr lang="en-US" sz="2800" dirty="0">
                <a:ea typeface="+mn-ea"/>
              </a:rPr>
              <a:t>(), </a:t>
            </a:r>
            <a:r>
              <a:rPr lang="en-US" sz="2800" dirty="0" err="1">
                <a:solidFill>
                  <a:srgbClr val="003BF8"/>
                </a:solidFill>
              </a:rPr>
              <a:t>omp_set_lock</a:t>
            </a:r>
            <a:r>
              <a:rPr lang="en-US" sz="2800" dirty="0">
                <a:ea typeface="+mn-ea"/>
              </a:rPr>
              <a:t>(), </a:t>
            </a:r>
            <a:br>
              <a:rPr lang="en-US" sz="2800" dirty="0">
                <a:ea typeface="+mn-ea"/>
              </a:rPr>
            </a:br>
            <a:r>
              <a:rPr lang="en-US" sz="2800" dirty="0" err="1">
                <a:solidFill>
                  <a:srgbClr val="003BF8"/>
                </a:solidFill>
              </a:rPr>
              <a:t>omp_unset_lock</a:t>
            </a:r>
            <a:r>
              <a:rPr lang="en-US" sz="2800" dirty="0">
                <a:ea typeface="+mn-ea"/>
              </a:rPr>
              <a:t>(), </a:t>
            </a:r>
            <a:r>
              <a:rPr lang="en-US" sz="2800" dirty="0" err="1">
                <a:solidFill>
                  <a:srgbClr val="003BF8"/>
                </a:solidFill>
              </a:rPr>
              <a:t>omp_test_lock</a:t>
            </a:r>
            <a:r>
              <a:rPr lang="en-US" sz="2800" dirty="0">
                <a:ea typeface="+mn-ea"/>
              </a:rPr>
              <a:t>(), </a:t>
            </a:r>
            <a:r>
              <a:rPr lang="en-US" sz="2800" dirty="0" err="1">
                <a:solidFill>
                  <a:srgbClr val="003BF8"/>
                </a:solidFill>
              </a:rPr>
              <a:t>omp_destroy_lock</a:t>
            </a:r>
            <a:r>
              <a:rPr lang="en-US" sz="2800" dirty="0">
                <a:ea typeface="+mn-ea"/>
              </a:rPr>
              <a:t>()</a:t>
            </a:r>
          </a:p>
          <a:p>
            <a:pPr marL="493776" indent="-457200">
              <a:lnSpc>
                <a:spcPct val="94000"/>
              </a:lnSpc>
              <a:defRPr/>
            </a:pPr>
            <a:r>
              <a:rPr lang="en-US" dirty="0">
                <a:ea typeface="+mn-ea"/>
              </a:rPr>
              <a:t>Nested </a:t>
            </a:r>
            <a:r>
              <a:rPr lang="en-US" dirty="0" smtClean="0">
                <a:ea typeface="+mn-ea"/>
              </a:rPr>
              <a:t>Locks: available </a:t>
            </a:r>
            <a:r>
              <a:rPr lang="en-US" dirty="0">
                <a:ea typeface="+mn-ea"/>
              </a:rPr>
              <a:t>if it is unset or if it is set but owned by the thread executing the nested lock function</a:t>
            </a:r>
          </a:p>
          <a:p>
            <a:pPr marL="1499616" lvl="3" indent="-457200">
              <a:lnSpc>
                <a:spcPct val="94000"/>
              </a:lnSpc>
              <a:buClr>
                <a:schemeClr val="accent3"/>
              </a:buClr>
              <a:defRPr/>
            </a:pPr>
            <a:r>
              <a:rPr lang="en-US" sz="2800" dirty="0" err="1">
                <a:solidFill>
                  <a:srgbClr val="003BF8"/>
                </a:solidFill>
              </a:rPr>
              <a:t>omp_init_nest_lock</a:t>
            </a:r>
            <a:r>
              <a:rPr lang="en-US" sz="2800" dirty="0">
                <a:ea typeface="+mn-ea"/>
              </a:rPr>
              <a:t>(), </a:t>
            </a:r>
            <a:r>
              <a:rPr lang="en-US" sz="2800" dirty="0" err="1">
                <a:solidFill>
                  <a:srgbClr val="003BF8"/>
                </a:solidFill>
              </a:rPr>
              <a:t>omp_set_nest_lock</a:t>
            </a:r>
            <a:r>
              <a:rPr lang="en-US" sz="2800" dirty="0">
                <a:ea typeface="+mn-ea"/>
              </a:rPr>
              <a:t>(), </a:t>
            </a:r>
            <a:r>
              <a:rPr lang="en-US" sz="2800" dirty="0" err="1">
                <a:solidFill>
                  <a:srgbClr val="003BF8"/>
                </a:solidFill>
              </a:rPr>
              <a:t>omp_unset_nest_lock</a:t>
            </a:r>
            <a:r>
              <a:rPr lang="en-US" sz="2800" dirty="0">
                <a:ea typeface="+mn-ea"/>
              </a:rPr>
              <a:t>(), </a:t>
            </a:r>
            <a:r>
              <a:rPr lang="en-US" sz="2800" dirty="0" err="1">
                <a:solidFill>
                  <a:srgbClr val="003BF8"/>
                </a:solidFill>
              </a:rPr>
              <a:t>omp_test_nest_lock</a:t>
            </a:r>
            <a:r>
              <a:rPr lang="en-US" sz="2800" dirty="0">
                <a:ea typeface="+mn-ea"/>
              </a:rPr>
              <a:t>(), </a:t>
            </a:r>
            <a:r>
              <a:rPr lang="en-US" sz="2800" dirty="0" err="1">
                <a:solidFill>
                  <a:srgbClr val="003BF8"/>
                </a:solidFill>
              </a:rPr>
              <a:t>omp_destroy_nest_lock</a:t>
            </a:r>
            <a:r>
              <a:rPr lang="en-US" sz="2800" dirty="0">
                <a:ea typeface="+mn-ea"/>
              </a:rPr>
              <a:t>()</a:t>
            </a:r>
          </a:p>
        </p:txBody>
      </p:sp>
      <p:sp>
        <p:nvSpPr>
          <p:cNvPr id="88067" name="Slide Number Placeholder 3"/>
          <p:cNvSpPr>
            <a:spLocks noGrp="1"/>
          </p:cNvSpPr>
          <p:nvPr>
            <p:ph type="sldNum" sz="quarter" idx="12"/>
          </p:nvPr>
        </p:nvSpPr>
        <p:spPr bwMode="auto">
          <a:noFill/>
          <a:ln>
            <a:miter lim="800000"/>
            <a:headEnd/>
            <a:tailEnd/>
          </a:ln>
        </p:spPr>
        <p:txBody>
          <a:bodyPr/>
          <a:lstStyle/>
          <a:p>
            <a:fld id="{DBFCBA06-82FB-4BF2-8B11-CAC3DEB7D4E4}" type="slidenum">
              <a:rPr lang="en-US"/>
              <a:pPr/>
              <a:t>53</a:t>
            </a:fld>
            <a:endParaRPr lang="en-US"/>
          </a:p>
        </p:txBody>
      </p:sp>
    </p:spTree>
    <p:extLst>
      <p:ext uri="{BB962C8B-B14F-4D97-AF65-F5344CB8AC3E}">
        <p14:creationId xmlns:p14="http://schemas.microsoft.com/office/powerpoint/2010/main" val="3487646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152400"/>
            <a:ext cx="8496300" cy="1143000"/>
          </a:xfrm>
          <a:noFill/>
        </p:spPr>
        <p:txBody>
          <a:bodyPr>
            <a:normAutofit/>
          </a:bodyPr>
          <a:lstStyle/>
          <a:p>
            <a:pPr eaLnBrk="1" hangingPunct="1">
              <a:lnSpc>
                <a:spcPct val="89000"/>
              </a:lnSpc>
            </a:pPr>
            <a:r>
              <a:rPr lang="en-US" dirty="0" smtClean="0"/>
              <a:t>OpenMP </a:t>
            </a:r>
            <a:r>
              <a:rPr lang="en-US" dirty="0"/>
              <a:t>Locks</a:t>
            </a:r>
          </a:p>
        </p:txBody>
      </p:sp>
      <p:sp>
        <p:nvSpPr>
          <p:cNvPr id="90114" name="Rectangle 3"/>
          <p:cNvSpPr>
            <a:spLocks noGrp="1" noChangeArrowheads="1"/>
          </p:cNvSpPr>
          <p:nvPr>
            <p:ph idx="1"/>
          </p:nvPr>
        </p:nvSpPr>
        <p:spPr>
          <a:xfrm>
            <a:off x="838200" y="1095375"/>
            <a:ext cx="7785100" cy="1009650"/>
          </a:xfrm>
        </p:spPr>
        <p:txBody>
          <a:bodyPr/>
          <a:lstStyle/>
          <a:p>
            <a:pPr eaLnBrk="1" hangingPunct="1">
              <a:lnSpc>
                <a:spcPct val="94000"/>
              </a:lnSpc>
            </a:pPr>
            <a:r>
              <a:rPr lang="en-US" dirty="0" smtClean="0"/>
              <a:t>Protect resources with locks.</a:t>
            </a:r>
          </a:p>
        </p:txBody>
      </p:sp>
      <p:sp>
        <p:nvSpPr>
          <p:cNvPr id="90115" name="Slide Number Placeholder 3"/>
          <p:cNvSpPr>
            <a:spLocks noGrp="1"/>
          </p:cNvSpPr>
          <p:nvPr>
            <p:ph type="sldNum" sz="quarter" idx="12"/>
          </p:nvPr>
        </p:nvSpPr>
        <p:spPr bwMode="auto">
          <a:noFill/>
          <a:ln>
            <a:miter lim="800000"/>
            <a:headEnd/>
            <a:tailEnd/>
          </a:ln>
        </p:spPr>
        <p:txBody>
          <a:bodyPr/>
          <a:lstStyle/>
          <a:p>
            <a:fld id="{853297D1-B480-44F1-A70F-BF135D0C185F}" type="slidenum">
              <a:rPr lang="en-US"/>
              <a:pPr/>
              <a:t>54</a:t>
            </a:fld>
            <a:endParaRPr lang="en-US"/>
          </a:p>
        </p:txBody>
      </p:sp>
      <p:sp>
        <p:nvSpPr>
          <p:cNvPr id="90116" name="Rectangle 4"/>
          <p:cNvSpPr>
            <a:spLocks noChangeArrowheads="1"/>
          </p:cNvSpPr>
          <p:nvPr/>
        </p:nvSpPr>
        <p:spPr bwMode="auto">
          <a:xfrm>
            <a:off x="685800" y="1828800"/>
            <a:ext cx="7493000" cy="4217181"/>
          </a:xfrm>
          <a:prstGeom prst="rect">
            <a:avLst/>
          </a:prstGeom>
          <a:solidFill>
            <a:schemeClr val="accent1">
              <a:lumMod val="20000"/>
              <a:lumOff val="80000"/>
            </a:schemeClr>
          </a:solidFill>
          <a:ln w="9525">
            <a:noFill/>
            <a:miter lim="800000"/>
            <a:headEnd/>
            <a:tailEnd/>
          </a:ln>
        </p:spPr>
        <p:txBody>
          <a:bodyPr lIns="92075" tIns="46038" rIns="92075" bIns="46038">
            <a:spAutoFit/>
          </a:bodyPr>
          <a:lstStyle/>
          <a:p>
            <a:pPr>
              <a:spcBef>
                <a:spcPct val="50000"/>
              </a:spcBef>
            </a:pPr>
            <a:r>
              <a:rPr lang="en-US" sz="2400" dirty="0" err="1" smtClean="0">
                <a:solidFill>
                  <a:srgbClr val="003BF8"/>
                </a:solidFill>
                <a:latin typeface="Arial" pitchFamily="34" charset="0"/>
              </a:rPr>
              <a:t>omp_lock_t</a:t>
            </a:r>
            <a:r>
              <a:rPr lang="en-US" sz="2400" dirty="0" smtClean="0">
                <a:solidFill>
                  <a:srgbClr val="003BF8"/>
                </a:solidFill>
                <a:latin typeface="Arial" pitchFamily="34" charset="0"/>
              </a:rPr>
              <a:t>  </a:t>
            </a:r>
            <a:r>
              <a:rPr lang="en-US" sz="2400" dirty="0" err="1" smtClean="0">
                <a:solidFill>
                  <a:srgbClr val="003BF8"/>
                </a:solidFill>
                <a:latin typeface="Arial" pitchFamily="34" charset="0"/>
              </a:rPr>
              <a:t>lck</a:t>
            </a:r>
            <a:r>
              <a:rPr lang="en-US" sz="2400" dirty="0">
                <a:solidFill>
                  <a:srgbClr val="003BF8"/>
                </a:solidFill>
                <a:latin typeface="Arial" pitchFamily="34" charset="0"/>
              </a:rPr>
              <a:t>;</a:t>
            </a:r>
            <a:br>
              <a:rPr lang="en-US" sz="2400" dirty="0">
                <a:solidFill>
                  <a:srgbClr val="003BF8"/>
                </a:solidFill>
                <a:latin typeface="Arial" pitchFamily="34" charset="0"/>
              </a:rPr>
            </a:br>
            <a:r>
              <a:rPr lang="en-US" sz="2400" dirty="0" err="1" smtClean="0">
                <a:solidFill>
                  <a:srgbClr val="003BF8"/>
                </a:solidFill>
                <a:latin typeface="Arial" pitchFamily="34" charset="0"/>
              </a:rPr>
              <a:t>omp_init_lock</a:t>
            </a:r>
            <a:r>
              <a:rPr lang="en-US" sz="2400" dirty="0">
                <a:solidFill>
                  <a:srgbClr val="003BF8"/>
                </a:solidFill>
                <a:latin typeface="Arial" pitchFamily="34" charset="0"/>
              </a:rPr>
              <a:t>(&amp;</a:t>
            </a:r>
            <a:r>
              <a:rPr lang="en-US" sz="2400" dirty="0" err="1">
                <a:solidFill>
                  <a:srgbClr val="003BF8"/>
                </a:solidFill>
                <a:latin typeface="Arial" pitchFamily="34" charset="0"/>
              </a:rPr>
              <a:t>lck</a:t>
            </a:r>
            <a:r>
              <a:rPr lang="en-US" sz="2400" dirty="0">
                <a:solidFill>
                  <a:srgbClr val="003BF8"/>
                </a:solidFill>
                <a:latin typeface="Arial" pitchFamily="34" charset="0"/>
              </a:rPr>
              <a:t>);</a:t>
            </a:r>
            <a:r>
              <a:rPr lang="en-US" sz="2400" b="0" dirty="0">
                <a:latin typeface="Arial" pitchFamily="34" charset="0"/>
              </a:rPr>
              <a:t/>
            </a:r>
            <a:br>
              <a:rPr lang="en-US" sz="2400" b="0" dirty="0">
                <a:latin typeface="Arial" pitchFamily="34" charset="0"/>
              </a:rPr>
            </a:br>
            <a:r>
              <a:rPr lang="en-US" sz="2400" b="0" dirty="0">
                <a:solidFill>
                  <a:srgbClr val="003BF8"/>
                </a:solidFill>
                <a:latin typeface="Arial" pitchFamily="34" charset="0"/>
              </a:rPr>
              <a:t>#pragma </a:t>
            </a:r>
            <a:r>
              <a:rPr lang="en-US" sz="2400" b="0" dirty="0" err="1">
                <a:solidFill>
                  <a:srgbClr val="003BF8"/>
                </a:solidFill>
                <a:latin typeface="Arial" pitchFamily="34" charset="0"/>
              </a:rPr>
              <a:t>omp</a:t>
            </a:r>
            <a:r>
              <a:rPr lang="en-US" sz="2400" b="0" dirty="0">
                <a:solidFill>
                  <a:srgbClr val="003BF8"/>
                </a:solidFill>
                <a:latin typeface="Arial" pitchFamily="34" charset="0"/>
              </a:rPr>
              <a:t> parallel private (</a:t>
            </a:r>
            <a:r>
              <a:rPr lang="en-US" sz="2400" b="0" dirty="0" err="1">
                <a:solidFill>
                  <a:srgbClr val="003BF8"/>
                </a:solidFill>
                <a:latin typeface="Arial" pitchFamily="34" charset="0"/>
              </a:rPr>
              <a:t>tmp</a:t>
            </a:r>
            <a:r>
              <a:rPr lang="en-US" sz="2400" b="0" dirty="0">
                <a:solidFill>
                  <a:srgbClr val="003BF8"/>
                </a:solidFill>
                <a:latin typeface="Arial" pitchFamily="34" charset="0"/>
              </a:rPr>
              <a:t>, id)</a:t>
            </a:r>
            <a:br>
              <a:rPr lang="en-US" sz="2400" b="0" dirty="0">
                <a:solidFill>
                  <a:srgbClr val="003BF8"/>
                </a:solidFill>
                <a:latin typeface="Arial" pitchFamily="34" charset="0"/>
              </a:rPr>
            </a:br>
            <a:r>
              <a:rPr lang="en-US" sz="2400" b="0" dirty="0">
                <a:latin typeface="Arial" pitchFamily="34" charset="0"/>
              </a:rPr>
              <a:t>{</a:t>
            </a:r>
            <a:br>
              <a:rPr lang="en-US" sz="2400" b="0" dirty="0">
                <a:latin typeface="Arial" pitchFamily="34" charset="0"/>
              </a:rPr>
            </a:br>
            <a:r>
              <a:rPr lang="en-US" sz="2400" b="0" dirty="0">
                <a:latin typeface="Arial" pitchFamily="34" charset="0"/>
              </a:rPr>
              <a:t>     id = </a:t>
            </a:r>
            <a:r>
              <a:rPr lang="en-US" sz="2400" b="0" dirty="0" err="1">
                <a:solidFill>
                  <a:srgbClr val="003BF8"/>
                </a:solidFill>
                <a:latin typeface="Arial" pitchFamily="34" charset="0"/>
              </a:rPr>
              <a:t>omp_get_thread_num</a:t>
            </a:r>
            <a:r>
              <a:rPr lang="en-US" sz="2400" b="0" dirty="0">
                <a:latin typeface="Arial" pitchFamily="34" charset="0"/>
              </a:rPr>
              <a:t>();</a:t>
            </a:r>
            <a:br>
              <a:rPr lang="en-US" sz="2400" b="0" dirty="0">
                <a:latin typeface="Arial" pitchFamily="34" charset="0"/>
              </a:rPr>
            </a:br>
            <a:r>
              <a:rPr lang="en-US" sz="2400" b="0" dirty="0">
                <a:latin typeface="Arial" pitchFamily="34" charset="0"/>
              </a:rPr>
              <a:t>     </a:t>
            </a:r>
            <a:r>
              <a:rPr lang="en-US" sz="2400" b="0" dirty="0" err="1">
                <a:latin typeface="Arial" pitchFamily="34" charset="0"/>
              </a:rPr>
              <a:t>tmp</a:t>
            </a:r>
            <a:r>
              <a:rPr lang="en-US" sz="2400" b="0" dirty="0">
                <a:latin typeface="Arial" pitchFamily="34" charset="0"/>
              </a:rPr>
              <a:t> = </a:t>
            </a:r>
            <a:r>
              <a:rPr lang="en-US" sz="2400" b="0" dirty="0" err="1">
                <a:latin typeface="Arial" pitchFamily="34" charset="0"/>
              </a:rPr>
              <a:t>do_lots_of_work</a:t>
            </a:r>
            <a:r>
              <a:rPr lang="en-US" sz="2400" b="0" dirty="0">
                <a:latin typeface="Arial" pitchFamily="34" charset="0"/>
              </a:rPr>
              <a:t>(id);</a:t>
            </a:r>
            <a:br>
              <a:rPr lang="en-US" sz="2400" b="0" dirty="0">
                <a:latin typeface="Arial" pitchFamily="34" charset="0"/>
              </a:rPr>
            </a:br>
            <a:r>
              <a:rPr lang="en-US" sz="2400" b="0" dirty="0">
                <a:latin typeface="Arial" pitchFamily="34" charset="0"/>
              </a:rPr>
              <a:t>     </a:t>
            </a:r>
            <a:r>
              <a:rPr lang="en-US" sz="2400" dirty="0" err="1">
                <a:solidFill>
                  <a:srgbClr val="003BF8"/>
                </a:solidFill>
                <a:latin typeface="Arial" pitchFamily="34" charset="0"/>
              </a:rPr>
              <a:t>omp_set_lock</a:t>
            </a:r>
            <a:r>
              <a:rPr lang="en-US" sz="2400" dirty="0">
                <a:solidFill>
                  <a:srgbClr val="003BF8"/>
                </a:solidFill>
                <a:latin typeface="Arial" pitchFamily="34" charset="0"/>
              </a:rPr>
              <a:t>(&amp;</a:t>
            </a:r>
            <a:r>
              <a:rPr lang="en-US" sz="2400" dirty="0" err="1">
                <a:solidFill>
                  <a:srgbClr val="003BF8"/>
                </a:solidFill>
                <a:latin typeface="Arial" pitchFamily="34" charset="0"/>
              </a:rPr>
              <a:t>lck</a:t>
            </a:r>
            <a:r>
              <a:rPr lang="en-US" sz="2400" dirty="0">
                <a:solidFill>
                  <a:srgbClr val="003BF8"/>
                </a:solidFill>
                <a:latin typeface="Arial" pitchFamily="34" charset="0"/>
              </a:rPr>
              <a:t>);</a:t>
            </a:r>
            <a:r>
              <a:rPr lang="en-US" sz="2400" b="0" dirty="0">
                <a:solidFill>
                  <a:srgbClr val="FFFF00"/>
                </a:solidFill>
                <a:latin typeface="Arial" pitchFamily="34" charset="0"/>
              </a:rPr>
              <a:t/>
            </a:r>
            <a:br>
              <a:rPr lang="en-US" sz="2400" b="0" dirty="0">
                <a:solidFill>
                  <a:srgbClr val="FFFF00"/>
                </a:solidFill>
                <a:latin typeface="Arial" pitchFamily="34" charset="0"/>
              </a:rPr>
            </a:br>
            <a:r>
              <a:rPr lang="en-US" sz="2400" b="0" dirty="0">
                <a:latin typeface="Arial" pitchFamily="34" charset="0"/>
              </a:rPr>
              <a:t>     </a:t>
            </a:r>
            <a:r>
              <a:rPr lang="en-US" sz="2400" b="0" dirty="0" err="1" smtClean="0">
                <a:latin typeface="Arial" pitchFamily="34" charset="0"/>
              </a:rPr>
              <a:t>printf</a:t>
            </a:r>
            <a:r>
              <a:rPr lang="en-US" sz="2400" b="0" dirty="0">
                <a:latin typeface="Arial" pitchFamily="34" charset="0"/>
              </a:rPr>
              <a:t>(</a:t>
            </a:r>
            <a:r>
              <a:rPr lang="ja-JP" altLang="en-US" sz="2400" b="0" dirty="0">
                <a:latin typeface="Arial" pitchFamily="34" charset="0"/>
              </a:rPr>
              <a:t>“</a:t>
            </a:r>
            <a:r>
              <a:rPr lang="en-US" altLang="ja-JP" sz="2400" b="0" dirty="0">
                <a:latin typeface="Arial" pitchFamily="34" charset="0"/>
              </a:rPr>
              <a:t>%d %d</a:t>
            </a:r>
            <a:r>
              <a:rPr lang="ja-JP" altLang="en-US" sz="2400" b="0" dirty="0">
                <a:latin typeface="Arial" pitchFamily="34" charset="0"/>
              </a:rPr>
              <a:t>”</a:t>
            </a:r>
            <a:r>
              <a:rPr lang="en-US" altLang="ja-JP" sz="2400" b="0" dirty="0">
                <a:latin typeface="Arial" pitchFamily="34" charset="0"/>
              </a:rPr>
              <a:t>, id, </a:t>
            </a:r>
            <a:r>
              <a:rPr lang="en-US" altLang="ja-JP" sz="2400" b="0" dirty="0" err="1">
                <a:latin typeface="Arial" pitchFamily="34" charset="0"/>
              </a:rPr>
              <a:t>tmp</a:t>
            </a:r>
            <a:r>
              <a:rPr lang="en-US" altLang="ja-JP" sz="2400" b="0" dirty="0">
                <a:latin typeface="Arial" pitchFamily="34" charset="0"/>
              </a:rPr>
              <a:t>);</a:t>
            </a:r>
            <a:br>
              <a:rPr lang="en-US" altLang="ja-JP" sz="2400" b="0" dirty="0">
                <a:latin typeface="Arial" pitchFamily="34" charset="0"/>
              </a:rPr>
            </a:br>
            <a:r>
              <a:rPr lang="en-US" altLang="ja-JP" sz="2400" b="0" dirty="0">
                <a:latin typeface="Arial" pitchFamily="34" charset="0"/>
              </a:rPr>
              <a:t>     </a:t>
            </a:r>
            <a:r>
              <a:rPr lang="en-US" altLang="ja-JP" sz="2400" dirty="0" err="1">
                <a:solidFill>
                  <a:srgbClr val="003BF8"/>
                </a:solidFill>
                <a:latin typeface="Arial" pitchFamily="34" charset="0"/>
              </a:rPr>
              <a:t>omp_unset_lock</a:t>
            </a:r>
            <a:r>
              <a:rPr lang="en-US" altLang="ja-JP" sz="2400" dirty="0">
                <a:solidFill>
                  <a:srgbClr val="003BF8"/>
                </a:solidFill>
                <a:latin typeface="Arial" pitchFamily="34" charset="0"/>
              </a:rPr>
              <a:t>(&amp;</a:t>
            </a:r>
            <a:r>
              <a:rPr lang="en-US" altLang="ja-JP" sz="2400" dirty="0" err="1">
                <a:solidFill>
                  <a:srgbClr val="003BF8"/>
                </a:solidFill>
                <a:latin typeface="Arial" pitchFamily="34" charset="0"/>
              </a:rPr>
              <a:t>lck</a:t>
            </a:r>
            <a:r>
              <a:rPr lang="en-US" altLang="ja-JP" sz="2400" dirty="0">
                <a:solidFill>
                  <a:srgbClr val="003BF8"/>
                </a:solidFill>
                <a:latin typeface="Arial" pitchFamily="34" charset="0"/>
              </a:rPr>
              <a:t>);</a:t>
            </a:r>
            <a:br>
              <a:rPr lang="en-US" altLang="ja-JP" sz="2400" dirty="0">
                <a:solidFill>
                  <a:srgbClr val="003BF8"/>
                </a:solidFill>
                <a:latin typeface="Arial" pitchFamily="34" charset="0"/>
              </a:rPr>
            </a:br>
            <a:r>
              <a:rPr lang="en-US" altLang="ja-JP" sz="2400" b="0" dirty="0">
                <a:latin typeface="Arial" pitchFamily="34" charset="0"/>
              </a:rPr>
              <a:t>}  </a:t>
            </a:r>
            <a:br>
              <a:rPr lang="en-US" altLang="ja-JP" sz="2400" b="0" dirty="0">
                <a:latin typeface="Arial" pitchFamily="34" charset="0"/>
              </a:rPr>
            </a:br>
            <a:r>
              <a:rPr lang="en-US" altLang="ja-JP" sz="2400" b="0" dirty="0" err="1" smtClean="0">
                <a:solidFill>
                  <a:srgbClr val="003BF8"/>
                </a:solidFill>
                <a:latin typeface="Arial" pitchFamily="34" charset="0"/>
              </a:rPr>
              <a:t>omp_destroy_lock</a:t>
            </a:r>
            <a:r>
              <a:rPr lang="en-US" altLang="ja-JP" sz="2400" b="0" dirty="0">
                <a:solidFill>
                  <a:srgbClr val="003BF8"/>
                </a:solidFill>
                <a:latin typeface="Arial" pitchFamily="34" charset="0"/>
              </a:rPr>
              <a:t>(&amp;</a:t>
            </a:r>
            <a:r>
              <a:rPr lang="en-US" altLang="ja-JP" sz="2400" b="0" dirty="0" err="1">
                <a:solidFill>
                  <a:srgbClr val="003BF8"/>
                </a:solidFill>
                <a:latin typeface="Arial" pitchFamily="34" charset="0"/>
              </a:rPr>
              <a:t>lck</a:t>
            </a:r>
            <a:r>
              <a:rPr lang="en-US" altLang="ja-JP" sz="2400" b="0" dirty="0">
                <a:solidFill>
                  <a:srgbClr val="003BF8"/>
                </a:solidFill>
                <a:latin typeface="Arial" pitchFamily="34" charset="0"/>
              </a:rPr>
              <a:t>);</a:t>
            </a:r>
            <a:r>
              <a:rPr lang="en-US" altLang="ja-JP" b="0" dirty="0">
                <a:solidFill>
                  <a:srgbClr val="003BF8"/>
                </a:solidFill>
                <a:latin typeface="Times New Roman" pitchFamily="18" charset="0"/>
              </a:rPr>
              <a:t>  </a:t>
            </a:r>
            <a:endParaRPr lang="en-US" b="0" dirty="0">
              <a:solidFill>
                <a:srgbClr val="003BF8"/>
              </a:solidFill>
              <a:latin typeface="Times New Roman" pitchFamily="18" charset="0"/>
            </a:endParaRPr>
          </a:p>
        </p:txBody>
      </p:sp>
      <p:sp>
        <p:nvSpPr>
          <p:cNvPr id="1886213" name="Text Box 5"/>
          <p:cNvSpPr txBox="1">
            <a:spLocks noChangeArrowheads="1"/>
          </p:cNvSpPr>
          <p:nvPr/>
        </p:nvSpPr>
        <p:spPr bwMode="auto">
          <a:xfrm>
            <a:off x="6096000" y="3505200"/>
            <a:ext cx="2286000" cy="830997"/>
          </a:xfrm>
          <a:prstGeom prst="rect">
            <a:avLst/>
          </a:prstGeom>
          <a:solidFill>
            <a:schemeClr val="accent3">
              <a:lumMod val="20000"/>
              <a:lumOff val="80000"/>
            </a:schemeClr>
          </a:solidFill>
          <a:ln w="12700">
            <a:noFill/>
            <a:miter lim="800000"/>
            <a:headEnd type="none" w="sm" len="sm"/>
            <a:tailEnd type="none" w="sm" len="sm"/>
          </a:ln>
          <a:effectLst>
            <a:outerShdw dist="38100" dir="2700000" algn="ctr" rotWithShape="0">
              <a:schemeClr val="tx1">
                <a:alpha val="49000"/>
              </a:schemeClr>
            </a:outerShdw>
          </a:effectLst>
        </p:spPr>
        <p:txBody>
          <a:bodyPr>
            <a:spAutoFit/>
          </a:bodyPr>
          <a:lstStyle/>
          <a:p>
            <a:pPr>
              <a:spcBef>
                <a:spcPct val="50000"/>
              </a:spcBef>
              <a:defRPr/>
            </a:pPr>
            <a:r>
              <a:rPr lang="en-US" sz="2400" b="0" dirty="0">
                <a:latin typeface="Arial" charset="0"/>
                <a:ea typeface="+mn-ea"/>
              </a:rPr>
              <a:t>Wait here for your turn.</a:t>
            </a:r>
          </a:p>
        </p:txBody>
      </p:sp>
      <p:sp>
        <p:nvSpPr>
          <p:cNvPr id="1886214" name="Text Box 6"/>
          <p:cNvSpPr txBox="1">
            <a:spLocks noChangeArrowheads="1"/>
          </p:cNvSpPr>
          <p:nvPr/>
        </p:nvSpPr>
        <p:spPr bwMode="auto">
          <a:xfrm>
            <a:off x="5943600" y="4572000"/>
            <a:ext cx="2971800" cy="1200329"/>
          </a:xfrm>
          <a:prstGeom prst="rect">
            <a:avLst/>
          </a:prstGeom>
          <a:solidFill>
            <a:schemeClr val="accent3">
              <a:lumMod val="20000"/>
              <a:lumOff val="80000"/>
            </a:schemeClr>
          </a:solidFill>
          <a:ln w="12700">
            <a:noFill/>
            <a:miter lim="800000"/>
            <a:headEnd type="none" w="sm" len="sm"/>
            <a:tailEnd type="none" w="sm" len="sm"/>
          </a:ln>
          <a:effectLst>
            <a:outerShdw dist="38100" dir="2700000" algn="ctr" rotWithShape="0">
              <a:schemeClr val="tx1">
                <a:alpha val="49000"/>
              </a:schemeClr>
            </a:outerShdw>
          </a:effectLst>
        </p:spPr>
        <p:txBody>
          <a:bodyPr>
            <a:spAutoFit/>
          </a:bodyPr>
          <a:lstStyle/>
          <a:p>
            <a:pPr>
              <a:spcBef>
                <a:spcPct val="50000"/>
              </a:spcBef>
              <a:defRPr/>
            </a:pPr>
            <a:r>
              <a:rPr lang="en-US" sz="2400" b="0" dirty="0">
                <a:latin typeface="Arial" charset="0"/>
                <a:ea typeface="+mn-ea"/>
              </a:rPr>
              <a:t>Release the lock so the next thread gets a turn.</a:t>
            </a:r>
          </a:p>
        </p:txBody>
      </p:sp>
      <p:sp>
        <p:nvSpPr>
          <p:cNvPr id="90119" name="Line 7"/>
          <p:cNvSpPr>
            <a:spLocks noChangeShapeType="1"/>
          </p:cNvSpPr>
          <p:nvPr/>
        </p:nvSpPr>
        <p:spPr bwMode="auto">
          <a:xfrm flipH="1">
            <a:off x="4191000" y="3886200"/>
            <a:ext cx="1981200" cy="381000"/>
          </a:xfrm>
          <a:prstGeom prst="line">
            <a:avLst/>
          </a:prstGeom>
          <a:noFill/>
          <a:ln w="12700" cmpd="sng">
            <a:solidFill>
              <a:schemeClr val="tx1"/>
            </a:solidFill>
            <a:round/>
            <a:headEnd type="none" w="sm" len="sm"/>
            <a:tailEnd type="triangle" w="sm" len="sm"/>
          </a:ln>
        </p:spPr>
        <p:txBody>
          <a:bodyPr/>
          <a:lstStyle/>
          <a:p>
            <a:endParaRPr lang="en-US"/>
          </a:p>
        </p:txBody>
      </p:sp>
      <p:sp>
        <p:nvSpPr>
          <p:cNvPr id="90120" name="Line 8"/>
          <p:cNvSpPr>
            <a:spLocks noChangeShapeType="1"/>
          </p:cNvSpPr>
          <p:nvPr/>
        </p:nvSpPr>
        <p:spPr bwMode="auto">
          <a:xfrm flipH="1" flipV="1">
            <a:off x="4572000" y="5105400"/>
            <a:ext cx="1371600" cy="152400"/>
          </a:xfrm>
          <a:prstGeom prst="line">
            <a:avLst/>
          </a:prstGeom>
          <a:noFill/>
          <a:ln w="12700" cmpd="sng">
            <a:solidFill>
              <a:schemeClr val="tx1"/>
            </a:solidFill>
            <a:round/>
            <a:headEnd type="none" w="sm" len="sm"/>
            <a:tailEnd type="triangle" w="sm" len="sm"/>
          </a:ln>
        </p:spPr>
        <p:txBody>
          <a:bodyPr/>
          <a:lstStyle/>
          <a:p>
            <a:endParaRPr lang="en-US"/>
          </a:p>
        </p:txBody>
      </p:sp>
      <p:sp>
        <p:nvSpPr>
          <p:cNvPr id="1886217" name="Text Box 9"/>
          <p:cNvSpPr txBox="1">
            <a:spLocks noChangeArrowheads="1"/>
          </p:cNvSpPr>
          <p:nvPr/>
        </p:nvSpPr>
        <p:spPr bwMode="auto">
          <a:xfrm>
            <a:off x="4800600" y="6096000"/>
            <a:ext cx="4097867" cy="457200"/>
          </a:xfrm>
          <a:prstGeom prst="rect">
            <a:avLst/>
          </a:prstGeom>
          <a:solidFill>
            <a:schemeClr val="accent3">
              <a:lumMod val="20000"/>
              <a:lumOff val="80000"/>
            </a:schemeClr>
          </a:solidFill>
          <a:ln w="12700">
            <a:noFill/>
            <a:miter lim="800000"/>
            <a:headEnd type="none" w="sm" len="sm"/>
            <a:tailEnd type="none" w="sm" len="sm"/>
          </a:ln>
          <a:effectLst>
            <a:outerShdw dist="38100" dir="2700000" algn="ctr" rotWithShape="0">
              <a:schemeClr val="tx1">
                <a:alpha val="49000"/>
              </a:schemeClr>
            </a:outerShdw>
          </a:effectLst>
        </p:spPr>
        <p:txBody>
          <a:bodyPr wrap="square">
            <a:spAutoFit/>
          </a:bodyPr>
          <a:lstStyle/>
          <a:p>
            <a:pPr>
              <a:spcBef>
                <a:spcPct val="50000"/>
              </a:spcBef>
              <a:defRPr/>
            </a:pPr>
            <a:r>
              <a:rPr lang="en-US" sz="2400" b="0" dirty="0">
                <a:latin typeface="Arial" charset="0"/>
                <a:ea typeface="+mn-ea"/>
              </a:rPr>
              <a:t>Free-up storage when done.</a:t>
            </a:r>
          </a:p>
        </p:txBody>
      </p:sp>
      <p:sp>
        <p:nvSpPr>
          <p:cNvPr id="90122" name="Line 10"/>
          <p:cNvSpPr>
            <a:spLocks noChangeShapeType="1"/>
          </p:cNvSpPr>
          <p:nvPr/>
        </p:nvSpPr>
        <p:spPr bwMode="auto">
          <a:xfrm flipH="1" flipV="1">
            <a:off x="4114800" y="5867400"/>
            <a:ext cx="609600" cy="381000"/>
          </a:xfrm>
          <a:prstGeom prst="line">
            <a:avLst/>
          </a:prstGeom>
          <a:noFill/>
          <a:ln w="12700" cmpd="sng">
            <a:solidFill>
              <a:schemeClr val="tx1"/>
            </a:solidFill>
            <a:round/>
            <a:headEnd type="none" w="sm" len="sm"/>
            <a:tailEnd type="triangle" w="sm" len="sm"/>
          </a:ln>
        </p:spPr>
        <p:txBody>
          <a:bodyPr/>
          <a:lstStyle/>
          <a:p>
            <a:endParaRPr lang="en-US"/>
          </a:p>
        </p:txBody>
      </p:sp>
    </p:spTree>
    <p:extLst>
      <p:ext uri="{BB962C8B-B14F-4D97-AF65-F5344CB8AC3E}">
        <p14:creationId xmlns:p14="http://schemas.microsoft.com/office/powerpoint/2010/main" val="4236486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62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862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862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1886213" grpId="0" animBg="1"/>
      <p:bldP spid="1886214" grpId="0" animBg="1"/>
      <p:bldP spid="90119" grpId="0" animBg="1"/>
      <p:bldP spid="90120" grpId="0" animBg="1"/>
      <p:bldP spid="1886217" grpId="0" animBg="1"/>
      <p:bldP spid="901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457200" y="0"/>
            <a:ext cx="8496300" cy="1143000"/>
          </a:xfrm>
          <a:noFill/>
        </p:spPr>
        <p:txBody>
          <a:bodyPr>
            <a:normAutofit/>
          </a:bodyPr>
          <a:lstStyle/>
          <a:p>
            <a:pPr eaLnBrk="1" hangingPunct="1">
              <a:lnSpc>
                <a:spcPct val="89000"/>
              </a:lnSpc>
            </a:pPr>
            <a:r>
              <a:rPr lang="en-US" dirty="0" smtClean="0"/>
              <a:t>OpenMP </a:t>
            </a:r>
            <a:r>
              <a:rPr lang="en-US" dirty="0"/>
              <a:t>Library R</a:t>
            </a:r>
            <a:r>
              <a:rPr lang="en-US" dirty="0" smtClean="0"/>
              <a:t>outines</a:t>
            </a:r>
            <a:endParaRPr lang="en-US" dirty="0"/>
          </a:p>
        </p:txBody>
      </p:sp>
      <p:sp>
        <p:nvSpPr>
          <p:cNvPr id="92162" name="Rectangle 3"/>
          <p:cNvSpPr>
            <a:spLocks noGrp="1" noChangeArrowheads="1"/>
          </p:cNvSpPr>
          <p:nvPr>
            <p:ph idx="1"/>
          </p:nvPr>
        </p:nvSpPr>
        <p:spPr>
          <a:xfrm>
            <a:off x="152400" y="1066800"/>
            <a:ext cx="8686800" cy="5410200"/>
          </a:xfrm>
        </p:spPr>
        <p:txBody>
          <a:bodyPr/>
          <a:lstStyle/>
          <a:p>
            <a:pPr>
              <a:lnSpc>
                <a:spcPct val="94000"/>
              </a:lnSpc>
            </a:pPr>
            <a:r>
              <a:rPr lang="en-US" dirty="0" smtClean="0"/>
              <a:t>Modify/Check the number of threads</a:t>
            </a:r>
          </a:p>
          <a:p>
            <a:pPr lvl="1">
              <a:lnSpc>
                <a:spcPct val="94000"/>
              </a:lnSpc>
            </a:pPr>
            <a:r>
              <a:rPr lang="en-US" dirty="0" err="1" smtClean="0">
                <a:solidFill>
                  <a:srgbClr val="003BF8"/>
                </a:solidFill>
              </a:rPr>
              <a:t>omp_set_num_threads</a:t>
            </a:r>
            <a:r>
              <a:rPr lang="en-US" dirty="0" smtClean="0"/>
              <a:t>(), </a:t>
            </a:r>
            <a:r>
              <a:rPr lang="en-US" dirty="0" err="1">
                <a:solidFill>
                  <a:srgbClr val="003BF8"/>
                </a:solidFill>
              </a:rPr>
              <a:t>omp_get_num_threads</a:t>
            </a:r>
            <a:r>
              <a:rPr lang="en-US" dirty="0" smtClean="0"/>
              <a:t>(), </a:t>
            </a:r>
            <a:r>
              <a:rPr lang="en-US" dirty="0" err="1">
                <a:solidFill>
                  <a:srgbClr val="003BF8"/>
                </a:solidFill>
              </a:rPr>
              <a:t>omp_get_thread_num</a:t>
            </a:r>
            <a:r>
              <a:rPr lang="en-US" dirty="0" smtClean="0"/>
              <a:t>(), </a:t>
            </a:r>
            <a:r>
              <a:rPr lang="en-US" dirty="0" err="1">
                <a:solidFill>
                  <a:srgbClr val="003BF8"/>
                </a:solidFill>
              </a:rPr>
              <a:t>omp_get_max_threads</a:t>
            </a:r>
            <a:r>
              <a:rPr lang="en-US" dirty="0" smtClean="0"/>
              <a:t>()</a:t>
            </a:r>
          </a:p>
          <a:p>
            <a:pPr>
              <a:lnSpc>
                <a:spcPct val="94000"/>
              </a:lnSpc>
            </a:pPr>
            <a:r>
              <a:rPr lang="en-US" dirty="0" smtClean="0"/>
              <a:t>Are we in a parallel region?</a:t>
            </a:r>
          </a:p>
          <a:p>
            <a:pPr lvl="1">
              <a:lnSpc>
                <a:spcPct val="94000"/>
              </a:lnSpc>
            </a:pPr>
            <a:r>
              <a:rPr lang="en-US" dirty="0" err="1">
                <a:solidFill>
                  <a:srgbClr val="003BF8"/>
                </a:solidFill>
              </a:rPr>
              <a:t>omp_in_parallel</a:t>
            </a:r>
            <a:r>
              <a:rPr lang="en-US" dirty="0"/>
              <a:t>()</a:t>
            </a:r>
          </a:p>
          <a:p>
            <a:pPr>
              <a:lnSpc>
                <a:spcPct val="94000"/>
              </a:lnSpc>
            </a:pPr>
            <a:r>
              <a:rPr lang="en-US" dirty="0" smtClean="0"/>
              <a:t>How many processors in the system?</a:t>
            </a:r>
          </a:p>
          <a:p>
            <a:pPr lvl="1">
              <a:lnSpc>
                <a:spcPct val="94000"/>
              </a:lnSpc>
            </a:pPr>
            <a:r>
              <a:rPr lang="en-US" dirty="0" err="1">
                <a:solidFill>
                  <a:srgbClr val="003BF8"/>
                </a:solidFill>
              </a:rPr>
              <a:t>omp_num_procs</a:t>
            </a:r>
            <a:r>
              <a:rPr lang="en-US" dirty="0"/>
              <a:t>()</a:t>
            </a:r>
          </a:p>
        </p:txBody>
      </p:sp>
      <p:sp>
        <p:nvSpPr>
          <p:cNvPr id="92163" name="Slide Number Placeholder 3"/>
          <p:cNvSpPr>
            <a:spLocks noGrp="1"/>
          </p:cNvSpPr>
          <p:nvPr>
            <p:ph type="sldNum" sz="quarter" idx="12"/>
          </p:nvPr>
        </p:nvSpPr>
        <p:spPr bwMode="auto">
          <a:noFill/>
          <a:ln>
            <a:miter lim="800000"/>
            <a:headEnd/>
            <a:tailEnd/>
          </a:ln>
        </p:spPr>
        <p:txBody>
          <a:bodyPr/>
          <a:lstStyle/>
          <a:p>
            <a:fld id="{AA356370-860F-4E40-B3B1-7C0C9C806BC6}" type="slidenum">
              <a:rPr lang="en-US"/>
              <a:pPr/>
              <a:t>55</a:t>
            </a:fld>
            <a:endParaRPr lang="en-US"/>
          </a:p>
        </p:txBody>
      </p:sp>
    </p:spTree>
    <p:extLst>
      <p:ext uri="{BB962C8B-B14F-4D97-AF65-F5344CB8AC3E}">
        <p14:creationId xmlns:p14="http://schemas.microsoft.com/office/powerpoint/2010/main" val="3305128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noFill/>
        </p:spPr>
        <p:txBody>
          <a:bodyPr>
            <a:normAutofit/>
          </a:bodyPr>
          <a:lstStyle/>
          <a:p>
            <a:pPr eaLnBrk="1" hangingPunct="1">
              <a:lnSpc>
                <a:spcPct val="89000"/>
              </a:lnSpc>
            </a:pPr>
            <a:r>
              <a:rPr lang="en-US" dirty="0"/>
              <a:t>OpenMP Environment </a:t>
            </a:r>
            <a:r>
              <a:rPr lang="en-US" dirty="0" smtClean="0"/>
              <a:t>Variables</a:t>
            </a:r>
            <a:endParaRPr lang="en-US" dirty="0"/>
          </a:p>
        </p:txBody>
      </p:sp>
      <p:sp>
        <p:nvSpPr>
          <p:cNvPr id="94210" name="Rectangle 3"/>
          <p:cNvSpPr>
            <a:spLocks noGrp="1" noChangeArrowheads="1"/>
          </p:cNvSpPr>
          <p:nvPr>
            <p:ph idx="1"/>
          </p:nvPr>
        </p:nvSpPr>
        <p:spPr>
          <a:xfrm>
            <a:off x="387350" y="1517650"/>
            <a:ext cx="8394700" cy="4940300"/>
          </a:xfrm>
        </p:spPr>
        <p:txBody>
          <a:bodyPr/>
          <a:lstStyle/>
          <a:p>
            <a:pPr eaLnBrk="1" hangingPunct="1"/>
            <a:r>
              <a:rPr lang="en-US" dirty="0" smtClean="0"/>
              <a:t>Set the default number of threads to use.</a:t>
            </a:r>
            <a:endParaRPr lang="en-US" sz="3200" dirty="0" smtClean="0"/>
          </a:p>
          <a:p>
            <a:pPr lvl="1">
              <a:lnSpc>
                <a:spcPct val="94000"/>
              </a:lnSpc>
            </a:pPr>
            <a:r>
              <a:rPr lang="en-US" dirty="0" smtClean="0">
                <a:solidFill>
                  <a:srgbClr val="003BF8"/>
                </a:solidFill>
              </a:rPr>
              <a:t>OMP_NUM_THREADS</a:t>
            </a:r>
            <a:r>
              <a:rPr lang="en-US" dirty="0" smtClean="0"/>
              <a:t> </a:t>
            </a:r>
            <a:r>
              <a:rPr lang="en-US" i="1" dirty="0" err="1" smtClean="0"/>
              <a:t>int_literal</a:t>
            </a:r>
            <a:endParaRPr lang="en-US" i="1" dirty="0"/>
          </a:p>
          <a:p>
            <a:pPr lvl="3" eaLnBrk="1" hangingPunct="1">
              <a:lnSpc>
                <a:spcPct val="94000"/>
              </a:lnSpc>
            </a:pPr>
            <a:endParaRPr lang="en-US" dirty="0" smtClean="0"/>
          </a:p>
          <a:p>
            <a:pPr eaLnBrk="1" hangingPunct="1">
              <a:lnSpc>
                <a:spcPct val="94000"/>
              </a:lnSpc>
            </a:pPr>
            <a:r>
              <a:rPr lang="en-US" dirty="0" smtClean="0"/>
              <a:t>Control how </a:t>
            </a:r>
            <a:r>
              <a:rPr lang="ja-JP" altLang="en-US" dirty="0" smtClean="0"/>
              <a:t>“</a:t>
            </a:r>
            <a:r>
              <a:rPr lang="en-US" altLang="ja-JP" dirty="0" err="1" smtClean="0"/>
              <a:t>omp</a:t>
            </a:r>
            <a:r>
              <a:rPr lang="en-US" altLang="ja-JP" dirty="0" smtClean="0"/>
              <a:t> for schedule(RUNTIME)</a:t>
            </a:r>
            <a:r>
              <a:rPr lang="ja-JP" altLang="en-US" dirty="0" smtClean="0"/>
              <a:t>”</a:t>
            </a:r>
            <a:r>
              <a:rPr lang="en-US" altLang="ja-JP" dirty="0" smtClean="0"/>
              <a:t> loop iterations are scheduled.</a:t>
            </a:r>
            <a:endParaRPr lang="en-US" altLang="ja-JP" sz="3200" dirty="0" smtClean="0"/>
          </a:p>
          <a:p>
            <a:pPr lvl="1">
              <a:lnSpc>
                <a:spcPct val="94000"/>
              </a:lnSpc>
            </a:pPr>
            <a:r>
              <a:rPr lang="en-US" dirty="0">
                <a:solidFill>
                  <a:srgbClr val="003BF8"/>
                </a:solidFill>
              </a:rPr>
              <a:t>OMP_SCHEDULE</a:t>
            </a:r>
            <a:r>
              <a:rPr lang="en-US" dirty="0" smtClean="0"/>
              <a:t> </a:t>
            </a:r>
            <a:r>
              <a:rPr lang="ja-JP" altLang="en-US" dirty="0" smtClean="0"/>
              <a:t>“</a:t>
            </a:r>
            <a:r>
              <a:rPr lang="en-US" altLang="ja-JP" dirty="0" smtClean="0"/>
              <a:t>schedule[, </a:t>
            </a:r>
            <a:r>
              <a:rPr lang="en-US" altLang="ja-JP" dirty="0" err="1" smtClean="0"/>
              <a:t>chunk_size</a:t>
            </a:r>
            <a:r>
              <a:rPr lang="en-US" altLang="ja-JP" dirty="0" smtClean="0"/>
              <a:t>]</a:t>
            </a:r>
            <a:r>
              <a:rPr lang="ja-JP" altLang="en-US" dirty="0" smtClean="0"/>
              <a:t>”</a:t>
            </a:r>
            <a:endParaRPr lang="en-US" dirty="0" smtClean="0"/>
          </a:p>
        </p:txBody>
      </p:sp>
      <p:sp>
        <p:nvSpPr>
          <p:cNvPr id="94211" name="Slide Number Placeholder 3"/>
          <p:cNvSpPr>
            <a:spLocks noGrp="1"/>
          </p:cNvSpPr>
          <p:nvPr>
            <p:ph type="sldNum" sz="quarter" idx="12"/>
          </p:nvPr>
        </p:nvSpPr>
        <p:spPr bwMode="auto">
          <a:noFill/>
          <a:ln>
            <a:miter lim="800000"/>
            <a:headEnd/>
            <a:tailEnd/>
          </a:ln>
        </p:spPr>
        <p:txBody>
          <a:bodyPr/>
          <a:lstStyle/>
          <a:p>
            <a:fld id="{789C963B-0FB3-4DEA-931D-C923B82DD0FC}" type="slidenum">
              <a:rPr lang="en-US"/>
              <a:pPr/>
              <a:t>56</a:t>
            </a:fld>
            <a:endParaRPr lang="en-US"/>
          </a:p>
        </p:txBody>
      </p:sp>
    </p:spTree>
    <p:extLst>
      <p:ext uri="{BB962C8B-B14F-4D97-AF65-F5344CB8AC3E}">
        <p14:creationId xmlns:p14="http://schemas.microsoft.com/office/powerpoint/2010/main" val="4428718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dirty="0" smtClean="0"/>
              <a:t>Outline</a:t>
            </a:r>
          </a:p>
        </p:txBody>
      </p:sp>
      <p:sp>
        <p:nvSpPr>
          <p:cNvPr id="17410" name="Rectangle 3"/>
          <p:cNvSpPr>
            <a:spLocks noGrp="1" noChangeArrowheads="1"/>
          </p:cNvSpPr>
          <p:nvPr>
            <p:ph idx="1"/>
          </p:nvPr>
        </p:nvSpPr>
        <p:spPr>
          <a:xfrm>
            <a:off x="685800" y="1371600"/>
            <a:ext cx="7994650" cy="4819650"/>
          </a:xfrm>
        </p:spPr>
        <p:txBody>
          <a:bodyPr>
            <a:normAutofit/>
          </a:bodyPr>
          <a:lstStyle/>
          <a:p>
            <a:pPr eaLnBrk="1" hangingPunct="1"/>
            <a:r>
              <a:rPr lang="en-US" dirty="0" smtClean="0"/>
              <a:t>OpenMP Introduction</a:t>
            </a:r>
          </a:p>
          <a:p>
            <a:pPr eaLnBrk="1" hangingPunct="1"/>
            <a:r>
              <a:rPr lang="en-US" dirty="0" smtClean="0"/>
              <a:t>Parallel Programming with OpenMP</a:t>
            </a:r>
          </a:p>
          <a:p>
            <a:pPr lvl="1"/>
            <a:r>
              <a:rPr lang="en-US" sz="2400" dirty="0" smtClean="0">
                <a:solidFill>
                  <a:schemeClr val="tx1"/>
                </a:solidFill>
              </a:rPr>
              <a:t>Worksharing, tasks, data environment, synchronization</a:t>
            </a:r>
          </a:p>
          <a:p>
            <a:pPr eaLnBrk="1" hangingPunct="1"/>
            <a:r>
              <a:rPr lang="en-US" dirty="0" smtClean="0">
                <a:solidFill>
                  <a:srgbClr val="003BF8"/>
                </a:solidFill>
              </a:rPr>
              <a:t>OpenMP Performance and Best Practices</a:t>
            </a:r>
          </a:p>
          <a:p>
            <a:pPr eaLnBrk="1" hangingPunct="1"/>
            <a:r>
              <a:rPr lang="en-US" dirty="0" smtClean="0"/>
              <a:t>Case Studies and Examples</a:t>
            </a:r>
          </a:p>
          <a:p>
            <a:pPr eaLnBrk="1" hangingPunct="1"/>
            <a:r>
              <a:rPr lang="en-US" dirty="0" smtClean="0"/>
              <a:t>Reference Materials</a:t>
            </a:r>
          </a:p>
          <a:p>
            <a:pPr eaLnBrk="1" hangingPunct="1">
              <a:buFont typeface="Wingdings 2" pitchFamily="18" charset="2"/>
              <a:buNone/>
            </a:pPr>
            <a:endParaRPr lang="en-US" dirty="0" smtClean="0"/>
          </a:p>
        </p:txBody>
      </p:sp>
      <p:sp>
        <p:nvSpPr>
          <p:cNvPr id="17411" name="Slide Number Placeholder 3"/>
          <p:cNvSpPr>
            <a:spLocks noGrp="1"/>
          </p:cNvSpPr>
          <p:nvPr>
            <p:ph type="sldNum" sz="quarter" idx="12"/>
          </p:nvPr>
        </p:nvSpPr>
        <p:spPr bwMode="auto">
          <a:noFill/>
          <a:ln>
            <a:miter lim="800000"/>
            <a:headEnd/>
            <a:tailEnd/>
          </a:ln>
        </p:spPr>
        <p:txBody>
          <a:bodyPr/>
          <a:lstStyle/>
          <a:p>
            <a:fld id="{152F1D06-91C9-4789-ADF0-7B1C0FD58477}" type="slidenum">
              <a:rPr lang="en-US"/>
              <a:pPr/>
              <a:t>57</a:t>
            </a:fld>
            <a:endParaRPr lang="en-US"/>
          </a:p>
        </p:txBody>
      </p:sp>
    </p:spTree>
    <p:extLst>
      <p:ext uri="{BB962C8B-B14F-4D97-AF65-F5344CB8AC3E}">
        <p14:creationId xmlns:p14="http://schemas.microsoft.com/office/powerpoint/2010/main" val="579589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p:nvPr>
        </p:nvSpPr>
        <p:spPr/>
        <p:txBody>
          <a:bodyPr/>
          <a:lstStyle/>
          <a:p>
            <a:pPr eaLnBrk="1" hangingPunct="1"/>
            <a:r>
              <a:rPr lang="en-US" dirty="0" smtClean="0"/>
              <a:t>OpenMP Performance</a:t>
            </a:r>
          </a:p>
        </p:txBody>
      </p:sp>
      <p:sp>
        <p:nvSpPr>
          <p:cNvPr id="96258" name="Rectangle 3"/>
          <p:cNvSpPr>
            <a:spLocks noGrp="1"/>
          </p:cNvSpPr>
          <p:nvPr>
            <p:ph idx="1"/>
          </p:nvPr>
        </p:nvSpPr>
        <p:spPr>
          <a:xfrm>
            <a:off x="457200" y="1295400"/>
            <a:ext cx="7467600" cy="5029200"/>
          </a:xfrm>
        </p:spPr>
        <p:txBody>
          <a:bodyPr>
            <a:normAutofit/>
          </a:bodyPr>
          <a:lstStyle/>
          <a:p>
            <a:pPr eaLnBrk="1" hangingPunct="1"/>
            <a:r>
              <a:rPr lang="en-US" dirty="0" smtClean="0"/>
              <a:t>Relative ease of using OpenMP is a mixed blessing</a:t>
            </a:r>
          </a:p>
          <a:p>
            <a:pPr eaLnBrk="1" hangingPunct="1"/>
            <a:r>
              <a:rPr lang="en-US" dirty="0" smtClean="0"/>
              <a:t>We can quickly write a correct OpenMP program, but without the desired level of performance.</a:t>
            </a:r>
          </a:p>
          <a:p>
            <a:pPr eaLnBrk="1" hangingPunct="1"/>
            <a:r>
              <a:rPr lang="en-US" dirty="0" smtClean="0"/>
              <a:t>There are certain </a:t>
            </a:r>
            <a:r>
              <a:rPr lang="ja-JP" altLang="en-US" dirty="0" smtClean="0">
                <a:solidFill>
                  <a:srgbClr val="003BF8"/>
                </a:solidFill>
              </a:rPr>
              <a:t>“</a:t>
            </a:r>
            <a:r>
              <a:rPr lang="en-US" altLang="ja-JP" dirty="0" smtClean="0">
                <a:solidFill>
                  <a:srgbClr val="003BF8"/>
                </a:solidFill>
              </a:rPr>
              <a:t>best practices</a:t>
            </a:r>
            <a:r>
              <a:rPr lang="ja-JP" altLang="en-US" dirty="0" smtClean="0">
                <a:solidFill>
                  <a:srgbClr val="003BF8"/>
                </a:solidFill>
              </a:rPr>
              <a:t>”</a:t>
            </a:r>
            <a:r>
              <a:rPr lang="en-US" altLang="ja-JP" dirty="0" smtClean="0">
                <a:solidFill>
                  <a:srgbClr val="003BF8"/>
                </a:solidFill>
              </a:rPr>
              <a:t> </a:t>
            </a:r>
            <a:r>
              <a:rPr lang="en-US" altLang="ja-JP" dirty="0" smtClean="0"/>
              <a:t>to avoid common performance problems.</a:t>
            </a:r>
          </a:p>
          <a:p>
            <a:pPr eaLnBrk="1" hangingPunct="1"/>
            <a:r>
              <a:rPr lang="en-US" dirty="0" smtClean="0"/>
              <a:t>Extra work needed to program with large thread count</a:t>
            </a:r>
          </a:p>
          <a:p>
            <a:pPr eaLnBrk="1" hangingPunct="1">
              <a:buFont typeface="Wingdings 2" pitchFamily="18" charset="2"/>
              <a:buNone/>
            </a:pPr>
            <a:r>
              <a:rPr lang="en-US" sz="2600" dirty="0" smtClean="0"/>
              <a:t>  </a:t>
            </a:r>
          </a:p>
        </p:txBody>
      </p:sp>
      <p:sp>
        <p:nvSpPr>
          <p:cNvPr id="2" name="Slide Number Placeholder 1"/>
          <p:cNvSpPr>
            <a:spLocks noGrp="1"/>
          </p:cNvSpPr>
          <p:nvPr>
            <p:ph type="sldNum" sz="quarter" idx="12"/>
          </p:nvPr>
        </p:nvSpPr>
        <p:spPr/>
        <p:txBody>
          <a:bodyPr/>
          <a:lstStyle/>
          <a:p>
            <a:fld id="{7B14E791-165F-344E-BF0E-59CD826800BF}" type="slidenum">
              <a:rPr lang="en-US" smtClean="0"/>
              <a:pPr/>
              <a:t>58</a:t>
            </a:fld>
            <a:endParaRPr lang="en-US" dirty="0"/>
          </a:p>
        </p:txBody>
      </p:sp>
    </p:spTree>
    <p:extLst>
      <p:ext uri="{BB962C8B-B14F-4D97-AF65-F5344CB8AC3E}">
        <p14:creationId xmlns:p14="http://schemas.microsoft.com/office/powerpoint/2010/main" val="20782973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279400" y="152400"/>
            <a:ext cx="8636000" cy="762000"/>
          </a:xfrm>
          <a:noFill/>
        </p:spPr>
        <p:txBody>
          <a:bodyPr>
            <a:normAutofit/>
          </a:bodyPr>
          <a:lstStyle/>
          <a:p>
            <a:pPr eaLnBrk="1" hangingPunct="1">
              <a:lnSpc>
                <a:spcPct val="89000"/>
              </a:lnSpc>
            </a:pPr>
            <a:r>
              <a:rPr lang="en-US" altLang="zh-CN" sz="3200" dirty="0" smtClean="0">
                <a:ea typeface="宋体" pitchFamily="2" charset="-122"/>
              </a:rPr>
              <a:t>Typical OpenMP Performance Issues</a:t>
            </a:r>
            <a:r>
              <a:rPr lang="en-US" altLang="zh-CN" sz="3600" dirty="0" smtClean="0">
                <a:ea typeface="宋体" pitchFamily="2" charset="-122"/>
              </a:rPr>
              <a:t> </a:t>
            </a:r>
          </a:p>
        </p:txBody>
      </p:sp>
      <p:sp>
        <p:nvSpPr>
          <p:cNvPr id="97283" name="Slide Number Placeholder 3"/>
          <p:cNvSpPr>
            <a:spLocks noGrp="1"/>
          </p:cNvSpPr>
          <p:nvPr>
            <p:ph type="sldNum" sz="quarter" idx="12"/>
          </p:nvPr>
        </p:nvSpPr>
        <p:spPr bwMode="auto">
          <a:noFill/>
          <a:ln>
            <a:miter lim="800000"/>
            <a:headEnd/>
            <a:tailEnd/>
          </a:ln>
        </p:spPr>
        <p:txBody>
          <a:bodyPr/>
          <a:lstStyle/>
          <a:p>
            <a:fld id="{9C2ACAE5-3D54-44F0-BD8B-73972B2BA5E5}" type="slidenum">
              <a:rPr lang="en-US"/>
              <a:pPr/>
              <a:t>59</a:t>
            </a:fld>
            <a:endParaRPr lang="en-US"/>
          </a:p>
        </p:txBody>
      </p:sp>
      <p:sp>
        <p:nvSpPr>
          <p:cNvPr id="2" name="Content Placeholder 1"/>
          <p:cNvSpPr>
            <a:spLocks noGrp="1"/>
          </p:cNvSpPr>
          <p:nvPr>
            <p:ph idx="1"/>
          </p:nvPr>
        </p:nvSpPr>
        <p:spPr/>
        <p:txBody>
          <a:bodyPr/>
          <a:lstStyle/>
          <a:p>
            <a:pPr>
              <a:lnSpc>
                <a:spcPct val="94000"/>
              </a:lnSpc>
            </a:pPr>
            <a:r>
              <a:rPr lang="en-US" altLang="zh-CN" sz="2800" dirty="0">
                <a:ea typeface="宋体" pitchFamily="2" charset="-122"/>
              </a:rPr>
              <a:t>Overheads of OpenMP constructs, thread management. E.g.</a:t>
            </a:r>
          </a:p>
          <a:p>
            <a:pPr lvl="1">
              <a:lnSpc>
                <a:spcPct val="94000"/>
              </a:lnSpc>
            </a:pPr>
            <a:r>
              <a:rPr lang="en-US" altLang="zh-CN" dirty="0">
                <a:ea typeface="宋体" pitchFamily="2" charset="-122"/>
              </a:rPr>
              <a:t>dynamic loop schedules have much higher overheads than static schedules</a:t>
            </a:r>
          </a:p>
          <a:p>
            <a:pPr lvl="1">
              <a:lnSpc>
                <a:spcPct val="94000"/>
              </a:lnSpc>
            </a:pPr>
            <a:r>
              <a:rPr lang="en-US" altLang="zh-CN" dirty="0">
                <a:ea typeface="宋体" pitchFamily="2" charset="-122"/>
              </a:rPr>
              <a:t>Synchronization is expensive, use NOWAIT if possible</a:t>
            </a:r>
          </a:p>
          <a:p>
            <a:pPr lvl="1">
              <a:lnSpc>
                <a:spcPct val="94000"/>
              </a:lnSpc>
            </a:pPr>
            <a:r>
              <a:rPr lang="en-US" altLang="zh-CN" dirty="0">
                <a:ea typeface="宋体" pitchFamily="2" charset="-122"/>
              </a:rPr>
              <a:t>Large parallel regions help reduce overheads, enable better cache usage and standard optimizations</a:t>
            </a:r>
          </a:p>
          <a:p>
            <a:pPr>
              <a:lnSpc>
                <a:spcPct val="94000"/>
              </a:lnSpc>
            </a:pPr>
            <a:r>
              <a:rPr lang="en-US" altLang="zh-CN" sz="2800" dirty="0">
                <a:ea typeface="宋体" pitchFamily="2" charset="-122"/>
              </a:rPr>
              <a:t>Overheads of runtime library routines</a:t>
            </a:r>
          </a:p>
          <a:p>
            <a:pPr lvl="1">
              <a:lnSpc>
                <a:spcPct val="94000"/>
              </a:lnSpc>
            </a:pPr>
            <a:r>
              <a:rPr lang="en-US" altLang="zh-CN" dirty="0">
                <a:ea typeface="宋体" pitchFamily="2" charset="-122"/>
              </a:rPr>
              <a:t>Some are called frequently</a:t>
            </a:r>
          </a:p>
          <a:p>
            <a:pPr>
              <a:lnSpc>
                <a:spcPct val="94000"/>
              </a:lnSpc>
            </a:pPr>
            <a:r>
              <a:rPr lang="en-US" altLang="zh-CN" sz="2800" dirty="0">
                <a:ea typeface="宋体" pitchFamily="2" charset="-122"/>
              </a:rPr>
              <a:t>Load balance</a:t>
            </a:r>
          </a:p>
          <a:p>
            <a:pPr>
              <a:lnSpc>
                <a:spcPct val="94000"/>
              </a:lnSpc>
            </a:pPr>
            <a:r>
              <a:rPr lang="en-US" altLang="zh-CN" sz="2800" dirty="0">
                <a:ea typeface="宋体" pitchFamily="2" charset="-122"/>
              </a:rPr>
              <a:t>Cache utilization and false sharing</a:t>
            </a:r>
          </a:p>
          <a:p>
            <a:endParaRPr lang="en-US" dirty="0"/>
          </a:p>
        </p:txBody>
      </p:sp>
    </p:spTree>
    <p:extLst>
      <p:ext uri="{BB962C8B-B14F-4D97-AF65-F5344CB8AC3E}">
        <p14:creationId xmlns:p14="http://schemas.microsoft.com/office/powerpoint/2010/main" val="3606150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a:t>“Hello Word</a:t>
            </a:r>
            <a:r>
              <a:rPr lang="en-US" dirty="0" smtClean="0"/>
              <a:t>” - </a:t>
            </a:r>
            <a:r>
              <a:rPr lang="en-US" dirty="0"/>
              <a:t>An Example</a:t>
            </a:r>
            <a:r>
              <a:rPr lang="en-US" dirty="0" smtClean="0"/>
              <a:t>/2</a:t>
            </a:r>
            <a:endParaRPr lang="en-US" dirty="0"/>
          </a:p>
        </p:txBody>
      </p:sp>
      <p:sp>
        <p:nvSpPr>
          <p:cNvPr id="35842" name="Text Box 2"/>
          <p:cNvSpPr txBox="1">
            <a:spLocks noChangeArrowheads="1"/>
          </p:cNvSpPr>
          <p:nvPr/>
        </p:nvSpPr>
        <p:spPr bwMode="auto">
          <a:xfrm>
            <a:off x="1295400" y="1220400"/>
            <a:ext cx="6370638" cy="3717925"/>
          </a:xfrm>
          <a:prstGeom prst="rect">
            <a:avLst/>
          </a:prstGeom>
          <a:solidFill>
            <a:srgbClr val="CCFF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2124"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9pPr>
          </a:lstStyle>
          <a:p>
            <a:pPr>
              <a:lnSpc>
                <a:spcPct val="83000"/>
              </a:lnSpc>
            </a:pPr>
            <a:r>
              <a:rPr lang="en-US" sz="2200" b="1" dirty="0">
                <a:latin typeface="Courier New" charset="0"/>
              </a:rPr>
              <a:t>#include &lt;</a:t>
            </a:r>
            <a:r>
              <a:rPr lang="en-US" sz="2200" b="1" dirty="0" err="1">
                <a:latin typeface="Courier New" charset="0"/>
              </a:rPr>
              <a:t>stdlib.h</a:t>
            </a:r>
            <a:r>
              <a:rPr lang="en-US" sz="2200" b="1" dirty="0">
                <a:latin typeface="Courier New" charset="0"/>
              </a:rPr>
              <a:t>&gt;</a:t>
            </a:r>
          </a:p>
          <a:p>
            <a:pPr>
              <a:lnSpc>
                <a:spcPct val="83000"/>
              </a:lnSpc>
            </a:pPr>
            <a:r>
              <a:rPr lang="en-US" sz="2200" b="1" dirty="0">
                <a:latin typeface="Courier New" charset="0"/>
              </a:rPr>
              <a:t>#include &lt;</a:t>
            </a:r>
            <a:r>
              <a:rPr lang="en-US" sz="2200" b="1" dirty="0" err="1">
                <a:latin typeface="Courier New" charset="0"/>
              </a:rPr>
              <a:t>stdio.h</a:t>
            </a:r>
            <a:r>
              <a:rPr lang="en-US" sz="2200" b="1" dirty="0" smtClean="0">
                <a:latin typeface="Courier New" charset="0"/>
              </a:rPr>
              <a:t>&gt;</a:t>
            </a:r>
            <a:endParaRPr lang="en-US" sz="2200" b="1" dirty="0">
              <a:latin typeface="Courier New" charset="0"/>
            </a:endParaRPr>
          </a:p>
          <a:p>
            <a:pPr>
              <a:lnSpc>
                <a:spcPct val="83000"/>
              </a:lnSpc>
            </a:pPr>
            <a:endParaRPr lang="en-US" sz="2200" b="1" dirty="0">
              <a:latin typeface="Courier New" charset="0"/>
            </a:endParaRPr>
          </a:p>
          <a:p>
            <a:pPr>
              <a:lnSpc>
                <a:spcPct val="83000"/>
              </a:lnSpc>
            </a:pPr>
            <a:r>
              <a:rPr lang="en-US" sz="2200" b="1" dirty="0" err="1">
                <a:latin typeface="Courier New" charset="0"/>
              </a:rPr>
              <a:t>int</a:t>
            </a:r>
            <a:r>
              <a:rPr lang="en-US" sz="2200" b="1" dirty="0">
                <a:latin typeface="Courier New" charset="0"/>
              </a:rPr>
              <a:t> main(</a:t>
            </a:r>
            <a:r>
              <a:rPr lang="en-US" sz="2200" b="1" dirty="0" err="1">
                <a:latin typeface="Courier New" charset="0"/>
              </a:rPr>
              <a:t>int</a:t>
            </a:r>
            <a:r>
              <a:rPr lang="en-US" sz="2200" b="1" dirty="0">
                <a:latin typeface="Courier New" charset="0"/>
              </a:rPr>
              <a:t> </a:t>
            </a:r>
            <a:r>
              <a:rPr lang="en-US" sz="2200" b="1" dirty="0" err="1">
                <a:latin typeface="Courier New" charset="0"/>
              </a:rPr>
              <a:t>argc</a:t>
            </a:r>
            <a:r>
              <a:rPr lang="en-US" sz="2200" b="1" dirty="0">
                <a:latin typeface="Courier New" charset="0"/>
              </a:rPr>
              <a:t>, char *</a:t>
            </a:r>
            <a:r>
              <a:rPr lang="en-US" sz="2200" b="1" dirty="0" err="1">
                <a:latin typeface="Courier New" charset="0"/>
              </a:rPr>
              <a:t>argv</a:t>
            </a:r>
            <a:r>
              <a:rPr lang="en-US" sz="2200" b="1" dirty="0">
                <a:latin typeface="Courier New" charset="0"/>
              </a:rPr>
              <a:t>[]) {</a:t>
            </a:r>
          </a:p>
          <a:p>
            <a:pPr>
              <a:lnSpc>
                <a:spcPct val="83000"/>
              </a:lnSpc>
            </a:pPr>
            <a:endParaRPr lang="en-US" sz="2200" b="1" dirty="0">
              <a:latin typeface="Courier New" charset="0"/>
            </a:endParaRPr>
          </a:p>
          <a:p>
            <a:pPr>
              <a:lnSpc>
                <a:spcPct val="83000"/>
              </a:lnSpc>
            </a:pPr>
            <a:r>
              <a:rPr lang="en-US" sz="2200" b="1" dirty="0">
                <a:latin typeface="Courier New" charset="0"/>
              </a:rPr>
              <a:t>   </a:t>
            </a:r>
            <a:r>
              <a:rPr lang="en-US" sz="2200" b="1" dirty="0">
                <a:solidFill>
                  <a:srgbClr val="0000FF"/>
                </a:solidFill>
                <a:latin typeface="Courier New" charset="0"/>
              </a:rPr>
              <a:t>#pragma </a:t>
            </a:r>
            <a:r>
              <a:rPr lang="en-US" sz="2200" b="1" dirty="0" err="1">
                <a:solidFill>
                  <a:srgbClr val="0000FF"/>
                </a:solidFill>
                <a:latin typeface="Courier New" charset="0"/>
              </a:rPr>
              <a:t>omp</a:t>
            </a:r>
            <a:r>
              <a:rPr lang="en-US" sz="2200" b="1" dirty="0">
                <a:solidFill>
                  <a:srgbClr val="0000FF"/>
                </a:solidFill>
                <a:latin typeface="Courier New" charset="0"/>
              </a:rPr>
              <a:t> parallel</a:t>
            </a:r>
          </a:p>
          <a:p>
            <a:pPr>
              <a:lnSpc>
                <a:spcPct val="83000"/>
              </a:lnSpc>
            </a:pPr>
            <a:r>
              <a:rPr lang="en-US" sz="2200" b="1" dirty="0">
                <a:solidFill>
                  <a:srgbClr val="0000FF"/>
                </a:solidFill>
                <a:latin typeface="Courier New" charset="0"/>
              </a:rPr>
              <a:t>   {</a:t>
            </a:r>
          </a:p>
          <a:p>
            <a:pPr>
              <a:lnSpc>
                <a:spcPct val="83000"/>
              </a:lnSpc>
            </a:pPr>
            <a:r>
              <a:rPr lang="en-US" sz="2200" b="1" dirty="0">
                <a:latin typeface="Courier New" charset="0"/>
              </a:rPr>
              <a:t>          </a:t>
            </a:r>
            <a:r>
              <a:rPr lang="en-US" sz="2200" b="1" dirty="0" err="1">
                <a:latin typeface="Courier New" charset="0"/>
              </a:rPr>
              <a:t>printf</a:t>
            </a:r>
            <a:r>
              <a:rPr lang="en-US" sz="2200" b="1" dirty="0">
                <a:latin typeface="Courier New" charset="0"/>
              </a:rPr>
              <a:t>("Hello World\n");</a:t>
            </a:r>
          </a:p>
          <a:p>
            <a:pPr>
              <a:lnSpc>
                <a:spcPct val="83000"/>
              </a:lnSpc>
            </a:pPr>
            <a:r>
              <a:rPr lang="en-US" sz="2200" b="1" dirty="0">
                <a:latin typeface="Courier New" charset="0"/>
              </a:rPr>
              <a:t>          </a:t>
            </a:r>
          </a:p>
          <a:p>
            <a:pPr>
              <a:lnSpc>
                <a:spcPct val="83000"/>
              </a:lnSpc>
            </a:pPr>
            <a:r>
              <a:rPr lang="en-US" sz="2200" b="1" dirty="0">
                <a:latin typeface="Courier New" charset="0"/>
              </a:rPr>
              <a:t>   </a:t>
            </a:r>
            <a:r>
              <a:rPr lang="en-US" sz="2200" b="1" dirty="0">
                <a:solidFill>
                  <a:srgbClr val="0000FF"/>
                </a:solidFill>
                <a:latin typeface="Courier New" charset="0"/>
              </a:rPr>
              <a:t>} // End of parallel region</a:t>
            </a:r>
          </a:p>
          <a:p>
            <a:pPr>
              <a:lnSpc>
                <a:spcPct val="83000"/>
              </a:lnSpc>
            </a:pPr>
            <a:r>
              <a:rPr lang="en-US" sz="2200" b="1" dirty="0">
                <a:latin typeface="Courier New" charset="0"/>
              </a:rPr>
              <a:t> </a:t>
            </a:r>
          </a:p>
          <a:p>
            <a:pPr>
              <a:lnSpc>
                <a:spcPct val="83000"/>
              </a:lnSpc>
            </a:pPr>
            <a:r>
              <a:rPr lang="en-US" sz="2200" b="1" dirty="0">
                <a:latin typeface="Courier New" charset="0"/>
              </a:rPr>
              <a:t>   return(0);</a:t>
            </a:r>
          </a:p>
          <a:p>
            <a:pPr>
              <a:lnSpc>
                <a:spcPct val="83000"/>
              </a:lnSpc>
            </a:pPr>
            <a:r>
              <a:rPr lang="en-US" sz="2200" b="1" dirty="0">
                <a:latin typeface="Courier New" charset="0"/>
              </a:rPr>
              <a:t>}</a:t>
            </a:r>
          </a:p>
        </p:txBody>
      </p:sp>
      <p:sp>
        <p:nvSpPr>
          <p:cNvPr id="2" name="Slide Number Placeholder 1"/>
          <p:cNvSpPr>
            <a:spLocks noGrp="1"/>
          </p:cNvSpPr>
          <p:nvPr>
            <p:ph type="sldNum" sz="quarter" idx="12"/>
          </p:nvPr>
        </p:nvSpPr>
        <p:spPr/>
        <p:txBody>
          <a:bodyPr/>
          <a:lstStyle/>
          <a:p>
            <a:fld id="{7B14E791-165F-344E-BF0E-59CD826800BF}" type="slidenum">
              <a:rPr lang="en-US" smtClean="0"/>
              <a:pPr/>
              <a:t>6</a:t>
            </a:fld>
            <a:endParaRPr lang="en-US" dirty="0"/>
          </a:p>
        </p:txBody>
      </p:sp>
    </p:spTree>
    <p:extLst>
      <p:ext uri="{BB962C8B-B14F-4D97-AF65-F5344CB8AC3E}">
        <p14:creationId xmlns:p14="http://schemas.microsoft.com/office/powerpoint/2010/main" val="125488774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p:nvPr>
        </p:nvSpPr>
        <p:spPr>
          <a:xfrm>
            <a:off x="457200" y="0"/>
            <a:ext cx="8686800" cy="1143000"/>
          </a:xfrm>
        </p:spPr>
        <p:txBody>
          <a:bodyPr/>
          <a:lstStyle/>
          <a:p>
            <a:pPr eaLnBrk="1" hangingPunct="1"/>
            <a:r>
              <a:rPr lang="en-US" sz="4200" dirty="0" smtClean="0"/>
              <a:t>Overheads of OpenMP Directives</a:t>
            </a:r>
          </a:p>
        </p:txBody>
      </p:sp>
      <p:graphicFrame>
        <p:nvGraphicFramePr>
          <p:cNvPr id="99330" name="Object 4"/>
          <p:cNvGraphicFramePr>
            <a:graphicFrameLocks noGrp="1" noChangeAspect="1"/>
          </p:cNvGraphicFramePr>
          <p:nvPr>
            <p:ph idx="1"/>
            <p:extLst>
              <p:ext uri="{D42A27DB-BD31-4B8C-83A1-F6EECF244321}">
                <p14:modId xmlns:p14="http://schemas.microsoft.com/office/powerpoint/2010/main" val="3302112239"/>
              </p:ext>
            </p:extLst>
          </p:nvPr>
        </p:nvGraphicFramePr>
        <p:xfrm>
          <a:off x="381000" y="1219200"/>
          <a:ext cx="8434652" cy="4724400"/>
        </p:xfrm>
        <a:graphic>
          <a:graphicData uri="http://schemas.openxmlformats.org/presentationml/2006/ole">
            <mc:AlternateContent xmlns:mc="http://schemas.openxmlformats.org/markup-compatibility/2006">
              <mc:Choice xmlns:v="urn:schemas-microsoft-com:vml" Requires="v">
                <p:oleObj spid="_x0000_s1222" name="Worksheet" r:id="rId4" imgW="9181993" imgH="5143556" progId="Excel.Sheet.8">
                  <p:embed/>
                </p:oleObj>
              </mc:Choice>
              <mc:Fallback>
                <p:oleObj name="Worksheet" r:id="rId4" imgW="9181993" imgH="51435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19200"/>
                        <a:ext cx="8434652" cy="472440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7B14E791-165F-344E-BF0E-59CD826800BF}" type="slidenum">
              <a:rPr lang="en-US" smtClean="0"/>
              <a:pPr/>
              <a:t>60</a:t>
            </a:fld>
            <a:endParaRPr lang="en-US" dirty="0"/>
          </a:p>
        </p:txBody>
      </p:sp>
    </p:spTree>
    <p:extLst>
      <p:ext uri="{BB962C8B-B14F-4D97-AF65-F5344CB8AC3E}">
        <p14:creationId xmlns:p14="http://schemas.microsoft.com/office/powerpoint/2010/main" val="4672687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p:txBody>
          <a:bodyPr>
            <a:normAutofit/>
          </a:bodyPr>
          <a:lstStyle/>
          <a:p>
            <a:pPr eaLnBrk="1" hangingPunct="1"/>
            <a:r>
              <a:rPr lang="en-US" dirty="0"/>
              <a:t>OpenMP </a:t>
            </a:r>
            <a:r>
              <a:rPr lang="en-US" dirty="0" smtClean="0"/>
              <a:t>Best </a:t>
            </a:r>
            <a:r>
              <a:rPr lang="en-US" dirty="0"/>
              <a:t>P</a:t>
            </a:r>
            <a:r>
              <a:rPr lang="en-US" dirty="0" smtClean="0"/>
              <a:t>ractices</a:t>
            </a:r>
            <a:endParaRPr lang="en-US" dirty="0"/>
          </a:p>
        </p:txBody>
      </p:sp>
      <p:sp>
        <p:nvSpPr>
          <p:cNvPr id="100354" name="Rectangle 3"/>
          <p:cNvSpPr>
            <a:spLocks noGrp="1"/>
          </p:cNvSpPr>
          <p:nvPr>
            <p:ph idx="1"/>
          </p:nvPr>
        </p:nvSpPr>
        <p:spPr/>
        <p:txBody>
          <a:bodyPr/>
          <a:lstStyle/>
          <a:p>
            <a:pPr eaLnBrk="1" hangingPunct="1"/>
            <a:r>
              <a:rPr lang="en-US" dirty="0" smtClean="0"/>
              <a:t>Reduce usage of barrier with </a:t>
            </a:r>
            <a:r>
              <a:rPr lang="en-US" dirty="0" err="1" smtClean="0">
                <a:solidFill>
                  <a:srgbClr val="003BF8"/>
                </a:solidFill>
              </a:rPr>
              <a:t>nowait</a:t>
            </a:r>
            <a:r>
              <a:rPr lang="en-US" dirty="0" smtClean="0">
                <a:solidFill>
                  <a:srgbClr val="003BF8"/>
                </a:solidFill>
              </a:rPr>
              <a:t> </a:t>
            </a:r>
            <a:r>
              <a:rPr lang="en-US" dirty="0" smtClean="0"/>
              <a:t>clause</a:t>
            </a:r>
          </a:p>
        </p:txBody>
      </p:sp>
      <p:sp>
        <p:nvSpPr>
          <p:cNvPr id="233476" name="Text Box 4"/>
          <p:cNvSpPr txBox="1">
            <a:spLocks noChangeArrowheads="1"/>
          </p:cNvSpPr>
          <p:nvPr/>
        </p:nvSpPr>
        <p:spPr bwMode="auto">
          <a:xfrm>
            <a:off x="2803525" y="2884488"/>
            <a:ext cx="45116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33477" name="Text Box 5"/>
          <p:cNvSpPr txBox="1">
            <a:spLocks noChangeArrowheads="1"/>
          </p:cNvSpPr>
          <p:nvPr/>
        </p:nvSpPr>
        <p:spPr bwMode="auto">
          <a:xfrm>
            <a:off x="1600200" y="2209800"/>
            <a:ext cx="5410200" cy="4031873"/>
          </a:xfrm>
          <a:prstGeom prst="rect">
            <a:avLst/>
          </a:prstGeom>
          <a:solidFill>
            <a:schemeClr val="accent1">
              <a:lumMod val="20000"/>
              <a:lumOff val="80000"/>
            </a:schemeClr>
          </a:solidFill>
          <a:ln>
            <a:noFill/>
          </a:ln>
          <a:effectLst/>
          <a:extLst/>
        </p:spPr>
        <p:txBody>
          <a:bodyPr wrap="square">
            <a:spAutoFit/>
          </a:bodyPr>
          <a:lstStyle/>
          <a:p>
            <a:r>
              <a:rPr lang="en-US" sz="3200" b="0" dirty="0">
                <a:solidFill>
                  <a:srgbClr val="003BF8"/>
                </a:solidFill>
              </a:rPr>
              <a:t>#pragma </a:t>
            </a:r>
            <a:r>
              <a:rPr lang="en-US" sz="3200" b="0" dirty="0" err="1">
                <a:solidFill>
                  <a:srgbClr val="003BF8"/>
                </a:solidFill>
              </a:rPr>
              <a:t>omp</a:t>
            </a:r>
            <a:r>
              <a:rPr lang="en-US" sz="3200" b="0" dirty="0">
                <a:solidFill>
                  <a:srgbClr val="003BF8"/>
                </a:solidFill>
              </a:rPr>
              <a:t> parallel</a:t>
            </a:r>
          </a:p>
          <a:p>
            <a:r>
              <a:rPr lang="en-US" sz="3200" b="0" dirty="0"/>
              <a:t>{</a:t>
            </a:r>
          </a:p>
          <a:p>
            <a:r>
              <a:rPr lang="en-US" sz="3200" b="0" dirty="0" smtClean="0">
                <a:solidFill>
                  <a:srgbClr val="003BF8"/>
                </a:solidFill>
              </a:rPr>
              <a:t>   #</a:t>
            </a:r>
            <a:r>
              <a:rPr lang="en-US" sz="3200" b="0" dirty="0">
                <a:solidFill>
                  <a:srgbClr val="003BF8"/>
                </a:solidFill>
              </a:rPr>
              <a:t>pragma </a:t>
            </a:r>
            <a:r>
              <a:rPr lang="en-US" sz="3200" b="0" dirty="0" err="1">
                <a:solidFill>
                  <a:srgbClr val="003BF8"/>
                </a:solidFill>
              </a:rPr>
              <a:t>omp</a:t>
            </a:r>
            <a:r>
              <a:rPr lang="en-US" sz="3200" b="0" dirty="0">
                <a:solidFill>
                  <a:srgbClr val="003BF8"/>
                </a:solidFill>
              </a:rPr>
              <a:t> </a:t>
            </a:r>
            <a:r>
              <a:rPr lang="en-US" sz="3200" b="0" dirty="0" smtClean="0">
                <a:solidFill>
                  <a:srgbClr val="003BF8"/>
                </a:solidFill>
              </a:rPr>
              <a:t>for</a:t>
            </a:r>
            <a:endParaRPr lang="en-US" sz="3200" b="0" i="1" dirty="0">
              <a:solidFill>
                <a:srgbClr val="003BF8"/>
              </a:solidFill>
            </a:endParaRPr>
          </a:p>
          <a:p>
            <a:r>
              <a:rPr lang="en-US" sz="3200" b="0" dirty="0"/>
              <a:t>   for(</a:t>
            </a:r>
            <a:r>
              <a:rPr lang="en-US" sz="3200" b="0" dirty="0" err="1"/>
              <a:t>i</a:t>
            </a:r>
            <a:r>
              <a:rPr lang="en-US" sz="3200" b="0" dirty="0"/>
              <a:t>=0;i&lt;</a:t>
            </a:r>
            <a:r>
              <a:rPr lang="en-US" sz="3200" b="0" dirty="0" err="1"/>
              <a:t>n;i</a:t>
            </a:r>
            <a:r>
              <a:rPr lang="en-US" sz="3200" b="0" dirty="0"/>
              <a:t>++)</a:t>
            </a:r>
          </a:p>
          <a:p>
            <a:r>
              <a:rPr lang="en-US" sz="3200" b="0" dirty="0"/>
              <a:t>    ….</a:t>
            </a:r>
          </a:p>
          <a:p>
            <a:r>
              <a:rPr lang="en-US" sz="3200" b="0" dirty="0" smtClean="0">
                <a:solidFill>
                  <a:srgbClr val="003BF8"/>
                </a:solidFill>
              </a:rPr>
              <a:t>   #</a:t>
            </a:r>
            <a:r>
              <a:rPr lang="en-US" sz="3200" b="0" dirty="0">
                <a:solidFill>
                  <a:srgbClr val="003BF8"/>
                </a:solidFill>
              </a:rPr>
              <a:t>pragma </a:t>
            </a:r>
            <a:r>
              <a:rPr lang="en-US" sz="3200" b="0" dirty="0" err="1">
                <a:solidFill>
                  <a:srgbClr val="003BF8"/>
                </a:solidFill>
              </a:rPr>
              <a:t>omp</a:t>
            </a:r>
            <a:r>
              <a:rPr lang="en-US" sz="3200" b="0" dirty="0">
                <a:solidFill>
                  <a:srgbClr val="003BF8"/>
                </a:solidFill>
              </a:rPr>
              <a:t> </a:t>
            </a:r>
            <a:r>
              <a:rPr lang="en-US" sz="3200" b="0" dirty="0" smtClean="0">
                <a:solidFill>
                  <a:srgbClr val="003BF8"/>
                </a:solidFill>
              </a:rPr>
              <a:t>for </a:t>
            </a:r>
            <a:r>
              <a:rPr lang="en-US" sz="3200" i="1" dirty="0" err="1">
                <a:solidFill>
                  <a:srgbClr val="FF0000"/>
                </a:solidFill>
              </a:rPr>
              <a:t>nowait</a:t>
            </a:r>
            <a:endParaRPr lang="en-US" sz="3200" dirty="0">
              <a:solidFill>
                <a:srgbClr val="FF0000"/>
              </a:solidFill>
            </a:endParaRPr>
          </a:p>
          <a:p>
            <a:r>
              <a:rPr lang="en-US" sz="3200" b="0" dirty="0"/>
              <a:t>   for(</a:t>
            </a:r>
            <a:r>
              <a:rPr lang="en-US" sz="3200" b="0" dirty="0" err="1"/>
              <a:t>i</a:t>
            </a:r>
            <a:r>
              <a:rPr lang="en-US" sz="3200" b="0" dirty="0"/>
              <a:t>=0;i&lt;</a:t>
            </a:r>
            <a:r>
              <a:rPr lang="en-US" sz="3200" b="0" dirty="0" err="1"/>
              <a:t>n;i</a:t>
            </a:r>
            <a:r>
              <a:rPr lang="en-US" sz="3200" b="0" dirty="0"/>
              <a:t>++)</a:t>
            </a:r>
          </a:p>
          <a:p>
            <a:r>
              <a:rPr lang="en-US" sz="3200" b="0" dirty="0"/>
              <a:t>}</a:t>
            </a:r>
          </a:p>
        </p:txBody>
      </p:sp>
      <p:sp>
        <p:nvSpPr>
          <p:cNvPr id="2" name="Slide Number Placeholder 1"/>
          <p:cNvSpPr>
            <a:spLocks noGrp="1"/>
          </p:cNvSpPr>
          <p:nvPr>
            <p:ph type="sldNum" sz="quarter" idx="12"/>
          </p:nvPr>
        </p:nvSpPr>
        <p:spPr/>
        <p:txBody>
          <a:bodyPr/>
          <a:lstStyle/>
          <a:p>
            <a:fld id="{7B14E791-165F-344E-BF0E-59CD826800BF}" type="slidenum">
              <a:rPr lang="en-US" smtClean="0"/>
              <a:pPr/>
              <a:t>61</a:t>
            </a:fld>
            <a:endParaRPr lang="en-US" dirty="0"/>
          </a:p>
        </p:txBody>
      </p:sp>
    </p:spTree>
    <p:extLst>
      <p:ext uri="{BB962C8B-B14F-4D97-AF65-F5344CB8AC3E}">
        <p14:creationId xmlns:p14="http://schemas.microsoft.com/office/powerpoint/2010/main" val="294157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title"/>
          </p:nvPr>
        </p:nvSpPr>
        <p:spPr>
          <a:xfrm>
            <a:off x="457200" y="152400"/>
            <a:ext cx="8001000" cy="914400"/>
          </a:xfrm>
        </p:spPr>
        <p:txBody>
          <a:bodyPr>
            <a:normAutofit/>
          </a:bodyPr>
          <a:lstStyle/>
          <a:p>
            <a:pPr eaLnBrk="1" hangingPunct="1"/>
            <a:r>
              <a:rPr lang="en-US" dirty="0" smtClean="0"/>
              <a:t>OpenMP Best </a:t>
            </a:r>
            <a:r>
              <a:rPr lang="en-US" dirty="0"/>
              <a:t>P</a:t>
            </a:r>
            <a:r>
              <a:rPr lang="en-US" dirty="0" smtClean="0"/>
              <a:t>ractices</a:t>
            </a:r>
            <a:endParaRPr lang="en-US" dirty="0"/>
          </a:p>
        </p:txBody>
      </p:sp>
      <p:sp>
        <p:nvSpPr>
          <p:cNvPr id="234500" name="Text Box 4"/>
          <p:cNvSpPr txBox="1">
            <a:spLocks noChangeArrowheads="1"/>
          </p:cNvSpPr>
          <p:nvPr/>
        </p:nvSpPr>
        <p:spPr bwMode="auto">
          <a:xfrm>
            <a:off x="2803525" y="2884488"/>
            <a:ext cx="45116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34501" name="Text Box 5"/>
          <p:cNvSpPr txBox="1">
            <a:spLocks noChangeArrowheads="1"/>
          </p:cNvSpPr>
          <p:nvPr/>
        </p:nvSpPr>
        <p:spPr bwMode="auto">
          <a:xfrm>
            <a:off x="1295400" y="1295400"/>
            <a:ext cx="6858000" cy="4893647"/>
          </a:xfrm>
          <a:prstGeom prst="rect">
            <a:avLst/>
          </a:prstGeom>
          <a:solidFill>
            <a:schemeClr val="accent1">
              <a:lumMod val="20000"/>
              <a:lumOff val="80000"/>
            </a:schemeClr>
          </a:solidFill>
          <a:ln>
            <a:noFill/>
          </a:ln>
          <a:effectLst/>
          <a:extLst/>
        </p:spPr>
        <p:txBody>
          <a:bodyPr>
            <a:spAutoFit/>
          </a:bodyPr>
          <a:lstStyle/>
          <a:p>
            <a:r>
              <a:rPr lang="en-US" sz="2400" b="0" dirty="0">
                <a:solidFill>
                  <a:srgbClr val="003BF8"/>
                </a:solidFill>
              </a:rPr>
              <a:t>#pragma </a:t>
            </a:r>
            <a:r>
              <a:rPr lang="en-US" sz="2400" b="0" dirty="0" err="1">
                <a:solidFill>
                  <a:srgbClr val="003BF8"/>
                </a:solidFill>
              </a:rPr>
              <a:t>omp</a:t>
            </a:r>
            <a:r>
              <a:rPr lang="en-US" sz="2400" b="0" dirty="0">
                <a:solidFill>
                  <a:srgbClr val="003BF8"/>
                </a:solidFill>
              </a:rPr>
              <a:t> parallel private(</a:t>
            </a:r>
            <a:r>
              <a:rPr lang="en-US" sz="2400" b="0" dirty="0" err="1">
                <a:solidFill>
                  <a:srgbClr val="003BF8"/>
                </a:solidFill>
              </a:rPr>
              <a:t>i</a:t>
            </a:r>
            <a:r>
              <a:rPr lang="en-US" sz="2400" b="0" dirty="0">
                <a:solidFill>
                  <a:srgbClr val="003BF8"/>
                </a:solidFill>
              </a:rPr>
              <a:t>)</a:t>
            </a:r>
          </a:p>
          <a:p>
            <a:r>
              <a:rPr lang="en-US" sz="2400" b="0" dirty="0"/>
              <a:t>{</a:t>
            </a:r>
          </a:p>
          <a:p>
            <a:r>
              <a:rPr lang="en-US" sz="2400" b="0" dirty="0" smtClean="0">
                <a:solidFill>
                  <a:srgbClr val="003BF8"/>
                </a:solidFill>
              </a:rPr>
              <a:t>   #</a:t>
            </a:r>
            <a:r>
              <a:rPr lang="en-US" sz="2400" b="0" dirty="0">
                <a:solidFill>
                  <a:srgbClr val="003BF8"/>
                </a:solidFill>
              </a:rPr>
              <a:t>pragma </a:t>
            </a:r>
            <a:r>
              <a:rPr lang="en-US" sz="2400" b="0" dirty="0" err="1">
                <a:solidFill>
                  <a:srgbClr val="003BF8"/>
                </a:solidFill>
              </a:rPr>
              <a:t>omp</a:t>
            </a:r>
            <a:r>
              <a:rPr lang="en-US" sz="2400" b="0" dirty="0">
                <a:solidFill>
                  <a:srgbClr val="003BF8"/>
                </a:solidFill>
              </a:rPr>
              <a:t> for </a:t>
            </a:r>
            <a:r>
              <a:rPr lang="en-US" sz="2400" i="1" dirty="0" err="1">
                <a:solidFill>
                  <a:srgbClr val="003BF8"/>
                </a:solidFill>
              </a:rPr>
              <a:t>nowait</a:t>
            </a:r>
            <a:endParaRPr lang="en-US" sz="2400" i="1" dirty="0">
              <a:solidFill>
                <a:srgbClr val="003BF8"/>
              </a:solidFill>
            </a:endParaRPr>
          </a:p>
          <a:p>
            <a:r>
              <a:rPr lang="en-US" sz="2400" b="0" dirty="0"/>
              <a:t>   for(</a:t>
            </a:r>
            <a:r>
              <a:rPr lang="en-US" sz="2400" b="0" dirty="0" err="1"/>
              <a:t>i</a:t>
            </a:r>
            <a:r>
              <a:rPr lang="en-US" sz="2400" b="0" dirty="0"/>
              <a:t>=0;i&lt;</a:t>
            </a:r>
            <a:r>
              <a:rPr lang="en-US" sz="2400" b="0" dirty="0" err="1"/>
              <a:t>n;i</a:t>
            </a:r>
            <a:r>
              <a:rPr lang="en-US" sz="2400" b="0" dirty="0"/>
              <a:t>++)</a:t>
            </a:r>
          </a:p>
          <a:p>
            <a:r>
              <a:rPr lang="en-US" sz="2400" b="0" dirty="0"/>
              <a:t>      a[</a:t>
            </a:r>
            <a:r>
              <a:rPr lang="en-US" sz="2400" b="0" dirty="0" err="1"/>
              <a:t>i</a:t>
            </a:r>
            <a:r>
              <a:rPr lang="en-US" sz="2400" b="0" dirty="0"/>
              <a:t>] +=b[</a:t>
            </a:r>
            <a:r>
              <a:rPr lang="en-US" sz="2400" b="0" dirty="0" err="1"/>
              <a:t>i</a:t>
            </a:r>
            <a:r>
              <a:rPr lang="en-US" sz="2400" b="0" dirty="0"/>
              <a:t>];</a:t>
            </a:r>
          </a:p>
          <a:p>
            <a:r>
              <a:rPr lang="en-US" sz="2400" b="0" dirty="0" smtClean="0">
                <a:solidFill>
                  <a:srgbClr val="003BF8"/>
                </a:solidFill>
              </a:rPr>
              <a:t>   #</a:t>
            </a:r>
            <a:r>
              <a:rPr lang="en-US" sz="2400" b="0" dirty="0">
                <a:solidFill>
                  <a:srgbClr val="003BF8"/>
                </a:solidFill>
              </a:rPr>
              <a:t>pragma </a:t>
            </a:r>
            <a:r>
              <a:rPr lang="en-US" sz="2400" b="0" dirty="0" err="1">
                <a:solidFill>
                  <a:srgbClr val="003BF8"/>
                </a:solidFill>
              </a:rPr>
              <a:t>omp</a:t>
            </a:r>
            <a:r>
              <a:rPr lang="en-US" sz="2400" b="0" dirty="0">
                <a:solidFill>
                  <a:srgbClr val="003BF8"/>
                </a:solidFill>
              </a:rPr>
              <a:t> for </a:t>
            </a:r>
            <a:r>
              <a:rPr lang="en-US" sz="2400" i="1" dirty="0" err="1">
                <a:solidFill>
                  <a:srgbClr val="003BF8"/>
                </a:solidFill>
              </a:rPr>
              <a:t>nowait</a:t>
            </a:r>
            <a:endParaRPr lang="en-US" sz="2400" i="1" dirty="0">
              <a:solidFill>
                <a:srgbClr val="003BF8"/>
              </a:solidFill>
            </a:endParaRPr>
          </a:p>
          <a:p>
            <a:r>
              <a:rPr lang="en-US" sz="2400" b="0" dirty="0"/>
              <a:t>   for(</a:t>
            </a:r>
            <a:r>
              <a:rPr lang="en-US" sz="2400" b="0" dirty="0" err="1"/>
              <a:t>i</a:t>
            </a:r>
            <a:r>
              <a:rPr lang="en-US" sz="2400" b="0" dirty="0"/>
              <a:t>=0;i&lt;</a:t>
            </a:r>
            <a:r>
              <a:rPr lang="en-US" sz="2400" b="0" dirty="0" err="1"/>
              <a:t>n;i</a:t>
            </a:r>
            <a:r>
              <a:rPr lang="en-US" sz="2400" b="0" dirty="0"/>
              <a:t>++)</a:t>
            </a:r>
          </a:p>
          <a:p>
            <a:r>
              <a:rPr lang="en-US" sz="2400" b="0" dirty="0"/>
              <a:t>      c[</a:t>
            </a:r>
            <a:r>
              <a:rPr lang="en-US" sz="2400" b="0" dirty="0" err="1"/>
              <a:t>i</a:t>
            </a:r>
            <a:r>
              <a:rPr lang="en-US" sz="2400" b="0" dirty="0"/>
              <a:t>] +=d[</a:t>
            </a:r>
            <a:r>
              <a:rPr lang="en-US" sz="2400" b="0" dirty="0" err="1"/>
              <a:t>i</a:t>
            </a:r>
            <a:r>
              <a:rPr lang="en-US" sz="2400" b="0" dirty="0"/>
              <a:t>];</a:t>
            </a:r>
          </a:p>
          <a:p>
            <a:r>
              <a:rPr lang="en-US" sz="2400" b="0" dirty="0" smtClean="0">
                <a:solidFill>
                  <a:srgbClr val="003BF8"/>
                </a:solidFill>
              </a:rPr>
              <a:t>   #</a:t>
            </a:r>
            <a:r>
              <a:rPr lang="en-US" sz="2400" b="0" dirty="0">
                <a:solidFill>
                  <a:srgbClr val="003BF8"/>
                </a:solidFill>
              </a:rPr>
              <a:t>pragma </a:t>
            </a:r>
            <a:r>
              <a:rPr lang="en-US" sz="2400" b="0" dirty="0" err="1">
                <a:solidFill>
                  <a:srgbClr val="003BF8"/>
                </a:solidFill>
              </a:rPr>
              <a:t>omp</a:t>
            </a:r>
            <a:r>
              <a:rPr lang="en-US" sz="2400" b="0" dirty="0">
                <a:solidFill>
                  <a:srgbClr val="003BF8"/>
                </a:solidFill>
              </a:rPr>
              <a:t> barrier</a:t>
            </a:r>
          </a:p>
          <a:p>
            <a:r>
              <a:rPr lang="en-US" sz="2400" b="0" dirty="0" smtClean="0">
                <a:solidFill>
                  <a:srgbClr val="003BF8"/>
                </a:solidFill>
              </a:rPr>
              <a:t>   #</a:t>
            </a:r>
            <a:r>
              <a:rPr lang="en-US" sz="2400" b="0" dirty="0">
                <a:solidFill>
                  <a:srgbClr val="003BF8"/>
                </a:solidFill>
              </a:rPr>
              <a:t>pragma </a:t>
            </a:r>
            <a:r>
              <a:rPr lang="en-US" sz="2400" b="0" dirty="0" err="1">
                <a:solidFill>
                  <a:srgbClr val="003BF8"/>
                </a:solidFill>
              </a:rPr>
              <a:t>omp</a:t>
            </a:r>
            <a:r>
              <a:rPr lang="en-US" sz="2400" b="0" dirty="0">
                <a:solidFill>
                  <a:srgbClr val="003BF8"/>
                </a:solidFill>
              </a:rPr>
              <a:t> for </a:t>
            </a:r>
            <a:r>
              <a:rPr lang="en-US" sz="2400" i="1" dirty="0" err="1">
                <a:solidFill>
                  <a:srgbClr val="003BF8"/>
                </a:solidFill>
              </a:rPr>
              <a:t>nowait</a:t>
            </a:r>
            <a:r>
              <a:rPr lang="en-US" sz="2400" b="0" dirty="0">
                <a:solidFill>
                  <a:srgbClr val="003BF8"/>
                </a:solidFill>
              </a:rPr>
              <a:t> reduction(+:sum)</a:t>
            </a:r>
          </a:p>
          <a:p>
            <a:r>
              <a:rPr lang="en-US" sz="2400" b="0" dirty="0"/>
              <a:t>   for(</a:t>
            </a:r>
            <a:r>
              <a:rPr lang="en-US" sz="2400" b="0" dirty="0" err="1"/>
              <a:t>i</a:t>
            </a:r>
            <a:r>
              <a:rPr lang="en-US" sz="2400" b="0" dirty="0"/>
              <a:t>=0;i&lt;</a:t>
            </a:r>
            <a:r>
              <a:rPr lang="en-US" sz="2400" b="0" dirty="0" err="1"/>
              <a:t>n;i</a:t>
            </a:r>
            <a:r>
              <a:rPr lang="en-US" sz="2400" b="0" dirty="0"/>
              <a:t>++)</a:t>
            </a:r>
            <a:endParaRPr lang="en-US" sz="2400" i="1" dirty="0">
              <a:solidFill>
                <a:srgbClr val="003BF8"/>
              </a:solidFill>
            </a:endParaRPr>
          </a:p>
          <a:p>
            <a:r>
              <a:rPr lang="en-US" sz="2400" b="0" dirty="0"/>
              <a:t>     sum += a[</a:t>
            </a:r>
            <a:r>
              <a:rPr lang="en-US" sz="2400" b="0" dirty="0" err="1"/>
              <a:t>i</a:t>
            </a:r>
            <a:r>
              <a:rPr lang="en-US" sz="2400" b="0" dirty="0"/>
              <a:t>] + c[</a:t>
            </a:r>
            <a:r>
              <a:rPr lang="en-US" sz="2400" b="0" dirty="0" err="1"/>
              <a:t>i</a:t>
            </a:r>
            <a:r>
              <a:rPr lang="en-US" sz="2400" b="0" dirty="0"/>
              <a:t>];</a:t>
            </a:r>
          </a:p>
          <a:p>
            <a:r>
              <a:rPr lang="en-US" sz="2400" b="0" dirty="0" smtClean="0"/>
              <a:t>} </a:t>
            </a:r>
            <a:endParaRPr lang="en-US" sz="2400" b="0" dirty="0">
              <a:solidFill>
                <a:srgbClr val="FFFF00"/>
              </a:solidFill>
            </a:endParaRPr>
          </a:p>
        </p:txBody>
      </p:sp>
      <p:sp>
        <p:nvSpPr>
          <p:cNvPr id="2" name="Slide Number Placeholder 1"/>
          <p:cNvSpPr>
            <a:spLocks noGrp="1"/>
          </p:cNvSpPr>
          <p:nvPr>
            <p:ph type="sldNum" sz="quarter" idx="12"/>
          </p:nvPr>
        </p:nvSpPr>
        <p:spPr/>
        <p:txBody>
          <a:bodyPr/>
          <a:lstStyle/>
          <a:p>
            <a:fld id="{7B14E791-165F-344E-BF0E-59CD826800BF}" type="slidenum">
              <a:rPr lang="en-US" smtClean="0"/>
              <a:pPr/>
              <a:t>62</a:t>
            </a:fld>
            <a:endParaRPr lang="en-US" dirty="0"/>
          </a:p>
        </p:txBody>
      </p:sp>
    </p:spTree>
    <p:extLst>
      <p:ext uri="{BB962C8B-B14F-4D97-AF65-F5344CB8AC3E}">
        <p14:creationId xmlns:p14="http://schemas.microsoft.com/office/powerpoint/2010/main" val="37207821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p:txBody>
          <a:bodyPr>
            <a:normAutofit/>
          </a:bodyPr>
          <a:lstStyle/>
          <a:p>
            <a:pPr eaLnBrk="1" hangingPunct="1"/>
            <a:r>
              <a:rPr lang="en-US" dirty="0" smtClean="0"/>
              <a:t>OpenMP Best </a:t>
            </a:r>
            <a:r>
              <a:rPr lang="en-US" dirty="0"/>
              <a:t>P</a:t>
            </a:r>
            <a:r>
              <a:rPr lang="en-US" dirty="0" smtClean="0"/>
              <a:t>ractices</a:t>
            </a:r>
            <a:endParaRPr lang="en-US" dirty="0"/>
          </a:p>
        </p:txBody>
      </p:sp>
      <p:sp>
        <p:nvSpPr>
          <p:cNvPr id="102402" name="Rectangle 3"/>
          <p:cNvSpPr>
            <a:spLocks noGrp="1"/>
          </p:cNvSpPr>
          <p:nvPr>
            <p:ph idx="1"/>
          </p:nvPr>
        </p:nvSpPr>
        <p:spPr/>
        <p:txBody>
          <a:bodyPr/>
          <a:lstStyle/>
          <a:p>
            <a:pPr eaLnBrk="1" hangingPunct="1"/>
            <a:r>
              <a:rPr lang="en-US" dirty="0" smtClean="0"/>
              <a:t>Avoid large </a:t>
            </a:r>
            <a:r>
              <a:rPr lang="en-US" dirty="0" smtClean="0">
                <a:solidFill>
                  <a:srgbClr val="003BF8"/>
                </a:solidFill>
              </a:rPr>
              <a:t>ordered</a:t>
            </a:r>
            <a:r>
              <a:rPr lang="en-US" dirty="0" smtClean="0"/>
              <a:t> construct</a:t>
            </a:r>
          </a:p>
          <a:p>
            <a:pPr eaLnBrk="1" hangingPunct="1"/>
            <a:r>
              <a:rPr lang="en-US" dirty="0" smtClean="0"/>
              <a:t>Avoid large </a:t>
            </a:r>
            <a:r>
              <a:rPr lang="en-US" dirty="0">
                <a:solidFill>
                  <a:srgbClr val="003BF8"/>
                </a:solidFill>
              </a:rPr>
              <a:t>c</a:t>
            </a:r>
            <a:r>
              <a:rPr lang="en-US" dirty="0" smtClean="0">
                <a:solidFill>
                  <a:srgbClr val="003BF8"/>
                </a:solidFill>
              </a:rPr>
              <a:t>ritical</a:t>
            </a:r>
            <a:r>
              <a:rPr lang="en-US" dirty="0" smtClean="0"/>
              <a:t> </a:t>
            </a:r>
            <a:r>
              <a:rPr lang="en-US" dirty="0"/>
              <a:t>r</a:t>
            </a:r>
            <a:r>
              <a:rPr lang="en-US" dirty="0" smtClean="0"/>
              <a:t>egions</a:t>
            </a:r>
          </a:p>
        </p:txBody>
      </p:sp>
      <p:sp>
        <p:nvSpPr>
          <p:cNvPr id="235524" name="Text Box 4"/>
          <p:cNvSpPr txBox="1">
            <a:spLocks noChangeArrowheads="1"/>
          </p:cNvSpPr>
          <p:nvPr/>
        </p:nvSpPr>
        <p:spPr bwMode="auto">
          <a:xfrm>
            <a:off x="2803525" y="2884488"/>
            <a:ext cx="45116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35525" name="Text Box 5"/>
          <p:cNvSpPr txBox="1">
            <a:spLocks noChangeArrowheads="1"/>
          </p:cNvSpPr>
          <p:nvPr/>
        </p:nvSpPr>
        <p:spPr bwMode="auto">
          <a:xfrm>
            <a:off x="457200" y="2590800"/>
            <a:ext cx="7543800" cy="3416320"/>
          </a:xfrm>
          <a:prstGeom prst="rect">
            <a:avLst/>
          </a:prstGeom>
          <a:solidFill>
            <a:schemeClr val="accent1">
              <a:lumMod val="20000"/>
              <a:lumOff val="80000"/>
            </a:schemeClr>
          </a:solidFill>
          <a:ln>
            <a:noFill/>
          </a:ln>
          <a:effectLst/>
          <a:extLst/>
        </p:spPr>
        <p:txBody>
          <a:bodyPr wrap="square">
            <a:spAutoFit/>
          </a:bodyPr>
          <a:lstStyle/>
          <a:p>
            <a:r>
              <a:rPr lang="en-US" sz="2400" b="0" dirty="0">
                <a:solidFill>
                  <a:srgbClr val="003BF8"/>
                </a:solidFill>
              </a:rPr>
              <a:t>    </a:t>
            </a:r>
            <a:r>
              <a:rPr lang="en-US" sz="2400" b="0" dirty="0" smtClean="0">
                <a:solidFill>
                  <a:srgbClr val="003BF8"/>
                </a:solidFill>
              </a:rPr>
              <a:t>#</a:t>
            </a:r>
            <a:r>
              <a:rPr lang="en-US" sz="2400" b="0" dirty="0">
                <a:solidFill>
                  <a:srgbClr val="003BF8"/>
                </a:solidFill>
              </a:rPr>
              <a:t>pragma </a:t>
            </a:r>
            <a:r>
              <a:rPr lang="en-US" sz="2400" b="0" dirty="0" err="1">
                <a:solidFill>
                  <a:srgbClr val="003BF8"/>
                </a:solidFill>
              </a:rPr>
              <a:t>omp</a:t>
            </a:r>
            <a:r>
              <a:rPr lang="en-US" sz="2400" b="0" dirty="0">
                <a:solidFill>
                  <a:srgbClr val="003BF8"/>
                </a:solidFill>
              </a:rPr>
              <a:t> parallel shared(</a:t>
            </a:r>
            <a:r>
              <a:rPr lang="en-US" sz="2400" b="0" dirty="0" err="1">
                <a:solidFill>
                  <a:srgbClr val="003BF8"/>
                </a:solidFill>
              </a:rPr>
              <a:t>a,b</a:t>
            </a:r>
            <a:r>
              <a:rPr lang="en-US" sz="2400" b="0" dirty="0">
                <a:solidFill>
                  <a:srgbClr val="003BF8"/>
                </a:solidFill>
              </a:rPr>
              <a:t>) private(</a:t>
            </a:r>
            <a:r>
              <a:rPr lang="en-US" sz="2400" b="0" dirty="0" err="1">
                <a:solidFill>
                  <a:srgbClr val="003BF8"/>
                </a:solidFill>
              </a:rPr>
              <a:t>c,d</a:t>
            </a:r>
            <a:r>
              <a:rPr lang="en-US" sz="2400" b="0" dirty="0">
                <a:solidFill>
                  <a:srgbClr val="003BF8"/>
                </a:solidFill>
              </a:rPr>
              <a:t>)</a:t>
            </a:r>
          </a:p>
          <a:p>
            <a:r>
              <a:rPr lang="en-US" sz="2400" b="0" dirty="0"/>
              <a:t>    {</a:t>
            </a:r>
          </a:p>
          <a:p>
            <a:r>
              <a:rPr lang="en-US" sz="2400" b="0" dirty="0"/>
              <a:t>        ….</a:t>
            </a:r>
          </a:p>
          <a:p>
            <a:r>
              <a:rPr lang="en-US" sz="2400" b="0" dirty="0">
                <a:solidFill>
                  <a:srgbClr val="003BF8"/>
                </a:solidFill>
              </a:rPr>
              <a:t>       </a:t>
            </a:r>
            <a:r>
              <a:rPr lang="en-US" sz="2400" b="0" dirty="0" smtClean="0">
                <a:solidFill>
                  <a:srgbClr val="003BF8"/>
                </a:solidFill>
              </a:rPr>
              <a:t>  #</a:t>
            </a:r>
            <a:r>
              <a:rPr lang="en-US" sz="2400" b="0" dirty="0">
                <a:solidFill>
                  <a:srgbClr val="003BF8"/>
                </a:solidFill>
              </a:rPr>
              <a:t>pragma </a:t>
            </a:r>
            <a:r>
              <a:rPr lang="en-US" sz="2400" b="0" dirty="0" err="1">
                <a:solidFill>
                  <a:srgbClr val="003BF8"/>
                </a:solidFill>
              </a:rPr>
              <a:t>omp</a:t>
            </a:r>
            <a:r>
              <a:rPr lang="en-US" sz="2400" b="0" dirty="0">
                <a:solidFill>
                  <a:srgbClr val="003BF8"/>
                </a:solidFill>
              </a:rPr>
              <a:t> critical</a:t>
            </a:r>
          </a:p>
          <a:p>
            <a:r>
              <a:rPr lang="en-US" sz="2400" b="0" dirty="0"/>
              <a:t>      </a:t>
            </a:r>
            <a:r>
              <a:rPr lang="en-US" sz="2400" b="0" dirty="0" smtClean="0"/>
              <a:t>  {</a:t>
            </a:r>
            <a:endParaRPr lang="en-US" sz="2400" b="0" dirty="0"/>
          </a:p>
          <a:p>
            <a:r>
              <a:rPr lang="en-US" sz="2400" b="0" dirty="0"/>
              <a:t>            a += 2*c;</a:t>
            </a:r>
          </a:p>
          <a:p>
            <a:r>
              <a:rPr lang="en-US" sz="2400" b="0" dirty="0">
                <a:solidFill>
                  <a:srgbClr val="FF0000"/>
                </a:solidFill>
              </a:rPr>
              <a:t>            c = d*d;</a:t>
            </a:r>
          </a:p>
          <a:p>
            <a:r>
              <a:rPr lang="en-US" sz="2400" b="0" dirty="0"/>
              <a:t>      </a:t>
            </a:r>
            <a:r>
              <a:rPr lang="en-US" sz="2400" b="0" dirty="0" smtClean="0"/>
              <a:t>  }</a:t>
            </a:r>
            <a:endParaRPr lang="en-US" sz="2400" b="0" dirty="0"/>
          </a:p>
          <a:p>
            <a:r>
              <a:rPr lang="en-US" sz="2400" b="0" dirty="0"/>
              <a:t>   </a:t>
            </a:r>
            <a:r>
              <a:rPr lang="en-US" sz="2400" b="0" dirty="0" smtClean="0"/>
              <a:t> }</a:t>
            </a:r>
            <a:endParaRPr lang="en-US" sz="2400" b="0" dirty="0"/>
          </a:p>
        </p:txBody>
      </p:sp>
      <p:sp>
        <p:nvSpPr>
          <p:cNvPr id="235526" name="Text Box 6"/>
          <p:cNvSpPr txBox="1">
            <a:spLocks noChangeArrowheads="1"/>
          </p:cNvSpPr>
          <p:nvPr/>
        </p:nvSpPr>
        <p:spPr bwMode="auto">
          <a:xfrm>
            <a:off x="3810000" y="5943600"/>
            <a:ext cx="1710023" cy="707886"/>
          </a:xfrm>
          <a:prstGeom prst="rect">
            <a:avLst/>
          </a:prstGeom>
          <a:solidFill>
            <a:schemeClr val="accent2">
              <a:lumMod val="20000"/>
              <a:lumOff val="80000"/>
            </a:schemeClr>
          </a:solidFill>
          <a:ln>
            <a:noFill/>
          </a:ln>
          <a:effectLst>
            <a:outerShdw blurRad="50800" dist="38100" dir="2700000" algn="tl" rotWithShape="0">
              <a:schemeClr val="accent6">
                <a:lumMod val="60000"/>
                <a:lumOff val="40000"/>
                <a:alpha val="43000"/>
              </a:schemeClr>
            </a:outerShdw>
          </a:effectLst>
          <a:extLst/>
        </p:spPr>
        <p:txBody>
          <a:bodyPr wrap="none">
            <a:spAutoFit/>
          </a:bodyPr>
          <a:lstStyle/>
          <a:p>
            <a:pPr>
              <a:defRPr/>
            </a:pPr>
            <a:r>
              <a:rPr lang="en-US" sz="2000" b="0" dirty="0">
                <a:latin typeface="Arial Unicode MS" charset="0"/>
                <a:ea typeface="ＭＳ Ｐゴシック" charset="0"/>
              </a:rPr>
              <a:t>Move out this</a:t>
            </a:r>
          </a:p>
          <a:p>
            <a:pPr>
              <a:defRPr/>
            </a:pPr>
            <a:r>
              <a:rPr lang="en-US" sz="2000" b="0" dirty="0">
                <a:latin typeface="Arial Unicode MS" charset="0"/>
                <a:ea typeface="ＭＳ Ｐゴシック" charset="0"/>
              </a:rPr>
              <a:t>Statement </a:t>
            </a:r>
          </a:p>
        </p:txBody>
      </p:sp>
      <p:sp>
        <p:nvSpPr>
          <p:cNvPr id="235527" name="Line 7"/>
          <p:cNvSpPr>
            <a:spLocks noChangeShapeType="1"/>
          </p:cNvSpPr>
          <p:nvPr/>
        </p:nvSpPr>
        <p:spPr bwMode="auto">
          <a:xfrm flipH="1" flipV="1">
            <a:off x="2362200" y="5181600"/>
            <a:ext cx="1371600" cy="1143000"/>
          </a:xfrm>
          <a:prstGeom prst="line">
            <a:avLst/>
          </a:prstGeom>
          <a:noFill/>
          <a:ln w="19050" cmpd="sng">
            <a:solidFill>
              <a:schemeClr val="tx1"/>
            </a:solidFill>
            <a:round/>
            <a:headEnd type="none" w="sm" len="sm"/>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Unicode MS" charset="0"/>
              <a:ea typeface="ＭＳ Ｐゴシック" charset="0"/>
            </a:endParaRPr>
          </a:p>
        </p:txBody>
      </p:sp>
      <p:sp>
        <p:nvSpPr>
          <p:cNvPr id="2" name="Slide Number Placeholder 1"/>
          <p:cNvSpPr>
            <a:spLocks noGrp="1"/>
          </p:cNvSpPr>
          <p:nvPr>
            <p:ph type="sldNum" sz="quarter" idx="12"/>
          </p:nvPr>
        </p:nvSpPr>
        <p:spPr/>
        <p:txBody>
          <a:bodyPr/>
          <a:lstStyle/>
          <a:p>
            <a:fld id="{7B14E791-165F-344E-BF0E-59CD826800BF}" type="slidenum">
              <a:rPr lang="en-US" smtClean="0"/>
              <a:pPr/>
              <a:t>63</a:t>
            </a:fld>
            <a:endParaRPr lang="en-US" dirty="0"/>
          </a:p>
        </p:txBody>
      </p:sp>
    </p:spTree>
    <p:extLst>
      <p:ext uri="{BB962C8B-B14F-4D97-AF65-F5344CB8AC3E}">
        <p14:creationId xmlns:p14="http://schemas.microsoft.com/office/powerpoint/2010/main" val="17540970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idx="4294967295"/>
            <p:custDataLst>
              <p:tags r:id="rId1"/>
            </p:custDataLst>
          </p:nvPr>
        </p:nvSpPr>
        <p:spPr>
          <a:xfrm>
            <a:off x="685800" y="152400"/>
            <a:ext cx="7467600" cy="838200"/>
          </a:xfrm>
        </p:spPr>
        <p:txBody>
          <a:bodyPr>
            <a:normAutofit/>
          </a:bodyPr>
          <a:lstStyle/>
          <a:p>
            <a:pPr eaLnBrk="1" hangingPunct="1"/>
            <a:r>
              <a:rPr lang="en-US" dirty="0" smtClean="0"/>
              <a:t>OpenMP </a:t>
            </a:r>
            <a:r>
              <a:rPr lang="en-US" dirty="0"/>
              <a:t>B</a:t>
            </a:r>
            <a:r>
              <a:rPr lang="en-US" dirty="0" smtClean="0"/>
              <a:t>est </a:t>
            </a:r>
            <a:r>
              <a:rPr lang="en-US" dirty="0"/>
              <a:t>P</a:t>
            </a:r>
            <a:r>
              <a:rPr lang="en-US" dirty="0" smtClean="0"/>
              <a:t>ractices</a:t>
            </a:r>
            <a:endParaRPr lang="en-US" dirty="0"/>
          </a:p>
        </p:txBody>
      </p:sp>
      <p:sp>
        <p:nvSpPr>
          <p:cNvPr id="103426" name="Rectangle 3"/>
          <p:cNvSpPr>
            <a:spLocks noGrp="1"/>
          </p:cNvSpPr>
          <p:nvPr>
            <p:ph type="body" idx="4294967295"/>
            <p:custDataLst>
              <p:tags r:id="rId2"/>
            </p:custDataLst>
          </p:nvPr>
        </p:nvSpPr>
        <p:spPr>
          <a:xfrm>
            <a:off x="381000" y="1143000"/>
            <a:ext cx="7467600" cy="4525963"/>
          </a:xfrm>
        </p:spPr>
        <p:txBody>
          <a:bodyPr/>
          <a:lstStyle/>
          <a:p>
            <a:pPr eaLnBrk="1" hangingPunct="1"/>
            <a:r>
              <a:rPr lang="en-US" dirty="0" smtClean="0"/>
              <a:t>Maximize Parallel Regions</a:t>
            </a:r>
          </a:p>
        </p:txBody>
      </p:sp>
      <p:sp>
        <p:nvSpPr>
          <p:cNvPr id="103427" name="Text Box 4"/>
          <p:cNvSpPr txBox="1">
            <a:spLocks noChangeArrowheads="1"/>
          </p:cNvSpPr>
          <p:nvPr>
            <p:custDataLst>
              <p:tags r:id="rId3"/>
            </p:custDataLst>
          </p:nvPr>
        </p:nvSpPr>
        <p:spPr bwMode="auto">
          <a:xfrm>
            <a:off x="2803525" y="2884488"/>
            <a:ext cx="4511675" cy="519112"/>
          </a:xfrm>
          <a:prstGeom prst="rect">
            <a:avLst/>
          </a:prstGeom>
          <a:noFill/>
          <a:ln w="12700">
            <a:noFill/>
            <a:miter lim="800000"/>
            <a:headEnd type="none" w="sm" len="sm"/>
            <a:tailEnd type="none" w="sm" len="sm"/>
          </a:ln>
        </p:spPr>
        <p:txBody>
          <a:bodyPr>
            <a:spAutoFit/>
          </a:bodyPr>
          <a:lstStyle/>
          <a:p>
            <a:endParaRPr lang="en-US"/>
          </a:p>
        </p:txBody>
      </p:sp>
      <p:sp>
        <p:nvSpPr>
          <p:cNvPr id="103428" name="Text Box 8"/>
          <p:cNvSpPr txBox="1">
            <a:spLocks noChangeArrowheads="1"/>
          </p:cNvSpPr>
          <p:nvPr>
            <p:custDataLst>
              <p:tags r:id="rId4"/>
            </p:custDataLst>
          </p:nvPr>
        </p:nvSpPr>
        <p:spPr bwMode="auto">
          <a:xfrm>
            <a:off x="152400" y="2057400"/>
            <a:ext cx="4343400" cy="3970318"/>
          </a:xfrm>
          <a:prstGeom prst="rect">
            <a:avLst/>
          </a:prstGeom>
          <a:solidFill>
            <a:schemeClr val="accent1">
              <a:lumMod val="20000"/>
              <a:lumOff val="80000"/>
            </a:schemeClr>
          </a:solidFill>
          <a:ln w="12700">
            <a:noFill/>
            <a:miter lim="800000"/>
            <a:headEnd type="none" w="sm" len="sm"/>
            <a:tailEnd type="none" w="sm" len="sm"/>
          </a:ln>
        </p:spPr>
        <p:txBody>
          <a:bodyPr wrap="square">
            <a:spAutoFit/>
          </a:bodyPr>
          <a:lstStyle/>
          <a:p>
            <a:r>
              <a:rPr lang="en-US" sz="1800" b="0" dirty="0">
                <a:solidFill>
                  <a:srgbClr val="003BF8"/>
                </a:solidFill>
              </a:rPr>
              <a:t>#pragma </a:t>
            </a:r>
            <a:r>
              <a:rPr lang="en-US" sz="1800" b="0" dirty="0" err="1">
                <a:solidFill>
                  <a:srgbClr val="003BF8"/>
                </a:solidFill>
              </a:rPr>
              <a:t>omp</a:t>
            </a:r>
            <a:r>
              <a:rPr lang="en-US" sz="1800" b="0" dirty="0">
                <a:solidFill>
                  <a:srgbClr val="003BF8"/>
                </a:solidFill>
              </a:rPr>
              <a:t> parallel </a:t>
            </a:r>
          </a:p>
          <a:p>
            <a:r>
              <a:rPr lang="en-US" sz="1800" b="0" dirty="0"/>
              <a:t>{</a:t>
            </a:r>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for</a:t>
            </a:r>
          </a:p>
          <a:p>
            <a:r>
              <a:rPr lang="en-US" sz="1800" b="0" dirty="0"/>
              <a:t> </a:t>
            </a:r>
            <a:r>
              <a:rPr lang="en-US" sz="1800" b="0" dirty="0" smtClean="0"/>
              <a:t>   for </a:t>
            </a:r>
            <a:r>
              <a:rPr lang="en-US" sz="1800" b="0" dirty="0"/>
              <a:t>(…) {  /* Work-sharing loop 1 */ }</a:t>
            </a:r>
          </a:p>
          <a:p>
            <a:r>
              <a:rPr lang="en-US" sz="1800" b="0" dirty="0"/>
              <a:t>}</a:t>
            </a:r>
          </a:p>
          <a:p>
            <a:r>
              <a:rPr lang="en-US" sz="1800" b="0" dirty="0" smtClean="0"/>
              <a:t>opt </a:t>
            </a:r>
            <a:r>
              <a:rPr lang="en-US" sz="1800" b="0" dirty="0"/>
              <a:t>= opt + N; //sequential</a:t>
            </a:r>
          </a:p>
          <a:p>
            <a:r>
              <a:rPr lang="en-US" sz="1800" b="0" dirty="0">
                <a:solidFill>
                  <a:srgbClr val="003BF8"/>
                </a:solidFill>
              </a:rPr>
              <a:t>#pragma </a:t>
            </a:r>
            <a:r>
              <a:rPr lang="en-US" sz="1800" b="0" dirty="0" err="1">
                <a:solidFill>
                  <a:srgbClr val="003BF8"/>
                </a:solidFill>
              </a:rPr>
              <a:t>omp</a:t>
            </a:r>
            <a:r>
              <a:rPr lang="en-US" sz="1800" b="0" dirty="0">
                <a:solidFill>
                  <a:srgbClr val="003BF8"/>
                </a:solidFill>
              </a:rPr>
              <a:t> </a:t>
            </a:r>
            <a:r>
              <a:rPr lang="en-US" sz="1800" b="0" dirty="0" smtClean="0">
                <a:solidFill>
                  <a:srgbClr val="003BF8"/>
                </a:solidFill>
              </a:rPr>
              <a:t>parallel</a:t>
            </a:r>
          </a:p>
          <a:p>
            <a:r>
              <a:rPr lang="en-US" sz="1800" b="0" dirty="0"/>
              <a:t>{</a:t>
            </a:r>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for</a:t>
            </a:r>
          </a:p>
          <a:p>
            <a:r>
              <a:rPr lang="en-US" sz="1800" b="0" dirty="0" smtClean="0"/>
              <a:t>    for</a:t>
            </a:r>
            <a:r>
              <a:rPr lang="en-US" sz="1800" b="0" dirty="0"/>
              <a:t>(…) { /* Work-sharing loop 2 */ }</a:t>
            </a:r>
          </a:p>
          <a:p>
            <a:endParaRPr lang="en-US" sz="1800" b="0" dirty="0"/>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for</a:t>
            </a:r>
          </a:p>
          <a:p>
            <a:r>
              <a:rPr lang="en-US" sz="1800" b="0" dirty="0" smtClean="0"/>
              <a:t>    for</a:t>
            </a:r>
            <a:r>
              <a:rPr lang="en-US" sz="1800" b="0" dirty="0"/>
              <a:t>(…) { /* Work-sharing loop N */}</a:t>
            </a:r>
          </a:p>
          <a:p>
            <a:r>
              <a:rPr lang="en-US" sz="1800" b="0" dirty="0" smtClean="0"/>
              <a:t>}</a:t>
            </a:r>
            <a:endParaRPr lang="en-US" sz="1800" b="0" dirty="0"/>
          </a:p>
        </p:txBody>
      </p:sp>
      <p:sp>
        <p:nvSpPr>
          <p:cNvPr id="103429" name="Text Box 8"/>
          <p:cNvSpPr txBox="1">
            <a:spLocks noChangeArrowheads="1"/>
          </p:cNvSpPr>
          <p:nvPr>
            <p:custDataLst>
              <p:tags r:id="rId5"/>
            </p:custDataLst>
          </p:nvPr>
        </p:nvSpPr>
        <p:spPr bwMode="auto">
          <a:xfrm>
            <a:off x="4724400" y="2057400"/>
            <a:ext cx="4114800" cy="4001096"/>
          </a:xfrm>
          <a:prstGeom prst="rect">
            <a:avLst/>
          </a:prstGeom>
          <a:solidFill>
            <a:schemeClr val="accent1">
              <a:lumMod val="20000"/>
              <a:lumOff val="80000"/>
            </a:schemeClr>
          </a:solidFill>
          <a:ln w="12700">
            <a:noFill/>
            <a:miter lim="800000"/>
            <a:headEnd type="none" w="sm" len="sm"/>
            <a:tailEnd type="none" w="sm" len="sm"/>
          </a:ln>
        </p:spPr>
        <p:txBody>
          <a:bodyPr wrap="square">
            <a:spAutoFit/>
          </a:bodyPr>
          <a:lstStyle/>
          <a:p>
            <a:r>
              <a:rPr lang="en-US" sz="1800" b="0" dirty="0">
                <a:solidFill>
                  <a:srgbClr val="003BF8"/>
                </a:solidFill>
              </a:rPr>
              <a:t>#pragma </a:t>
            </a:r>
            <a:r>
              <a:rPr lang="en-US" sz="1800" b="0" dirty="0" err="1">
                <a:solidFill>
                  <a:srgbClr val="003BF8"/>
                </a:solidFill>
              </a:rPr>
              <a:t>omp</a:t>
            </a:r>
            <a:r>
              <a:rPr lang="en-US" sz="1800" b="0" dirty="0">
                <a:solidFill>
                  <a:srgbClr val="003BF8"/>
                </a:solidFill>
              </a:rPr>
              <a:t> parallel </a:t>
            </a:r>
          </a:p>
          <a:p>
            <a:r>
              <a:rPr lang="en-US" sz="1800" b="0" dirty="0"/>
              <a:t>{</a:t>
            </a:r>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for </a:t>
            </a:r>
          </a:p>
          <a:p>
            <a:r>
              <a:rPr lang="en-US" sz="1800" b="0" dirty="0"/>
              <a:t> </a:t>
            </a:r>
            <a:r>
              <a:rPr lang="en-US" sz="1800" b="0" dirty="0" smtClean="0"/>
              <a:t>   for </a:t>
            </a:r>
            <a:r>
              <a:rPr lang="en-US" sz="1800" b="0" dirty="0"/>
              <a:t>(…) {  /* Work-sharing loop 1 */ }</a:t>
            </a:r>
          </a:p>
          <a:p>
            <a:endParaRPr lang="en-US" sz="1800" b="0" dirty="0"/>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single </a:t>
            </a:r>
            <a:r>
              <a:rPr lang="en-US" sz="1800" b="0" dirty="0" err="1">
                <a:solidFill>
                  <a:srgbClr val="003BF8"/>
                </a:solidFill>
              </a:rPr>
              <a:t>nowait</a:t>
            </a:r>
            <a:endParaRPr lang="en-US" sz="1800" b="0" dirty="0">
              <a:solidFill>
                <a:srgbClr val="003BF8"/>
              </a:solidFill>
            </a:endParaRPr>
          </a:p>
          <a:p>
            <a:r>
              <a:rPr lang="en-US" sz="1800" b="0" dirty="0"/>
              <a:t> </a:t>
            </a:r>
            <a:r>
              <a:rPr lang="en-US" sz="1800" b="0" dirty="0" smtClean="0"/>
              <a:t>   opt </a:t>
            </a:r>
            <a:r>
              <a:rPr lang="en-US" sz="1800" b="0" dirty="0"/>
              <a:t>= opt + N; //sequential</a:t>
            </a:r>
          </a:p>
          <a:p>
            <a:endParaRPr lang="en-US" sz="1800" b="0" dirty="0">
              <a:solidFill>
                <a:srgbClr val="FFFF00"/>
              </a:solidFill>
            </a:endParaRPr>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for</a:t>
            </a:r>
          </a:p>
          <a:p>
            <a:r>
              <a:rPr lang="en-US" sz="1800" b="0" dirty="0"/>
              <a:t> </a:t>
            </a:r>
            <a:r>
              <a:rPr lang="en-US" sz="1800" b="0" dirty="0" smtClean="0"/>
              <a:t>   for</a:t>
            </a:r>
            <a:r>
              <a:rPr lang="en-US" sz="1800" b="0" dirty="0"/>
              <a:t>(…) { /* Work-sharing loop 2 */ }</a:t>
            </a:r>
          </a:p>
          <a:p>
            <a:endParaRPr lang="en-US" sz="1800" b="0" dirty="0"/>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for</a:t>
            </a:r>
          </a:p>
          <a:p>
            <a:r>
              <a:rPr lang="en-US" sz="1800" b="0" dirty="0" smtClean="0"/>
              <a:t>    for</a:t>
            </a:r>
            <a:r>
              <a:rPr lang="en-US" sz="1800" b="0" dirty="0"/>
              <a:t>(…) { /* Work-sharing loop N */}</a:t>
            </a:r>
          </a:p>
          <a:p>
            <a:r>
              <a:rPr lang="en-US" sz="1800" b="0" dirty="0" smtClean="0"/>
              <a:t>}</a:t>
            </a:r>
            <a:r>
              <a:rPr lang="en-US" sz="2000" b="0" dirty="0" smtClean="0"/>
              <a:t>   </a:t>
            </a:r>
            <a:endParaRPr lang="en-US" sz="2000" b="0" dirty="0"/>
          </a:p>
        </p:txBody>
      </p:sp>
      <p:sp>
        <p:nvSpPr>
          <p:cNvPr id="2" name="Slide Number Placeholder 1"/>
          <p:cNvSpPr>
            <a:spLocks noGrp="1"/>
          </p:cNvSpPr>
          <p:nvPr>
            <p:ph type="sldNum" sz="quarter" idx="12"/>
          </p:nvPr>
        </p:nvSpPr>
        <p:spPr/>
        <p:txBody>
          <a:bodyPr/>
          <a:lstStyle/>
          <a:p>
            <a:fld id="{7B14E791-165F-344E-BF0E-59CD826800BF}" type="slidenum">
              <a:rPr lang="en-US" smtClean="0"/>
              <a:pPr/>
              <a:t>64</a:t>
            </a:fld>
            <a:endParaRPr lang="en-US" dirty="0"/>
          </a:p>
        </p:txBody>
      </p:sp>
    </p:spTree>
    <p:extLst>
      <p:ext uri="{BB962C8B-B14F-4D97-AF65-F5344CB8AC3E}">
        <p14:creationId xmlns:p14="http://schemas.microsoft.com/office/powerpoint/2010/main" val="58767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p:nvPr>
        </p:nvSpPr>
        <p:spPr/>
        <p:txBody>
          <a:bodyPr>
            <a:normAutofit/>
          </a:bodyPr>
          <a:lstStyle/>
          <a:p>
            <a:pPr eaLnBrk="1" hangingPunct="1"/>
            <a:r>
              <a:rPr lang="en-US" dirty="0" smtClean="0"/>
              <a:t>OpenMP Best </a:t>
            </a:r>
            <a:r>
              <a:rPr lang="en-US" dirty="0"/>
              <a:t>P</a:t>
            </a:r>
            <a:r>
              <a:rPr lang="en-US" dirty="0" smtClean="0"/>
              <a:t>ractices</a:t>
            </a:r>
            <a:endParaRPr lang="en-US" dirty="0"/>
          </a:p>
        </p:txBody>
      </p:sp>
      <p:sp>
        <p:nvSpPr>
          <p:cNvPr id="104450" name="Rectangle 3"/>
          <p:cNvSpPr>
            <a:spLocks noGrp="1"/>
          </p:cNvSpPr>
          <p:nvPr>
            <p:ph idx="1"/>
          </p:nvPr>
        </p:nvSpPr>
        <p:spPr/>
        <p:txBody>
          <a:bodyPr/>
          <a:lstStyle/>
          <a:p>
            <a:pPr eaLnBrk="1" hangingPunct="1"/>
            <a:r>
              <a:rPr lang="en-US" dirty="0" smtClean="0"/>
              <a:t>Single parallel region enclosing all work-sharing loops.</a:t>
            </a:r>
          </a:p>
        </p:txBody>
      </p:sp>
      <p:sp>
        <p:nvSpPr>
          <p:cNvPr id="238597" name="Text Box 5"/>
          <p:cNvSpPr txBox="1">
            <a:spLocks noChangeArrowheads="1"/>
          </p:cNvSpPr>
          <p:nvPr/>
        </p:nvSpPr>
        <p:spPr bwMode="auto">
          <a:xfrm>
            <a:off x="381000" y="1828800"/>
            <a:ext cx="5334000" cy="2308324"/>
          </a:xfrm>
          <a:prstGeom prst="rect">
            <a:avLst/>
          </a:prstGeom>
          <a:solidFill>
            <a:schemeClr val="accent1">
              <a:lumMod val="20000"/>
              <a:lumOff val="80000"/>
            </a:schemeClr>
          </a:solidFill>
          <a:ln>
            <a:noFill/>
          </a:ln>
          <a:effectLst/>
          <a:extLst/>
        </p:spPr>
        <p:txBody>
          <a:bodyPr wrap="square">
            <a:spAutoFit/>
          </a:bodyPr>
          <a:lstStyle/>
          <a:p>
            <a:r>
              <a:rPr lang="en-US" sz="2400" b="0" dirty="0"/>
              <a:t>for (</a:t>
            </a:r>
            <a:r>
              <a:rPr lang="en-US" sz="2400" b="0" dirty="0" err="1"/>
              <a:t>i</a:t>
            </a:r>
            <a:r>
              <a:rPr lang="en-US" sz="2400" b="0" dirty="0"/>
              <a:t>=0; </a:t>
            </a:r>
            <a:r>
              <a:rPr lang="en-US" sz="2400" b="0" dirty="0" err="1"/>
              <a:t>i</a:t>
            </a:r>
            <a:r>
              <a:rPr lang="en-US" sz="2400" b="0" dirty="0"/>
              <a:t>&lt;n; </a:t>
            </a:r>
            <a:r>
              <a:rPr lang="en-US" sz="2400" b="0" dirty="0" err="1"/>
              <a:t>i</a:t>
            </a:r>
            <a:r>
              <a:rPr lang="en-US" sz="2400" b="0" dirty="0"/>
              <a:t>++)</a:t>
            </a:r>
          </a:p>
          <a:p>
            <a:r>
              <a:rPr lang="en-US" sz="2400" b="0" dirty="0"/>
              <a:t>  for (j=0; j&lt;n; j++)</a:t>
            </a:r>
          </a:p>
          <a:p>
            <a:r>
              <a:rPr lang="en-US" sz="2400" b="0" dirty="0" smtClean="0">
                <a:solidFill>
                  <a:srgbClr val="003BF8"/>
                </a:solidFill>
              </a:rPr>
              <a:t>     pragma </a:t>
            </a:r>
            <a:r>
              <a:rPr lang="en-US" sz="2400" b="0" dirty="0" err="1">
                <a:solidFill>
                  <a:srgbClr val="003BF8"/>
                </a:solidFill>
              </a:rPr>
              <a:t>omp</a:t>
            </a:r>
            <a:r>
              <a:rPr lang="en-US" sz="2400" b="0" dirty="0">
                <a:solidFill>
                  <a:srgbClr val="003BF8"/>
                </a:solidFill>
              </a:rPr>
              <a:t> parallel for private(k)</a:t>
            </a:r>
          </a:p>
          <a:p>
            <a:r>
              <a:rPr lang="en-US" sz="2400" b="0" dirty="0"/>
              <a:t>     for (k=0; k&lt;n; k++</a:t>
            </a:r>
            <a:r>
              <a:rPr lang="en-US" sz="2400" b="0" dirty="0" smtClean="0"/>
              <a:t>) { </a:t>
            </a:r>
          </a:p>
          <a:p>
            <a:r>
              <a:rPr lang="en-US" sz="2400" b="0" dirty="0"/>
              <a:t> </a:t>
            </a:r>
            <a:r>
              <a:rPr lang="en-US" sz="2400" b="0" dirty="0" smtClean="0"/>
              <a:t>        ……</a:t>
            </a:r>
          </a:p>
          <a:p>
            <a:r>
              <a:rPr lang="en-US" sz="2400" b="0" dirty="0"/>
              <a:t> </a:t>
            </a:r>
            <a:r>
              <a:rPr lang="en-US" sz="2400" b="0" dirty="0" smtClean="0"/>
              <a:t>    }</a:t>
            </a:r>
            <a:endParaRPr lang="en-US" sz="2400" b="0" dirty="0"/>
          </a:p>
        </p:txBody>
      </p:sp>
      <p:sp>
        <p:nvSpPr>
          <p:cNvPr id="238598" name="Text Box 6"/>
          <p:cNvSpPr txBox="1">
            <a:spLocks noChangeArrowheads="1"/>
          </p:cNvSpPr>
          <p:nvPr/>
        </p:nvSpPr>
        <p:spPr bwMode="auto">
          <a:xfrm>
            <a:off x="3352800" y="3352800"/>
            <a:ext cx="5410200" cy="3416320"/>
          </a:xfrm>
          <a:prstGeom prst="rect">
            <a:avLst/>
          </a:prstGeom>
          <a:solidFill>
            <a:schemeClr val="accent1">
              <a:lumMod val="20000"/>
              <a:lumOff val="80000"/>
            </a:schemeClr>
          </a:solidFill>
          <a:ln>
            <a:noFill/>
          </a:ln>
          <a:effectLst/>
          <a:extLst/>
        </p:spPr>
        <p:txBody>
          <a:bodyPr wrap="square">
            <a:spAutoFit/>
          </a:bodyPr>
          <a:lstStyle/>
          <a:p>
            <a:r>
              <a:rPr lang="en-US" sz="2400" b="0" dirty="0">
                <a:solidFill>
                  <a:srgbClr val="003BF8"/>
                </a:solidFill>
              </a:rPr>
              <a:t>#pragma </a:t>
            </a:r>
            <a:r>
              <a:rPr lang="en-US" sz="2400" b="0" dirty="0" err="1">
                <a:solidFill>
                  <a:srgbClr val="003BF8"/>
                </a:solidFill>
              </a:rPr>
              <a:t>omp</a:t>
            </a:r>
            <a:r>
              <a:rPr lang="en-US" sz="2400" b="0" dirty="0">
                <a:solidFill>
                  <a:srgbClr val="003BF8"/>
                </a:solidFill>
              </a:rPr>
              <a:t> parallel private(</a:t>
            </a:r>
            <a:r>
              <a:rPr lang="en-US" sz="2400" b="0" dirty="0" err="1">
                <a:solidFill>
                  <a:srgbClr val="003BF8"/>
                </a:solidFill>
              </a:rPr>
              <a:t>i,j,k</a:t>
            </a:r>
            <a:r>
              <a:rPr lang="en-US" sz="2400" b="0" dirty="0">
                <a:solidFill>
                  <a:srgbClr val="003BF8"/>
                </a:solidFill>
              </a:rPr>
              <a:t>) </a:t>
            </a:r>
          </a:p>
          <a:p>
            <a:r>
              <a:rPr lang="en-US" sz="2400" b="0" dirty="0"/>
              <a:t>{</a:t>
            </a:r>
          </a:p>
          <a:p>
            <a:r>
              <a:rPr lang="en-US" sz="2400" b="0" dirty="0"/>
              <a:t> </a:t>
            </a:r>
            <a:r>
              <a:rPr lang="en-US" sz="2400" b="0" dirty="0" smtClean="0"/>
              <a:t>  for </a:t>
            </a:r>
            <a:r>
              <a:rPr lang="en-US" sz="2400" b="0" dirty="0"/>
              <a:t>(</a:t>
            </a:r>
            <a:r>
              <a:rPr lang="en-US" sz="2400" b="0" dirty="0" err="1"/>
              <a:t>i</a:t>
            </a:r>
            <a:r>
              <a:rPr lang="en-US" sz="2400" b="0" dirty="0"/>
              <a:t>=0; </a:t>
            </a:r>
            <a:r>
              <a:rPr lang="en-US" sz="2400" b="0" dirty="0" err="1"/>
              <a:t>i</a:t>
            </a:r>
            <a:r>
              <a:rPr lang="en-US" sz="2400" b="0" dirty="0"/>
              <a:t>&lt;n; </a:t>
            </a:r>
            <a:r>
              <a:rPr lang="en-US" sz="2400" b="0" dirty="0" err="1"/>
              <a:t>i</a:t>
            </a:r>
            <a:r>
              <a:rPr lang="en-US" sz="2400" b="0" dirty="0"/>
              <a:t>++)</a:t>
            </a:r>
          </a:p>
          <a:p>
            <a:r>
              <a:rPr lang="en-US" sz="2400" b="0" dirty="0"/>
              <a:t>   </a:t>
            </a:r>
            <a:r>
              <a:rPr lang="en-US" sz="2400" b="0" dirty="0" smtClean="0"/>
              <a:t>    for </a:t>
            </a:r>
            <a:r>
              <a:rPr lang="en-US" sz="2400" b="0" dirty="0"/>
              <a:t>(j=0; j&lt;n; j++)</a:t>
            </a:r>
          </a:p>
          <a:p>
            <a:r>
              <a:rPr lang="en-US" sz="2400" b="0" dirty="0">
                <a:solidFill>
                  <a:srgbClr val="003BF8"/>
                </a:solidFill>
              </a:rPr>
              <a:t> </a:t>
            </a:r>
            <a:r>
              <a:rPr lang="en-US" sz="2400" b="0" dirty="0" smtClean="0">
                <a:solidFill>
                  <a:srgbClr val="003BF8"/>
                </a:solidFill>
              </a:rPr>
              <a:t>          #</a:t>
            </a:r>
            <a:r>
              <a:rPr lang="en-US" sz="2400" b="0" dirty="0">
                <a:solidFill>
                  <a:srgbClr val="003BF8"/>
                </a:solidFill>
              </a:rPr>
              <a:t>pragma </a:t>
            </a:r>
            <a:r>
              <a:rPr lang="en-US" sz="2400" b="0" dirty="0" err="1">
                <a:solidFill>
                  <a:srgbClr val="003BF8"/>
                </a:solidFill>
              </a:rPr>
              <a:t>omp</a:t>
            </a:r>
            <a:r>
              <a:rPr lang="en-US" sz="2400" b="0" dirty="0">
                <a:solidFill>
                  <a:srgbClr val="003BF8"/>
                </a:solidFill>
              </a:rPr>
              <a:t> for</a:t>
            </a:r>
          </a:p>
          <a:p>
            <a:r>
              <a:rPr lang="en-US" sz="2400" b="0" dirty="0"/>
              <a:t>   </a:t>
            </a:r>
            <a:r>
              <a:rPr lang="en-US" sz="2400" b="0" dirty="0" smtClean="0"/>
              <a:t>        for </a:t>
            </a:r>
            <a:r>
              <a:rPr lang="en-US" sz="2400" b="0" dirty="0"/>
              <a:t>(k=0; k&lt;n; k+</a:t>
            </a:r>
            <a:r>
              <a:rPr lang="en-US" sz="2400" b="0" dirty="0" smtClean="0"/>
              <a:t>+) { </a:t>
            </a:r>
          </a:p>
          <a:p>
            <a:r>
              <a:rPr lang="en-US" sz="2400" b="0" dirty="0"/>
              <a:t> </a:t>
            </a:r>
            <a:r>
              <a:rPr lang="en-US" sz="2400" b="0" dirty="0" smtClean="0"/>
              <a:t>                …</a:t>
            </a:r>
            <a:r>
              <a:rPr lang="en-US" sz="2400" b="0" dirty="0"/>
              <a:t>…</a:t>
            </a:r>
            <a:r>
              <a:rPr lang="en-US" sz="2400" b="0" dirty="0" smtClean="0"/>
              <a:t>.</a:t>
            </a:r>
          </a:p>
          <a:p>
            <a:r>
              <a:rPr lang="en-US" sz="2400" b="0" dirty="0"/>
              <a:t> </a:t>
            </a:r>
            <a:r>
              <a:rPr lang="en-US" sz="2400" b="0" dirty="0" smtClean="0"/>
              <a:t>          }</a:t>
            </a:r>
            <a:endParaRPr lang="en-US" sz="2400" b="0" dirty="0"/>
          </a:p>
          <a:p>
            <a:r>
              <a:rPr lang="en-US" sz="2400" b="0" dirty="0" smtClean="0"/>
              <a:t>}</a:t>
            </a:r>
            <a:endParaRPr lang="en-US" sz="2400" b="0" dirty="0"/>
          </a:p>
        </p:txBody>
      </p:sp>
      <p:sp>
        <p:nvSpPr>
          <p:cNvPr id="2" name="Slide Number Placeholder 1"/>
          <p:cNvSpPr>
            <a:spLocks noGrp="1"/>
          </p:cNvSpPr>
          <p:nvPr>
            <p:ph type="sldNum" sz="quarter" idx="12"/>
          </p:nvPr>
        </p:nvSpPr>
        <p:spPr/>
        <p:txBody>
          <a:bodyPr/>
          <a:lstStyle/>
          <a:p>
            <a:fld id="{7B14E791-165F-344E-BF0E-59CD826800BF}" type="slidenum">
              <a:rPr lang="en-US" smtClean="0"/>
              <a:pPr/>
              <a:t>65</a:t>
            </a:fld>
            <a:endParaRPr lang="en-US" dirty="0"/>
          </a:p>
        </p:txBody>
      </p:sp>
    </p:spTree>
    <p:extLst>
      <p:ext uri="{BB962C8B-B14F-4D97-AF65-F5344CB8AC3E}">
        <p14:creationId xmlns:p14="http://schemas.microsoft.com/office/powerpoint/2010/main" val="27216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OpenMP Best Practices</a:t>
            </a:r>
          </a:p>
        </p:txBody>
      </p:sp>
      <p:pic>
        <p:nvPicPr>
          <p:cNvPr id="244742" name="Picture 6"/>
          <p:cNvPicPr>
            <a:picLocks noGrp="1" noChangeAspect="1" noChangeArrowheads="1"/>
          </p:cNvPicPr>
          <p:nvPr>
            <p:ph idx="1"/>
          </p:nvPr>
        </p:nvPicPr>
        <p:blipFill>
          <a:blip r:embed="rId3"/>
          <a:srcRect t="5117" b="5117"/>
          <a:stretch>
            <a:fillRect/>
          </a:stretch>
        </p:blipFill>
        <p:spPr>
          <a:noFill/>
        </p:spPr>
      </p:pic>
      <p:sp>
        <p:nvSpPr>
          <p:cNvPr id="2" name="Slide Number Placeholder 1"/>
          <p:cNvSpPr>
            <a:spLocks noGrp="1"/>
          </p:cNvSpPr>
          <p:nvPr>
            <p:ph type="sldNum" sz="quarter" idx="12"/>
          </p:nvPr>
        </p:nvSpPr>
        <p:spPr/>
        <p:txBody>
          <a:bodyPr/>
          <a:lstStyle/>
          <a:p>
            <a:fld id="{DF10D38F-A26B-4BAE-B1E0-45F97DBD5BAE}" type="slidenum">
              <a:rPr lang="en-US" smtClean="0"/>
              <a:pPr/>
              <a:t>66</a:t>
            </a:fld>
            <a:endParaRPr lang="en-US"/>
          </a:p>
        </p:txBody>
      </p:sp>
      <p:sp>
        <p:nvSpPr>
          <p:cNvPr id="105474" name="Rectangle 3"/>
          <p:cNvSpPr>
            <a:spLocks noGrp="1"/>
          </p:cNvSpPr>
          <p:nvPr>
            <p:ph type="body" sz="half" idx="4294967295"/>
          </p:nvPr>
        </p:nvSpPr>
        <p:spPr>
          <a:xfrm>
            <a:off x="838200" y="1295400"/>
            <a:ext cx="8305800" cy="4525963"/>
          </a:xfrm>
        </p:spPr>
        <p:txBody>
          <a:bodyPr>
            <a:normAutofit/>
          </a:bodyPr>
          <a:lstStyle/>
          <a:p>
            <a:pPr eaLnBrk="1" hangingPunct="1"/>
            <a:r>
              <a:rPr lang="en-US" sz="2800" dirty="0" smtClean="0"/>
              <a:t>Address load imbalances</a:t>
            </a:r>
          </a:p>
          <a:p>
            <a:pPr eaLnBrk="1" hangingPunct="1"/>
            <a:r>
              <a:rPr lang="en-US" sz="2800" dirty="0" smtClean="0"/>
              <a:t>Use parallel for </a:t>
            </a:r>
            <a:r>
              <a:rPr lang="en-US" sz="2800" dirty="0" smtClean="0">
                <a:solidFill>
                  <a:srgbClr val="003BF8"/>
                </a:solidFill>
              </a:rPr>
              <a:t>dynamic</a:t>
            </a:r>
            <a:r>
              <a:rPr lang="en-US" sz="2800" dirty="0" smtClean="0"/>
              <a:t> schedules and</a:t>
            </a:r>
          </a:p>
          <a:p>
            <a:pPr eaLnBrk="1" hangingPunct="1">
              <a:buFont typeface="Wingdings 2" pitchFamily="18" charset="2"/>
              <a:buNone/>
            </a:pPr>
            <a:r>
              <a:rPr lang="en-US" sz="2800" dirty="0" smtClean="0"/>
              <a:t>    different chunk sizes</a:t>
            </a:r>
          </a:p>
          <a:p>
            <a:pPr eaLnBrk="1" hangingPunct="1">
              <a:buFont typeface="Wingdings 2" pitchFamily="18" charset="2"/>
              <a:buNone/>
            </a:pPr>
            <a:endParaRPr lang="en-US" sz="2800" dirty="0" smtClean="0"/>
          </a:p>
          <a:p>
            <a:pPr eaLnBrk="1" hangingPunct="1">
              <a:buFont typeface="Wingdings 2" pitchFamily="18" charset="2"/>
              <a:buNone/>
            </a:pPr>
            <a:endParaRPr lang="en-US" sz="2400" dirty="0" smtClean="0"/>
          </a:p>
        </p:txBody>
      </p:sp>
      <p:sp>
        <p:nvSpPr>
          <p:cNvPr id="244743" name="Text Box 7"/>
          <p:cNvSpPr txBox="1">
            <a:spLocks noChangeArrowheads="1"/>
          </p:cNvSpPr>
          <p:nvPr/>
        </p:nvSpPr>
        <p:spPr bwMode="auto">
          <a:xfrm>
            <a:off x="5029200" y="6096000"/>
            <a:ext cx="3048000" cy="646331"/>
          </a:xfrm>
          <a:prstGeom prst="rect">
            <a:avLst/>
          </a:prstGeom>
          <a:solidFill>
            <a:schemeClr val="accent2">
              <a:lumMod val="20000"/>
              <a:lumOff val="80000"/>
            </a:schemeClr>
          </a:solidFill>
          <a:ln>
            <a:noFill/>
          </a:ln>
          <a:effectLst>
            <a:outerShdw blurRad="50800" dist="38100" dir="2700000" algn="tl" rotWithShape="0">
              <a:schemeClr val="accent6">
                <a:lumMod val="40000"/>
                <a:lumOff val="60000"/>
                <a:alpha val="43000"/>
              </a:schemeClr>
            </a:outerShdw>
          </a:effectLst>
          <a:extLst/>
        </p:spPr>
        <p:txBody>
          <a:bodyPr wrap="square">
            <a:spAutoFit/>
          </a:bodyPr>
          <a:lstStyle/>
          <a:p>
            <a:pPr>
              <a:defRPr/>
            </a:pPr>
            <a:r>
              <a:rPr lang="en-US" sz="1800" b="0" dirty="0">
                <a:latin typeface="Arial Unicode MS" charset="0"/>
                <a:ea typeface="ＭＳ Ｐゴシック" charset="0"/>
              </a:rPr>
              <a:t>Smith-Waterman Sequence </a:t>
            </a:r>
          </a:p>
          <a:p>
            <a:pPr>
              <a:defRPr/>
            </a:pPr>
            <a:r>
              <a:rPr lang="en-US" sz="1800" b="0" dirty="0">
                <a:latin typeface="Arial Unicode MS" charset="0"/>
                <a:ea typeface="ＭＳ Ｐゴシック" charset="0"/>
              </a:rPr>
              <a:t>Alignment Algorithm</a:t>
            </a:r>
          </a:p>
        </p:txBody>
      </p:sp>
    </p:spTree>
    <p:extLst>
      <p:ext uri="{BB962C8B-B14F-4D97-AF65-F5344CB8AC3E}">
        <p14:creationId xmlns:p14="http://schemas.microsoft.com/office/powerpoint/2010/main" val="411267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OpenMP Best Practices</a:t>
            </a:r>
          </a:p>
        </p:txBody>
      </p:sp>
      <p:sp>
        <p:nvSpPr>
          <p:cNvPr id="106498" name="Rectangle 3"/>
          <p:cNvSpPr>
            <a:spLocks noGrp="1"/>
          </p:cNvSpPr>
          <p:nvPr>
            <p:ph idx="1"/>
          </p:nvPr>
        </p:nvSpPr>
        <p:spPr/>
        <p:txBody>
          <a:bodyPr/>
          <a:lstStyle/>
          <a:p>
            <a:pPr eaLnBrk="1" hangingPunct="1"/>
            <a:r>
              <a:rPr lang="en-US" sz="2600" dirty="0" smtClean="0"/>
              <a:t>Smith-Waterman Algorithm</a:t>
            </a:r>
          </a:p>
          <a:p>
            <a:pPr lvl="1"/>
            <a:r>
              <a:rPr lang="en-US" sz="2200" dirty="0" smtClean="0"/>
              <a:t>Default </a:t>
            </a:r>
            <a:r>
              <a:rPr lang="en-US" sz="2200" dirty="0" smtClean="0">
                <a:solidFill>
                  <a:srgbClr val="003BF8"/>
                </a:solidFill>
              </a:rPr>
              <a:t>schedule</a:t>
            </a:r>
            <a:r>
              <a:rPr lang="en-US" sz="2200" dirty="0" smtClean="0"/>
              <a:t> is for </a:t>
            </a:r>
            <a:r>
              <a:rPr lang="en-US" sz="2200" dirty="0" smtClean="0">
                <a:solidFill>
                  <a:srgbClr val="003BF8"/>
                </a:solidFill>
              </a:rPr>
              <a:t>static</a:t>
            </a:r>
            <a:r>
              <a:rPr lang="en-US" sz="2200" dirty="0" smtClean="0"/>
              <a:t> even </a:t>
            </a:r>
            <a:r>
              <a:rPr lang="en-US" sz="2200" dirty="0" smtClean="0">
                <a:sym typeface="Wingdings"/>
              </a:rPr>
              <a:t>load imbalance </a:t>
            </a:r>
            <a:endParaRPr lang="en-US" sz="2200" dirty="0" smtClean="0"/>
          </a:p>
          <a:p>
            <a:pPr eaLnBrk="1" hangingPunct="1">
              <a:buFont typeface="Wingdings 2" pitchFamily="18" charset="2"/>
              <a:buNone/>
            </a:pPr>
            <a:r>
              <a:rPr lang="en-US" sz="2600" dirty="0" smtClean="0"/>
              <a:t> </a:t>
            </a:r>
            <a:endParaRPr lang="en-US" sz="2200" dirty="0" smtClean="0"/>
          </a:p>
        </p:txBody>
      </p:sp>
      <p:sp>
        <p:nvSpPr>
          <p:cNvPr id="2" name="Slide Number Placeholder 1"/>
          <p:cNvSpPr>
            <a:spLocks noGrp="1"/>
          </p:cNvSpPr>
          <p:nvPr>
            <p:ph type="sldNum" sz="quarter" idx="12"/>
          </p:nvPr>
        </p:nvSpPr>
        <p:spPr/>
        <p:txBody>
          <a:bodyPr/>
          <a:lstStyle/>
          <a:p>
            <a:fld id="{DF10D38F-A26B-4BAE-B1E0-45F97DBD5BAE}" type="slidenum">
              <a:rPr lang="en-US" smtClean="0"/>
              <a:pPr/>
              <a:t>67</a:t>
            </a:fld>
            <a:endParaRPr lang="en-US"/>
          </a:p>
        </p:txBody>
      </p:sp>
      <p:sp>
        <p:nvSpPr>
          <p:cNvPr id="245764" name="Text Box 4"/>
          <p:cNvSpPr txBox="1">
            <a:spLocks noChangeArrowheads="1"/>
          </p:cNvSpPr>
          <p:nvPr/>
        </p:nvSpPr>
        <p:spPr bwMode="auto">
          <a:xfrm>
            <a:off x="990600" y="2438400"/>
            <a:ext cx="6477000" cy="2862322"/>
          </a:xfrm>
          <a:prstGeom prst="rect">
            <a:avLst/>
          </a:prstGeom>
          <a:solidFill>
            <a:schemeClr val="accent1">
              <a:lumMod val="20000"/>
              <a:lumOff val="80000"/>
            </a:schemeClr>
          </a:solidFill>
          <a:ln>
            <a:noFill/>
          </a:ln>
          <a:effectLst/>
          <a:extLst/>
        </p:spPr>
        <p:txBody>
          <a:bodyPr wrap="square">
            <a:spAutoFit/>
          </a:bodyPr>
          <a:lstStyle/>
          <a:p>
            <a:pPr eaLnBrk="1" hangingPunct="1">
              <a:buFont typeface="Wingdings 2" pitchFamily="18" charset="2"/>
              <a:buNone/>
            </a:pPr>
            <a:r>
              <a:rPr lang="en-US" sz="2000" b="0" dirty="0">
                <a:solidFill>
                  <a:srgbClr val="003BF8"/>
                </a:solidFill>
              </a:rPr>
              <a:t> #pragma </a:t>
            </a:r>
            <a:r>
              <a:rPr lang="en-US" sz="2000" b="0" dirty="0" err="1">
                <a:solidFill>
                  <a:srgbClr val="003BF8"/>
                </a:solidFill>
              </a:rPr>
              <a:t>omp</a:t>
            </a:r>
            <a:r>
              <a:rPr lang="en-US" sz="2000" b="0" dirty="0">
                <a:solidFill>
                  <a:srgbClr val="003BF8"/>
                </a:solidFill>
              </a:rPr>
              <a:t> for </a:t>
            </a:r>
          </a:p>
          <a:p>
            <a:pPr eaLnBrk="1" hangingPunct="1">
              <a:buFont typeface="Wingdings 2" pitchFamily="18" charset="2"/>
              <a:buNone/>
            </a:pPr>
            <a:r>
              <a:rPr lang="en-US" sz="2000" b="0" dirty="0"/>
              <a:t>    for(…)</a:t>
            </a:r>
          </a:p>
          <a:p>
            <a:pPr eaLnBrk="1" hangingPunct="1">
              <a:buFont typeface="Wingdings 2" pitchFamily="18" charset="2"/>
              <a:buNone/>
            </a:pPr>
            <a:r>
              <a:rPr lang="en-US" sz="2000" b="0" dirty="0"/>
              <a:t>      for(…)</a:t>
            </a:r>
          </a:p>
          <a:p>
            <a:pPr eaLnBrk="1" hangingPunct="1">
              <a:buFont typeface="Wingdings 2" pitchFamily="18" charset="2"/>
              <a:buNone/>
            </a:pPr>
            <a:r>
              <a:rPr lang="en-US" sz="2000" b="0" dirty="0"/>
              <a:t>         for(…)</a:t>
            </a:r>
          </a:p>
          <a:p>
            <a:pPr eaLnBrk="1" hangingPunct="1">
              <a:buFont typeface="Wingdings 2" pitchFamily="18" charset="2"/>
              <a:buNone/>
            </a:pPr>
            <a:r>
              <a:rPr lang="en-US" sz="2000" b="0" dirty="0"/>
              <a:t>           for(…)</a:t>
            </a:r>
          </a:p>
          <a:p>
            <a:pPr eaLnBrk="1" hangingPunct="1">
              <a:buFont typeface="Wingdings 2" pitchFamily="18" charset="2"/>
              <a:buNone/>
            </a:pPr>
            <a:r>
              <a:rPr lang="en-US" sz="2000" b="0" dirty="0"/>
              <a:t>                { /* compute alignments */ }</a:t>
            </a:r>
          </a:p>
          <a:p>
            <a:pPr eaLnBrk="1" hangingPunct="1">
              <a:buFont typeface="Wingdings 2" pitchFamily="18" charset="2"/>
              <a:buNone/>
            </a:pPr>
            <a:r>
              <a:rPr lang="en-US" sz="2000" b="0" dirty="0">
                <a:solidFill>
                  <a:srgbClr val="003BF8"/>
                </a:solidFill>
              </a:rPr>
              <a:t>  #pragma </a:t>
            </a:r>
            <a:r>
              <a:rPr lang="en-US" sz="2000" b="0" dirty="0" err="1">
                <a:solidFill>
                  <a:srgbClr val="003BF8"/>
                </a:solidFill>
              </a:rPr>
              <a:t>omp</a:t>
            </a:r>
            <a:r>
              <a:rPr lang="en-US" sz="2000" b="0" dirty="0">
                <a:solidFill>
                  <a:srgbClr val="003BF8"/>
                </a:solidFill>
              </a:rPr>
              <a:t> critical</a:t>
            </a:r>
          </a:p>
          <a:p>
            <a:pPr eaLnBrk="1" hangingPunct="1">
              <a:buFont typeface="Wingdings 2" pitchFamily="18" charset="2"/>
              <a:buNone/>
            </a:pPr>
            <a:r>
              <a:rPr lang="en-US" sz="2000" b="0" dirty="0"/>
              <a:t>    </a:t>
            </a:r>
            <a:r>
              <a:rPr lang="en-US" sz="2000" b="0" dirty="0" smtClean="0"/>
              <a:t>{</a:t>
            </a:r>
            <a:r>
              <a:rPr lang="en-US" sz="2000" b="0" dirty="0"/>
              <a:t>. /* compute scores */ }</a:t>
            </a:r>
          </a:p>
          <a:p>
            <a:endParaRPr lang="en-US" sz="2000" b="0" dirty="0"/>
          </a:p>
        </p:txBody>
      </p:sp>
    </p:spTree>
    <p:extLst>
      <p:ext uri="{BB962C8B-B14F-4D97-AF65-F5344CB8AC3E}">
        <p14:creationId xmlns:p14="http://schemas.microsoft.com/office/powerpoint/2010/main" val="1039841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Rectangle 2"/>
          <p:cNvSpPr>
            <a:spLocks noGrp="1"/>
          </p:cNvSpPr>
          <p:nvPr>
            <p:ph type="title"/>
          </p:nvPr>
        </p:nvSpPr>
        <p:spPr>
          <a:xfrm>
            <a:off x="990600" y="381000"/>
            <a:ext cx="7467600" cy="762000"/>
          </a:xfrm>
        </p:spPr>
        <p:txBody>
          <a:bodyPr>
            <a:normAutofit fontScale="90000"/>
          </a:bodyPr>
          <a:lstStyle/>
          <a:p>
            <a:pPr>
              <a:defRPr/>
            </a:pPr>
            <a:r>
              <a:rPr lang="en-US" dirty="0" smtClean="0"/>
              <a:t>OpenMP Best Practices</a:t>
            </a:r>
            <a:br>
              <a:rPr lang="en-US" dirty="0" smtClean="0"/>
            </a:br>
            <a:r>
              <a:rPr lang="en-US" sz="2200" dirty="0">
                <a:latin typeface="Arial Unicode MS" charset="0"/>
                <a:ea typeface="ＭＳ Ｐゴシック" charset="0"/>
              </a:rPr>
              <a:t>Smith-</a:t>
            </a:r>
            <a:r>
              <a:rPr lang="en-US" sz="2200" dirty="0"/>
              <a:t>Waterman</a:t>
            </a:r>
            <a:r>
              <a:rPr lang="en-US" sz="2200" dirty="0">
                <a:latin typeface="Arial Unicode MS" charset="0"/>
                <a:ea typeface="ＭＳ Ｐゴシック" charset="0"/>
              </a:rPr>
              <a:t> Sequence </a:t>
            </a:r>
            <a:r>
              <a:rPr lang="en-US" sz="2200" dirty="0" smtClean="0">
                <a:latin typeface="Arial Unicode MS" charset="0"/>
                <a:ea typeface="ＭＳ Ｐゴシック" charset="0"/>
              </a:rPr>
              <a:t>Alignment </a:t>
            </a:r>
            <a:r>
              <a:rPr lang="en-US" sz="2200" dirty="0">
                <a:latin typeface="Arial Unicode MS" charset="0"/>
                <a:ea typeface="ＭＳ Ｐゴシック" charset="0"/>
              </a:rPr>
              <a:t>Algorithm</a:t>
            </a:r>
            <a:r>
              <a:rPr lang="en-US" dirty="0">
                <a:latin typeface="Arial Unicode MS" charset="0"/>
                <a:ea typeface="ＭＳ Ｐゴシック" charset="0"/>
              </a:rPr>
              <a:t/>
            </a:r>
            <a:br>
              <a:rPr lang="en-US" dirty="0">
                <a:latin typeface="Arial Unicode MS" charset="0"/>
                <a:ea typeface="ＭＳ Ｐゴシック" charset="0"/>
              </a:rPr>
            </a:br>
            <a:endParaRPr lang="en-US" dirty="0"/>
          </a:p>
        </p:txBody>
      </p:sp>
      <p:sp>
        <p:nvSpPr>
          <p:cNvPr id="107522" name="Rectangle 3"/>
          <p:cNvSpPr>
            <a:spLocks noGrp="1"/>
          </p:cNvSpPr>
          <p:nvPr>
            <p:ph type="body" sz="half" idx="1"/>
          </p:nvPr>
        </p:nvSpPr>
        <p:spPr>
          <a:xfrm>
            <a:off x="0" y="1143000"/>
            <a:ext cx="4114800" cy="4983163"/>
          </a:xfrm>
        </p:spPr>
        <p:txBody>
          <a:bodyPr/>
          <a:lstStyle/>
          <a:p>
            <a:pPr eaLnBrk="1" hangingPunct="1"/>
            <a:endParaRPr lang="en-US" smtClean="0"/>
          </a:p>
          <a:p>
            <a:pPr eaLnBrk="1" hangingPunct="1">
              <a:buFont typeface="Wingdings 2" pitchFamily="18" charset="2"/>
              <a:buNone/>
            </a:pPr>
            <a:endParaRPr lang="en-US" sz="2600" smtClean="0"/>
          </a:p>
        </p:txBody>
      </p:sp>
      <p:graphicFrame>
        <p:nvGraphicFramePr>
          <p:cNvPr id="3" name="Object 2"/>
          <p:cNvGraphicFramePr>
            <a:graphicFrameLocks noGrp="1" noChangeAspect="1"/>
          </p:cNvGraphicFramePr>
          <p:nvPr>
            <p:ph sz="quarter" idx="2"/>
            <p:extLst>
              <p:ext uri="{D42A27DB-BD31-4B8C-83A1-F6EECF244321}">
                <p14:modId xmlns:p14="http://schemas.microsoft.com/office/powerpoint/2010/main" val="2809410778"/>
              </p:ext>
            </p:extLst>
          </p:nvPr>
        </p:nvGraphicFramePr>
        <p:xfrm>
          <a:off x="4546601" y="1346201"/>
          <a:ext cx="3784600" cy="233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2"/>
          <p:cNvGraphicFramePr>
            <a:graphicFrameLocks noGrp="1" noChangeAspect="1"/>
          </p:cNvGraphicFramePr>
          <p:nvPr>
            <p:ph sz="quarter" idx="3"/>
            <p:extLst>
              <p:ext uri="{D42A27DB-BD31-4B8C-83A1-F6EECF244321}">
                <p14:modId xmlns:p14="http://schemas.microsoft.com/office/powerpoint/2010/main" val="2694993980"/>
              </p:ext>
            </p:extLst>
          </p:nvPr>
        </p:nvGraphicFramePr>
        <p:xfrm>
          <a:off x="4470400" y="4318000"/>
          <a:ext cx="3860800" cy="2081213"/>
        </p:xfrm>
        <a:graphic>
          <a:graphicData uri="http://schemas.openxmlformats.org/drawingml/2006/chart">
            <c:chart xmlns:c="http://schemas.openxmlformats.org/drawingml/2006/chart" xmlns:r="http://schemas.openxmlformats.org/officeDocument/2006/relationships" r:id="rId4"/>
          </a:graphicData>
        </a:graphic>
      </p:graphicFrame>
      <p:pic>
        <p:nvPicPr>
          <p:cNvPr id="107527" name="Picture 3"/>
          <p:cNvPicPr>
            <a:picLocks noChangeAspect="1" noChangeArrowheads="1"/>
          </p:cNvPicPr>
          <p:nvPr/>
        </p:nvPicPr>
        <p:blipFill>
          <a:blip r:embed="rId5"/>
          <a:srcRect/>
          <a:stretch>
            <a:fillRect/>
          </a:stretch>
        </p:blipFill>
        <p:spPr bwMode="auto">
          <a:xfrm>
            <a:off x="533400" y="4038600"/>
            <a:ext cx="3657600" cy="2362200"/>
          </a:xfrm>
          <a:prstGeom prst="rect">
            <a:avLst/>
          </a:prstGeom>
          <a:noFill/>
          <a:ln w="9525">
            <a:noFill/>
            <a:miter lim="800000"/>
            <a:headEnd/>
            <a:tailEnd/>
          </a:ln>
        </p:spPr>
      </p:pic>
      <p:sp>
        <p:nvSpPr>
          <p:cNvPr id="247819" name="Text Box 11"/>
          <p:cNvSpPr txBox="1">
            <a:spLocks noChangeArrowheads="1"/>
          </p:cNvSpPr>
          <p:nvPr/>
        </p:nvSpPr>
        <p:spPr bwMode="auto">
          <a:xfrm>
            <a:off x="4419600" y="914400"/>
            <a:ext cx="215956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solidFill>
                  <a:srgbClr val="003BF8"/>
                </a:solidFill>
                <a:latin typeface="Arial Unicode MS" charset="0"/>
                <a:ea typeface="ＭＳ Ｐゴシック" charset="0"/>
              </a:rPr>
              <a:t>#pragma </a:t>
            </a:r>
            <a:r>
              <a:rPr lang="en-US" sz="2000" dirty="0" err="1">
                <a:solidFill>
                  <a:srgbClr val="003BF8"/>
                </a:solidFill>
                <a:latin typeface="Arial Unicode MS" charset="0"/>
                <a:ea typeface="ＭＳ Ｐゴシック" charset="0"/>
              </a:rPr>
              <a:t>omp</a:t>
            </a:r>
            <a:r>
              <a:rPr lang="en-US" sz="2000" dirty="0">
                <a:solidFill>
                  <a:srgbClr val="003BF8"/>
                </a:solidFill>
                <a:latin typeface="Arial Unicode MS" charset="0"/>
                <a:ea typeface="ＭＳ Ｐゴシック" charset="0"/>
              </a:rPr>
              <a:t> for</a:t>
            </a:r>
          </a:p>
        </p:txBody>
      </p:sp>
      <p:sp>
        <p:nvSpPr>
          <p:cNvPr id="247820" name="Text Box 12"/>
          <p:cNvSpPr txBox="1">
            <a:spLocks noChangeArrowheads="1"/>
          </p:cNvSpPr>
          <p:nvPr/>
        </p:nvSpPr>
        <p:spPr bwMode="auto">
          <a:xfrm>
            <a:off x="4191000" y="3810000"/>
            <a:ext cx="5562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dirty="0">
                <a:solidFill>
                  <a:srgbClr val="003BF8"/>
                </a:solidFill>
                <a:latin typeface="Arial Unicode MS" charset="0"/>
                <a:ea typeface="ＭＳ Ｐゴシック" charset="0"/>
              </a:rPr>
              <a:t>#pragma </a:t>
            </a:r>
            <a:r>
              <a:rPr lang="en-US" sz="2000" dirty="0" err="1">
                <a:solidFill>
                  <a:srgbClr val="003BF8"/>
                </a:solidFill>
                <a:latin typeface="Arial Unicode MS" charset="0"/>
                <a:ea typeface="ＭＳ Ｐゴシック" charset="0"/>
              </a:rPr>
              <a:t>omp</a:t>
            </a:r>
            <a:r>
              <a:rPr lang="en-US" sz="2000" dirty="0">
                <a:solidFill>
                  <a:srgbClr val="003BF8"/>
                </a:solidFill>
                <a:latin typeface="Arial Unicode MS" charset="0"/>
                <a:ea typeface="ＭＳ Ｐゴシック" charset="0"/>
              </a:rPr>
              <a:t> for dynamic(schedule, 1)</a:t>
            </a:r>
          </a:p>
        </p:txBody>
      </p:sp>
      <p:pic>
        <p:nvPicPr>
          <p:cNvPr id="107530" name="Picture 3"/>
          <p:cNvPicPr>
            <a:picLocks noChangeAspect="1" noChangeArrowheads="1"/>
          </p:cNvPicPr>
          <p:nvPr/>
        </p:nvPicPr>
        <p:blipFill>
          <a:blip r:embed="rId6"/>
          <a:srcRect/>
          <a:stretch>
            <a:fillRect/>
          </a:stretch>
        </p:blipFill>
        <p:spPr bwMode="auto">
          <a:xfrm>
            <a:off x="533399" y="1295400"/>
            <a:ext cx="3675185" cy="2514600"/>
          </a:xfrm>
          <a:prstGeom prst="rect">
            <a:avLst/>
          </a:prstGeom>
          <a:noFill/>
          <a:ln w="9525">
            <a:noFill/>
            <a:miter lim="800000"/>
            <a:headEnd/>
            <a:tailEnd/>
          </a:ln>
        </p:spPr>
      </p:pic>
      <p:sp>
        <p:nvSpPr>
          <p:cNvPr id="247823" name="Text Box 15"/>
          <p:cNvSpPr txBox="1">
            <a:spLocks noChangeArrowheads="1"/>
          </p:cNvSpPr>
          <p:nvPr/>
        </p:nvSpPr>
        <p:spPr bwMode="auto">
          <a:xfrm>
            <a:off x="304800" y="6384925"/>
            <a:ext cx="40020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latin typeface="Arial Unicode MS" charset="0"/>
                <a:ea typeface="ＭＳ Ｐゴシック" charset="0"/>
              </a:rPr>
              <a:t>128 threads with 80% efficiency</a:t>
            </a:r>
          </a:p>
        </p:txBody>
      </p:sp>
      <p:sp>
        <p:nvSpPr>
          <p:cNvPr id="2" name="Slide Number Placeholder 1"/>
          <p:cNvSpPr>
            <a:spLocks noGrp="1"/>
          </p:cNvSpPr>
          <p:nvPr>
            <p:ph type="sldNum" sz="quarter" idx="12"/>
          </p:nvPr>
        </p:nvSpPr>
        <p:spPr/>
        <p:txBody>
          <a:bodyPr/>
          <a:lstStyle/>
          <a:p>
            <a:fld id="{D6DEA5EB-9756-42F9-BC71-71B652FB5FEB}" type="slidenum">
              <a:rPr lang="en-US" smtClean="0"/>
              <a:pPr/>
              <a:t>68</a:t>
            </a:fld>
            <a:endParaRPr lang="en-US"/>
          </a:p>
        </p:txBody>
      </p:sp>
    </p:spTree>
    <p:extLst>
      <p:ext uri="{BB962C8B-B14F-4D97-AF65-F5344CB8AC3E}">
        <p14:creationId xmlns:p14="http://schemas.microsoft.com/office/powerpoint/2010/main" val="3073590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5" name="Rectangle 8"/>
          <p:cNvSpPr>
            <a:spLocks noGrp="1"/>
          </p:cNvSpPr>
          <p:nvPr>
            <p:ph type="title"/>
          </p:nvPr>
        </p:nvSpPr>
        <p:spPr>
          <a:xfrm>
            <a:off x="457200" y="0"/>
            <a:ext cx="7467600" cy="1143000"/>
          </a:xfrm>
        </p:spPr>
        <p:txBody>
          <a:bodyPr>
            <a:normAutofit/>
          </a:bodyPr>
          <a:lstStyle/>
          <a:p>
            <a:pPr eaLnBrk="1" hangingPunct="1"/>
            <a:r>
              <a:rPr lang="en-US" dirty="0" smtClean="0"/>
              <a:t>OpenMP </a:t>
            </a:r>
            <a:r>
              <a:rPr lang="en-US" dirty="0"/>
              <a:t>B</a:t>
            </a:r>
            <a:r>
              <a:rPr lang="en-US" dirty="0" smtClean="0"/>
              <a:t>est </a:t>
            </a:r>
            <a:r>
              <a:rPr lang="en-US" dirty="0"/>
              <a:t>P</a:t>
            </a:r>
            <a:r>
              <a:rPr lang="en-US" dirty="0" smtClean="0"/>
              <a:t>ractices</a:t>
            </a:r>
            <a:endParaRPr lang="en-US" dirty="0"/>
          </a:p>
        </p:txBody>
      </p:sp>
      <p:graphicFrame>
        <p:nvGraphicFramePr>
          <p:cNvPr id="108546" name="Object 4"/>
          <p:cNvGraphicFramePr>
            <a:graphicFrameLocks noGrp="1" noChangeAspect="1"/>
          </p:cNvGraphicFramePr>
          <p:nvPr>
            <p:ph sz="half" idx="1"/>
            <p:extLst>
              <p:ext uri="{D42A27DB-BD31-4B8C-83A1-F6EECF244321}">
                <p14:modId xmlns:p14="http://schemas.microsoft.com/office/powerpoint/2010/main" val="3974180756"/>
              </p:ext>
            </p:extLst>
          </p:nvPr>
        </p:nvGraphicFramePr>
        <p:xfrm>
          <a:off x="381000" y="3124200"/>
          <a:ext cx="4038600" cy="2936875"/>
        </p:xfrm>
        <a:graphic>
          <a:graphicData uri="http://schemas.openxmlformats.org/presentationml/2006/ole">
            <mc:AlternateContent xmlns:mc="http://schemas.openxmlformats.org/markup-compatibility/2006">
              <mc:Choice xmlns:v="urn:schemas-microsoft-com:vml" Requires="v">
                <p:oleObj spid="_x0000_s2428" name="Gráfico" r:id="rId4" imgW="6953357" imgH="5057719" progId="Excel.Chart.8">
                  <p:embed/>
                </p:oleObj>
              </mc:Choice>
              <mc:Fallback>
                <p:oleObj name="Gráfico" r:id="rId4" imgW="6953357" imgH="505771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124200"/>
                        <a:ext cx="4038600" cy="293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8547" name="Object 7"/>
          <p:cNvGraphicFramePr>
            <a:graphicFrameLocks noGrp="1" noChangeAspect="1"/>
          </p:cNvGraphicFramePr>
          <p:nvPr>
            <p:ph sz="half" idx="2"/>
            <p:extLst>
              <p:ext uri="{D42A27DB-BD31-4B8C-83A1-F6EECF244321}">
                <p14:modId xmlns:p14="http://schemas.microsoft.com/office/powerpoint/2010/main" val="2095305740"/>
              </p:ext>
            </p:extLst>
          </p:nvPr>
        </p:nvGraphicFramePr>
        <p:xfrm>
          <a:off x="4648200" y="3124200"/>
          <a:ext cx="4038600" cy="2784475"/>
        </p:xfrm>
        <a:graphic>
          <a:graphicData uri="http://schemas.openxmlformats.org/presentationml/2006/ole">
            <mc:AlternateContent xmlns:mc="http://schemas.openxmlformats.org/markup-compatibility/2006">
              <mc:Choice xmlns:v="urn:schemas-microsoft-com:vml" Requires="v">
                <p:oleObj spid="_x0000_s2429" name="Worksheet" r:id="rId6" imgW="7334250" imgH="5057719" progId="Excel.Sheet.8">
                  <p:embed/>
                </p:oleObj>
              </mc:Choice>
              <mc:Fallback>
                <p:oleObj name="Worksheet" r:id="rId6" imgW="7334250" imgH="5057719"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124200"/>
                        <a:ext cx="4038600" cy="278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Rectangle 3"/>
          <p:cNvSpPr txBox="1">
            <a:spLocks/>
          </p:cNvSpPr>
          <p:nvPr/>
        </p:nvSpPr>
        <p:spPr>
          <a:xfrm>
            <a:off x="457200" y="1295401"/>
            <a:ext cx="8305800" cy="1523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b="0" dirty="0" smtClean="0"/>
              <a:t>Address </a:t>
            </a:r>
            <a:r>
              <a:rPr lang="en-US" sz="2400" b="0" dirty="0"/>
              <a:t>load imbalances by selecting the best </a:t>
            </a:r>
            <a:r>
              <a:rPr lang="en-US" sz="2400" b="0" dirty="0" smtClean="0"/>
              <a:t>schedule </a:t>
            </a:r>
            <a:r>
              <a:rPr lang="en-US" sz="2400" b="0" dirty="0"/>
              <a:t>and chunk size</a:t>
            </a:r>
          </a:p>
          <a:p>
            <a:r>
              <a:rPr lang="en-US" sz="2400" b="0" dirty="0"/>
              <a:t>Avoid selecting small chunk size when work in chunk is small</a:t>
            </a:r>
            <a:r>
              <a:rPr lang="en-US" sz="2400" b="0" dirty="0" smtClean="0"/>
              <a:t>.</a:t>
            </a:r>
            <a:endParaRPr lang="en-US" sz="2400" b="0" dirty="0"/>
          </a:p>
        </p:txBody>
      </p:sp>
      <p:sp>
        <p:nvSpPr>
          <p:cNvPr id="2" name="Slide Number Placeholder 1"/>
          <p:cNvSpPr>
            <a:spLocks noGrp="1"/>
          </p:cNvSpPr>
          <p:nvPr>
            <p:ph type="sldNum" sz="quarter" idx="12"/>
          </p:nvPr>
        </p:nvSpPr>
        <p:spPr/>
        <p:txBody>
          <a:bodyPr/>
          <a:lstStyle/>
          <a:p>
            <a:fld id="{7B14E791-165F-344E-BF0E-59CD826800BF}" type="slidenum">
              <a:rPr lang="en-US" smtClean="0"/>
              <a:pPr/>
              <a:t>69</a:t>
            </a:fld>
            <a:endParaRPr lang="en-US" dirty="0"/>
          </a:p>
        </p:txBody>
      </p:sp>
    </p:spTree>
    <p:extLst>
      <p:ext uri="{BB962C8B-B14F-4D97-AF65-F5344CB8AC3E}">
        <p14:creationId xmlns:p14="http://schemas.microsoft.com/office/powerpoint/2010/main" val="3750500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a:t>“Hello Word</a:t>
            </a:r>
            <a:r>
              <a:rPr lang="en-US" dirty="0" smtClean="0"/>
              <a:t>” - </a:t>
            </a:r>
            <a:r>
              <a:rPr lang="en-US" dirty="0"/>
              <a:t>An Example</a:t>
            </a:r>
            <a:r>
              <a:rPr lang="en-US" dirty="0" smtClean="0"/>
              <a:t>/3</a:t>
            </a:r>
            <a:endParaRPr lang="en-US" dirty="0"/>
          </a:p>
        </p:txBody>
      </p:sp>
      <p:sp>
        <p:nvSpPr>
          <p:cNvPr id="36866" name="Text Box 2"/>
          <p:cNvSpPr txBox="1">
            <a:spLocks noChangeArrowheads="1"/>
          </p:cNvSpPr>
          <p:nvPr/>
        </p:nvSpPr>
        <p:spPr bwMode="auto">
          <a:xfrm>
            <a:off x="1245600" y="1220400"/>
            <a:ext cx="6875463" cy="4799400"/>
          </a:xfrm>
          <a:prstGeom prst="rect">
            <a:avLst/>
          </a:prstGeom>
          <a:solidFill>
            <a:srgbClr val="E6E6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2124"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Arial Unicode MS" charset="0"/>
              </a:defRPr>
            </a:lvl9pPr>
          </a:lstStyle>
          <a:p>
            <a:pPr>
              <a:lnSpc>
                <a:spcPct val="83000"/>
              </a:lnSpc>
            </a:pPr>
            <a:r>
              <a:rPr lang="en-US" sz="2200" b="1" dirty="0">
                <a:latin typeface="Courier New" charset="0"/>
              </a:rPr>
              <a:t>$ </a:t>
            </a:r>
            <a:r>
              <a:rPr lang="en-US" sz="2200" b="1" dirty="0" err="1" smtClean="0">
                <a:latin typeface="Courier New" charset="0"/>
              </a:rPr>
              <a:t>gcc</a:t>
            </a:r>
            <a:r>
              <a:rPr lang="en-US" sz="2200" b="1" dirty="0" smtClean="0">
                <a:latin typeface="Courier New" charset="0"/>
              </a:rPr>
              <a:t> </a:t>
            </a:r>
            <a:r>
              <a:rPr lang="en-US" sz="2200" b="1" dirty="0" smtClean="0">
                <a:solidFill>
                  <a:srgbClr val="0000FF"/>
                </a:solidFill>
                <a:latin typeface="Courier New" charset="0"/>
              </a:rPr>
              <a:t>–</a:t>
            </a:r>
            <a:r>
              <a:rPr lang="en-US" sz="2200" b="1" dirty="0" err="1" smtClean="0">
                <a:solidFill>
                  <a:srgbClr val="0000FF"/>
                </a:solidFill>
                <a:latin typeface="Courier New" charset="0"/>
              </a:rPr>
              <a:t>fopenmp</a:t>
            </a:r>
            <a:r>
              <a:rPr lang="en-US" sz="2200" b="1" dirty="0" smtClean="0">
                <a:latin typeface="Courier New" charset="0"/>
              </a:rPr>
              <a:t> </a:t>
            </a:r>
            <a:r>
              <a:rPr lang="en-US" sz="2200" b="1" dirty="0" err="1" smtClean="0">
                <a:latin typeface="Courier New" charset="0"/>
              </a:rPr>
              <a:t>hello.c</a:t>
            </a:r>
            <a:endParaRPr lang="en-US" sz="2200" b="1" dirty="0" smtClean="0">
              <a:latin typeface="Courier New" charset="0"/>
            </a:endParaRPr>
          </a:p>
          <a:p>
            <a:pPr>
              <a:lnSpc>
                <a:spcPct val="83000"/>
              </a:lnSpc>
            </a:pPr>
            <a:endParaRPr lang="en-US" sz="2200" b="1" dirty="0">
              <a:latin typeface="Courier New" charset="0"/>
            </a:endParaRPr>
          </a:p>
          <a:p>
            <a:pPr>
              <a:lnSpc>
                <a:spcPct val="83000"/>
              </a:lnSpc>
            </a:pPr>
            <a:endParaRPr lang="en-US" sz="2200" b="1" dirty="0">
              <a:latin typeface="Courier New" charset="0"/>
            </a:endParaRPr>
          </a:p>
          <a:p>
            <a:pPr>
              <a:lnSpc>
                <a:spcPct val="83000"/>
              </a:lnSpc>
            </a:pPr>
            <a:r>
              <a:rPr lang="en-US" sz="2200" b="1" dirty="0">
                <a:latin typeface="Courier New" charset="0"/>
              </a:rPr>
              <a:t>$ export </a:t>
            </a:r>
            <a:r>
              <a:rPr lang="en-US" sz="2200" b="1" dirty="0">
                <a:solidFill>
                  <a:srgbClr val="0000FF"/>
                </a:solidFill>
                <a:latin typeface="Courier New" charset="0"/>
              </a:rPr>
              <a:t>OMP_NUM_THREADS</a:t>
            </a:r>
            <a:r>
              <a:rPr lang="en-US" sz="2200" b="1" dirty="0">
                <a:latin typeface="Courier New" charset="0"/>
              </a:rPr>
              <a:t>=2</a:t>
            </a:r>
          </a:p>
          <a:p>
            <a:pPr>
              <a:lnSpc>
                <a:spcPct val="83000"/>
              </a:lnSpc>
            </a:pPr>
            <a:r>
              <a:rPr lang="en-US" sz="2200" b="1" dirty="0">
                <a:latin typeface="Courier New" charset="0"/>
              </a:rPr>
              <a:t>$ ./</a:t>
            </a:r>
            <a:r>
              <a:rPr lang="en-US" sz="2200" b="1" dirty="0" err="1">
                <a:latin typeface="Courier New" charset="0"/>
              </a:rPr>
              <a:t>a.out</a:t>
            </a:r>
            <a:endParaRPr lang="en-US" sz="2200" b="1" dirty="0">
              <a:latin typeface="Courier New" charset="0"/>
            </a:endParaRPr>
          </a:p>
          <a:p>
            <a:pPr>
              <a:lnSpc>
                <a:spcPct val="83000"/>
              </a:lnSpc>
            </a:pPr>
            <a:r>
              <a:rPr lang="en-US" sz="2200" b="1" dirty="0">
                <a:solidFill>
                  <a:srgbClr val="0000FF"/>
                </a:solidFill>
                <a:latin typeface="Courier New" charset="0"/>
              </a:rPr>
              <a:t>Hello World</a:t>
            </a:r>
          </a:p>
          <a:p>
            <a:pPr>
              <a:lnSpc>
                <a:spcPct val="83000"/>
              </a:lnSpc>
            </a:pPr>
            <a:r>
              <a:rPr lang="en-US" sz="2200" b="1" dirty="0">
                <a:solidFill>
                  <a:srgbClr val="0000FF"/>
                </a:solidFill>
                <a:latin typeface="Courier New" charset="0"/>
              </a:rPr>
              <a:t>Hello </a:t>
            </a:r>
            <a:r>
              <a:rPr lang="en-US" sz="2200" b="1" dirty="0" smtClean="0">
                <a:solidFill>
                  <a:srgbClr val="0000FF"/>
                </a:solidFill>
                <a:latin typeface="Courier New" charset="0"/>
              </a:rPr>
              <a:t>World</a:t>
            </a:r>
          </a:p>
          <a:p>
            <a:pPr>
              <a:lnSpc>
                <a:spcPct val="83000"/>
              </a:lnSpc>
            </a:pPr>
            <a:endParaRPr lang="en-US" sz="2200" b="1" dirty="0">
              <a:solidFill>
                <a:srgbClr val="0000FF"/>
              </a:solidFill>
              <a:latin typeface="Courier New" charset="0"/>
            </a:endParaRPr>
          </a:p>
          <a:p>
            <a:pPr>
              <a:lnSpc>
                <a:spcPct val="83000"/>
              </a:lnSpc>
            </a:pPr>
            <a:r>
              <a:rPr lang="en-US" sz="2200" b="1" dirty="0">
                <a:latin typeface="Courier New" charset="0"/>
              </a:rPr>
              <a:t>$ export </a:t>
            </a:r>
            <a:r>
              <a:rPr lang="en-US" sz="2200" b="1" dirty="0">
                <a:solidFill>
                  <a:srgbClr val="0000FF"/>
                </a:solidFill>
                <a:latin typeface="Courier New" charset="0"/>
              </a:rPr>
              <a:t>OMP_NUM_THREADS</a:t>
            </a:r>
            <a:r>
              <a:rPr lang="en-US" sz="2200" b="1" dirty="0">
                <a:latin typeface="Courier New" charset="0"/>
              </a:rPr>
              <a:t>=4</a:t>
            </a:r>
          </a:p>
          <a:p>
            <a:pPr>
              <a:lnSpc>
                <a:spcPct val="83000"/>
              </a:lnSpc>
            </a:pPr>
            <a:r>
              <a:rPr lang="en-US" sz="2200" b="1" dirty="0">
                <a:latin typeface="Courier New" charset="0"/>
              </a:rPr>
              <a:t>$ ./</a:t>
            </a:r>
            <a:r>
              <a:rPr lang="en-US" sz="2200" b="1" dirty="0" err="1">
                <a:latin typeface="Courier New" charset="0"/>
              </a:rPr>
              <a:t>a.out</a:t>
            </a:r>
            <a:endParaRPr lang="en-US" sz="2200" b="1" dirty="0">
              <a:latin typeface="Courier New" charset="0"/>
            </a:endParaRPr>
          </a:p>
          <a:p>
            <a:pPr>
              <a:lnSpc>
                <a:spcPct val="83000"/>
              </a:lnSpc>
            </a:pPr>
            <a:r>
              <a:rPr lang="en-US" sz="2200" b="1" dirty="0">
                <a:solidFill>
                  <a:srgbClr val="0000FF"/>
                </a:solidFill>
                <a:latin typeface="Courier New" charset="0"/>
              </a:rPr>
              <a:t>Hello World</a:t>
            </a:r>
          </a:p>
          <a:p>
            <a:pPr>
              <a:lnSpc>
                <a:spcPct val="83000"/>
              </a:lnSpc>
            </a:pPr>
            <a:r>
              <a:rPr lang="en-US" sz="2200" b="1" dirty="0">
                <a:solidFill>
                  <a:srgbClr val="0000FF"/>
                </a:solidFill>
                <a:latin typeface="Courier New" charset="0"/>
              </a:rPr>
              <a:t>Hello World</a:t>
            </a:r>
          </a:p>
          <a:p>
            <a:pPr>
              <a:lnSpc>
                <a:spcPct val="83000"/>
              </a:lnSpc>
            </a:pPr>
            <a:r>
              <a:rPr lang="en-US" sz="2200" b="1" dirty="0">
                <a:solidFill>
                  <a:srgbClr val="0000FF"/>
                </a:solidFill>
                <a:latin typeface="Courier New" charset="0"/>
              </a:rPr>
              <a:t>Hello World</a:t>
            </a:r>
          </a:p>
          <a:p>
            <a:pPr>
              <a:lnSpc>
                <a:spcPct val="83000"/>
              </a:lnSpc>
            </a:pPr>
            <a:r>
              <a:rPr lang="en-US" sz="2200" b="1" dirty="0">
                <a:solidFill>
                  <a:srgbClr val="0000FF"/>
                </a:solidFill>
                <a:latin typeface="Courier New" charset="0"/>
              </a:rPr>
              <a:t>Hello World</a:t>
            </a:r>
          </a:p>
          <a:p>
            <a:pPr>
              <a:lnSpc>
                <a:spcPct val="83000"/>
              </a:lnSpc>
            </a:pPr>
            <a:r>
              <a:rPr lang="en-US" sz="2200" b="1" dirty="0">
                <a:latin typeface="Courier New" charset="0"/>
              </a:rPr>
              <a:t>$</a:t>
            </a:r>
          </a:p>
          <a:p>
            <a:pPr>
              <a:lnSpc>
                <a:spcPct val="83000"/>
              </a:lnSpc>
            </a:pPr>
            <a:endParaRPr lang="en-US" sz="2200" b="1" dirty="0">
              <a:latin typeface="Courier New" charset="0"/>
            </a:endParaRPr>
          </a:p>
        </p:txBody>
      </p:sp>
      <p:sp>
        <p:nvSpPr>
          <p:cNvPr id="2" name="Slide Number Placeholder 1"/>
          <p:cNvSpPr>
            <a:spLocks noGrp="1"/>
          </p:cNvSpPr>
          <p:nvPr>
            <p:ph type="sldNum" sz="quarter" idx="12"/>
          </p:nvPr>
        </p:nvSpPr>
        <p:spPr/>
        <p:txBody>
          <a:bodyPr/>
          <a:lstStyle/>
          <a:p>
            <a:fld id="{7B14E791-165F-344E-BF0E-59CD826800BF}" type="slidenum">
              <a:rPr lang="en-US" smtClean="0"/>
              <a:pPr/>
              <a:t>7</a:t>
            </a:fld>
            <a:endParaRPr lang="en-US" dirty="0"/>
          </a:p>
        </p:txBody>
      </p:sp>
      <p:sp>
        <p:nvSpPr>
          <p:cNvPr id="5" name="Text Box 2"/>
          <p:cNvSpPr txBox="1">
            <a:spLocks noChangeArrowheads="1"/>
          </p:cNvSpPr>
          <p:nvPr/>
        </p:nvSpPr>
        <p:spPr bwMode="auto">
          <a:xfrm>
            <a:off x="4876800" y="4114800"/>
            <a:ext cx="4038600" cy="2514600"/>
          </a:xfrm>
          <a:prstGeom prst="rect">
            <a:avLst/>
          </a:prstGeom>
          <a:solidFill>
            <a:srgbClr val="CCFF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2124"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9pPr>
          </a:lstStyle>
          <a:p>
            <a:pPr>
              <a:lnSpc>
                <a:spcPct val="83000"/>
              </a:lnSpc>
            </a:pPr>
            <a:r>
              <a:rPr lang="en-US" sz="1400" b="1" dirty="0">
                <a:latin typeface="Courier New" charset="0"/>
              </a:rPr>
              <a:t>#include &lt;</a:t>
            </a:r>
            <a:r>
              <a:rPr lang="en-US" sz="1400" b="1" dirty="0" err="1">
                <a:latin typeface="Courier New" charset="0"/>
              </a:rPr>
              <a:t>stdlib.h</a:t>
            </a:r>
            <a:r>
              <a:rPr lang="en-US" sz="1400" b="1" dirty="0">
                <a:latin typeface="Courier New" charset="0"/>
              </a:rPr>
              <a:t>&gt;</a:t>
            </a:r>
          </a:p>
          <a:p>
            <a:pPr>
              <a:lnSpc>
                <a:spcPct val="83000"/>
              </a:lnSpc>
            </a:pPr>
            <a:r>
              <a:rPr lang="en-US" sz="1400" b="1" dirty="0">
                <a:latin typeface="Courier New" charset="0"/>
              </a:rPr>
              <a:t>#include &lt;</a:t>
            </a:r>
            <a:r>
              <a:rPr lang="en-US" sz="1400" b="1" dirty="0" err="1">
                <a:latin typeface="Courier New" charset="0"/>
              </a:rPr>
              <a:t>stdio.h</a:t>
            </a:r>
            <a:r>
              <a:rPr lang="en-US" sz="1400" b="1" dirty="0" smtClean="0">
                <a:latin typeface="Courier New" charset="0"/>
              </a:rPr>
              <a:t>&gt;</a:t>
            </a:r>
            <a:endParaRPr lang="en-US" sz="1400" b="1" dirty="0">
              <a:latin typeface="Courier New" charset="0"/>
            </a:endParaRPr>
          </a:p>
          <a:p>
            <a:pPr>
              <a:lnSpc>
                <a:spcPct val="83000"/>
              </a:lnSpc>
            </a:pPr>
            <a:endParaRPr lang="en-US" sz="1400" b="1" dirty="0">
              <a:latin typeface="Courier New" charset="0"/>
            </a:endParaRPr>
          </a:p>
          <a:p>
            <a:pPr>
              <a:lnSpc>
                <a:spcPct val="83000"/>
              </a:lnSpc>
            </a:pPr>
            <a:r>
              <a:rPr lang="en-US" sz="1400" b="1" dirty="0" err="1">
                <a:latin typeface="Courier New" charset="0"/>
              </a:rPr>
              <a:t>int</a:t>
            </a:r>
            <a:r>
              <a:rPr lang="en-US" sz="1400" b="1" dirty="0">
                <a:latin typeface="Courier New" charset="0"/>
              </a:rPr>
              <a:t> main(</a:t>
            </a:r>
            <a:r>
              <a:rPr lang="en-US" sz="1400" b="1" dirty="0" err="1">
                <a:latin typeface="Courier New" charset="0"/>
              </a:rPr>
              <a:t>int</a:t>
            </a:r>
            <a:r>
              <a:rPr lang="en-US" sz="1400" b="1" dirty="0">
                <a:latin typeface="Courier New" charset="0"/>
              </a:rPr>
              <a:t> </a:t>
            </a:r>
            <a:r>
              <a:rPr lang="en-US" sz="1400" b="1" dirty="0" err="1">
                <a:latin typeface="Courier New" charset="0"/>
              </a:rPr>
              <a:t>argc</a:t>
            </a:r>
            <a:r>
              <a:rPr lang="en-US" sz="1400" b="1" dirty="0">
                <a:latin typeface="Courier New" charset="0"/>
              </a:rPr>
              <a:t>, char *</a:t>
            </a:r>
            <a:r>
              <a:rPr lang="en-US" sz="1400" b="1" dirty="0" err="1">
                <a:latin typeface="Courier New" charset="0"/>
              </a:rPr>
              <a:t>argv</a:t>
            </a:r>
            <a:r>
              <a:rPr lang="en-US" sz="1400" b="1" dirty="0">
                <a:latin typeface="Courier New" charset="0"/>
              </a:rPr>
              <a:t>[]) {</a:t>
            </a:r>
          </a:p>
          <a:p>
            <a:pPr>
              <a:lnSpc>
                <a:spcPct val="83000"/>
              </a:lnSpc>
            </a:pPr>
            <a:endParaRPr lang="en-US" sz="1400" b="1" dirty="0">
              <a:latin typeface="Courier New" charset="0"/>
            </a:endParaRPr>
          </a:p>
          <a:p>
            <a:pPr>
              <a:lnSpc>
                <a:spcPct val="83000"/>
              </a:lnSpc>
            </a:pPr>
            <a:r>
              <a:rPr lang="en-US" sz="1400" b="1" dirty="0">
                <a:latin typeface="Courier New" charset="0"/>
              </a:rPr>
              <a:t>   </a:t>
            </a:r>
            <a:r>
              <a:rPr lang="en-US" sz="1400" b="1" dirty="0">
                <a:solidFill>
                  <a:srgbClr val="0000FF"/>
                </a:solidFill>
                <a:latin typeface="Courier New" charset="0"/>
              </a:rPr>
              <a:t>#pragma </a:t>
            </a:r>
            <a:r>
              <a:rPr lang="en-US" sz="1400" b="1" dirty="0" err="1">
                <a:solidFill>
                  <a:srgbClr val="0000FF"/>
                </a:solidFill>
                <a:latin typeface="Courier New" charset="0"/>
              </a:rPr>
              <a:t>omp</a:t>
            </a:r>
            <a:r>
              <a:rPr lang="en-US" sz="1400" b="1" dirty="0">
                <a:solidFill>
                  <a:srgbClr val="0000FF"/>
                </a:solidFill>
                <a:latin typeface="Courier New" charset="0"/>
              </a:rPr>
              <a:t> parallel</a:t>
            </a:r>
          </a:p>
          <a:p>
            <a:pPr>
              <a:lnSpc>
                <a:spcPct val="83000"/>
              </a:lnSpc>
            </a:pPr>
            <a:r>
              <a:rPr lang="en-US" sz="1400" b="1" dirty="0">
                <a:solidFill>
                  <a:srgbClr val="0000FF"/>
                </a:solidFill>
                <a:latin typeface="Courier New" charset="0"/>
              </a:rPr>
              <a:t>   {</a:t>
            </a:r>
          </a:p>
          <a:p>
            <a:pPr>
              <a:lnSpc>
                <a:spcPct val="83000"/>
              </a:lnSpc>
            </a:pPr>
            <a:r>
              <a:rPr lang="en-US" sz="1400" b="1" dirty="0">
                <a:latin typeface="Courier New" charset="0"/>
              </a:rPr>
              <a:t>          </a:t>
            </a:r>
            <a:r>
              <a:rPr lang="en-US" sz="1400" b="1" dirty="0" err="1">
                <a:latin typeface="Courier New" charset="0"/>
              </a:rPr>
              <a:t>printf</a:t>
            </a:r>
            <a:r>
              <a:rPr lang="en-US" sz="1400" b="1" dirty="0">
                <a:latin typeface="Courier New" charset="0"/>
              </a:rPr>
              <a:t>("Hello World\n");</a:t>
            </a:r>
          </a:p>
          <a:p>
            <a:pPr>
              <a:lnSpc>
                <a:spcPct val="83000"/>
              </a:lnSpc>
            </a:pPr>
            <a:r>
              <a:rPr lang="en-US" sz="1400" b="1" dirty="0">
                <a:latin typeface="Courier New" charset="0"/>
              </a:rPr>
              <a:t>          </a:t>
            </a:r>
          </a:p>
          <a:p>
            <a:pPr>
              <a:lnSpc>
                <a:spcPct val="83000"/>
              </a:lnSpc>
            </a:pPr>
            <a:r>
              <a:rPr lang="en-US" sz="1400" b="1" dirty="0">
                <a:latin typeface="Courier New" charset="0"/>
              </a:rPr>
              <a:t>   </a:t>
            </a:r>
            <a:r>
              <a:rPr lang="en-US" sz="1400" b="1" dirty="0">
                <a:solidFill>
                  <a:srgbClr val="0000FF"/>
                </a:solidFill>
                <a:latin typeface="Courier New" charset="0"/>
              </a:rPr>
              <a:t>} // End of parallel region</a:t>
            </a:r>
          </a:p>
          <a:p>
            <a:pPr>
              <a:lnSpc>
                <a:spcPct val="83000"/>
              </a:lnSpc>
            </a:pPr>
            <a:r>
              <a:rPr lang="en-US" sz="1400" b="1" dirty="0">
                <a:latin typeface="Courier New" charset="0"/>
              </a:rPr>
              <a:t> </a:t>
            </a:r>
          </a:p>
          <a:p>
            <a:pPr>
              <a:lnSpc>
                <a:spcPct val="83000"/>
              </a:lnSpc>
            </a:pPr>
            <a:r>
              <a:rPr lang="en-US" sz="1400" b="1" dirty="0">
                <a:latin typeface="Courier New" charset="0"/>
              </a:rPr>
              <a:t>   return(0);</a:t>
            </a:r>
          </a:p>
          <a:p>
            <a:pPr>
              <a:lnSpc>
                <a:spcPct val="83000"/>
              </a:lnSpc>
            </a:pPr>
            <a:r>
              <a:rPr lang="en-US" sz="1400" b="1" dirty="0">
                <a:latin typeface="Courier New" charset="0"/>
              </a:rPr>
              <a:t>}</a:t>
            </a:r>
          </a:p>
        </p:txBody>
      </p:sp>
    </p:spTree>
    <p:extLst>
      <p:ext uri="{BB962C8B-B14F-4D97-AF65-F5344CB8AC3E}">
        <p14:creationId xmlns:p14="http://schemas.microsoft.com/office/powerpoint/2010/main" val="167981236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p:cNvSpPr>
          <p:nvPr>
            <p:ph type="title"/>
          </p:nvPr>
        </p:nvSpPr>
        <p:spPr>
          <a:noFill/>
        </p:spPr>
        <p:txBody>
          <a:bodyPr>
            <a:normAutofit/>
          </a:bodyPr>
          <a:lstStyle/>
          <a:p>
            <a:pPr eaLnBrk="1" hangingPunct="1"/>
            <a:r>
              <a:rPr lang="en-US" dirty="0" smtClean="0"/>
              <a:t>OpenMP </a:t>
            </a:r>
            <a:r>
              <a:rPr lang="en-US" dirty="0"/>
              <a:t>B</a:t>
            </a:r>
            <a:r>
              <a:rPr lang="en-US" dirty="0" smtClean="0"/>
              <a:t>est </a:t>
            </a:r>
            <a:r>
              <a:rPr lang="en-US" dirty="0"/>
              <a:t>P</a:t>
            </a:r>
            <a:r>
              <a:rPr lang="en-US" dirty="0" smtClean="0"/>
              <a:t>ractices</a:t>
            </a:r>
            <a:endParaRPr lang="en-US" dirty="0"/>
          </a:p>
        </p:txBody>
      </p:sp>
      <p:sp>
        <p:nvSpPr>
          <p:cNvPr id="109569" name="Rectangle 2"/>
          <p:cNvSpPr>
            <a:spLocks noGrp="1"/>
          </p:cNvSpPr>
          <p:nvPr>
            <p:ph idx="1"/>
          </p:nvPr>
        </p:nvSpPr>
        <p:spPr/>
        <p:txBody>
          <a:bodyPr/>
          <a:lstStyle/>
          <a:p>
            <a:pPr eaLnBrk="1" hangingPunct="1"/>
            <a:r>
              <a:rPr lang="en-US" dirty="0"/>
              <a:t>P</a:t>
            </a:r>
            <a:r>
              <a:rPr lang="en-US" dirty="0" smtClean="0"/>
              <a:t>ipeline processing to overlap I/O and computations</a:t>
            </a:r>
          </a:p>
          <a:p>
            <a:pPr eaLnBrk="1" hangingPunct="1">
              <a:buFont typeface="Wingdings 2" pitchFamily="18" charset="2"/>
              <a:buNone/>
            </a:pPr>
            <a:r>
              <a:rPr lang="en-US" dirty="0" smtClean="0"/>
              <a:t>         </a:t>
            </a:r>
          </a:p>
        </p:txBody>
      </p:sp>
      <p:sp>
        <p:nvSpPr>
          <p:cNvPr id="253956" name="Text Box 4"/>
          <p:cNvSpPr txBox="1">
            <a:spLocks noChangeArrowheads="1"/>
          </p:cNvSpPr>
          <p:nvPr/>
        </p:nvSpPr>
        <p:spPr bwMode="auto">
          <a:xfrm>
            <a:off x="1752600" y="2743200"/>
            <a:ext cx="4953000" cy="2554545"/>
          </a:xfrm>
          <a:prstGeom prst="rect">
            <a:avLst/>
          </a:prstGeom>
          <a:solidFill>
            <a:schemeClr val="accent1">
              <a:lumMod val="20000"/>
              <a:lumOff val="80000"/>
            </a:schemeClr>
          </a:solidFill>
          <a:ln>
            <a:noFill/>
          </a:ln>
          <a:effectLst/>
          <a:extLst/>
        </p:spPr>
        <p:txBody>
          <a:bodyPr wrap="square">
            <a:spAutoFit/>
          </a:bodyPr>
          <a:lstStyle/>
          <a:p>
            <a:r>
              <a:rPr lang="en-US" sz="2000" b="0" dirty="0"/>
              <a:t>for (</a:t>
            </a:r>
            <a:r>
              <a:rPr lang="en-US" sz="2000" b="0" dirty="0" err="1"/>
              <a:t>i</a:t>
            </a:r>
            <a:r>
              <a:rPr lang="en-US" sz="2000" b="0" dirty="0"/>
              <a:t>=0; </a:t>
            </a:r>
            <a:r>
              <a:rPr lang="en-US" sz="2000" b="0" dirty="0" err="1"/>
              <a:t>i</a:t>
            </a:r>
            <a:r>
              <a:rPr lang="en-US" sz="2000" b="0" dirty="0"/>
              <a:t>&lt;N; </a:t>
            </a:r>
            <a:r>
              <a:rPr lang="en-US" sz="2000" b="0" dirty="0" err="1"/>
              <a:t>i</a:t>
            </a:r>
            <a:r>
              <a:rPr lang="en-US" sz="2000" b="0" dirty="0"/>
              <a:t>++</a:t>
            </a:r>
            <a:r>
              <a:rPr lang="en-US" sz="2000" b="0" dirty="0" smtClean="0"/>
              <a:t>) {</a:t>
            </a:r>
            <a:endParaRPr lang="en-US" sz="2000" b="0" dirty="0"/>
          </a:p>
          <a:p>
            <a:r>
              <a:rPr lang="en-US" sz="2000" b="0" dirty="0"/>
              <a:t>  </a:t>
            </a:r>
            <a:r>
              <a:rPr lang="en-US" sz="2000" b="0" dirty="0" smtClean="0"/>
              <a:t> </a:t>
            </a:r>
            <a:r>
              <a:rPr lang="en-US" sz="2000" b="0" dirty="0" err="1" smtClean="0"/>
              <a:t>ReadFromFile</a:t>
            </a:r>
            <a:r>
              <a:rPr lang="en-US" sz="2000" b="0" dirty="0"/>
              <a:t>(</a:t>
            </a:r>
            <a:r>
              <a:rPr lang="en-US" sz="2000" b="0" dirty="0" err="1"/>
              <a:t>i</a:t>
            </a:r>
            <a:r>
              <a:rPr lang="en-US" sz="2000" b="0" dirty="0"/>
              <a:t>,…)</a:t>
            </a:r>
            <a:r>
              <a:rPr lang="en-US" sz="2000" b="0" dirty="0" smtClean="0"/>
              <a:t>;</a:t>
            </a:r>
          </a:p>
          <a:p>
            <a:endParaRPr lang="en-US" sz="2000" b="0" dirty="0"/>
          </a:p>
          <a:p>
            <a:r>
              <a:rPr lang="en-US" sz="2000" b="0" dirty="0" smtClean="0"/>
              <a:t>   for</a:t>
            </a:r>
            <a:r>
              <a:rPr lang="en-US" sz="2000" b="0" dirty="0"/>
              <a:t>(j=0; j&lt;</a:t>
            </a:r>
            <a:r>
              <a:rPr lang="en-US" sz="2000" b="0" dirty="0" err="1"/>
              <a:t>ProcessingNum</a:t>
            </a:r>
            <a:r>
              <a:rPr lang="en-US" sz="2000" b="0" dirty="0"/>
              <a:t>; j++)</a:t>
            </a:r>
          </a:p>
          <a:p>
            <a:r>
              <a:rPr lang="en-US" sz="2000" b="0" dirty="0"/>
              <a:t>   </a:t>
            </a:r>
            <a:r>
              <a:rPr lang="en-US" sz="2000" b="0" dirty="0" smtClean="0"/>
              <a:t>    </a:t>
            </a:r>
            <a:r>
              <a:rPr lang="en-US" sz="2000" b="0" dirty="0" err="1" smtClean="0"/>
              <a:t>ProcessData</a:t>
            </a:r>
            <a:r>
              <a:rPr lang="en-US" sz="2000" b="0" dirty="0" smtClean="0"/>
              <a:t>(</a:t>
            </a:r>
            <a:r>
              <a:rPr lang="en-US" sz="2000" b="0" dirty="0" err="1" smtClean="0"/>
              <a:t>i</a:t>
            </a:r>
            <a:r>
              <a:rPr lang="en-US" sz="2000" b="0" dirty="0" smtClean="0"/>
              <a:t>, j);</a:t>
            </a:r>
          </a:p>
          <a:p>
            <a:endParaRPr lang="en-US" sz="2000" b="0" dirty="0"/>
          </a:p>
          <a:p>
            <a:r>
              <a:rPr lang="en-US" sz="2000" b="0" dirty="0" smtClean="0"/>
              <a:t>   </a:t>
            </a:r>
            <a:r>
              <a:rPr lang="en-US" sz="2000" b="0" dirty="0" err="1" smtClean="0"/>
              <a:t>WriteResultsToFile</a:t>
            </a:r>
            <a:r>
              <a:rPr lang="en-US" sz="2000" b="0" dirty="0"/>
              <a:t>(</a:t>
            </a:r>
            <a:r>
              <a:rPr lang="en-US" sz="2000" b="0" dirty="0" err="1"/>
              <a:t>i</a:t>
            </a:r>
            <a:r>
              <a:rPr lang="en-US" sz="2000" b="0" dirty="0"/>
              <a:t>) </a:t>
            </a:r>
            <a:endParaRPr lang="en-US" sz="2000" b="0" dirty="0" smtClean="0"/>
          </a:p>
          <a:p>
            <a:r>
              <a:rPr lang="en-US" sz="2000" b="0" dirty="0"/>
              <a:t>}</a:t>
            </a:r>
          </a:p>
        </p:txBody>
      </p:sp>
      <p:sp>
        <p:nvSpPr>
          <p:cNvPr id="2" name="Slide Number Placeholder 1"/>
          <p:cNvSpPr>
            <a:spLocks noGrp="1"/>
          </p:cNvSpPr>
          <p:nvPr>
            <p:ph type="sldNum" sz="quarter" idx="12"/>
          </p:nvPr>
        </p:nvSpPr>
        <p:spPr/>
        <p:txBody>
          <a:bodyPr/>
          <a:lstStyle/>
          <a:p>
            <a:fld id="{7B14E791-165F-344E-BF0E-59CD826800BF}" type="slidenum">
              <a:rPr lang="en-US" smtClean="0"/>
              <a:pPr/>
              <a:t>70</a:t>
            </a:fld>
            <a:endParaRPr lang="en-US" dirty="0"/>
          </a:p>
        </p:txBody>
      </p:sp>
    </p:spTree>
    <p:extLst>
      <p:ext uri="{BB962C8B-B14F-4D97-AF65-F5344CB8AC3E}">
        <p14:creationId xmlns:p14="http://schemas.microsoft.com/office/powerpoint/2010/main" val="10627871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Grp="1"/>
          </p:cNvSpPr>
          <p:nvPr>
            <p:ph type="title"/>
          </p:nvPr>
        </p:nvSpPr>
        <p:spPr>
          <a:xfrm>
            <a:off x="457200" y="-152400"/>
            <a:ext cx="7467600" cy="1143000"/>
          </a:xfrm>
          <a:noFill/>
        </p:spPr>
        <p:txBody>
          <a:bodyPr>
            <a:normAutofit/>
          </a:bodyPr>
          <a:lstStyle/>
          <a:p>
            <a:pPr eaLnBrk="1" hangingPunct="1"/>
            <a:r>
              <a:rPr lang="en-US" dirty="0" smtClean="0"/>
              <a:t>OpenMP Best </a:t>
            </a:r>
            <a:r>
              <a:rPr lang="en-US" dirty="0"/>
              <a:t>P</a:t>
            </a:r>
            <a:r>
              <a:rPr lang="en-US" dirty="0" smtClean="0"/>
              <a:t>ractices</a:t>
            </a:r>
            <a:endParaRPr lang="en-US" dirty="0"/>
          </a:p>
        </p:txBody>
      </p:sp>
      <p:sp>
        <p:nvSpPr>
          <p:cNvPr id="252934" name="Text Box 6"/>
          <p:cNvSpPr txBox="1">
            <a:spLocks noChangeArrowheads="1"/>
          </p:cNvSpPr>
          <p:nvPr/>
        </p:nvSpPr>
        <p:spPr bwMode="auto">
          <a:xfrm>
            <a:off x="3886200" y="1294685"/>
            <a:ext cx="4953000" cy="4801315"/>
          </a:xfrm>
          <a:prstGeom prst="rect">
            <a:avLst/>
          </a:prstGeom>
          <a:solidFill>
            <a:schemeClr val="accent1">
              <a:lumMod val="20000"/>
              <a:lumOff val="80000"/>
            </a:schemeClr>
          </a:solidFill>
          <a:ln>
            <a:noFill/>
          </a:ln>
          <a:effectLst/>
          <a:extLst/>
        </p:spPr>
        <p:txBody>
          <a:bodyPr wrap="square">
            <a:spAutoFit/>
          </a:bodyPr>
          <a:lstStyle/>
          <a:p>
            <a:r>
              <a:rPr lang="en-US" sz="1800" b="0" dirty="0">
                <a:solidFill>
                  <a:srgbClr val="003BF8"/>
                </a:solidFill>
              </a:rPr>
              <a:t>#pragma </a:t>
            </a:r>
            <a:r>
              <a:rPr lang="en-US" sz="1800" b="0" dirty="0" err="1">
                <a:solidFill>
                  <a:srgbClr val="003BF8"/>
                </a:solidFill>
              </a:rPr>
              <a:t>omp</a:t>
            </a:r>
            <a:r>
              <a:rPr lang="en-US" sz="1800" b="0" dirty="0">
                <a:solidFill>
                  <a:srgbClr val="003BF8"/>
                </a:solidFill>
              </a:rPr>
              <a:t> parallel</a:t>
            </a:r>
          </a:p>
          <a:p>
            <a:r>
              <a:rPr lang="en-US" sz="1800" b="0" dirty="0"/>
              <a:t>{</a:t>
            </a:r>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single</a:t>
            </a:r>
          </a:p>
          <a:p>
            <a:r>
              <a:rPr lang="en-US" sz="1800" b="0" dirty="0"/>
              <a:t> </a:t>
            </a:r>
            <a:r>
              <a:rPr lang="en-US" sz="1800" b="0" dirty="0" smtClean="0"/>
              <a:t>   { </a:t>
            </a:r>
            <a:r>
              <a:rPr lang="en-US" sz="1800" b="0" dirty="0" err="1" smtClean="0"/>
              <a:t>ReadFromFile</a:t>
            </a:r>
            <a:r>
              <a:rPr lang="en-US" sz="1800" b="0" dirty="0"/>
              <a:t>(0,...)</a:t>
            </a:r>
            <a:r>
              <a:rPr lang="en-US" sz="1800" b="0" dirty="0" smtClean="0"/>
              <a:t>; }</a:t>
            </a:r>
            <a:endParaRPr lang="en-US" sz="1800" b="0" dirty="0"/>
          </a:p>
          <a:p>
            <a:r>
              <a:rPr lang="en-US" sz="1800" b="0" dirty="0"/>
              <a:t> </a:t>
            </a:r>
          </a:p>
          <a:p>
            <a:r>
              <a:rPr lang="en-US" sz="1800" b="0" dirty="0" smtClean="0"/>
              <a:t>    for </a:t>
            </a:r>
            <a:r>
              <a:rPr lang="en-US" sz="1800" b="0" dirty="0"/>
              <a:t>(</a:t>
            </a:r>
            <a:r>
              <a:rPr lang="en-US" sz="1800" b="0" dirty="0" err="1"/>
              <a:t>i</a:t>
            </a:r>
            <a:r>
              <a:rPr lang="en-US" sz="1800" b="0" dirty="0"/>
              <a:t>=0; </a:t>
            </a:r>
            <a:r>
              <a:rPr lang="en-US" sz="1800" b="0" dirty="0" err="1"/>
              <a:t>i</a:t>
            </a:r>
            <a:r>
              <a:rPr lang="en-US" sz="1800" b="0" dirty="0"/>
              <a:t>&lt;</a:t>
            </a:r>
            <a:r>
              <a:rPr lang="en-US" sz="1800" b="0" dirty="0" smtClean="0"/>
              <a:t>N; </a:t>
            </a:r>
            <a:r>
              <a:rPr lang="en-US" sz="1800" b="0" dirty="0" err="1"/>
              <a:t>i</a:t>
            </a:r>
            <a:r>
              <a:rPr lang="en-US" sz="1800" b="0" dirty="0"/>
              <a:t>++) {</a:t>
            </a:r>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single </a:t>
            </a:r>
            <a:r>
              <a:rPr lang="en-US" sz="1800" b="1" dirty="0" err="1">
                <a:solidFill>
                  <a:srgbClr val="003BF8"/>
                </a:solidFill>
              </a:rPr>
              <a:t>nowait</a:t>
            </a:r>
            <a:endParaRPr lang="en-US" sz="1800" b="1" dirty="0">
              <a:solidFill>
                <a:srgbClr val="003BF8"/>
              </a:solidFill>
            </a:endParaRPr>
          </a:p>
          <a:p>
            <a:r>
              <a:rPr lang="en-US" sz="1800" b="0" dirty="0"/>
              <a:t> </a:t>
            </a:r>
            <a:r>
              <a:rPr lang="en-US" sz="1800" b="0" dirty="0" smtClean="0"/>
              <a:t>       { if (</a:t>
            </a:r>
            <a:r>
              <a:rPr lang="en-US" sz="1800" b="0" dirty="0" err="1" smtClean="0"/>
              <a:t>i</a:t>
            </a:r>
            <a:r>
              <a:rPr lang="en-US" sz="1800" b="0" dirty="0" smtClean="0"/>
              <a:t>&lt;N-1) </a:t>
            </a:r>
            <a:r>
              <a:rPr lang="en-US" sz="1800" b="0" dirty="0" err="1" smtClean="0"/>
              <a:t>ReadFromFile</a:t>
            </a:r>
            <a:r>
              <a:rPr lang="en-US" sz="1800" b="0" dirty="0"/>
              <a:t>(i+1,….)</a:t>
            </a:r>
            <a:r>
              <a:rPr lang="en-US" sz="1800" b="0" dirty="0" smtClean="0"/>
              <a:t>; }</a:t>
            </a:r>
            <a:endParaRPr lang="en-US" sz="1800" b="0" dirty="0"/>
          </a:p>
          <a:p>
            <a:endParaRPr lang="en-US" sz="1800" b="0" dirty="0"/>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for schedule(dynamic)</a:t>
            </a:r>
          </a:p>
          <a:p>
            <a:r>
              <a:rPr lang="en-US" sz="1800" b="0" dirty="0"/>
              <a:t>   </a:t>
            </a:r>
            <a:r>
              <a:rPr lang="en-US" sz="1800" b="0" dirty="0" smtClean="0"/>
              <a:t>     for </a:t>
            </a:r>
            <a:r>
              <a:rPr lang="en-US" sz="1800" b="0" dirty="0"/>
              <a:t>(j=0; j&lt;</a:t>
            </a:r>
            <a:r>
              <a:rPr lang="en-US" sz="1800" b="0" dirty="0" err="1"/>
              <a:t>ProcessingNum</a:t>
            </a:r>
            <a:r>
              <a:rPr lang="en-US" sz="1800" b="0" dirty="0"/>
              <a:t>; j++)</a:t>
            </a:r>
          </a:p>
          <a:p>
            <a:r>
              <a:rPr lang="en-US" sz="1800" b="0" dirty="0"/>
              <a:t>    </a:t>
            </a:r>
            <a:r>
              <a:rPr lang="en-US" sz="1800" b="0" dirty="0" smtClean="0"/>
              <a:t>        </a:t>
            </a:r>
            <a:r>
              <a:rPr lang="en-US" sz="1800" b="0" dirty="0" err="1" smtClean="0"/>
              <a:t>ProcessChunkOfData</a:t>
            </a:r>
            <a:r>
              <a:rPr lang="en-US" sz="1800" b="0" dirty="0" smtClean="0"/>
              <a:t>(</a:t>
            </a:r>
            <a:r>
              <a:rPr lang="en-US" sz="1800" b="0" dirty="0" err="1" smtClean="0"/>
              <a:t>i</a:t>
            </a:r>
            <a:r>
              <a:rPr lang="en-US" sz="1800" b="0" dirty="0" smtClean="0"/>
              <a:t>, j);</a:t>
            </a:r>
          </a:p>
          <a:p>
            <a:endParaRPr lang="en-US" sz="1800" b="0" dirty="0"/>
          </a:p>
          <a:p>
            <a:r>
              <a:rPr lang="en-US" sz="1800" b="0" dirty="0" smtClean="0">
                <a:solidFill>
                  <a:srgbClr val="003BF8"/>
                </a:solidFill>
              </a:rPr>
              <a:t>        #</a:t>
            </a:r>
            <a:r>
              <a:rPr lang="en-US" sz="1800" b="0" dirty="0">
                <a:solidFill>
                  <a:srgbClr val="003BF8"/>
                </a:solidFill>
              </a:rPr>
              <a:t>pragma </a:t>
            </a:r>
            <a:r>
              <a:rPr lang="en-US" sz="1800" b="0" dirty="0" err="1">
                <a:solidFill>
                  <a:srgbClr val="003BF8"/>
                </a:solidFill>
              </a:rPr>
              <a:t>omp</a:t>
            </a:r>
            <a:r>
              <a:rPr lang="en-US" sz="1800" b="0" dirty="0">
                <a:solidFill>
                  <a:srgbClr val="003BF8"/>
                </a:solidFill>
              </a:rPr>
              <a:t> single </a:t>
            </a:r>
            <a:r>
              <a:rPr lang="en-US" sz="1800" b="0" dirty="0" err="1">
                <a:solidFill>
                  <a:srgbClr val="003BF8"/>
                </a:solidFill>
              </a:rPr>
              <a:t>nowait</a:t>
            </a:r>
            <a:endParaRPr lang="en-US" sz="1800" b="0" dirty="0">
              <a:solidFill>
                <a:srgbClr val="003BF8"/>
              </a:solidFill>
            </a:endParaRPr>
          </a:p>
          <a:p>
            <a:r>
              <a:rPr lang="en-US" sz="1800" b="0" dirty="0"/>
              <a:t>   </a:t>
            </a:r>
            <a:r>
              <a:rPr lang="en-US" sz="1800" b="0" dirty="0" smtClean="0"/>
              <a:t>     { </a:t>
            </a:r>
            <a:r>
              <a:rPr lang="en-US" sz="1800" b="0" dirty="0" err="1" smtClean="0"/>
              <a:t>WriteResultsToFile</a:t>
            </a:r>
            <a:r>
              <a:rPr lang="en-US" sz="1800" b="0" dirty="0"/>
              <a:t>(</a:t>
            </a:r>
            <a:r>
              <a:rPr lang="en-US" sz="1800" b="0" dirty="0" err="1"/>
              <a:t>i</a:t>
            </a:r>
            <a:r>
              <a:rPr lang="en-US" sz="1800" b="0" dirty="0"/>
              <a:t>)</a:t>
            </a:r>
            <a:r>
              <a:rPr lang="en-US" sz="1800" b="0" dirty="0" smtClean="0"/>
              <a:t>; }</a:t>
            </a:r>
            <a:endParaRPr lang="en-US" sz="1800" b="0" dirty="0"/>
          </a:p>
          <a:p>
            <a:r>
              <a:rPr lang="en-US" sz="1800" b="0" dirty="0"/>
              <a:t> </a:t>
            </a:r>
            <a:r>
              <a:rPr lang="en-US" sz="1800" b="0" dirty="0" smtClean="0"/>
              <a:t>   } </a:t>
            </a:r>
            <a:endParaRPr lang="en-US" sz="1800" b="0" dirty="0"/>
          </a:p>
          <a:p>
            <a:r>
              <a:rPr lang="en-US" sz="1800" b="0" dirty="0" smtClean="0"/>
              <a:t>}</a:t>
            </a:r>
            <a:endParaRPr lang="en-US" sz="1800" b="0" dirty="0"/>
          </a:p>
        </p:txBody>
      </p:sp>
      <p:sp>
        <p:nvSpPr>
          <p:cNvPr id="5" name="Rectangle 3"/>
          <p:cNvSpPr>
            <a:spLocks noGrp="1"/>
          </p:cNvSpPr>
          <p:nvPr>
            <p:ph idx="1"/>
          </p:nvPr>
        </p:nvSpPr>
        <p:spPr>
          <a:xfrm>
            <a:off x="304800" y="1295400"/>
            <a:ext cx="3352800" cy="5029200"/>
          </a:xfrm>
        </p:spPr>
        <p:txBody>
          <a:bodyPr>
            <a:normAutofit/>
          </a:bodyPr>
          <a:lstStyle/>
          <a:p>
            <a:r>
              <a:rPr lang="en-US" sz="2800" dirty="0"/>
              <a:t>Pipeline Processing</a:t>
            </a:r>
          </a:p>
          <a:p>
            <a:r>
              <a:rPr lang="en-US" sz="2800" dirty="0"/>
              <a:t>Pre-fetches I/O</a:t>
            </a:r>
          </a:p>
          <a:p>
            <a:r>
              <a:rPr lang="en-US" sz="2800" dirty="0"/>
              <a:t>Threads </a:t>
            </a:r>
            <a:r>
              <a:rPr lang="en-US" sz="2800" dirty="0" smtClean="0"/>
              <a:t>reading  </a:t>
            </a:r>
            <a:r>
              <a:rPr lang="en-US" sz="2800" dirty="0"/>
              <a:t>or </a:t>
            </a:r>
            <a:r>
              <a:rPr lang="en-US" sz="2800" dirty="0" smtClean="0"/>
              <a:t>writing </a:t>
            </a:r>
            <a:r>
              <a:rPr lang="en-US" sz="2800" dirty="0"/>
              <a:t>files joins the </a:t>
            </a:r>
            <a:r>
              <a:rPr lang="en-US" sz="2800" dirty="0" smtClean="0"/>
              <a:t>computations</a:t>
            </a:r>
            <a:endParaRPr lang="en-US" sz="2800" dirty="0"/>
          </a:p>
        </p:txBody>
      </p:sp>
      <p:sp>
        <p:nvSpPr>
          <p:cNvPr id="6" name="Rectangle 6"/>
          <p:cNvSpPr>
            <a:spLocks noChangeArrowheads="1"/>
          </p:cNvSpPr>
          <p:nvPr/>
        </p:nvSpPr>
        <p:spPr bwMode="auto">
          <a:xfrm>
            <a:off x="228600" y="3874902"/>
            <a:ext cx="3384550" cy="2678298"/>
          </a:xfrm>
          <a:prstGeom prst="rect">
            <a:avLst/>
          </a:prstGeom>
          <a:solidFill>
            <a:schemeClr val="accent2">
              <a:lumMod val="40000"/>
              <a:lumOff val="60000"/>
            </a:schemeClr>
          </a:solidFill>
          <a:ln w="12700">
            <a:solidFill>
              <a:schemeClr val="tx1"/>
            </a:solidFill>
            <a:miter lim="800000"/>
            <a:headEnd/>
            <a:tailEnd/>
          </a:ln>
          <a:effectLst>
            <a:outerShdw dist="107763" dir="2700000" algn="ctr" rotWithShape="0">
              <a:schemeClr val="accent6">
                <a:lumMod val="40000"/>
                <a:lumOff val="60000"/>
              </a:schemeClr>
            </a:outerShdw>
          </a:effectLst>
        </p:spPr>
        <p:txBody>
          <a:bodyPr wrap="square" lIns="92075" tIns="46038" rIns="92075" bIns="46038">
            <a:spAutoFit/>
          </a:bodyPr>
          <a:lstStyle/>
          <a:p>
            <a:pPr>
              <a:spcBef>
                <a:spcPct val="50000"/>
              </a:spcBef>
              <a:defRPr/>
            </a:pPr>
            <a:r>
              <a:rPr lang="en-US" sz="2400" b="0" dirty="0" smtClean="0">
                <a:latin typeface="Arial" charset="0"/>
                <a:ea typeface="+mn-ea"/>
              </a:rPr>
              <a:t>The implicit barrier here is very important: 1) file </a:t>
            </a:r>
            <a:r>
              <a:rPr lang="en-US" sz="2400" b="0" dirty="0" err="1" smtClean="0">
                <a:latin typeface="Arial" charset="0"/>
                <a:ea typeface="+mn-ea"/>
              </a:rPr>
              <a:t>i</a:t>
            </a:r>
            <a:r>
              <a:rPr lang="en-US" sz="2400" b="0" dirty="0" smtClean="0">
                <a:latin typeface="Arial" charset="0"/>
                <a:ea typeface="+mn-ea"/>
              </a:rPr>
              <a:t> is finished so we can write to file. 2) file i+1 is read in so we can process in the next loop iteration</a:t>
            </a:r>
            <a:endParaRPr lang="en-US" sz="2400" b="0" dirty="0">
              <a:latin typeface="Arial" charset="0"/>
              <a:ea typeface="+mn-ea"/>
            </a:endParaRPr>
          </a:p>
        </p:txBody>
      </p:sp>
      <p:cxnSp>
        <p:nvCxnSpPr>
          <p:cNvPr id="3" name="Straight Arrow Connector 2"/>
          <p:cNvCxnSpPr>
            <a:stCxn id="6" idx="3"/>
          </p:cNvCxnSpPr>
          <p:nvPr/>
        </p:nvCxnSpPr>
        <p:spPr>
          <a:xfrm flipV="1">
            <a:off x="3613150" y="4495800"/>
            <a:ext cx="958850" cy="71825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7B14E791-165F-344E-BF0E-59CD826800BF}" type="slidenum">
              <a:rPr lang="en-US" smtClean="0"/>
              <a:pPr/>
              <a:t>71</a:t>
            </a:fld>
            <a:endParaRPr lang="en-US" dirty="0"/>
          </a:p>
        </p:txBody>
      </p:sp>
      <p:grpSp>
        <p:nvGrpSpPr>
          <p:cNvPr id="15" name="Group 14"/>
          <p:cNvGrpSpPr/>
          <p:nvPr/>
        </p:nvGrpSpPr>
        <p:grpSpPr>
          <a:xfrm>
            <a:off x="4191000" y="1676400"/>
            <a:ext cx="4973618" cy="1981200"/>
            <a:chOff x="4191000" y="1676400"/>
            <a:chExt cx="4973618" cy="1981200"/>
          </a:xfrm>
        </p:grpSpPr>
        <p:sp>
          <p:nvSpPr>
            <p:cNvPr id="7" name="Oval 6"/>
            <p:cNvSpPr/>
            <p:nvPr/>
          </p:nvSpPr>
          <p:spPr>
            <a:xfrm>
              <a:off x="4191000" y="3276600"/>
              <a:ext cx="1219200" cy="381000"/>
            </a:xfrm>
            <a:prstGeom prst="ellipse">
              <a:avLst/>
            </a:prstGeom>
            <a:solidFill>
              <a:schemeClr val="bg1">
                <a:alpha val="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6"/>
            <p:cNvSpPr>
              <a:spLocks noChangeArrowheads="1"/>
            </p:cNvSpPr>
            <p:nvPr/>
          </p:nvSpPr>
          <p:spPr bwMode="auto">
            <a:xfrm>
              <a:off x="6421418" y="1676400"/>
              <a:ext cx="2743200" cy="831639"/>
            </a:xfrm>
            <a:prstGeom prst="rect">
              <a:avLst/>
            </a:prstGeom>
            <a:solidFill>
              <a:schemeClr val="accent2">
                <a:lumMod val="40000"/>
                <a:lumOff val="60000"/>
              </a:schemeClr>
            </a:solidFill>
            <a:ln w="12700">
              <a:solidFill>
                <a:schemeClr val="tx1"/>
              </a:solidFill>
              <a:miter lim="800000"/>
              <a:headEnd/>
              <a:tailEnd/>
            </a:ln>
            <a:effectLst>
              <a:outerShdw dist="107763" dir="2700000" algn="ctr" rotWithShape="0">
                <a:schemeClr val="accent6">
                  <a:lumMod val="40000"/>
                  <a:lumOff val="60000"/>
                </a:schemeClr>
              </a:outerShdw>
            </a:effectLst>
          </p:spPr>
          <p:txBody>
            <a:bodyPr wrap="square" lIns="92075" tIns="46038" rIns="92075" bIns="46038">
              <a:spAutoFit/>
            </a:bodyPr>
            <a:lstStyle/>
            <a:p>
              <a:pPr>
                <a:spcBef>
                  <a:spcPct val="50000"/>
                </a:spcBef>
                <a:defRPr/>
              </a:pPr>
              <a:r>
                <a:rPr lang="en-US" sz="2400" b="0" dirty="0" smtClean="0">
                  <a:latin typeface="Arial" charset="0"/>
                  <a:ea typeface="+mn-ea"/>
                </a:rPr>
                <a:t>For dealing with the last file</a:t>
              </a:r>
              <a:endParaRPr lang="en-US" sz="2400" b="0" dirty="0">
                <a:latin typeface="Arial" charset="0"/>
                <a:ea typeface="+mn-ea"/>
              </a:endParaRPr>
            </a:p>
          </p:txBody>
        </p:sp>
        <p:cxnSp>
          <p:nvCxnSpPr>
            <p:cNvPr id="11" name="Straight Arrow Connector 10"/>
            <p:cNvCxnSpPr>
              <a:stCxn id="10" idx="2"/>
              <a:endCxn id="7" idx="7"/>
            </p:cNvCxnSpPr>
            <p:nvPr/>
          </p:nvCxnSpPr>
          <p:spPr>
            <a:xfrm flipH="1">
              <a:off x="5231652" y="2508039"/>
              <a:ext cx="2561366" cy="82435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018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a:xfrm>
            <a:off x="279400" y="152400"/>
            <a:ext cx="8636000" cy="838200"/>
          </a:xfrm>
        </p:spPr>
        <p:txBody>
          <a:bodyPr>
            <a:normAutofit/>
          </a:bodyPr>
          <a:lstStyle/>
          <a:p>
            <a:pPr eaLnBrk="1" hangingPunct="1"/>
            <a:r>
              <a:rPr lang="en-US" dirty="0" smtClean="0"/>
              <a:t>OpenMP Best Practices</a:t>
            </a:r>
            <a:endParaRPr lang="en-US" dirty="0"/>
          </a:p>
        </p:txBody>
      </p:sp>
      <p:sp>
        <p:nvSpPr>
          <p:cNvPr id="111618" name="Rectangle 3"/>
          <p:cNvSpPr>
            <a:spLocks noGrp="1"/>
          </p:cNvSpPr>
          <p:nvPr>
            <p:ph idx="1"/>
          </p:nvPr>
        </p:nvSpPr>
        <p:spPr>
          <a:xfrm>
            <a:off x="304800" y="1219200"/>
            <a:ext cx="8610600" cy="2514600"/>
          </a:xfrm>
        </p:spPr>
        <p:txBody>
          <a:bodyPr>
            <a:normAutofit/>
          </a:bodyPr>
          <a:lstStyle/>
          <a:p>
            <a:pPr eaLnBrk="1" hangingPunct="1"/>
            <a:r>
              <a:rPr lang="en-US" dirty="0">
                <a:solidFill>
                  <a:srgbClr val="003BF8"/>
                </a:solidFill>
              </a:rPr>
              <a:t>s</a:t>
            </a:r>
            <a:r>
              <a:rPr lang="en-US" dirty="0" smtClean="0">
                <a:solidFill>
                  <a:srgbClr val="003BF8"/>
                </a:solidFill>
              </a:rPr>
              <a:t>ingle</a:t>
            </a:r>
            <a:r>
              <a:rPr lang="en-US" dirty="0" smtClean="0"/>
              <a:t> vs. </a:t>
            </a:r>
            <a:r>
              <a:rPr lang="en-US" dirty="0">
                <a:solidFill>
                  <a:srgbClr val="003BF8"/>
                </a:solidFill>
              </a:rPr>
              <a:t>m</a:t>
            </a:r>
            <a:r>
              <a:rPr lang="en-US" dirty="0" smtClean="0">
                <a:solidFill>
                  <a:srgbClr val="003BF8"/>
                </a:solidFill>
              </a:rPr>
              <a:t>aster</a:t>
            </a:r>
            <a:r>
              <a:rPr lang="en-US" dirty="0" smtClean="0"/>
              <a:t> work-sharing</a:t>
            </a:r>
          </a:p>
          <a:p>
            <a:pPr lvl="1" eaLnBrk="1" hangingPunct="1"/>
            <a:r>
              <a:rPr lang="en-US" dirty="0" smtClean="0">
                <a:solidFill>
                  <a:srgbClr val="003BF8"/>
                </a:solidFill>
              </a:rPr>
              <a:t>master</a:t>
            </a:r>
            <a:r>
              <a:rPr lang="en-US" dirty="0" smtClean="0"/>
              <a:t> is more efficient but requires thread 0 to be available</a:t>
            </a:r>
          </a:p>
          <a:p>
            <a:pPr lvl="1" eaLnBrk="1" hangingPunct="1"/>
            <a:r>
              <a:rPr lang="en-US" dirty="0">
                <a:solidFill>
                  <a:srgbClr val="003BF8"/>
                </a:solidFill>
              </a:rPr>
              <a:t>s</a:t>
            </a:r>
            <a:r>
              <a:rPr lang="en-US" dirty="0" smtClean="0">
                <a:solidFill>
                  <a:srgbClr val="003BF8"/>
                </a:solidFill>
              </a:rPr>
              <a:t>ingle</a:t>
            </a:r>
            <a:r>
              <a:rPr lang="en-US" dirty="0" smtClean="0"/>
              <a:t> is more efficient if </a:t>
            </a:r>
            <a:r>
              <a:rPr lang="en-US" dirty="0" smtClean="0">
                <a:solidFill>
                  <a:srgbClr val="003BF8"/>
                </a:solidFill>
              </a:rPr>
              <a:t>master</a:t>
            </a:r>
            <a:r>
              <a:rPr lang="en-US" dirty="0" smtClean="0"/>
              <a:t> thread not available</a:t>
            </a:r>
          </a:p>
          <a:p>
            <a:pPr lvl="1" eaLnBrk="1" hangingPunct="1"/>
            <a:r>
              <a:rPr lang="en-US" b="1" dirty="0">
                <a:solidFill>
                  <a:srgbClr val="003BF8"/>
                </a:solidFill>
              </a:rPr>
              <a:t>s</a:t>
            </a:r>
            <a:r>
              <a:rPr lang="en-US" b="1" dirty="0" smtClean="0">
                <a:solidFill>
                  <a:srgbClr val="003BF8"/>
                </a:solidFill>
              </a:rPr>
              <a:t>ingle </a:t>
            </a:r>
            <a:r>
              <a:rPr lang="en-US" b="1" dirty="0" smtClean="0"/>
              <a:t>has implicit barrier</a:t>
            </a:r>
          </a:p>
          <a:p>
            <a:pPr lvl="1" eaLnBrk="1" hangingPunct="1">
              <a:buFont typeface="Wingdings 2" pitchFamily="18" charset="2"/>
              <a:buNone/>
            </a:pPr>
            <a:endParaRPr lang="en-US" dirty="0" smtClean="0"/>
          </a:p>
        </p:txBody>
      </p:sp>
      <p:sp>
        <p:nvSpPr>
          <p:cNvPr id="2" name="Slide Number Placeholder 1"/>
          <p:cNvSpPr>
            <a:spLocks noGrp="1"/>
          </p:cNvSpPr>
          <p:nvPr>
            <p:ph type="sldNum" sz="quarter" idx="12"/>
          </p:nvPr>
        </p:nvSpPr>
        <p:spPr/>
        <p:txBody>
          <a:bodyPr/>
          <a:lstStyle/>
          <a:p>
            <a:fld id="{7B14E791-165F-344E-BF0E-59CD826800BF}" type="slidenum">
              <a:rPr lang="en-US" smtClean="0"/>
              <a:pPr/>
              <a:t>72</a:t>
            </a:fld>
            <a:endParaRPr lang="en-US" dirty="0"/>
          </a:p>
        </p:txBody>
      </p:sp>
    </p:spTree>
    <p:extLst>
      <p:ext uri="{BB962C8B-B14F-4D97-AF65-F5344CB8AC3E}">
        <p14:creationId xmlns:p14="http://schemas.microsoft.com/office/powerpoint/2010/main" val="943539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t>Cache Coherence</a:t>
            </a:r>
          </a:p>
        </p:txBody>
      </p:sp>
      <p:sp>
        <p:nvSpPr>
          <p:cNvPr id="963587" name="Rectangle 3"/>
          <p:cNvSpPr>
            <a:spLocks noGrp="1" noChangeArrowheads="1"/>
          </p:cNvSpPr>
          <p:nvPr>
            <p:ph idx="1"/>
          </p:nvPr>
        </p:nvSpPr>
        <p:spPr/>
        <p:txBody>
          <a:bodyPr/>
          <a:lstStyle/>
          <a:p>
            <a:r>
              <a:rPr lang="en-US" dirty="0"/>
              <a:t>Real-world shared memory systems have caches between memory and CPU</a:t>
            </a:r>
          </a:p>
          <a:p>
            <a:r>
              <a:rPr lang="en-US" dirty="0"/>
              <a:t>Copies of a single data item can exist in multiple caches</a:t>
            </a:r>
          </a:p>
          <a:p>
            <a:r>
              <a:rPr lang="en-US" dirty="0"/>
              <a:t>Modification of a shared data item by one CPU leads to outdated copies in the cache of another CPU</a:t>
            </a:r>
          </a:p>
          <a:p>
            <a:endParaRPr lang="en-US" dirty="0"/>
          </a:p>
          <a:p>
            <a:endParaRPr lang="en-US" dirty="0" smtClean="0"/>
          </a:p>
          <a:p>
            <a:endParaRPr lang="en-US" dirty="0"/>
          </a:p>
          <a:p>
            <a:endParaRPr lang="en-US" dirty="0" smtClean="0"/>
          </a:p>
          <a:p>
            <a:endParaRPr lang="en-US" dirty="0" smtClean="0"/>
          </a:p>
        </p:txBody>
      </p:sp>
      <p:sp>
        <p:nvSpPr>
          <p:cNvPr id="963588" name="Text Box 4"/>
          <p:cNvSpPr txBox="1">
            <a:spLocks noChangeArrowheads="1"/>
          </p:cNvSpPr>
          <p:nvPr/>
        </p:nvSpPr>
        <p:spPr bwMode="auto">
          <a:xfrm>
            <a:off x="2819401" y="4038601"/>
            <a:ext cx="4267200" cy="340735"/>
          </a:xfrm>
          <a:prstGeom prst="rect">
            <a:avLst/>
          </a:prstGeom>
          <a:solidFill>
            <a:schemeClr val="folHlink"/>
          </a:solidFill>
          <a:ln w="12700">
            <a:solidFill>
              <a:schemeClr val="tx1"/>
            </a:solidFill>
            <a:miter lim="800000"/>
            <a:headEnd type="none" w="sm" len="sm"/>
            <a:tailEnd/>
          </a:ln>
          <a:effectLst/>
        </p:spPr>
        <p:txBody>
          <a:bodyPr wrap="square" lIns="90000" tIns="46800" rIns="90000" bIns="46800">
            <a:spAutoFit/>
          </a:bodyPr>
          <a:lstStyle/>
          <a:p>
            <a:pPr algn="ctr"/>
            <a:r>
              <a:rPr lang="en-US" sz="2000" b="1" dirty="0"/>
              <a:t>Memory</a:t>
            </a:r>
          </a:p>
        </p:txBody>
      </p:sp>
      <p:grpSp>
        <p:nvGrpSpPr>
          <p:cNvPr id="2" name="Group 5"/>
          <p:cNvGrpSpPr>
            <a:grpSpLocks/>
          </p:cNvGrpSpPr>
          <p:nvPr/>
        </p:nvGrpSpPr>
        <p:grpSpPr bwMode="auto">
          <a:xfrm>
            <a:off x="3201988" y="5537687"/>
            <a:ext cx="1231238" cy="710713"/>
            <a:chOff x="1338" y="1661"/>
            <a:chExt cx="589" cy="409"/>
          </a:xfrm>
        </p:grpSpPr>
        <p:sp>
          <p:nvSpPr>
            <p:cNvPr id="963590" name="Oval 6"/>
            <p:cNvSpPr>
              <a:spLocks noChangeArrowheads="1"/>
            </p:cNvSpPr>
            <p:nvPr/>
          </p:nvSpPr>
          <p:spPr bwMode="auto">
            <a:xfrm>
              <a:off x="1338" y="1661"/>
              <a:ext cx="589" cy="409"/>
            </a:xfrm>
            <a:prstGeom prst="ellipse">
              <a:avLst/>
            </a:prstGeom>
            <a:noFill/>
            <a:ln w="12700">
              <a:solidFill>
                <a:schemeClr val="tx1"/>
              </a:solidFill>
              <a:round/>
              <a:headEnd type="none" w="sm" len="sm"/>
              <a:tailEnd/>
            </a:ln>
            <a:effectLst/>
          </p:spPr>
          <p:txBody>
            <a:bodyPr lIns="90000" tIns="46800" rIns="90000" bIns="46800" anchor="ctr">
              <a:spAutoFit/>
            </a:bodyPr>
            <a:lstStyle/>
            <a:p>
              <a:endParaRPr lang="en-US"/>
            </a:p>
          </p:txBody>
        </p:sp>
        <p:sp>
          <p:nvSpPr>
            <p:cNvPr id="963591" name="Text Box 7"/>
            <p:cNvSpPr txBox="1">
              <a:spLocks noChangeArrowheads="1"/>
            </p:cNvSpPr>
            <p:nvPr/>
          </p:nvSpPr>
          <p:spPr bwMode="auto">
            <a:xfrm>
              <a:off x="1372" y="1780"/>
              <a:ext cx="426" cy="196"/>
            </a:xfrm>
            <a:prstGeom prst="rect">
              <a:avLst/>
            </a:prstGeom>
            <a:noFill/>
            <a:ln w="12700">
              <a:noFill/>
              <a:miter lim="800000"/>
              <a:headEnd type="none" w="sm" len="sm"/>
              <a:tailEnd/>
            </a:ln>
            <a:effectLst/>
          </p:spPr>
          <p:txBody>
            <a:bodyPr wrap="none" lIns="90000" tIns="46800" rIns="90000" bIns="46800">
              <a:spAutoFit/>
            </a:bodyPr>
            <a:lstStyle/>
            <a:p>
              <a:r>
                <a:rPr lang="en-US" sz="2000" b="1" dirty="0" smtClean="0"/>
                <a:t>CPU 0</a:t>
              </a:r>
              <a:endParaRPr lang="en-US" sz="2000" b="1" dirty="0"/>
            </a:p>
          </p:txBody>
        </p:sp>
      </p:grpSp>
      <p:sp>
        <p:nvSpPr>
          <p:cNvPr id="963592" name="Line 8"/>
          <p:cNvSpPr>
            <a:spLocks noChangeShapeType="1"/>
          </p:cNvSpPr>
          <p:nvPr/>
        </p:nvSpPr>
        <p:spPr bwMode="auto">
          <a:xfrm flipV="1">
            <a:off x="3573463" y="4906093"/>
            <a:ext cx="0" cy="255587"/>
          </a:xfrm>
          <a:prstGeom prst="line">
            <a:avLst/>
          </a:prstGeom>
          <a:noFill/>
          <a:ln w="12700">
            <a:solidFill>
              <a:schemeClr val="tx1"/>
            </a:solidFill>
            <a:round/>
            <a:headEnd type="none" w="sm" len="sm"/>
            <a:tailEnd/>
          </a:ln>
          <a:effectLst/>
        </p:spPr>
        <p:txBody>
          <a:bodyPr lIns="90000" tIns="46800" rIns="90000" bIns="46800">
            <a:spAutoFit/>
          </a:bodyPr>
          <a:lstStyle/>
          <a:p>
            <a:endParaRPr lang="en-US"/>
          </a:p>
        </p:txBody>
      </p:sp>
      <p:sp>
        <p:nvSpPr>
          <p:cNvPr id="963596" name="Line 12"/>
          <p:cNvSpPr>
            <a:spLocks noChangeShapeType="1"/>
          </p:cNvSpPr>
          <p:nvPr/>
        </p:nvSpPr>
        <p:spPr bwMode="auto">
          <a:xfrm flipH="1" flipV="1">
            <a:off x="3810000" y="4695106"/>
            <a:ext cx="0" cy="210986"/>
          </a:xfrm>
          <a:prstGeom prst="line">
            <a:avLst/>
          </a:prstGeom>
          <a:noFill/>
          <a:ln w="31750">
            <a:solidFill>
              <a:schemeClr val="tx1"/>
            </a:solidFill>
            <a:round/>
            <a:headEnd type="none" w="sm" len="sm"/>
            <a:tailEnd/>
          </a:ln>
          <a:effectLst/>
        </p:spPr>
        <p:txBody>
          <a:bodyPr wrap="square" lIns="90000" tIns="46800" rIns="90000" bIns="46800">
            <a:spAutoFit/>
          </a:bodyPr>
          <a:lstStyle/>
          <a:p>
            <a:endParaRPr lang="en-US"/>
          </a:p>
        </p:txBody>
      </p:sp>
      <p:sp>
        <p:nvSpPr>
          <p:cNvPr id="963606" name="Text Box 22"/>
          <p:cNvSpPr txBox="1">
            <a:spLocks noChangeArrowheads="1"/>
          </p:cNvSpPr>
          <p:nvPr/>
        </p:nvSpPr>
        <p:spPr bwMode="auto">
          <a:xfrm>
            <a:off x="2819400" y="4906092"/>
            <a:ext cx="2057400" cy="338554"/>
          </a:xfrm>
          <a:prstGeom prst="rect">
            <a:avLst/>
          </a:prstGeom>
          <a:solidFill>
            <a:schemeClr val="accent1"/>
          </a:solidFill>
          <a:ln w="9525">
            <a:solidFill>
              <a:schemeClr val="tx1"/>
            </a:solidFill>
            <a:miter lim="800000"/>
            <a:headEnd/>
            <a:tailEnd/>
          </a:ln>
          <a:effectLst/>
        </p:spPr>
        <p:txBody>
          <a:bodyPr wrap="square">
            <a:spAutoFit/>
          </a:bodyPr>
          <a:lstStyle/>
          <a:p>
            <a:pPr algn="ctr"/>
            <a:r>
              <a:rPr lang="en-US" sz="2000" dirty="0"/>
              <a:t>Cache</a:t>
            </a:r>
          </a:p>
        </p:txBody>
      </p:sp>
      <p:sp>
        <p:nvSpPr>
          <p:cNvPr id="963608" name="Line 24"/>
          <p:cNvSpPr>
            <a:spLocks noChangeShapeType="1"/>
          </p:cNvSpPr>
          <p:nvPr/>
        </p:nvSpPr>
        <p:spPr bwMode="auto">
          <a:xfrm flipV="1">
            <a:off x="3810000" y="5277728"/>
            <a:ext cx="0" cy="255587"/>
          </a:xfrm>
          <a:prstGeom prst="line">
            <a:avLst/>
          </a:prstGeom>
          <a:noFill/>
          <a:ln w="12700">
            <a:solidFill>
              <a:schemeClr val="tx1"/>
            </a:solidFill>
            <a:round/>
            <a:headEnd type="none" w="sm" len="sm"/>
            <a:tailEnd/>
          </a:ln>
          <a:effectLst/>
        </p:spPr>
        <p:txBody>
          <a:bodyPr lIns="90000" tIns="46800" rIns="90000" bIns="46800">
            <a:spAutoFit/>
          </a:bodyPr>
          <a:lstStyle/>
          <a:p>
            <a:endParaRPr lang="en-US"/>
          </a:p>
        </p:txBody>
      </p:sp>
      <p:sp>
        <p:nvSpPr>
          <p:cNvPr id="3" name="Rectangle 2"/>
          <p:cNvSpPr/>
          <p:nvPr/>
        </p:nvSpPr>
        <p:spPr bwMode="auto">
          <a:xfrm>
            <a:off x="3429000" y="4132768"/>
            <a:ext cx="533400" cy="152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rebuchet MS" pitchFamily="34" charset="0"/>
            </a:endParaRPr>
          </a:p>
        </p:txBody>
      </p:sp>
      <p:sp>
        <p:nvSpPr>
          <p:cNvPr id="20" name="Rectangle 19"/>
          <p:cNvSpPr/>
          <p:nvPr/>
        </p:nvSpPr>
        <p:spPr bwMode="auto">
          <a:xfrm>
            <a:off x="2895600" y="4986996"/>
            <a:ext cx="533400" cy="152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rebuchet MS" pitchFamily="34" charset="0"/>
            </a:endParaRPr>
          </a:p>
        </p:txBody>
      </p:sp>
      <p:grpSp>
        <p:nvGrpSpPr>
          <p:cNvPr id="21" name="Group 5"/>
          <p:cNvGrpSpPr>
            <a:grpSpLocks/>
          </p:cNvGrpSpPr>
          <p:nvPr/>
        </p:nvGrpSpPr>
        <p:grpSpPr bwMode="auto">
          <a:xfrm>
            <a:off x="5411788" y="5537687"/>
            <a:ext cx="1231238" cy="710713"/>
            <a:chOff x="1338" y="1661"/>
            <a:chExt cx="589" cy="409"/>
          </a:xfrm>
        </p:grpSpPr>
        <p:sp>
          <p:nvSpPr>
            <p:cNvPr id="22" name="Oval 6"/>
            <p:cNvSpPr>
              <a:spLocks noChangeArrowheads="1"/>
            </p:cNvSpPr>
            <p:nvPr/>
          </p:nvSpPr>
          <p:spPr bwMode="auto">
            <a:xfrm>
              <a:off x="1338" y="1661"/>
              <a:ext cx="589" cy="409"/>
            </a:xfrm>
            <a:prstGeom prst="ellipse">
              <a:avLst/>
            </a:prstGeom>
            <a:noFill/>
            <a:ln w="12700">
              <a:solidFill>
                <a:schemeClr val="tx1"/>
              </a:solidFill>
              <a:round/>
              <a:headEnd type="none" w="sm" len="sm"/>
              <a:tailEnd/>
            </a:ln>
            <a:effectLst/>
          </p:spPr>
          <p:txBody>
            <a:bodyPr lIns="90000" tIns="46800" rIns="90000" bIns="46800" anchor="ctr">
              <a:spAutoFit/>
            </a:bodyPr>
            <a:lstStyle/>
            <a:p>
              <a:endParaRPr lang="en-US"/>
            </a:p>
          </p:txBody>
        </p:sp>
        <p:sp>
          <p:nvSpPr>
            <p:cNvPr id="23" name="Text Box 7"/>
            <p:cNvSpPr txBox="1">
              <a:spLocks noChangeArrowheads="1"/>
            </p:cNvSpPr>
            <p:nvPr/>
          </p:nvSpPr>
          <p:spPr bwMode="auto">
            <a:xfrm>
              <a:off x="1372" y="1780"/>
              <a:ext cx="426" cy="196"/>
            </a:xfrm>
            <a:prstGeom prst="rect">
              <a:avLst/>
            </a:prstGeom>
            <a:noFill/>
            <a:ln w="12700">
              <a:noFill/>
              <a:miter lim="800000"/>
              <a:headEnd type="none" w="sm" len="sm"/>
              <a:tailEnd/>
            </a:ln>
            <a:effectLst/>
          </p:spPr>
          <p:txBody>
            <a:bodyPr wrap="none" lIns="90000" tIns="46800" rIns="90000" bIns="46800">
              <a:spAutoFit/>
            </a:bodyPr>
            <a:lstStyle/>
            <a:p>
              <a:r>
                <a:rPr lang="en-US" sz="2000" b="1" dirty="0" smtClean="0"/>
                <a:t>CPU 1</a:t>
              </a:r>
              <a:endParaRPr lang="en-US" sz="2000" b="1" dirty="0"/>
            </a:p>
          </p:txBody>
        </p:sp>
      </p:grpSp>
      <p:sp>
        <p:nvSpPr>
          <p:cNvPr id="24" name="Line 8"/>
          <p:cNvSpPr>
            <a:spLocks noChangeShapeType="1"/>
          </p:cNvSpPr>
          <p:nvPr/>
        </p:nvSpPr>
        <p:spPr bwMode="auto">
          <a:xfrm flipV="1">
            <a:off x="5783263" y="4906093"/>
            <a:ext cx="0" cy="255587"/>
          </a:xfrm>
          <a:prstGeom prst="line">
            <a:avLst/>
          </a:prstGeom>
          <a:noFill/>
          <a:ln w="12700">
            <a:solidFill>
              <a:schemeClr val="tx1"/>
            </a:solidFill>
            <a:round/>
            <a:headEnd type="none" w="sm" len="sm"/>
            <a:tailEnd/>
          </a:ln>
          <a:effectLst/>
        </p:spPr>
        <p:txBody>
          <a:bodyPr lIns="90000" tIns="46800" rIns="90000" bIns="46800">
            <a:spAutoFit/>
          </a:bodyPr>
          <a:lstStyle/>
          <a:p>
            <a:endParaRPr lang="en-US"/>
          </a:p>
        </p:txBody>
      </p:sp>
      <p:sp>
        <p:nvSpPr>
          <p:cNvPr id="25" name="Line 12"/>
          <p:cNvSpPr>
            <a:spLocks noChangeShapeType="1"/>
          </p:cNvSpPr>
          <p:nvPr/>
        </p:nvSpPr>
        <p:spPr bwMode="auto">
          <a:xfrm flipH="1" flipV="1">
            <a:off x="6019799" y="4695106"/>
            <a:ext cx="0" cy="210986"/>
          </a:xfrm>
          <a:prstGeom prst="line">
            <a:avLst/>
          </a:prstGeom>
          <a:noFill/>
          <a:ln w="31750">
            <a:solidFill>
              <a:schemeClr val="tx1"/>
            </a:solidFill>
            <a:round/>
            <a:headEnd type="none" w="sm" len="sm"/>
            <a:tailEnd/>
          </a:ln>
          <a:effectLst/>
        </p:spPr>
        <p:txBody>
          <a:bodyPr wrap="square" lIns="90000" tIns="46800" rIns="90000" bIns="46800">
            <a:spAutoFit/>
          </a:bodyPr>
          <a:lstStyle/>
          <a:p>
            <a:endParaRPr lang="en-US"/>
          </a:p>
        </p:txBody>
      </p:sp>
      <p:sp>
        <p:nvSpPr>
          <p:cNvPr id="26" name="Text Box 22"/>
          <p:cNvSpPr txBox="1">
            <a:spLocks noChangeArrowheads="1"/>
          </p:cNvSpPr>
          <p:nvPr/>
        </p:nvSpPr>
        <p:spPr bwMode="auto">
          <a:xfrm>
            <a:off x="5029200" y="4906092"/>
            <a:ext cx="2057400" cy="338554"/>
          </a:xfrm>
          <a:prstGeom prst="rect">
            <a:avLst/>
          </a:prstGeom>
          <a:solidFill>
            <a:schemeClr val="accent1"/>
          </a:solidFill>
          <a:ln w="9525">
            <a:solidFill>
              <a:schemeClr val="tx1"/>
            </a:solidFill>
            <a:miter lim="800000"/>
            <a:headEnd/>
            <a:tailEnd/>
          </a:ln>
          <a:effectLst/>
        </p:spPr>
        <p:txBody>
          <a:bodyPr wrap="square">
            <a:spAutoFit/>
          </a:bodyPr>
          <a:lstStyle/>
          <a:p>
            <a:pPr algn="ctr"/>
            <a:r>
              <a:rPr lang="en-US" sz="2000" dirty="0"/>
              <a:t>Cache</a:t>
            </a:r>
          </a:p>
        </p:txBody>
      </p:sp>
      <p:sp>
        <p:nvSpPr>
          <p:cNvPr id="27" name="Line 24"/>
          <p:cNvSpPr>
            <a:spLocks noChangeShapeType="1"/>
          </p:cNvSpPr>
          <p:nvPr/>
        </p:nvSpPr>
        <p:spPr bwMode="auto">
          <a:xfrm flipV="1">
            <a:off x="6019800" y="5277728"/>
            <a:ext cx="0" cy="255587"/>
          </a:xfrm>
          <a:prstGeom prst="line">
            <a:avLst/>
          </a:prstGeom>
          <a:noFill/>
          <a:ln w="12700">
            <a:solidFill>
              <a:schemeClr val="tx1"/>
            </a:solidFill>
            <a:round/>
            <a:headEnd type="none" w="sm" len="sm"/>
            <a:tailEnd/>
          </a:ln>
          <a:effectLst/>
        </p:spPr>
        <p:txBody>
          <a:bodyPr lIns="90000" tIns="46800" rIns="90000" bIns="46800">
            <a:spAutoFit/>
          </a:bodyPr>
          <a:lstStyle/>
          <a:p>
            <a:endParaRPr lang="en-US"/>
          </a:p>
        </p:txBody>
      </p:sp>
      <p:sp>
        <p:nvSpPr>
          <p:cNvPr id="28" name="Rectangle 27"/>
          <p:cNvSpPr/>
          <p:nvPr/>
        </p:nvSpPr>
        <p:spPr bwMode="auto">
          <a:xfrm>
            <a:off x="6477000" y="4986996"/>
            <a:ext cx="533400" cy="152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rebuchet MS" pitchFamily="34" charset="0"/>
            </a:endParaRPr>
          </a:p>
        </p:txBody>
      </p:sp>
      <p:sp>
        <p:nvSpPr>
          <p:cNvPr id="4" name="TextBox 3"/>
          <p:cNvSpPr txBox="1"/>
          <p:nvPr/>
        </p:nvSpPr>
        <p:spPr>
          <a:xfrm>
            <a:off x="18757" y="4185957"/>
            <a:ext cx="2438400" cy="338554"/>
          </a:xfrm>
          <a:prstGeom prst="rect">
            <a:avLst/>
          </a:prstGeom>
          <a:noFill/>
          <a:ln>
            <a:solidFill>
              <a:schemeClr val="tx1"/>
            </a:solidFill>
          </a:ln>
        </p:spPr>
        <p:txBody>
          <a:bodyPr wrap="square" rtlCol="0">
            <a:spAutoFit/>
          </a:bodyPr>
          <a:lstStyle/>
          <a:p>
            <a:r>
              <a:rPr lang="en-US" sz="2000" dirty="0" smtClean="0"/>
              <a:t>Original data item</a:t>
            </a:r>
            <a:endParaRPr lang="en-US" sz="2000" dirty="0"/>
          </a:p>
        </p:txBody>
      </p:sp>
      <p:cxnSp>
        <p:nvCxnSpPr>
          <p:cNvPr id="6" name="Straight Arrow Connector 5"/>
          <p:cNvCxnSpPr>
            <a:stCxn id="4" idx="3"/>
            <a:endCxn id="3" idx="1"/>
          </p:cNvCxnSpPr>
          <p:nvPr/>
        </p:nvCxnSpPr>
        <p:spPr bwMode="auto">
          <a:xfrm flipV="1">
            <a:off x="2457157" y="4208968"/>
            <a:ext cx="971843" cy="146266"/>
          </a:xfrm>
          <a:prstGeom prst="straightConnector1">
            <a:avLst/>
          </a:prstGeom>
          <a:noFill/>
          <a:ln w="12700" cap="flat" cmpd="sng" algn="ctr">
            <a:solidFill>
              <a:schemeClr val="tx1"/>
            </a:solidFill>
            <a:prstDash val="solid"/>
            <a:round/>
            <a:headEnd type="none" w="med" len="med"/>
            <a:tailEnd type="arrow"/>
          </a:ln>
          <a:effectLst/>
        </p:spPr>
      </p:cxnSp>
      <p:sp>
        <p:nvSpPr>
          <p:cNvPr id="30" name="TextBox 29"/>
          <p:cNvSpPr txBox="1"/>
          <p:nvPr/>
        </p:nvSpPr>
        <p:spPr>
          <a:xfrm>
            <a:off x="0" y="5147846"/>
            <a:ext cx="2438400" cy="646331"/>
          </a:xfrm>
          <a:prstGeom prst="rect">
            <a:avLst/>
          </a:prstGeom>
          <a:noFill/>
          <a:ln>
            <a:solidFill>
              <a:schemeClr val="tx1"/>
            </a:solidFill>
          </a:ln>
        </p:spPr>
        <p:txBody>
          <a:bodyPr wrap="square" rtlCol="0">
            <a:spAutoFit/>
          </a:bodyPr>
          <a:lstStyle/>
          <a:p>
            <a:r>
              <a:rPr lang="en-US" sz="2000" dirty="0" smtClean="0"/>
              <a:t>Copy of data item</a:t>
            </a:r>
          </a:p>
          <a:p>
            <a:r>
              <a:rPr lang="en-US" sz="2000" dirty="0"/>
              <a:t>i</a:t>
            </a:r>
            <a:r>
              <a:rPr lang="en-US" sz="2000" dirty="0" smtClean="0"/>
              <a:t>n cache of CPU 0</a:t>
            </a:r>
            <a:endParaRPr lang="en-US" sz="2000" dirty="0"/>
          </a:p>
        </p:txBody>
      </p:sp>
      <p:cxnSp>
        <p:nvCxnSpPr>
          <p:cNvPr id="31" name="Straight Arrow Connector 30"/>
          <p:cNvCxnSpPr/>
          <p:nvPr/>
        </p:nvCxnSpPr>
        <p:spPr bwMode="auto">
          <a:xfrm flipV="1">
            <a:off x="2438400" y="5161680"/>
            <a:ext cx="723900" cy="309332"/>
          </a:xfrm>
          <a:prstGeom prst="straightConnector1">
            <a:avLst/>
          </a:prstGeom>
          <a:noFill/>
          <a:ln w="12700" cap="flat" cmpd="sng" algn="ctr">
            <a:solidFill>
              <a:schemeClr val="tx1"/>
            </a:solidFill>
            <a:prstDash val="solid"/>
            <a:round/>
            <a:headEnd type="none" w="med" len="med"/>
            <a:tailEnd type="arrow"/>
          </a:ln>
          <a:effectLst/>
        </p:spPr>
      </p:cxnSp>
      <p:sp>
        <p:nvSpPr>
          <p:cNvPr id="35" name="TextBox 34"/>
          <p:cNvSpPr txBox="1"/>
          <p:nvPr/>
        </p:nvSpPr>
        <p:spPr>
          <a:xfrm>
            <a:off x="6705600" y="5373469"/>
            <a:ext cx="2438400" cy="646331"/>
          </a:xfrm>
          <a:prstGeom prst="rect">
            <a:avLst/>
          </a:prstGeom>
          <a:noFill/>
          <a:ln>
            <a:solidFill>
              <a:schemeClr val="tx1"/>
            </a:solidFill>
          </a:ln>
        </p:spPr>
        <p:txBody>
          <a:bodyPr wrap="square" rtlCol="0">
            <a:spAutoFit/>
          </a:bodyPr>
          <a:lstStyle/>
          <a:p>
            <a:r>
              <a:rPr lang="en-US" sz="2000" dirty="0" smtClean="0"/>
              <a:t>Copy of data item</a:t>
            </a:r>
          </a:p>
          <a:p>
            <a:r>
              <a:rPr lang="en-US" sz="2000" dirty="0"/>
              <a:t>i</a:t>
            </a:r>
            <a:r>
              <a:rPr lang="en-US" sz="2000" dirty="0" smtClean="0"/>
              <a:t>n cache of CPU 1</a:t>
            </a:r>
            <a:endParaRPr lang="en-US" sz="2000" dirty="0"/>
          </a:p>
        </p:txBody>
      </p:sp>
      <p:cxnSp>
        <p:nvCxnSpPr>
          <p:cNvPr id="36" name="Straight Arrow Connector 35"/>
          <p:cNvCxnSpPr>
            <a:stCxn id="35" idx="0"/>
            <a:endCxn id="28" idx="3"/>
          </p:cNvCxnSpPr>
          <p:nvPr/>
        </p:nvCxnSpPr>
        <p:spPr bwMode="auto">
          <a:xfrm flipH="1" flipV="1">
            <a:off x="7010400" y="5063196"/>
            <a:ext cx="914400" cy="310273"/>
          </a:xfrm>
          <a:prstGeom prst="straightConnector1">
            <a:avLst/>
          </a:prstGeom>
          <a:noFill/>
          <a:ln w="12700" cap="flat" cmpd="sng" algn="ctr">
            <a:solidFill>
              <a:schemeClr val="tx1"/>
            </a:solidFill>
            <a:prstDash val="solid"/>
            <a:round/>
            <a:headEnd type="none" w="med" len="med"/>
            <a:tailEnd type="arrow"/>
          </a:ln>
          <a:effectLst/>
        </p:spPr>
      </p:cxnSp>
      <p:sp>
        <p:nvSpPr>
          <p:cNvPr id="39" name="Rectangle 38"/>
          <p:cNvSpPr/>
          <p:nvPr/>
        </p:nvSpPr>
        <p:spPr bwMode="auto">
          <a:xfrm>
            <a:off x="2895600" y="4989958"/>
            <a:ext cx="533400" cy="1524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rebuchet MS" pitchFamily="34" charset="0"/>
            </a:endParaRPr>
          </a:p>
        </p:txBody>
      </p:sp>
      <p:sp>
        <p:nvSpPr>
          <p:cNvPr id="40" name="Rectangle 39"/>
          <p:cNvSpPr/>
          <p:nvPr/>
        </p:nvSpPr>
        <p:spPr bwMode="auto">
          <a:xfrm>
            <a:off x="3429000" y="4131755"/>
            <a:ext cx="533400" cy="1524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rebuchet MS" pitchFamily="34" charset="0"/>
            </a:endParaRPr>
          </a:p>
        </p:txBody>
      </p:sp>
      <p:sp>
        <p:nvSpPr>
          <p:cNvPr id="41" name="Line 12"/>
          <p:cNvSpPr>
            <a:spLocks noChangeShapeType="1"/>
          </p:cNvSpPr>
          <p:nvPr/>
        </p:nvSpPr>
        <p:spPr bwMode="auto">
          <a:xfrm flipV="1">
            <a:off x="4876798" y="4379336"/>
            <a:ext cx="0" cy="315770"/>
          </a:xfrm>
          <a:prstGeom prst="line">
            <a:avLst/>
          </a:prstGeom>
          <a:noFill/>
          <a:ln w="31750">
            <a:solidFill>
              <a:schemeClr val="tx1"/>
            </a:solidFill>
            <a:round/>
            <a:headEnd type="none" w="sm" len="sm"/>
            <a:tailEnd/>
          </a:ln>
          <a:effectLst/>
        </p:spPr>
        <p:txBody>
          <a:bodyPr wrap="square" lIns="90000" tIns="46800" rIns="90000" bIns="46800">
            <a:spAutoFit/>
          </a:bodyPr>
          <a:lstStyle/>
          <a:p>
            <a:endParaRPr lang="en-US"/>
          </a:p>
        </p:txBody>
      </p:sp>
      <p:sp>
        <p:nvSpPr>
          <p:cNvPr id="42" name="Line 12"/>
          <p:cNvSpPr>
            <a:spLocks noChangeShapeType="1"/>
          </p:cNvSpPr>
          <p:nvPr/>
        </p:nvSpPr>
        <p:spPr bwMode="auto">
          <a:xfrm flipH="1" flipV="1">
            <a:off x="3817606" y="4695106"/>
            <a:ext cx="2202194" cy="0"/>
          </a:xfrm>
          <a:prstGeom prst="line">
            <a:avLst/>
          </a:prstGeom>
          <a:noFill/>
          <a:ln w="31750">
            <a:solidFill>
              <a:schemeClr val="tx1"/>
            </a:solidFill>
            <a:round/>
            <a:headEnd type="none" w="sm" len="sm"/>
            <a:tailEnd/>
          </a:ln>
          <a:effectLst/>
        </p:spPr>
        <p:txBody>
          <a:bodyPr wrap="square" lIns="90000" tIns="46800" rIns="90000" bIns="46800">
            <a:spAutoFit/>
          </a:bodyPr>
          <a:lstStyle/>
          <a:p>
            <a:endParaRPr lang="en-US"/>
          </a:p>
        </p:txBody>
      </p:sp>
    </p:spTree>
    <p:extLst>
      <p:ext uri="{BB962C8B-B14F-4D97-AF65-F5344CB8AC3E}">
        <p14:creationId xmlns:p14="http://schemas.microsoft.com/office/powerpoint/2010/main" val="95408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p:cNvSpPr>
          <p:nvPr>
            <p:ph idx="1"/>
          </p:nvPr>
        </p:nvSpPr>
        <p:spPr>
          <a:xfrm>
            <a:off x="381000" y="1143001"/>
            <a:ext cx="5181600" cy="2133599"/>
          </a:xfrm>
        </p:spPr>
        <p:txBody>
          <a:bodyPr>
            <a:normAutofit fontScale="92500" lnSpcReduction="20000"/>
          </a:bodyPr>
          <a:lstStyle/>
          <a:p>
            <a:pPr eaLnBrk="1" hangingPunct="1"/>
            <a:r>
              <a:rPr lang="en-US" dirty="0"/>
              <a:t>F</a:t>
            </a:r>
            <a:r>
              <a:rPr lang="en-US" dirty="0" smtClean="0"/>
              <a:t>alse sharing</a:t>
            </a:r>
          </a:p>
          <a:p>
            <a:pPr lvl="1"/>
            <a:r>
              <a:rPr lang="en-US" dirty="0" smtClean="0"/>
              <a:t>When at least one thread write to a cache line while others access it</a:t>
            </a:r>
          </a:p>
          <a:p>
            <a:pPr lvl="2"/>
            <a:r>
              <a:rPr lang="en-US" dirty="0" smtClean="0"/>
              <a:t>Thread 0:  = A[1]    (read)</a:t>
            </a:r>
          </a:p>
          <a:p>
            <a:pPr lvl="2"/>
            <a:r>
              <a:rPr lang="en-US" dirty="0" smtClean="0"/>
              <a:t>Thread 1: A[0] = … (write)</a:t>
            </a:r>
          </a:p>
          <a:p>
            <a:r>
              <a:rPr lang="en-US" dirty="0" smtClean="0"/>
              <a:t>Solution: use array padding</a:t>
            </a:r>
          </a:p>
        </p:txBody>
      </p:sp>
      <p:sp>
        <p:nvSpPr>
          <p:cNvPr id="257028" name="Text Box 4"/>
          <p:cNvSpPr txBox="1">
            <a:spLocks noChangeArrowheads="1"/>
          </p:cNvSpPr>
          <p:nvPr/>
        </p:nvSpPr>
        <p:spPr bwMode="auto">
          <a:xfrm>
            <a:off x="1295400" y="3383340"/>
            <a:ext cx="6109365" cy="1569660"/>
          </a:xfrm>
          <a:prstGeom prst="rect">
            <a:avLst/>
          </a:prstGeom>
          <a:solidFill>
            <a:schemeClr val="accent1">
              <a:lumMod val="20000"/>
              <a:lumOff val="80000"/>
            </a:schemeClr>
          </a:solidFill>
          <a:ln>
            <a:noFill/>
          </a:ln>
          <a:effectLst/>
          <a:extLst/>
        </p:spPr>
        <p:txBody>
          <a:bodyPr wrap="none">
            <a:spAutoFit/>
          </a:bodyPr>
          <a:lstStyle/>
          <a:p>
            <a:pPr>
              <a:defRPr/>
            </a:pPr>
            <a:r>
              <a:rPr lang="en-US" sz="2400" b="0" dirty="0" err="1">
                <a:latin typeface="Arial Unicode MS" charset="0"/>
                <a:ea typeface="ＭＳ Ｐゴシック" charset="0"/>
              </a:rPr>
              <a:t>int</a:t>
            </a:r>
            <a:r>
              <a:rPr lang="en-US" sz="2400" b="0" dirty="0">
                <a:latin typeface="Arial Unicode MS" charset="0"/>
                <a:ea typeface="ＭＳ Ｐゴシック" charset="0"/>
              </a:rPr>
              <a:t> </a:t>
            </a:r>
            <a:r>
              <a:rPr lang="en-US" sz="2400" b="0" dirty="0" smtClean="0">
                <a:latin typeface="Arial Unicode MS" charset="0"/>
                <a:ea typeface="ＭＳ Ｐゴシック" charset="0"/>
              </a:rPr>
              <a:t>a[</a:t>
            </a:r>
            <a:r>
              <a:rPr lang="en-US" sz="2400" b="0" dirty="0" err="1" smtClean="0">
                <a:latin typeface="Arial Unicode MS" charset="0"/>
                <a:ea typeface="ＭＳ Ｐゴシック" charset="0"/>
              </a:rPr>
              <a:t>max_threads</a:t>
            </a:r>
            <a:r>
              <a:rPr lang="en-US" sz="2400" b="0" dirty="0" smtClean="0">
                <a:latin typeface="Arial Unicode MS" charset="0"/>
                <a:ea typeface="ＭＳ Ｐゴシック" charset="0"/>
              </a:rPr>
              <a:t>]</a:t>
            </a:r>
            <a:r>
              <a:rPr lang="en-US" sz="2400" b="0" dirty="0">
                <a:latin typeface="Arial Unicode MS" charset="0"/>
                <a:ea typeface="ＭＳ Ｐゴシック" charset="0"/>
              </a:rPr>
              <a:t>;</a:t>
            </a:r>
          </a:p>
          <a:p>
            <a:pPr>
              <a:defRPr/>
            </a:pPr>
            <a:r>
              <a:rPr lang="en-US" sz="2400" b="0" dirty="0">
                <a:solidFill>
                  <a:srgbClr val="003BF8"/>
                </a:solidFill>
                <a:latin typeface="Arial Unicode MS" charset="0"/>
                <a:ea typeface="ＭＳ Ｐゴシック" charset="0"/>
              </a:rPr>
              <a:t>#pragma </a:t>
            </a:r>
            <a:r>
              <a:rPr lang="en-US" sz="2400" b="0" dirty="0" err="1">
                <a:solidFill>
                  <a:srgbClr val="003BF8"/>
                </a:solidFill>
                <a:latin typeface="Arial Unicode MS" charset="0"/>
                <a:ea typeface="ＭＳ Ｐゴシック" charset="0"/>
              </a:rPr>
              <a:t>omp</a:t>
            </a:r>
            <a:r>
              <a:rPr lang="en-US" sz="2400" b="0" dirty="0">
                <a:solidFill>
                  <a:srgbClr val="003BF8"/>
                </a:solidFill>
                <a:latin typeface="Arial Unicode MS" charset="0"/>
                <a:ea typeface="ＭＳ Ｐゴシック" charset="0"/>
              </a:rPr>
              <a:t> parallel for schedule(static,1)</a:t>
            </a:r>
          </a:p>
          <a:p>
            <a:pPr>
              <a:defRPr/>
            </a:pPr>
            <a:r>
              <a:rPr lang="en-US" sz="2400" b="0" dirty="0" smtClean="0">
                <a:latin typeface="Arial Unicode MS" charset="0"/>
                <a:ea typeface="ＭＳ Ｐゴシック" charset="0"/>
              </a:rPr>
              <a:t>for</a:t>
            </a:r>
            <a:r>
              <a:rPr lang="en-US" sz="2400" b="0" dirty="0">
                <a:latin typeface="Arial Unicode MS" charset="0"/>
                <a:ea typeface="ＭＳ Ｐゴシック" charset="0"/>
              </a:rPr>
              <a:t>(</a:t>
            </a:r>
            <a:r>
              <a:rPr lang="en-US" sz="2400" b="0" dirty="0" err="1">
                <a:latin typeface="Arial Unicode MS" charset="0"/>
                <a:ea typeface="ＭＳ Ｐゴシック" charset="0"/>
              </a:rPr>
              <a:t>int</a:t>
            </a:r>
            <a:r>
              <a:rPr lang="en-US" sz="2400" b="0" dirty="0">
                <a:latin typeface="Arial Unicode MS" charset="0"/>
                <a:ea typeface="ＭＳ Ｐゴシック" charset="0"/>
              </a:rPr>
              <a:t> </a:t>
            </a:r>
            <a:r>
              <a:rPr lang="en-US" sz="2400" b="0" dirty="0" err="1">
                <a:latin typeface="Arial Unicode MS" charset="0"/>
                <a:ea typeface="ＭＳ Ｐゴシック" charset="0"/>
              </a:rPr>
              <a:t>i</a:t>
            </a:r>
            <a:r>
              <a:rPr lang="en-US" sz="2400" b="0" dirty="0">
                <a:latin typeface="Arial Unicode MS" charset="0"/>
                <a:ea typeface="ＭＳ Ｐゴシック" charset="0"/>
              </a:rPr>
              <a:t>=0; </a:t>
            </a:r>
            <a:r>
              <a:rPr lang="en-US" sz="2400" b="0" dirty="0" err="1">
                <a:latin typeface="Arial Unicode MS" charset="0"/>
                <a:ea typeface="ＭＳ Ｐゴシック" charset="0"/>
              </a:rPr>
              <a:t>i</a:t>
            </a:r>
            <a:r>
              <a:rPr lang="en-US" sz="2400" b="0" dirty="0">
                <a:latin typeface="Arial Unicode MS" charset="0"/>
                <a:ea typeface="ＭＳ Ｐゴシック" charset="0"/>
              </a:rPr>
              <a:t>&lt;</a:t>
            </a:r>
            <a:r>
              <a:rPr lang="en-US" sz="2400" b="0" dirty="0" err="1">
                <a:latin typeface="Arial Unicode MS" charset="0"/>
                <a:ea typeface="ＭＳ Ｐゴシック" charset="0"/>
              </a:rPr>
              <a:t>max_threads</a:t>
            </a:r>
            <a:r>
              <a:rPr lang="en-US" sz="2400" b="0" dirty="0">
                <a:latin typeface="Arial Unicode MS" charset="0"/>
                <a:ea typeface="ＭＳ Ｐゴシック" charset="0"/>
              </a:rPr>
              <a:t>; </a:t>
            </a:r>
            <a:r>
              <a:rPr lang="en-US" sz="2400" b="0" dirty="0" err="1">
                <a:latin typeface="Arial Unicode MS" charset="0"/>
                <a:ea typeface="ＭＳ Ｐゴシック" charset="0"/>
              </a:rPr>
              <a:t>i</a:t>
            </a:r>
            <a:r>
              <a:rPr lang="en-US" sz="2400" b="0" dirty="0">
                <a:latin typeface="Arial Unicode MS" charset="0"/>
                <a:ea typeface="ＭＳ Ｐゴシック" charset="0"/>
              </a:rPr>
              <a:t>++)</a:t>
            </a:r>
          </a:p>
          <a:p>
            <a:pPr>
              <a:defRPr/>
            </a:pPr>
            <a:r>
              <a:rPr lang="en-US" sz="2400" b="0" dirty="0">
                <a:latin typeface="Arial Unicode MS" charset="0"/>
                <a:ea typeface="ＭＳ Ｐゴシック" charset="0"/>
              </a:rPr>
              <a:t>     </a:t>
            </a:r>
            <a:r>
              <a:rPr lang="en-US" sz="2400" b="0" dirty="0" smtClean="0">
                <a:latin typeface="Arial Unicode MS" charset="0"/>
                <a:ea typeface="ＭＳ Ｐゴシック" charset="0"/>
              </a:rPr>
              <a:t>a</a:t>
            </a:r>
            <a:r>
              <a:rPr lang="en-US" sz="2400" b="0" dirty="0">
                <a:latin typeface="Arial Unicode MS" charset="0"/>
                <a:ea typeface="ＭＳ Ｐゴシック" charset="0"/>
              </a:rPr>
              <a:t>[</a:t>
            </a:r>
            <a:r>
              <a:rPr lang="en-US" sz="2400" b="0" dirty="0" err="1">
                <a:latin typeface="Arial Unicode MS" charset="0"/>
                <a:ea typeface="ＭＳ Ｐゴシック" charset="0"/>
              </a:rPr>
              <a:t>i</a:t>
            </a:r>
            <a:r>
              <a:rPr lang="en-US" sz="2400" b="0" dirty="0">
                <a:latin typeface="Arial Unicode MS" charset="0"/>
                <a:ea typeface="ＭＳ Ｐゴシック" charset="0"/>
              </a:rPr>
              <a:t>] +=</a:t>
            </a:r>
            <a:r>
              <a:rPr lang="en-US" sz="2400" b="0" dirty="0" err="1">
                <a:latin typeface="Arial Unicode MS" charset="0"/>
                <a:ea typeface="ＭＳ Ｐゴシック" charset="0"/>
              </a:rPr>
              <a:t>i</a:t>
            </a:r>
            <a:r>
              <a:rPr lang="en-US" sz="2400" b="0" dirty="0">
                <a:latin typeface="Arial Unicode MS" charset="0"/>
                <a:ea typeface="ＭＳ Ｐゴシック" charset="0"/>
              </a:rPr>
              <a:t>;</a:t>
            </a:r>
          </a:p>
        </p:txBody>
      </p:sp>
      <p:sp>
        <p:nvSpPr>
          <p:cNvPr id="257029" name="Text Box 5"/>
          <p:cNvSpPr txBox="1">
            <a:spLocks noChangeArrowheads="1"/>
          </p:cNvSpPr>
          <p:nvPr/>
        </p:nvSpPr>
        <p:spPr bwMode="auto">
          <a:xfrm>
            <a:off x="1295400" y="5105400"/>
            <a:ext cx="6103654" cy="1569660"/>
          </a:xfrm>
          <a:prstGeom prst="rect">
            <a:avLst/>
          </a:prstGeom>
          <a:solidFill>
            <a:schemeClr val="accent1">
              <a:lumMod val="20000"/>
              <a:lumOff val="80000"/>
            </a:schemeClr>
          </a:solidFill>
          <a:ln>
            <a:noFill/>
          </a:ln>
          <a:effectLst/>
          <a:extLst/>
        </p:spPr>
        <p:txBody>
          <a:bodyPr wrap="none">
            <a:spAutoFit/>
          </a:bodyPr>
          <a:lstStyle/>
          <a:p>
            <a:pPr>
              <a:defRPr/>
            </a:pPr>
            <a:r>
              <a:rPr lang="en-US" sz="2400" b="0" dirty="0" err="1">
                <a:solidFill>
                  <a:schemeClr val="accent3">
                    <a:lumMod val="50000"/>
                  </a:schemeClr>
                </a:solidFill>
                <a:latin typeface="Arial Unicode MS" charset="0"/>
                <a:ea typeface="ＭＳ Ｐゴシック" charset="0"/>
              </a:rPr>
              <a:t>int</a:t>
            </a:r>
            <a:r>
              <a:rPr lang="en-US" sz="2400" b="0" dirty="0">
                <a:solidFill>
                  <a:schemeClr val="accent3">
                    <a:lumMod val="50000"/>
                  </a:schemeClr>
                </a:solidFill>
                <a:latin typeface="Arial Unicode MS" charset="0"/>
                <a:ea typeface="ＭＳ Ｐゴシック" charset="0"/>
              </a:rPr>
              <a:t> a[</a:t>
            </a:r>
            <a:r>
              <a:rPr lang="en-US" sz="2400" b="0" dirty="0" err="1">
                <a:solidFill>
                  <a:schemeClr val="accent3">
                    <a:lumMod val="50000"/>
                  </a:schemeClr>
                </a:solidFill>
                <a:latin typeface="Arial Unicode MS" charset="0"/>
                <a:ea typeface="ＭＳ Ｐゴシック" charset="0"/>
              </a:rPr>
              <a:t>max_threads</a:t>
            </a:r>
            <a:r>
              <a:rPr lang="en-US" sz="2400" b="0" dirty="0">
                <a:solidFill>
                  <a:schemeClr val="accent3">
                    <a:lumMod val="50000"/>
                  </a:schemeClr>
                </a:solidFill>
                <a:latin typeface="Arial Unicode MS" charset="0"/>
                <a:ea typeface="ＭＳ Ｐゴシック" charset="0"/>
              </a:rPr>
              <a:t>][</a:t>
            </a:r>
            <a:r>
              <a:rPr lang="en-US" sz="2400" b="0" dirty="0" err="1">
                <a:solidFill>
                  <a:schemeClr val="accent3">
                    <a:lumMod val="50000"/>
                  </a:schemeClr>
                </a:solidFill>
                <a:latin typeface="Arial Unicode MS" charset="0"/>
                <a:ea typeface="ＭＳ Ｐゴシック" charset="0"/>
              </a:rPr>
              <a:t>cache_line_size</a:t>
            </a:r>
            <a:r>
              <a:rPr lang="en-US" sz="2400" b="0" dirty="0">
                <a:solidFill>
                  <a:schemeClr val="accent3">
                    <a:lumMod val="50000"/>
                  </a:schemeClr>
                </a:solidFill>
                <a:latin typeface="Arial Unicode MS" charset="0"/>
                <a:ea typeface="ＭＳ Ｐゴシック" charset="0"/>
              </a:rPr>
              <a:t>];</a:t>
            </a:r>
          </a:p>
          <a:p>
            <a:pPr>
              <a:defRPr/>
            </a:pPr>
            <a:r>
              <a:rPr lang="en-US" sz="2400" b="0" dirty="0">
                <a:solidFill>
                  <a:srgbClr val="003BF8"/>
                </a:solidFill>
                <a:latin typeface="Arial Unicode MS" charset="0"/>
                <a:ea typeface="ＭＳ Ｐゴシック" charset="0"/>
              </a:rPr>
              <a:t>#pragma </a:t>
            </a:r>
            <a:r>
              <a:rPr lang="en-US" sz="2400" b="0" dirty="0" err="1">
                <a:solidFill>
                  <a:srgbClr val="003BF8"/>
                </a:solidFill>
                <a:latin typeface="Arial Unicode MS" charset="0"/>
                <a:ea typeface="ＭＳ Ｐゴシック" charset="0"/>
              </a:rPr>
              <a:t>omp</a:t>
            </a:r>
            <a:r>
              <a:rPr lang="en-US" sz="2400" b="0" dirty="0">
                <a:solidFill>
                  <a:srgbClr val="003BF8"/>
                </a:solidFill>
                <a:latin typeface="Arial Unicode MS" charset="0"/>
                <a:ea typeface="ＭＳ Ｐゴシック" charset="0"/>
              </a:rPr>
              <a:t> parallel for schedule(static,1)</a:t>
            </a:r>
          </a:p>
          <a:p>
            <a:pPr>
              <a:defRPr/>
            </a:pPr>
            <a:r>
              <a:rPr lang="en-US" sz="2400" b="0" dirty="0" smtClean="0">
                <a:latin typeface="Arial Unicode MS" charset="0"/>
                <a:ea typeface="ＭＳ Ｐゴシック" charset="0"/>
              </a:rPr>
              <a:t>for</a:t>
            </a:r>
            <a:r>
              <a:rPr lang="en-US" sz="2400" b="0" dirty="0">
                <a:latin typeface="Arial Unicode MS" charset="0"/>
                <a:ea typeface="ＭＳ Ｐゴシック" charset="0"/>
              </a:rPr>
              <a:t>(</a:t>
            </a:r>
            <a:r>
              <a:rPr lang="en-US" sz="2400" b="0" dirty="0" err="1">
                <a:latin typeface="Arial Unicode MS" charset="0"/>
                <a:ea typeface="ＭＳ Ｐゴシック" charset="0"/>
              </a:rPr>
              <a:t>int</a:t>
            </a:r>
            <a:r>
              <a:rPr lang="en-US" sz="2400" b="0" dirty="0">
                <a:latin typeface="Arial Unicode MS" charset="0"/>
                <a:ea typeface="ＭＳ Ｐゴシック" charset="0"/>
              </a:rPr>
              <a:t> </a:t>
            </a:r>
            <a:r>
              <a:rPr lang="en-US" sz="2400" b="0" dirty="0" err="1">
                <a:latin typeface="Arial Unicode MS" charset="0"/>
                <a:ea typeface="ＭＳ Ｐゴシック" charset="0"/>
              </a:rPr>
              <a:t>i</a:t>
            </a:r>
            <a:r>
              <a:rPr lang="en-US" sz="2400" b="0" dirty="0">
                <a:latin typeface="Arial Unicode MS" charset="0"/>
                <a:ea typeface="ＭＳ Ｐゴシック" charset="0"/>
              </a:rPr>
              <a:t>=0; </a:t>
            </a:r>
            <a:r>
              <a:rPr lang="en-US" sz="2400" b="0" dirty="0" err="1">
                <a:latin typeface="Arial Unicode MS" charset="0"/>
                <a:ea typeface="ＭＳ Ｐゴシック" charset="0"/>
              </a:rPr>
              <a:t>i</a:t>
            </a:r>
            <a:r>
              <a:rPr lang="en-US" sz="2400" b="0" dirty="0">
                <a:latin typeface="Arial Unicode MS" charset="0"/>
                <a:ea typeface="ＭＳ Ｐゴシック" charset="0"/>
              </a:rPr>
              <a:t>&lt;</a:t>
            </a:r>
            <a:r>
              <a:rPr lang="en-US" sz="2400" b="0" dirty="0" err="1">
                <a:latin typeface="Arial Unicode MS" charset="0"/>
                <a:ea typeface="ＭＳ Ｐゴシック" charset="0"/>
              </a:rPr>
              <a:t>max_threads</a:t>
            </a:r>
            <a:r>
              <a:rPr lang="en-US" sz="2400" b="0" dirty="0">
                <a:latin typeface="Arial Unicode MS" charset="0"/>
                <a:ea typeface="ＭＳ Ｐゴシック" charset="0"/>
              </a:rPr>
              <a:t>; </a:t>
            </a:r>
            <a:r>
              <a:rPr lang="en-US" sz="2400" b="0" dirty="0" err="1">
                <a:latin typeface="Arial Unicode MS" charset="0"/>
                <a:ea typeface="ＭＳ Ｐゴシック" charset="0"/>
              </a:rPr>
              <a:t>i</a:t>
            </a:r>
            <a:r>
              <a:rPr lang="en-US" sz="2400" b="0" dirty="0">
                <a:latin typeface="Arial Unicode MS" charset="0"/>
                <a:ea typeface="ＭＳ Ｐゴシック" charset="0"/>
              </a:rPr>
              <a:t>++)</a:t>
            </a:r>
          </a:p>
          <a:p>
            <a:pPr>
              <a:defRPr/>
            </a:pPr>
            <a:r>
              <a:rPr lang="en-US" sz="2400" b="0" dirty="0">
                <a:solidFill>
                  <a:srgbClr val="4F6228"/>
                </a:solidFill>
                <a:latin typeface="Arial Unicode MS" charset="0"/>
                <a:ea typeface="ＭＳ Ｐゴシック" charset="0"/>
              </a:rPr>
              <a:t>     </a:t>
            </a:r>
            <a:r>
              <a:rPr lang="en-US" sz="2400" b="0" dirty="0" smtClean="0">
                <a:solidFill>
                  <a:srgbClr val="4F6228"/>
                </a:solidFill>
                <a:latin typeface="Arial Unicode MS" charset="0"/>
                <a:ea typeface="ＭＳ Ｐゴシック" charset="0"/>
              </a:rPr>
              <a:t>a</a:t>
            </a:r>
            <a:r>
              <a:rPr lang="en-US" sz="2400" b="0" dirty="0">
                <a:solidFill>
                  <a:srgbClr val="4F6228"/>
                </a:solidFill>
                <a:latin typeface="Arial Unicode MS" charset="0"/>
                <a:ea typeface="ＭＳ Ｐゴシック" charset="0"/>
              </a:rPr>
              <a:t>[</a:t>
            </a:r>
            <a:r>
              <a:rPr lang="en-US" sz="2400" b="0" dirty="0" err="1">
                <a:solidFill>
                  <a:srgbClr val="4F6228"/>
                </a:solidFill>
                <a:latin typeface="Arial Unicode MS" charset="0"/>
                <a:ea typeface="ＭＳ Ｐゴシック" charset="0"/>
              </a:rPr>
              <a:t>i</a:t>
            </a:r>
            <a:r>
              <a:rPr lang="en-US" sz="2400" b="0" dirty="0">
                <a:solidFill>
                  <a:srgbClr val="4F6228"/>
                </a:solidFill>
                <a:latin typeface="Arial Unicode MS" charset="0"/>
                <a:ea typeface="ＭＳ Ｐゴシック" charset="0"/>
              </a:rPr>
              <a:t>][0] +=</a:t>
            </a:r>
            <a:r>
              <a:rPr lang="en-US" sz="2400" b="0" dirty="0" err="1">
                <a:solidFill>
                  <a:srgbClr val="4F6228"/>
                </a:solidFill>
                <a:latin typeface="Arial Unicode MS" charset="0"/>
                <a:ea typeface="ＭＳ Ｐゴシック" charset="0"/>
              </a:rPr>
              <a:t>i</a:t>
            </a:r>
            <a:r>
              <a:rPr lang="en-US" sz="2400" b="0" dirty="0">
                <a:solidFill>
                  <a:srgbClr val="4F6228"/>
                </a:solidFill>
                <a:latin typeface="Arial Unicode MS" charset="0"/>
                <a:ea typeface="ＭＳ Ｐゴシック" charset="0"/>
              </a:rPr>
              <a:t>;</a:t>
            </a:r>
          </a:p>
        </p:txBody>
      </p:sp>
      <p:sp>
        <p:nvSpPr>
          <p:cNvPr id="7" name="Rectangle 2"/>
          <p:cNvSpPr>
            <a:spLocks noGrp="1"/>
          </p:cNvSpPr>
          <p:nvPr>
            <p:ph type="title"/>
          </p:nvPr>
        </p:nvSpPr>
        <p:spPr>
          <a:xfrm>
            <a:off x="279400" y="152400"/>
            <a:ext cx="8636000" cy="838200"/>
          </a:xfrm>
        </p:spPr>
        <p:txBody>
          <a:bodyPr>
            <a:normAutofit/>
          </a:bodyPr>
          <a:lstStyle/>
          <a:p>
            <a:pPr eaLnBrk="1" hangingPunct="1"/>
            <a:r>
              <a:rPr lang="en-US" dirty="0" smtClean="0"/>
              <a:t>OpenMP Best Practices</a:t>
            </a:r>
            <a:endParaRPr lang="en-US" dirty="0"/>
          </a:p>
        </p:txBody>
      </p:sp>
      <p:pic>
        <p:nvPicPr>
          <p:cNvPr id="3" name="Picture 2"/>
          <p:cNvPicPr>
            <a:picLocks noChangeAspect="1"/>
          </p:cNvPicPr>
          <p:nvPr/>
        </p:nvPicPr>
        <p:blipFill>
          <a:blip r:embed="rId3"/>
          <a:stretch>
            <a:fillRect/>
          </a:stretch>
        </p:blipFill>
        <p:spPr>
          <a:xfrm>
            <a:off x="5486400" y="990600"/>
            <a:ext cx="3403600" cy="2618154"/>
          </a:xfrm>
          <a:prstGeom prst="rect">
            <a:avLst/>
          </a:prstGeom>
        </p:spPr>
      </p:pic>
      <p:sp>
        <p:nvSpPr>
          <p:cNvPr id="2" name="Slide Number Placeholder 1"/>
          <p:cNvSpPr>
            <a:spLocks noGrp="1"/>
          </p:cNvSpPr>
          <p:nvPr>
            <p:ph type="sldNum" sz="quarter" idx="12"/>
          </p:nvPr>
        </p:nvSpPr>
        <p:spPr/>
        <p:txBody>
          <a:bodyPr/>
          <a:lstStyle/>
          <a:p>
            <a:fld id="{7B14E791-165F-344E-BF0E-59CD826800BF}" type="slidenum">
              <a:rPr lang="en-US" smtClean="0"/>
              <a:pPr/>
              <a:t>74</a:t>
            </a:fld>
            <a:endParaRPr lang="en-US" dirty="0"/>
          </a:p>
        </p:txBody>
      </p:sp>
      <p:sp>
        <p:nvSpPr>
          <p:cNvPr id="4" name="TextBox 3"/>
          <p:cNvSpPr txBox="1"/>
          <p:nvPr/>
        </p:nvSpPr>
        <p:spPr>
          <a:xfrm>
            <a:off x="7759700" y="1948934"/>
            <a:ext cx="381000" cy="369332"/>
          </a:xfrm>
          <a:prstGeom prst="rect">
            <a:avLst/>
          </a:prstGeom>
          <a:noFill/>
        </p:spPr>
        <p:txBody>
          <a:bodyPr wrap="square" rtlCol="0">
            <a:spAutoFit/>
          </a:bodyPr>
          <a:lstStyle/>
          <a:p>
            <a:r>
              <a:rPr lang="en-US" dirty="0" smtClean="0"/>
              <a:t>A</a:t>
            </a:r>
            <a:endParaRPr lang="en-US" dirty="0"/>
          </a:p>
        </p:txBody>
      </p:sp>
      <p:sp>
        <p:nvSpPr>
          <p:cNvPr id="9" name="TextBox 8"/>
          <p:cNvSpPr txBox="1"/>
          <p:nvPr/>
        </p:nvSpPr>
        <p:spPr>
          <a:xfrm>
            <a:off x="5537200" y="1422400"/>
            <a:ext cx="381000" cy="307777"/>
          </a:xfrm>
          <a:prstGeom prst="rect">
            <a:avLst/>
          </a:prstGeom>
          <a:noFill/>
        </p:spPr>
        <p:txBody>
          <a:bodyPr wrap="square" rtlCol="0">
            <a:spAutoFit/>
          </a:bodyPr>
          <a:lstStyle/>
          <a:p>
            <a:r>
              <a:rPr lang="en-US" sz="1400" dirty="0" smtClean="0"/>
              <a:t>T0</a:t>
            </a:r>
            <a:endParaRPr lang="en-US" sz="1400" dirty="0"/>
          </a:p>
        </p:txBody>
      </p:sp>
      <p:sp>
        <p:nvSpPr>
          <p:cNvPr id="10" name="TextBox 9"/>
          <p:cNvSpPr txBox="1"/>
          <p:nvPr/>
        </p:nvSpPr>
        <p:spPr>
          <a:xfrm>
            <a:off x="5537200" y="2359223"/>
            <a:ext cx="381000" cy="307777"/>
          </a:xfrm>
          <a:prstGeom prst="rect">
            <a:avLst/>
          </a:prstGeom>
          <a:noFill/>
        </p:spPr>
        <p:txBody>
          <a:bodyPr wrap="square" rtlCol="0">
            <a:spAutoFit/>
          </a:bodyPr>
          <a:lstStyle/>
          <a:p>
            <a:r>
              <a:rPr lang="en-US" sz="1400" dirty="0" smtClean="0"/>
              <a:t>T1</a:t>
            </a:r>
            <a:endParaRPr lang="en-US" sz="1400" dirty="0"/>
          </a:p>
        </p:txBody>
      </p:sp>
    </p:spTree>
    <p:extLst>
      <p:ext uri="{BB962C8B-B14F-4D97-AF65-F5344CB8AC3E}">
        <p14:creationId xmlns:p14="http://schemas.microsoft.com/office/powerpoint/2010/main" val="20729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animBg="1"/>
      <p:bldP spid="25702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p:nvPr>
        </p:nvSpPr>
        <p:spPr>
          <a:xfrm>
            <a:off x="457200" y="274638"/>
            <a:ext cx="8458200" cy="715962"/>
          </a:xfrm>
        </p:spPr>
        <p:txBody>
          <a:bodyPr>
            <a:normAutofit/>
          </a:bodyPr>
          <a:lstStyle/>
          <a:p>
            <a:pPr eaLnBrk="1" hangingPunct="1"/>
            <a:r>
              <a:rPr lang="en-US" dirty="0" smtClean="0"/>
              <a:t>OpenMP Best Practices</a:t>
            </a:r>
            <a:endParaRPr lang="en-US" dirty="0"/>
          </a:p>
        </p:txBody>
      </p:sp>
      <p:sp>
        <p:nvSpPr>
          <p:cNvPr id="113666" name="Rectangle 3"/>
          <p:cNvSpPr>
            <a:spLocks noGrp="1"/>
          </p:cNvSpPr>
          <p:nvPr>
            <p:ph type="body" sz="half" idx="1"/>
          </p:nvPr>
        </p:nvSpPr>
        <p:spPr>
          <a:xfrm>
            <a:off x="381000" y="1143000"/>
            <a:ext cx="8077200" cy="5105400"/>
          </a:xfrm>
        </p:spPr>
        <p:txBody>
          <a:bodyPr>
            <a:normAutofit/>
          </a:bodyPr>
          <a:lstStyle/>
          <a:p>
            <a:pPr eaLnBrk="1" hangingPunct="1"/>
            <a:r>
              <a:rPr lang="en-US" sz="2600" dirty="0" smtClean="0"/>
              <a:t>Data placement policy on NUMA architectures</a:t>
            </a:r>
          </a:p>
          <a:p>
            <a:pPr eaLnBrk="1" hangingPunct="1"/>
            <a:endParaRPr lang="en-US" sz="2600" dirty="0" smtClean="0"/>
          </a:p>
          <a:p>
            <a:pPr eaLnBrk="1" hangingPunct="1"/>
            <a:endParaRPr lang="en-US" sz="2600" dirty="0"/>
          </a:p>
          <a:p>
            <a:pPr eaLnBrk="1" hangingPunct="1"/>
            <a:endParaRPr lang="en-US" sz="2600" dirty="0" smtClean="0"/>
          </a:p>
          <a:p>
            <a:pPr eaLnBrk="1" hangingPunct="1"/>
            <a:endParaRPr lang="en-US" sz="2600" dirty="0"/>
          </a:p>
          <a:p>
            <a:pPr eaLnBrk="1" hangingPunct="1"/>
            <a:endParaRPr lang="en-US" sz="2600" dirty="0" smtClean="0"/>
          </a:p>
          <a:p>
            <a:pPr marL="0" indent="0" eaLnBrk="1" hangingPunct="1">
              <a:buNone/>
            </a:pPr>
            <a:endParaRPr lang="en-US" sz="2600" dirty="0" smtClean="0"/>
          </a:p>
          <a:p>
            <a:pPr eaLnBrk="1" hangingPunct="1"/>
            <a:r>
              <a:rPr lang="en-US" sz="2600" dirty="0" smtClean="0"/>
              <a:t>First Touch Policy</a:t>
            </a:r>
          </a:p>
          <a:p>
            <a:pPr lvl="1"/>
            <a:r>
              <a:rPr lang="en-US" sz="2400" dirty="0" smtClean="0"/>
              <a:t>The </a:t>
            </a:r>
            <a:r>
              <a:rPr lang="en-US" sz="2400" dirty="0"/>
              <a:t>process that first touches </a:t>
            </a:r>
            <a:r>
              <a:rPr lang="en-US" sz="2400" dirty="0" smtClean="0"/>
              <a:t>a </a:t>
            </a:r>
            <a:r>
              <a:rPr lang="en-US" sz="2400" dirty="0"/>
              <a:t>page of memory causes that page to be allocated in the node on which the process is running</a:t>
            </a:r>
            <a:endParaRPr lang="en-US" sz="2200" dirty="0" smtClean="0"/>
          </a:p>
          <a:p>
            <a:pPr lvl="1" eaLnBrk="1" hangingPunct="1">
              <a:buFont typeface="Wingdings 2" pitchFamily="18" charset="2"/>
              <a:buNone/>
            </a:pPr>
            <a:endParaRPr lang="en-US" sz="2200" dirty="0" smtClean="0"/>
          </a:p>
        </p:txBody>
      </p:sp>
      <p:pic>
        <p:nvPicPr>
          <p:cNvPr id="11" name="Picture 10"/>
          <p:cNvPicPr>
            <a:picLocks noChangeAspect="1"/>
          </p:cNvPicPr>
          <p:nvPr/>
        </p:nvPicPr>
        <p:blipFill>
          <a:blip r:embed="rId3"/>
          <a:stretch>
            <a:fillRect/>
          </a:stretch>
        </p:blipFill>
        <p:spPr>
          <a:xfrm>
            <a:off x="1371600" y="1981200"/>
            <a:ext cx="6578600" cy="2118874"/>
          </a:xfrm>
          <a:prstGeom prst="rect">
            <a:avLst/>
          </a:prstGeom>
        </p:spPr>
      </p:pic>
      <p:sp>
        <p:nvSpPr>
          <p:cNvPr id="2" name="Slide Number Placeholder 1"/>
          <p:cNvSpPr>
            <a:spLocks noGrp="1"/>
          </p:cNvSpPr>
          <p:nvPr>
            <p:ph type="sldNum" sz="quarter" idx="12"/>
          </p:nvPr>
        </p:nvSpPr>
        <p:spPr/>
        <p:txBody>
          <a:bodyPr/>
          <a:lstStyle/>
          <a:p>
            <a:fld id="{DF10D38F-A26B-4BAE-B1E0-45F97DBD5BAE}" type="slidenum">
              <a:rPr lang="en-US" smtClean="0"/>
              <a:pPr/>
              <a:t>75</a:t>
            </a:fld>
            <a:endParaRPr lang="en-US"/>
          </a:p>
        </p:txBody>
      </p:sp>
    </p:spTree>
    <p:extLst>
      <p:ext uri="{BB962C8B-B14F-4D97-AF65-F5344CB8AC3E}">
        <p14:creationId xmlns:p14="http://schemas.microsoft.com/office/powerpoint/2010/main" val="19978998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924800" cy="868362"/>
          </a:xfrm>
        </p:spPr>
        <p:txBody>
          <a:bodyPr/>
          <a:lstStyle/>
          <a:p>
            <a:r>
              <a:rPr lang="en-US" dirty="0" smtClean="0"/>
              <a:t>NUMA First-touch placement/1</a:t>
            </a:r>
            <a:endParaRPr lang="en-US" dirty="0"/>
          </a:p>
        </p:txBody>
      </p:sp>
      <p:sp>
        <p:nvSpPr>
          <p:cNvPr id="5" name="Slide Number Placeholder 4"/>
          <p:cNvSpPr>
            <a:spLocks noGrp="1"/>
          </p:cNvSpPr>
          <p:nvPr>
            <p:ph type="sldNum" sz="quarter" idx="12"/>
          </p:nvPr>
        </p:nvSpPr>
        <p:spPr/>
        <p:txBody>
          <a:bodyPr/>
          <a:lstStyle/>
          <a:p>
            <a:fld id="{DF10D38F-A26B-4BAE-B1E0-45F97DBD5BAE}" type="slidenum">
              <a:rPr lang="en-US" smtClean="0"/>
              <a:pPr/>
              <a:t>76</a:t>
            </a:fld>
            <a:endParaRPr lang="en-US"/>
          </a:p>
        </p:txBody>
      </p:sp>
      <p:pic>
        <p:nvPicPr>
          <p:cNvPr id="12" name="Picture 11"/>
          <p:cNvPicPr>
            <a:picLocks noChangeAspect="1"/>
          </p:cNvPicPr>
          <p:nvPr/>
        </p:nvPicPr>
        <p:blipFill>
          <a:blip r:embed="rId3"/>
          <a:stretch>
            <a:fillRect/>
          </a:stretch>
        </p:blipFill>
        <p:spPr>
          <a:xfrm>
            <a:off x="660400" y="991391"/>
            <a:ext cx="7645400" cy="5714209"/>
          </a:xfrm>
          <a:prstGeom prst="rect">
            <a:avLst/>
          </a:prstGeom>
        </p:spPr>
      </p:pic>
      <p:sp>
        <p:nvSpPr>
          <p:cNvPr id="3" name="TextBox 2"/>
          <p:cNvSpPr txBox="1"/>
          <p:nvPr/>
        </p:nvSpPr>
        <p:spPr>
          <a:xfrm>
            <a:off x="4114800" y="3505200"/>
            <a:ext cx="1752600" cy="461665"/>
          </a:xfrm>
          <a:prstGeom prst="rect">
            <a:avLst/>
          </a:prstGeom>
          <a:noFill/>
        </p:spPr>
        <p:txBody>
          <a:bodyPr wrap="square" rtlCol="0">
            <a:spAutoFit/>
          </a:bodyPr>
          <a:lstStyle/>
          <a:p>
            <a:r>
              <a:rPr lang="en-US" sz="2400" b="1" dirty="0" err="1">
                <a:latin typeface="Arial"/>
                <a:cs typeface="Arial"/>
              </a:rPr>
              <a:t>i</a:t>
            </a:r>
            <a:r>
              <a:rPr lang="en-US" sz="2400" b="1" dirty="0" err="1" smtClean="0">
                <a:latin typeface="Arial"/>
                <a:cs typeface="Arial"/>
              </a:rPr>
              <a:t>nt</a:t>
            </a:r>
            <a:r>
              <a:rPr lang="en-US" sz="2400" b="1" dirty="0" smtClean="0">
                <a:latin typeface="Arial"/>
                <a:cs typeface="Arial"/>
              </a:rPr>
              <a:t> a[100];</a:t>
            </a:r>
            <a:endParaRPr lang="en-US" sz="2400" b="1" dirty="0">
              <a:latin typeface="Arial"/>
              <a:cs typeface="Arial"/>
            </a:endParaRPr>
          </a:p>
        </p:txBody>
      </p:sp>
      <p:sp>
        <p:nvSpPr>
          <p:cNvPr id="4" name="Rectangle 3"/>
          <p:cNvSpPr/>
          <p:nvPr/>
        </p:nvSpPr>
        <p:spPr>
          <a:xfrm>
            <a:off x="6705600" y="3200400"/>
            <a:ext cx="22098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Only reserve the </a:t>
            </a:r>
            <a:r>
              <a:rPr lang="en-US" dirty="0" err="1" smtClean="0"/>
              <a:t>vm</a:t>
            </a:r>
            <a:r>
              <a:rPr lang="en-US" dirty="0" smtClean="0"/>
              <a:t> address</a:t>
            </a:r>
            <a:endParaRPr lang="en-US" dirty="0"/>
          </a:p>
        </p:txBody>
      </p:sp>
      <p:cxnSp>
        <p:nvCxnSpPr>
          <p:cNvPr id="7" name="Straight Arrow Connector 6"/>
          <p:cNvCxnSpPr>
            <a:stCxn id="4" idx="1"/>
          </p:cNvCxnSpPr>
          <p:nvPr/>
        </p:nvCxnSpPr>
        <p:spPr>
          <a:xfrm flipH="1">
            <a:off x="5715000" y="3505200"/>
            <a:ext cx="990600" cy="304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0761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924800" cy="868362"/>
          </a:xfrm>
        </p:spPr>
        <p:txBody>
          <a:bodyPr/>
          <a:lstStyle/>
          <a:p>
            <a:r>
              <a:rPr lang="en-US" dirty="0" smtClean="0"/>
              <a:t>NUMA First-touch placement/2</a:t>
            </a:r>
            <a:endParaRPr lang="en-US" dirty="0"/>
          </a:p>
        </p:txBody>
      </p:sp>
      <p:sp>
        <p:nvSpPr>
          <p:cNvPr id="5" name="Slide Number Placeholder 4"/>
          <p:cNvSpPr>
            <a:spLocks noGrp="1"/>
          </p:cNvSpPr>
          <p:nvPr>
            <p:ph type="sldNum" sz="quarter" idx="12"/>
          </p:nvPr>
        </p:nvSpPr>
        <p:spPr/>
        <p:txBody>
          <a:bodyPr/>
          <a:lstStyle/>
          <a:p>
            <a:fld id="{DF10D38F-A26B-4BAE-B1E0-45F97DBD5BAE}" type="slidenum">
              <a:rPr lang="en-US" smtClean="0"/>
              <a:pPr/>
              <a:t>77</a:t>
            </a:fld>
            <a:endParaRPr lang="en-US"/>
          </a:p>
        </p:txBody>
      </p:sp>
      <p:pic>
        <p:nvPicPr>
          <p:cNvPr id="3" name="Picture 2"/>
          <p:cNvPicPr>
            <a:picLocks noChangeAspect="1"/>
          </p:cNvPicPr>
          <p:nvPr/>
        </p:nvPicPr>
        <p:blipFill>
          <a:blip r:embed="rId3"/>
          <a:stretch>
            <a:fillRect/>
          </a:stretch>
        </p:blipFill>
        <p:spPr>
          <a:xfrm>
            <a:off x="465192" y="1143000"/>
            <a:ext cx="8221607" cy="5295900"/>
          </a:xfrm>
          <a:prstGeom prst="rect">
            <a:avLst/>
          </a:prstGeom>
        </p:spPr>
      </p:pic>
    </p:spTree>
    <p:extLst>
      <p:ext uri="{BB962C8B-B14F-4D97-AF65-F5344CB8AC3E}">
        <p14:creationId xmlns:p14="http://schemas.microsoft.com/office/powerpoint/2010/main" val="20205411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p:nvPr>
        </p:nvSpPr>
        <p:spPr>
          <a:xfrm>
            <a:off x="457200" y="274638"/>
            <a:ext cx="7924800" cy="715962"/>
          </a:xfrm>
        </p:spPr>
        <p:txBody>
          <a:bodyPr>
            <a:normAutofit/>
          </a:bodyPr>
          <a:lstStyle/>
          <a:p>
            <a:pPr eaLnBrk="1" hangingPunct="1"/>
            <a:r>
              <a:rPr lang="en-US" dirty="0"/>
              <a:t>OpenMP</a:t>
            </a:r>
            <a:r>
              <a:rPr lang="en-US" dirty="0" smtClean="0"/>
              <a:t> Best Practices</a:t>
            </a:r>
            <a:endParaRPr lang="en-US" dirty="0"/>
          </a:p>
        </p:txBody>
      </p:sp>
      <p:sp>
        <p:nvSpPr>
          <p:cNvPr id="115714" name="Rectangle 3"/>
          <p:cNvSpPr>
            <a:spLocks noGrp="1"/>
          </p:cNvSpPr>
          <p:nvPr>
            <p:ph type="body" sz="half" idx="1"/>
          </p:nvPr>
        </p:nvSpPr>
        <p:spPr>
          <a:xfrm>
            <a:off x="381000" y="1447800"/>
            <a:ext cx="7848600" cy="4525963"/>
          </a:xfrm>
        </p:spPr>
        <p:txBody>
          <a:bodyPr/>
          <a:lstStyle/>
          <a:p>
            <a:pPr eaLnBrk="1" hangingPunct="1"/>
            <a:r>
              <a:rPr lang="en-US" sz="2600" dirty="0" smtClean="0"/>
              <a:t>First-touch in practice</a:t>
            </a:r>
          </a:p>
          <a:p>
            <a:pPr lvl="1"/>
            <a:r>
              <a:rPr lang="en-US" sz="2200" dirty="0" smtClean="0"/>
              <a:t>Initialize data consistently with the computations</a:t>
            </a:r>
          </a:p>
          <a:p>
            <a:pPr lvl="1" eaLnBrk="1" hangingPunct="1">
              <a:buFont typeface="Wingdings 2" pitchFamily="18" charset="2"/>
              <a:buNone/>
            </a:pPr>
            <a:endParaRPr lang="en-US" sz="2200" dirty="0" smtClean="0"/>
          </a:p>
        </p:txBody>
      </p:sp>
      <p:sp>
        <p:nvSpPr>
          <p:cNvPr id="263175" name="Text Box 7"/>
          <p:cNvSpPr txBox="1">
            <a:spLocks noChangeArrowheads="1"/>
          </p:cNvSpPr>
          <p:nvPr/>
        </p:nvSpPr>
        <p:spPr bwMode="auto">
          <a:xfrm>
            <a:off x="2133601" y="2438400"/>
            <a:ext cx="4267200" cy="3170099"/>
          </a:xfrm>
          <a:prstGeom prst="rect">
            <a:avLst/>
          </a:prstGeom>
          <a:solidFill>
            <a:schemeClr val="accent1">
              <a:lumMod val="20000"/>
              <a:lumOff val="80000"/>
            </a:schemeClr>
          </a:solidFill>
          <a:ln>
            <a:noFill/>
          </a:ln>
          <a:effectLst/>
          <a:extLst/>
        </p:spPr>
        <p:txBody>
          <a:bodyPr wrap="square">
            <a:spAutoFit/>
          </a:bodyPr>
          <a:lstStyle/>
          <a:p>
            <a:r>
              <a:rPr lang="en-US" sz="2000" b="0" dirty="0">
                <a:solidFill>
                  <a:srgbClr val="003BF8"/>
                </a:solidFill>
              </a:rPr>
              <a:t>#pragma </a:t>
            </a:r>
            <a:r>
              <a:rPr lang="en-US" sz="2000" b="0" dirty="0" err="1">
                <a:solidFill>
                  <a:srgbClr val="003BF8"/>
                </a:solidFill>
              </a:rPr>
              <a:t>omp</a:t>
            </a:r>
            <a:r>
              <a:rPr lang="en-US" sz="2000" b="0" dirty="0">
                <a:solidFill>
                  <a:srgbClr val="003BF8"/>
                </a:solidFill>
              </a:rPr>
              <a:t> parallel for</a:t>
            </a:r>
          </a:p>
          <a:p>
            <a:r>
              <a:rPr lang="en-US" sz="2000" b="0" dirty="0"/>
              <a:t>for(</a:t>
            </a:r>
            <a:r>
              <a:rPr lang="en-US" sz="2000" b="0" dirty="0" err="1"/>
              <a:t>i</a:t>
            </a:r>
            <a:r>
              <a:rPr lang="en-US" sz="2000" b="0" dirty="0"/>
              <a:t>=0; </a:t>
            </a:r>
            <a:r>
              <a:rPr lang="en-US" sz="2000" b="0" dirty="0" err="1"/>
              <a:t>i</a:t>
            </a:r>
            <a:r>
              <a:rPr lang="en-US" sz="2000" b="0" dirty="0"/>
              <a:t>&lt;N; </a:t>
            </a:r>
            <a:r>
              <a:rPr lang="en-US" sz="2000" b="0" dirty="0" err="1"/>
              <a:t>i</a:t>
            </a:r>
            <a:r>
              <a:rPr lang="en-US" sz="2000" b="0" dirty="0"/>
              <a:t>++) {</a:t>
            </a:r>
          </a:p>
          <a:p>
            <a:r>
              <a:rPr lang="en-US" sz="2000" b="0" dirty="0">
                <a:solidFill>
                  <a:schemeClr val="accent3">
                    <a:lumMod val="50000"/>
                  </a:schemeClr>
                </a:solidFill>
              </a:rPr>
              <a:t>   a[</a:t>
            </a:r>
            <a:r>
              <a:rPr lang="en-US" sz="2000" b="0" dirty="0" err="1">
                <a:solidFill>
                  <a:schemeClr val="accent3">
                    <a:lumMod val="50000"/>
                  </a:schemeClr>
                </a:solidFill>
              </a:rPr>
              <a:t>i</a:t>
            </a:r>
            <a:r>
              <a:rPr lang="en-US" sz="2000" b="0" dirty="0">
                <a:solidFill>
                  <a:schemeClr val="accent3">
                    <a:lumMod val="50000"/>
                  </a:schemeClr>
                </a:solidFill>
              </a:rPr>
              <a:t>] = 0.0; b[</a:t>
            </a:r>
            <a:r>
              <a:rPr lang="en-US" sz="2000" b="0" dirty="0" err="1">
                <a:solidFill>
                  <a:schemeClr val="accent3">
                    <a:lumMod val="50000"/>
                  </a:schemeClr>
                </a:solidFill>
              </a:rPr>
              <a:t>i</a:t>
            </a:r>
            <a:r>
              <a:rPr lang="en-US" sz="2000" b="0" dirty="0">
                <a:solidFill>
                  <a:schemeClr val="accent3">
                    <a:lumMod val="50000"/>
                  </a:schemeClr>
                </a:solidFill>
              </a:rPr>
              <a:t>] = 0.0 ; c[</a:t>
            </a:r>
            <a:r>
              <a:rPr lang="en-US" sz="2000" b="0" dirty="0" err="1">
                <a:solidFill>
                  <a:schemeClr val="accent3">
                    <a:lumMod val="50000"/>
                  </a:schemeClr>
                </a:solidFill>
              </a:rPr>
              <a:t>i</a:t>
            </a:r>
            <a:r>
              <a:rPr lang="en-US" sz="2000" b="0" dirty="0">
                <a:solidFill>
                  <a:schemeClr val="accent3">
                    <a:lumMod val="50000"/>
                  </a:schemeClr>
                </a:solidFill>
              </a:rPr>
              <a:t>] = 0.0; </a:t>
            </a:r>
            <a:endParaRPr lang="en-US" sz="2000" b="0" dirty="0" smtClean="0">
              <a:solidFill>
                <a:schemeClr val="accent3">
                  <a:lumMod val="50000"/>
                </a:schemeClr>
              </a:solidFill>
            </a:endParaRPr>
          </a:p>
          <a:p>
            <a:r>
              <a:rPr lang="en-US" sz="2000" b="0" dirty="0" smtClean="0"/>
              <a:t>}</a:t>
            </a:r>
            <a:endParaRPr lang="en-US" sz="2000" b="0" dirty="0"/>
          </a:p>
          <a:p>
            <a:r>
              <a:rPr lang="en-US" sz="2000" b="0" dirty="0" err="1" smtClean="0"/>
              <a:t>readfile</a:t>
            </a:r>
            <a:r>
              <a:rPr lang="en-US" sz="2000" b="0" dirty="0"/>
              <a:t>(</a:t>
            </a:r>
            <a:r>
              <a:rPr lang="en-US" sz="2000" b="0" dirty="0" err="1"/>
              <a:t>a,b,c</a:t>
            </a:r>
            <a:r>
              <a:rPr lang="en-US" sz="2000" b="0" dirty="0"/>
              <a:t>);</a:t>
            </a:r>
          </a:p>
          <a:p>
            <a:endParaRPr lang="en-US" sz="2000" b="0" dirty="0"/>
          </a:p>
          <a:p>
            <a:r>
              <a:rPr lang="en-US" sz="2000" b="0" dirty="0">
                <a:solidFill>
                  <a:srgbClr val="003BF8"/>
                </a:solidFill>
              </a:rPr>
              <a:t>#pragma </a:t>
            </a:r>
            <a:r>
              <a:rPr lang="en-US" sz="2000" b="0" dirty="0" err="1">
                <a:solidFill>
                  <a:srgbClr val="003BF8"/>
                </a:solidFill>
              </a:rPr>
              <a:t>omp</a:t>
            </a:r>
            <a:r>
              <a:rPr lang="en-US" sz="2000" b="0" dirty="0">
                <a:solidFill>
                  <a:srgbClr val="003BF8"/>
                </a:solidFill>
              </a:rPr>
              <a:t> parallel for</a:t>
            </a:r>
          </a:p>
          <a:p>
            <a:r>
              <a:rPr lang="en-US" sz="2000" b="0" dirty="0"/>
              <a:t>for(</a:t>
            </a:r>
            <a:r>
              <a:rPr lang="en-US" sz="2000" b="0" dirty="0" err="1"/>
              <a:t>i</a:t>
            </a:r>
            <a:r>
              <a:rPr lang="en-US" sz="2000" b="0" dirty="0"/>
              <a:t>=0; </a:t>
            </a:r>
            <a:r>
              <a:rPr lang="en-US" sz="2000" b="0" dirty="0" err="1"/>
              <a:t>i</a:t>
            </a:r>
            <a:r>
              <a:rPr lang="en-US" sz="2000" b="0" dirty="0"/>
              <a:t>&lt;N; </a:t>
            </a:r>
            <a:r>
              <a:rPr lang="en-US" sz="2000" b="0" dirty="0" err="1"/>
              <a:t>i</a:t>
            </a:r>
            <a:r>
              <a:rPr lang="en-US" sz="2000" b="0" dirty="0"/>
              <a:t>++) {</a:t>
            </a:r>
          </a:p>
          <a:p>
            <a:r>
              <a:rPr lang="en-US" sz="2000" b="0" dirty="0">
                <a:solidFill>
                  <a:srgbClr val="4F6228"/>
                </a:solidFill>
              </a:rPr>
              <a:t>    a[</a:t>
            </a:r>
            <a:r>
              <a:rPr lang="en-US" sz="2000" b="0" dirty="0" err="1">
                <a:solidFill>
                  <a:srgbClr val="4F6228"/>
                </a:solidFill>
              </a:rPr>
              <a:t>i</a:t>
            </a:r>
            <a:r>
              <a:rPr lang="en-US" sz="2000" b="0" dirty="0">
                <a:solidFill>
                  <a:srgbClr val="4F6228"/>
                </a:solidFill>
              </a:rPr>
              <a:t>] = b[</a:t>
            </a:r>
            <a:r>
              <a:rPr lang="en-US" sz="2000" b="0" dirty="0" err="1">
                <a:solidFill>
                  <a:srgbClr val="4F6228"/>
                </a:solidFill>
              </a:rPr>
              <a:t>i</a:t>
            </a:r>
            <a:r>
              <a:rPr lang="en-US" sz="2000" b="0" dirty="0">
                <a:solidFill>
                  <a:srgbClr val="4F6228"/>
                </a:solidFill>
              </a:rPr>
              <a:t>] + c[</a:t>
            </a:r>
            <a:r>
              <a:rPr lang="en-US" sz="2000" b="0" dirty="0" err="1">
                <a:solidFill>
                  <a:srgbClr val="4F6228"/>
                </a:solidFill>
              </a:rPr>
              <a:t>i</a:t>
            </a:r>
            <a:r>
              <a:rPr lang="en-US" sz="2000" b="0" dirty="0">
                <a:solidFill>
                  <a:srgbClr val="4F6228"/>
                </a:solidFill>
              </a:rPr>
              <a:t>];</a:t>
            </a:r>
          </a:p>
          <a:p>
            <a:r>
              <a:rPr lang="en-US" sz="2000" b="0" dirty="0" smtClean="0"/>
              <a:t>}</a:t>
            </a:r>
            <a:endParaRPr lang="en-US" sz="2000" b="0" dirty="0"/>
          </a:p>
        </p:txBody>
      </p:sp>
      <p:sp>
        <p:nvSpPr>
          <p:cNvPr id="2" name="Slide Number Placeholder 1"/>
          <p:cNvSpPr>
            <a:spLocks noGrp="1"/>
          </p:cNvSpPr>
          <p:nvPr>
            <p:ph type="sldNum" sz="quarter" idx="12"/>
          </p:nvPr>
        </p:nvSpPr>
        <p:spPr/>
        <p:txBody>
          <a:bodyPr/>
          <a:lstStyle/>
          <a:p>
            <a:fld id="{DF10D38F-A26B-4BAE-B1E0-45F97DBD5BAE}" type="slidenum">
              <a:rPr lang="en-US" smtClean="0"/>
              <a:pPr/>
              <a:t>78</a:t>
            </a:fld>
            <a:endParaRPr lang="en-US"/>
          </a:p>
        </p:txBody>
      </p:sp>
    </p:spTree>
    <p:extLst>
      <p:ext uri="{BB962C8B-B14F-4D97-AF65-F5344CB8AC3E}">
        <p14:creationId xmlns:p14="http://schemas.microsoft.com/office/powerpoint/2010/main" val="13090441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p:cNvSpPr>
          <p:nvPr>
            <p:ph type="body" sz="half" idx="1"/>
          </p:nvPr>
        </p:nvSpPr>
        <p:spPr>
          <a:xfrm>
            <a:off x="381000" y="1447801"/>
            <a:ext cx="7848600" cy="1905000"/>
          </a:xfrm>
        </p:spPr>
        <p:txBody>
          <a:bodyPr/>
          <a:lstStyle/>
          <a:p>
            <a:pPr eaLnBrk="1" hangingPunct="1"/>
            <a:r>
              <a:rPr lang="en-US" sz="2600" dirty="0" smtClean="0"/>
              <a:t>Privatize variables as much as possible</a:t>
            </a:r>
          </a:p>
          <a:p>
            <a:pPr lvl="1"/>
            <a:r>
              <a:rPr lang="en-US" sz="2200" dirty="0" smtClean="0"/>
              <a:t>Private variables are stored in the local stack to the thread</a:t>
            </a:r>
          </a:p>
          <a:p>
            <a:pPr eaLnBrk="1" hangingPunct="1"/>
            <a:r>
              <a:rPr lang="en-US" sz="2600" dirty="0" smtClean="0"/>
              <a:t>Private data close to cache</a:t>
            </a:r>
          </a:p>
        </p:txBody>
      </p:sp>
      <p:sp>
        <p:nvSpPr>
          <p:cNvPr id="272389" name="Text Box 5"/>
          <p:cNvSpPr txBox="1">
            <a:spLocks noChangeArrowheads="1"/>
          </p:cNvSpPr>
          <p:nvPr/>
        </p:nvSpPr>
        <p:spPr bwMode="auto">
          <a:xfrm>
            <a:off x="457200" y="3124200"/>
            <a:ext cx="3441968" cy="2246769"/>
          </a:xfrm>
          <a:prstGeom prst="rect">
            <a:avLst/>
          </a:prstGeom>
          <a:solidFill>
            <a:schemeClr val="accent1">
              <a:lumMod val="20000"/>
              <a:lumOff val="80000"/>
            </a:schemeClr>
          </a:solidFill>
          <a:ln>
            <a:noFill/>
          </a:ln>
          <a:effectLst/>
          <a:extLst/>
        </p:spPr>
        <p:txBody>
          <a:bodyPr wrap="none">
            <a:spAutoFit/>
          </a:bodyPr>
          <a:lstStyle/>
          <a:p>
            <a:r>
              <a:rPr lang="en-US" sz="2000" b="0" dirty="0">
                <a:solidFill>
                  <a:srgbClr val="FF0000"/>
                </a:solidFill>
              </a:rPr>
              <a:t>double a[</a:t>
            </a:r>
            <a:r>
              <a:rPr lang="en-US" sz="2000" b="0" dirty="0" err="1">
                <a:solidFill>
                  <a:srgbClr val="FF0000"/>
                </a:solidFill>
              </a:rPr>
              <a:t>MaxThreads</a:t>
            </a:r>
            <a:r>
              <a:rPr lang="en-US" sz="2000" b="0" dirty="0">
                <a:solidFill>
                  <a:srgbClr val="FF0000"/>
                </a:solidFill>
              </a:rPr>
              <a:t>][N][N]</a:t>
            </a:r>
          </a:p>
          <a:p>
            <a:r>
              <a:rPr lang="en-US" sz="2000" b="0" dirty="0">
                <a:solidFill>
                  <a:srgbClr val="003BF8"/>
                </a:solidFill>
              </a:rPr>
              <a:t>#pragma </a:t>
            </a:r>
            <a:r>
              <a:rPr lang="en-US" sz="2000" b="0" dirty="0" err="1">
                <a:solidFill>
                  <a:srgbClr val="003BF8"/>
                </a:solidFill>
              </a:rPr>
              <a:t>omp</a:t>
            </a:r>
            <a:r>
              <a:rPr lang="en-US" sz="2000" b="0" dirty="0">
                <a:solidFill>
                  <a:srgbClr val="003BF8"/>
                </a:solidFill>
              </a:rPr>
              <a:t> parallel for</a:t>
            </a:r>
          </a:p>
          <a:p>
            <a:r>
              <a:rPr lang="en-US" sz="2000" b="0" dirty="0"/>
              <a:t>for(</a:t>
            </a:r>
            <a:r>
              <a:rPr lang="en-US" sz="2000" b="0" dirty="0" err="1"/>
              <a:t>i</a:t>
            </a:r>
            <a:r>
              <a:rPr lang="en-US" sz="2000" b="0" dirty="0"/>
              <a:t>=0; </a:t>
            </a:r>
            <a:r>
              <a:rPr lang="en-US" sz="2000" b="0" dirty="0" err="1"/>
              <a:t>i</a:t>
            </a:r>
            <a:r>
              <a:rPr lang="en-US" sz="2000" b="0" dirty="0"/>
              <a:t>&lt;</a:t>
            </a:r>
            <a:r>
              <a:rPr lang="en-US" sz="2000" b="0" dirty="0" err="1"/>
              <a:t>MaxThreads</a:t>
            </a:r>
            <a:r>
              <a:rPr lang="en-US" sz="2000" b="0" dirty="0"/>
              <a:t>; </a:t>
            </a:r>
            <a:r>
              <a:rPr lang="en-US" sz="2000" b="0" dirty="0" err="1"/>
              <a:t>i</a:t>
            </a:r>
            <a:r>
              <a:rPr lang="en-US" sz="2000" b="0" dirty="0"/>
              <a:t>++</a:t>
            </a:r>
            <a:r>
              <a:rPr lang="en-US" sz="2000" b="0" dirty="0" smtClean="0"/>
              <a:t>) {</a:t>
            </a:r>
          </a:p>
          <a:p>
            <a:r>
              <a:rPr lang="en-US" sz="2000" b="0" dirty="0"/>
              <a:t> </a:t>
            </a:r>
            <a:r>
              <a:rPr lang="en-US" sz="2000" b="0" dirty="0" smtClean="0"/>
              <a:t>   for</a:t>
            </a:r>
            <a:r>
              <a:rPr lang="en-US" sz="2000" b="0" dirty="0"/>
              <a:t>(</a:t>
            </a:r>
            <a:r>
              <a:rPr lang="en-US" sz="2000" b="0" dirty="0" err="1"/>
              <a:t>int</a:t>
            </a:r>
            <a:r>
              <a:rPr lang="en-US" sz="2000" b="0" dirty="0"/>
              <a:t> j…)</a:t>
            </a:r>
          </a:p>
          <a:p>
            <a:r>
              <a:rPr lang="en-US" sz="2000" b="0" dirty="0"/>
              <a:t>    </a:t>
            </a:r>
            <a:r>
              <a:rPr lang="en-US" sz="2000" b="0" dirty="0" smtClean="0"/>
              <a:t>    for</a:t>
            </a:r>
            <a:r>
              <a:rPr lang="en-US" sz="2000" b="0" dirty="0"/>
              <a:t>(</a:t>
            </a:r>
            <a:r>
              <a:rPr lang="en-US" sz="2000" b="0" dirty="0" err="1"/>
              <a:t>int</a:t>
            </a:r>
            <a:r>
              <a:rPr lang="en-US" sz="2000" b="0" dirty="0"/>
              <a:t> k…)</a:t>
            </a:r>
          </a:p>
          <a:p>
            <a:r>
              <a:rPr lang="en-US" sz="2000" b="0" dirty="0"/>
              <a:t>    </a:t>
            </a:r>
            <a:r>
              <a:rPr lang="en-US" sz="2000" b="0" dirty="0" smtClean="0"/>
              <a:t>        </a:t>
            </a:r>
            <a:r>
              <a:rPr lang="en-US" sz="2000" b="0" dirty="0"/>
              <a:t>a[</a:t>
            </a:r>
            <a:r>
              <a:rPr lang="en-US" sz="2000" b="0" dirty="0" err="1"/>
              <a:t>i</a:t>
            </a:r>
            <a:r>
              <a:rPr lang="en-US" sz="2000" b="0" dirty="0"/>
              <a:t>][j][k] = …</a:t>
            </a:r>
          </a:p>
          <a:p>
            <a:r>
              <a:rPr lang="en-US" sz="2000" b="0" dirty="0"/>
              <a:t>}</a:t>
            </a:r>
          </a:p>
        </p:txBody>
      </p:sp>
      <p:sp>
        <p:nvSpPr>
          <p:cNvPr id="272390" name="Text Box 6"/>
          <p:cNvSpPr txBox="1">
            <a:spLocks noChangeArrowheads="1"/>
          </p:cNvSpPr>
          <p:nvPr/>
        </p:nvSpPr>
        <p:spPr bwMode="auto">
          <a:xfrm>
            <a:off x="4419600" y="3124201"/>
            <a:ext cx="3810000" cy="2246769"/>
          </a:xfrm>
          <a:prstGeom prst="rect">
            <a:avLst/>
          </a:prstGeom>
          <a:solidFill>
            <a:schemeClr val="accent1">
              <a:lumMod val="20000"/>
              <a:lumOff val="80000"/>
            </a:schemeClr>
          </a:solidFill>
          <a:ln>
            <a:noFill/>
          </a:ln>
          <a:effectLst/>
          <a:extLst/>
        </p:spPr>
        <p:txBody>
          <a:bodyPr wrap="square">
            <a:spAutoFit/>
          </a:bodyPr>
          <a:lstStyle/>
          <a:p>
            <a:r>
              <a:rPr lang="en-US" sz="2000" b="0" dirty="0">
                <a:solidFill>
                  <a:srgbClr val="008000"/>
                </a:solidFill>
              </a:rPr>
              <a:t>double a[N][N]</a:t>
            </a:r>
          </a:p>
          <a:p>
            <a:r>
              <a:rPr lang="en-US" sz="2000" b="0" dirty="0">
                <a:solidFill>
                  <a:srgbClr val="003BF8"/>
                </a:solidFill>
              </a:rPr>
              <a:t>#pragma </a:t>
            </a:r>
            <a:r>
              <a:rPr lang="en-US" sz="2000" b="0" dirty="0" err="1">
                <a:solidFill>
                  <a:srgbClr val="003BF8"/>
                </a:solidFill>
              </a:rPr>
              <a:t>omp</a:t>
            </a:r>
            <a:r>
              <a:rPr lang="en-US" sz="2000" b="0" dirty="0">
                <a:solidFill>
                  <a:srgbClr val="003BF8"/>
                </a:solidFill>
              </a:rPr>
              <a:t> parallel </a:t>
            </a:r>
            <a:r>
              <a:rPr lang="en-US" sz="2000" i="1" dirty="0">
                <a:solidFill>
                  <a:srgbClr val="003BF8"/>
                </a:solidFill>
              </a:rPr>
              <a:t>private(a)</a:t>
            </a:r>
          </a:p>
          <a:p>
            <a:r>
              <a:rPr lang="en-US" sz="2000" b="0" dirty="0"/>
              <a:t>{</a:t>
            </a:r>
          </a:p>
          <a:p>
            <a:r>
              <a:rPr lang="en-US" sz="2000" b="0" dirty="0"/>
              <a:t> for(</a:t>
            </a:r>
            <a:r>
              <a:rPr lang="en-US" sz="2000" b="0" dirty="0" err="1"/>
              <a:t>int</a:t>
            </a:r>
            <a:r>
              <a:rPr lang="en-US" sz="2000" b="0" dirty="0"/>
              <a:t> j…)</a:t>
            </a:r>
          </a:p>
          <a:p>
            <a:r>
              <a:rPr lang="en-US" sz="2000" b="0" dirty="0"/>
              <a:t>   for(</a:t>
            </a:r>
            <a:r>
              <a:rPr lang="en-US" sz="2000" b="0" dirty="0" err="1"/>
              <a:t>int</a:t>
            </a:r>
            <a:r>
              <a:rPr lang="en-US" sz="2000" b="0" dirty="0"/>
              <a:t> k…)</a:t>
            </a:r>
          </a:p>
          <a:p>
            <a:r>
              <a:rPr lang="en-US" sz="2000" b="0" dirty="0"/>
              <a:t>       a[j][</a:t>
            </a:r>
            <a:r>
              <a:rPr lang="en-US" sz="2000" b="0" dirty="0" smtClean="0"/>
              <a:t>k] </a:t>
            </a:r>
            <a:r>
              <a:rPr lang="en-US" sz="2000" b="0" dirty="0"/>
              <a:t>= …</a:t>
            </a:r>
          </a:p>
          <a:p>
            <a:r>
              <a:rPr lang="en-US" sz="2000" b="0" dirty="0"/>
              <a:t>}</a:t>
            </a:r>
          </a:p>
        </p:txBody>
      </p:sp>
      <p:sp>
        <p:nvSpPr>
          <p:cNvPr id="7" name="Rectangle 2"/>
          <p:cNvSpPr txBox="1">
            <a:spLocks/>
          </p:cNvSpPr>
          <p:nvPr/>
        </p:nvSpPr>
        <p:spPr>
          <a:xfrm>
            <a:off x="457200" y="274638"/>
            <a:ext cx="7924800" cy="715962"/>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0" dirty="0" smtClean="0"/>
              <a:t>OpenMP Best Practices</a:t>
            </a:r>
            <a:endParaRPr lang="en-US" b="0" dirty="0"/>
          </a:p>
        </p:txBody>
      </p:sp>
      <p:sp>
        <p:nvSpPr>
          <p:cNvPr id="2" name="Slide Number Placeholder 1"/>
          <p:cNvSpPr>
            <a:spLocks noGrp="1"/>
          </p:cNvSpPr>
          <p:nvPr>
            <p:ph type="sldNum" sz="quarter" idx="12"/>
          </p:nvPr>
        </p:nvSpPr>
        <p:spPr/>
        <p:txBody>
          <a:bodyPr/>
          <a:lstStyle/>
          <a:p>
            <a:fld id="{DF10D38F-A26B-4BAE-B1E0-45F97DBD5BAE}" type="slidenum">
              <a:rPr lang="en-US" smtClean="0"/>
              <a:pPr/>
              <a:t>79</a:t>
            </a:fld>
            <a:endParaRPr lang="en-US"/>
          </a:p>
        </p:txBody>
      </p:sp>
    </p:spTree>
    <p:extLst>
      <p:ext uri="{BB962C8B-B14F-4D97-AF65-F5344CB8AC3E}">
        <p14:creationId xmlns:p14="http://schemas.microsoft.com/office/powerpoint/2010/main" val="152882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76200"/>
            <a:ext cx="8636000" cy="838200"/>
          </a:xfrm>
        </p:spPr>
        <p:txBody>
          <a:bodyPr/>
          <a:lstStyle/>
          <a:p>
            <a:r>
              <a:rPr lang="en-US" dirty="0" smtClean="0"/>
              <a:t>OpenMP Components</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8</a:t>
            </a:fld>
            <a:endParaRPr lang="en-US"/>
          </a:p>
        </p:txBody>
      </p:sp>
      <p:sp>
        <p:nvSpPr>
          <p:cNvPr id="7" name="Text Box 66"/>
          <p:cNvSpPr txBox="1">
            <a:spLocks noChangeArrowheads="1"/>
          </p:cNvSpPr>
          <p:nvPr/>
        </p:nvSpPr>
        <p:spPr bwMode="auto">
          <a:xfrm>
            <a:off x="228600" y="1940139"/>
            <a:ext cx="2743200" cy="3693319"/>
          </a:xfrm>
          <a:prstGeom prst="rect">
            <a:avLst/>
          </a:prstGeom>
          <a:solidFill>
            <a:schemeClr val="accent3">
              <a:lumMod val="20000"/>
              <a:lumOff val="80000"/>
            </a:schemeClr>
          </a:solidFill>
          <a:ln w="12700">
            <a:noFill/>
            <a:miter lim="800000"/>
            <a:headEnd type="none" w="sm" len="sm"/>
            <a:tailEnd type="none" w="sm" len="sm"/>
          </a:ln>
          <a:effectLst>
            <a:outerShdw dist="107763" dir="2700000" algn="ctr" rotWithShape="0">
              <a:schemeClr val="bg2"/>
            </a:outerShdw>
          </a:effectLst>
        </p:spPr>
        <p:txBody>
          <a:bodyPr wrap="square">
            <a:spAutoFit/>
          </a:bodyPr>
          <a:lstStyle/>
          <a:p>
            <a:pPr marL="285750" indent="-285750">
              <a:spcBef>
                <a:spcPct val="50000"/>
              </a:spcBef>
              <a:buFont typeface="Arial" pitchFamily="34" charset="0"/>
              <a:buChar char="•"/>
              <a:defRPr/>
            </a:pPr>
            <a:r>
              <a:rPr lang="en-US" sz="1800" dirty="0" smtClean="0">
                <a:latin typeface="+mj-lt"/>
                <a:ea typeface="+mn-ea"/>
              </a:rPr>
              <a:t>Parallel region</a:t>
            </a:r>
          </a:p>
          <a:p>
            <a:pPr marL="285750" indent="-285750">
              <a:spcBef>
                <a:spcPct val="50000"/>
              </a:spcBef>
              <a:buFont typeface="Arial" pitchFamily="34" charset="0"/>
              <a:buChar char="•"/>
              <a:defRPr/>
            </a:pPr>
            <a:r>
              <a:rPr lang="en-US" sz="1800" dirty="0" smtClean="0">
                <a:latin typeface="+mj-lt"/>
                <a:ea typeface="+mn-ea"/>
              </a:rPr>
              <a:t>Worksharing constructs</a:t>
            </a:r>
          </a:p>
          <a:p>
            <a:pPr marL="285750" indent="-285750">
              <a:spcBef>
                <a:spcPct val="50000"/>
              </a:spcBef>
              <a:buFont typeface="Arial" pitchFamily="34" charset="0"/>
              <a:buChar char="•"/>
              <a:defRPr/>
            </a:pPr>
            <a:r>
              <a:rPr lang="en-US" dirty="0" smtClean="0">
                <a:latin typeface="+mj-lt"/>
              </a:rPr>
              <a:t>Tasking</a:t>
            </a:r>
            <a:endParaRPr lang="en-US" sz="1800" dirty="0" smtClean="0">
              <a:latin typeface="+mj-lt"/>
              <a:ea typeface="+mn-ea"/>
            </a:endParaRPr>
          </a:p>
          <a:p>
            <a:pPr marL="285750" indent="-285750">
              <a:spcBef>
                <a:spcPct val="50000"/>
              </a:spcBef>
              <a:buFont typeface="Arial" pitchFamily="34" charset="0"/>
              <a:buChar char="•"/>
              <a:defRPr/>
            </a:pPr>
            <a:r>
              <a:rPr lang="en-US" dirty="0" smtClean="0">
                <a:latin typeface="+mj-lt"/>
              </a:rPr>
              <a:t>Offloading</a:t>
            </a:r>
          </a:p>
          <a:p>
            <a:pPr marL="285750" indent="-285750">
              <a:spcBef>
                <a:spcPct val="50000"/>
              </a:spcBef>
              <a:buFont typeface="Arial" pitchFamily="34" charset="0"/>
              <a:buChar char="•"/>
              <a:defRPr/>
            </a:pPr>
            <a:r>
              <a:rPr lang="en-US" sz="1800" dirty="0" smtClean="0">
                <a:latin typeface="+mj-lt"/>
                <a:ea typeface="+mn-ea"/>
              </a:rPr>
              <a:t>Affinity</a:t>
            </a:r>
          </a:p>
          <a:p>
            <a:pPr marL="285750" indent="-285750">
              <a:spcBef>
                <a:spcPct val="50000"/>
              </a:spcBef>
              <a:buFont typeface="Arial" pitchFamily="34" charset="0"/>
              <a:buChar char="•"/>
              <a:defRPr/>
            </a:pPr>
            <a:r>
              <a:rPr lang="en-US" dirty="0" smtClean="0">
                <a:latin typeface="+mj-lt"/>
              </a:rPr>
              <a:t>Error Handing</a:t>
            </a:r>
          </a:p>
          <a:p>
            <a:pPr marL="285750" indent="-285750">
              <a:spcBef>
                <a:spcPct val="50000"/>
              </a:spcBef>
              <a:buFont typeface="Arial" pitchFamily="34" charset="0"/>
              <a:buChar char="•"/>
              <a:defRPr/>
            </a:pPr>
            <a:r>
              <a:rPr lang="en-US" sz="1800" dirty="0" smtClean="0">
                <a:latin typeface="+mj-lt"/>
                <a:ea typeface="+mn-ea"/>
              </a:rPr>
              <a:t>SIMD</a:t>
            </a:r>
          </a:p>
          <a:p>
            <a:pPr marL="285750" indent="-285750">
              <a:spcBef>
                <a:spcPct val="50000"/>
              </a:spcBef>
              <a:buFont typeface="Arial" pitchFamily="34" charset="0"/>
              <a:buChar char="•"/>
              <a:defRPr/>
            </a:pPr>
            <a:r>
              <a:rPr lang="en-US" sz="1800" dirty="0" smtClean="0">
                <a:latin typeface="+mj-lt"/>
                <a:ea typeface="+mn-ea"/>
              </a:rPr>
              <a:t>Synchronization</a:t>
            </a:r>
          </a:p>
          <a:p>
            <a:pPr marL="285750" indent="-285750">
              <a:spcBef>
                <a:spcPct val="50000"/>
              </a:spcBef>
              <a:buFont typeface="Arial" pitchFamily="34" charset="0"/>
              <a:buChar char="•"/>
              <a:defRPr/>
            </a:pPr>
            <a:r>
              <a:rPr lang="en-US" sz="1800" dirty="0" smtClean="0">
                <a:latin typeface="+mj-lt"/>
                <a:ea typeface="+mn-ea"/>
              </a:rPr>
              <a:t>Data-sharing attributes</a:t>
            </a:r>
            <a:endParaRPr lang="en-US" sz="1800" dirty="0">
              <a:latin typeface="+mj-lt"/>
              <a:ea typeface="+mn-ea"/>
            </a:endParaRPr>
          </a:p>
        </p:txBody>
      </p:sp>
      <p:sp>
        <p:nvSpPr>
          <p:cNvPr id="8" name="Text Box 66"/>
          <p:cNvSpPr txBox="1">
            <a:spLocks noChangeArrowheads="1"/>
          </p:cNvSpPr>
          <p:nvPr/>
        </p:nvSpPr>
        <p:spPr bwMode="auto">
          <a:xfrm>
            <a:off x="3276600" y="1940139"/>
            <a:ext cx="2590800" cy="4689261"/>
          </a:xfrm>
          <a:prstGeom prst="rect">
            <a:avLst/>
          </a:prstGeom>
          <a:solidFill>
            <a:schemeClr val="accent3">
              <a:lumMod val="20000"/>
              <a:lumOff val="80000"/>
            </a:schemeClr>
          </a:solidFill>
          <a:ln w="12700">
            <a:noFill/>
            <a:miter lim="800000"/>
            <a:headEnd type="none" w="sm" len="sm"/>
            <a:tailEnd type="none" w="sm" len="sm"/>
          </a:ln>
          <a:effectLst>
            <a:outerShdw dist="107763" dir="2700000" algn="ctr" rotWithShape="0">
              <a:schemeClr val="bg2"/>
            </a:outerShdw>
          </a:effectLst>
        </p:spPr>
        <p:txBody>
          <a:bodyPr wrap="square">
            <a:normAutofit fontScale="92500" lnSpcReduction="10000"/>
          </a:bodyPr>
          <a:lstStyle/>
          <a:p>
            <a:pPr marL="285750" indent="-285750">
              <a:spcBef>
                <a:spcPct val="50000"/>
              </a:spcBef>
              <a:buFont typeface="Arial" pitchFamily="34" charset="0"/>
              <a:buChar char="•"/>
              <a:defRPr/>
            </a:pPr>
            <a:r>
              <a:rPr lang="en-US" sz="1800" dirty="0" smtClean="0">
                <a:solidFill>
                  <a:srgbClr val="000000"/>
                </a:solidFill>
                <a:latin typeface="+mj-lt"/>
                <a:ea typeface="+mn-ea"/>
              </a:rPr>
              <a:t>Number </a:t>
            </a:r>
            <a:r>
              <a:rPr lang="en-US" sz="1800" dirty="0">
                <a:solidFill>
                  <a:srgbClr val="000000"/>
                </a:solidFill>
                <a:latin typeface="+mj-lt"/>
                <a:ea typeface="+mn-ea"/>
              </a:rPr>
              <a:t>of threads</a:t>
            </a:r>
          </a:p>
          <a:p>
            <a:pPr marL="285750" indent="-285750">
              <a:spcBef>
                <a:spcPct val="50000"/>
              </a:spcBef>
              <a:buFont typeface="Arial" pitchFamily="34" charset="0"/>
              <a:buChar char="•"/>
              <a:defRPr/>
            </a:pPr>
            <a:r>
              <a:rPr lang="en-US" sz="1800" dirty="0" smtClean="0">
                <a:solidFill>
                  <a:srgbClr val="000000"/>
                </a:solidFill>
                <a:latin typeface="+mj-lt"/>
                <a:ea typeface="+mn-ea"/>
              </a:rPr>
              <a:t>Thread </a:t>
            </a:r>
            <a:r>
              <a:rPr lang="en-US" sz="1800" dirty="0">
                <a:solidFill>
                  <a:srgbClr val="000000"/>
                </a:solidFill>
                <a:latin typeface="+mj-lt"/>
                <a:ea typeface="+mn-ea"/>
              </a:rPr>
              <a:t>ID</a:t>
            </a:r>
          </a:p>
          <a:p>
            <a:pPr marL="285750" indent="-285750">
              <a:spcBef>
                <a:spcPct val="50000"/>
              </a:spcBef>
              <a:buFont typeface="Arial" pitchFamily="34" charset="0"/>
              <a:buChar char="•"/>
              <a:defRPr/>
            </a:pPr>
            <a:r>
              <a:rPr lang="en-US" sz="1800" dirty="0" smtClean="0">
                <a:solidFill>
                  <a:srgbClr val="000000"/>
                </a:solidFill>
                <a:latin typeface="+mj-lt"/>
                <a:ea typeface="+mn-ea"/>
              </a:rPr>
              <a:t>Dynamic thread adjustment</a:t>
            </a:r>
            <a:endParaRPr lang="en-US" sz="1800" dirty="0">
              <a:solidFill>
                <a:srgbClr val="000000"/>
              </a:solidFill>
              <a:latin typeface="+mj-lt"/>
              <a:ea typeface="+mn-ea"/>
            </a:endParaRPr>
          </a:p>
          <a:p>
            <a:pPr marL="285750" indent="-285750">
              <a:spcBef>
                <a:spcPct val="50000"/>
              </a:spcBef>
              <a:buFont typeface="Arial" pitchFamily="34" charset="0"/>
              <a:buChar char="•"/>
              <a:defRPr/>
            </a:pPr>
            <a:r>
              <a:rPr lang="en-US" sz="1800" dirty="0" smtClean="0">
                <a:solidFill>
                  <a:srgbClr val="000000"/>
                </a:solidFill>
                <a:latin typeface="+mj-lt"/>
                <a:ea typeface="+mn-ea"/>
              </a:rPr>
              <a:t>Nested </a:t>
            </a:r>
            <a:r>
              <a:rPr lang="en-US" sz="1800" dirty="0">
                <a:solidFill>
                  <a:srgbClr val="000000"/>
                </a:solidFill>
                <a:latin typeface="+mj-lt"/>
                <a:ea typeface="+mn-ea"/>
              </a:rPr>
              <a:t>parallelism</a:t>
            </a:r>
          </a:p>
          <a:p>
            <a:pPr marL="285750" indent="-285750">
              <a:spcBef>
                <a:spcPct val="50000"/>
              </a:spcBef>
              <a:buFont typeface="Arial" pitchFamily="34" charset="0"/>
              <a:buChar char="•"/>
              <a:defRPr/>
            </a:pPr>
            <a:r>
              <a:rPr lang="en-US" sz="1800" dirty="0" smtClean="0">
                <a:solidFill>
                  <a:srgbClr val="000000"/>
                </a:solidFill>
                <a:latin typeface="+mj-lt"/>
                <a:ea typeface="+mn-ea"/>
              </a:rPr>
              <a:t>Schedule</a:t>
            </a:r>
            <a:endParaRPr lang="en-US" sz="1800" dirty="0">
              <a:solidFill>
                <a:srgbClr val="000000"/>
              </a:solidFill>
              <a:latin typeface="+mj-lt"/>
              <a:ea typeface="+mn-ea"/>
            </a:endParaRPr>
          </a:p>
          <a:p>
            <a:pPr marL="285750" indent="-285750">
              <a:spcBef>
                <a:spcPct val="50000"/>
              </a:spcBef>
              <a:buFont typeface="Arial" pitchFamily="34" charset="0"/>
              <a:buChar char="•"/>
              <a:defRPr/>
            </a:pPr>
            <a:r>
              <a:rPr lang="en-US" sz="1800" dirty="0" smtClean="0">
                <a:solidFill>
                  <a:srgbClr val="000000"/>
                </a:solidFill>
                <a:latin typeface="+mj-lt"/>
                <a:ea typeface="+mn-ea"/>
              </a:rPr>
              <a:t>Active levels</a:t>
            </a:r>
          </a:p>
          <a:p>
            <a:pPr marL="285750" indent="-285750">
              <a:spcBef>
                <a:spcPct val="50000"/>
              </a:spcBef>
              <a:buFont typeface="Arial" pitchFamily="34" charset="0"/>
              <a:buChar char="•"/>
              <a:defRPr/>
            </a:pPr>
            <a:r>
              <a:rPr lang="en-US" sz="1800" dirty="0" smtClean="0">
                <a:solidFill>
                  <a:srgbClr val="000000"/>
                </a:solidFill>
                <a:latin typeface="+mj-lt"/>
                <a:ea typeface="+mn-ea"/>
              </a:rPr>
              <a:t>Thread </a:t>
            </a:r>
            <a:r>
              <a:rPr lang="en-US" sz="1800" dirty="0">
                <a:solidFill>
                  <a:srgbClr val="000000"/>
                </a:solidFill>
                <a:latin typeface="+mj-lt"/>
                <a:ea typeface="+mn-ea"/>
              </a:rPr>
              <a:t>limit</a:t>
            </a:r>
          </a:p>
          <a:p>
            <a:pPr marL="285750" indent="-285750">
              <a:spcBef>
                <a:spcPct val="50000"/>
              </a:spcBef>
              <a:buFont typeface="Arial" pitchFamily="34" charset="0"/>
              <a:buChar char="•"/>
              <a:defRPr/>
            </a:pPr>
            <a:r>
              <a:rPr lang="en-US" sz="1800" dirty="0" smtClean="0">
                <a:solidFill>
                  <a:srgbClr val="000000"/>
                </a:solidFill>
                <a:latin typeface="+mj-lt"/>
                <a:ea typeface="+mn-ea"/>
              </a:rPr>
              <a:t>Nesting </a:t>
            </a:r>
            <a:r>
              <a:rPr lang="en-US" sz="1800" dirty="0">
                <a:solidFill>
                  <a:srgbClr val="000000"/>
                </a:solidFill>
                <a:latin typeface="+mj-lt"/>
                <a:ea typeface="+mn-ea"/>
              </a:rPr>
              <a:t>level</a:t>
            </a:r>
          </a:p>
          <a:p>
            <a:pPr marL="285750" indent="-285750">
              <a:spcBef>
                <a:spcPct val="50000"/>
              </a:spcBef>
              <a:buFont typeface="Arial" pitchFamily="34" charset="0"/>
              <a:buChar char="•"/>
              <a:defRPr/>
            </a:pPr>
            <a:r>
              <a:rPr lang="en-US" sz="1800" dirty="0" smtClean="0">
                <a:solidFill>
                  <a:srgbClr val="000000"/>
                </a:solidFill>
                <a:latin typeface="+mj-lt"/>
                <a:ea typeface="+mn-ea"/>
              </a:rPr>
              <a:t>Ancestor </a:t>
            </a:r>
            <a:r>
              <a:rPr lang="en-US" sz="1800" dirty="0">
                <a:solidFill>
                  <a:srgbClr val="000000"/>
                </a:solidFill>
                <a:latin typeface="+mj-lt"/>
                <a:ea typeface="+mn-ea"/>
              </a:rPr>
              <a:t>thread</a:t>
            </a:r>
          </a:p>
          <a:p>
            <a:pPr marL="285750" indent="-285750">
              <a:spcBef>
                <a:spcPct val="50000"/>
              </a:spcBef>
              <a:buFont typeface="Arial" pitchFamily="34" charset="0"/>
              <a:buChar char="•"/>
              <a:defRPr/>
            </a:pPr>
            <a:r>
              <a:rPr lang="en-US" sz="1800" dirty="0" smtClean="0">
                <a:solidFill>
                  <a:srgbClr val="000000"/>
                </a:solidFill>
                <a:latin typeface="+mj-lt"/>
                <a:ea typeface="+mn-ea"/>
              </a:rPr>
              <a:t>Team </a:t>
            </a:r>
            <a:r>
              <a:rPr lang="en-US" sz="1800" dirty="0">
                <a:solidFill>
                  <a:srgbClr val="000000"/>
                </a:solidFill>
                <a:latin typeface="+mj-lt"/>
                <a:ea typeface="+mn-ea"/>
              </a:rPr>
              <a:t>size</a:t>
            </a:r>
          </a:p>
          <a:p>
            <a:pPr marL="285750" indent="-285750">
              <a:spcBef>
                <a:spcPct val="50000"/>
              </a:spcBef>
              <a:buFont typeface="Arial" pitchFamily="34" charset="0"/>
              <a:buChar char="•"/>
              <a:defRPr/>
            </a:pPr>
            <a:r>
              <a:rPr lang="en-US" sz="1800" dirty="0" smtClean="0">
                <a:solidFill>
                  <a:srgbClr val="000000"/>
                </a:solidFill>
                <a:latin typeface="+mj-lt"/>
                <a:ea typeface="+mn-ea"/>
              </a:rPr>
              <a:t>Locking</a:t>
            </a:r>
          </a:p>
          <a:p>
            <a:pPr marL="285750" indent="-285750">
              <a:spcBef>
                <a:spcPct val="50000"/>
              </a:spcBef>
              <a:buFont typeface="Arial" pitchFamily="34" charset="0"/>
              <a:buChar char="•"/>
              <a:defRPr/>
            </a:pPr>
            <a:r>
              <a:rPr lang="en-US" sz="1800" dirty="0" err="1">
                <a:solidFill>
                  <a:srgbClr val="000000"/>
                </a:solidFill>
                <a:latin typeface="+mj-lt"/>
              </a:rPr>
              <a:t>Wallclock</a:t>
            </a:r>
            <a:r>
              <a:rPr lang="en-US" sz="1800" dirty="0">
                <a:solidFill>
                  <a:srgbClr val="000000"/>
                </a:solidFill>
                <a:latin typeface="+mj-lt"/>
              </a:rPr>
              <a:t> </a:t>
            </a:r>
            <a:r>
              <a:rPr lang="en-US" sz="1800" dirty="0" smtClean="0">
                <a:solidFill>
                  <a:srgbClr val="000000"/>
                </a:solidFill>
                <a:latin typeface="+mj-lt"/>
              </a:rPr>
              <a:t>timer</a:t>
            </a:r>
            <a:endParaRPr lang="en-US" sz="1800" dirty="0">
              <a:solidFill>
                <a:srgbClr val="000000"/>
              </a:solidFill>
              <a:latin typeface="+mj-lt"/>
            </a:endParaRPr>
          </a:p>
        </p:txBody>
      </p:sp>
      <p:sp>
        <p:nvSpPr>
          <p:cNvPr id="9" name="Text Box 66"/>
          <p:cNvSpPr txBox="1">
            <a:spLocks noChangeArrowheads="1"/>
          </p:cNvSpPr>
          <p:nvPr/>
        </p:nvSpPr>
        <p:spPr bwMode="auto">
          <a:xfrm>
            <a:off x="6172200" y="1945481"/>
            <a:ext cx="2514600" cy="3693319"/>
          </a:xfrm>
          <a:prstGeom prst="rect">
            <a:avLst/>
          </a:prstGeom>
          <a:solidFill>
            <a:schemeClr val="accent3">
              <a:lumMod val="20000"/>
              <a:lumOff val="80000"/>
            </a:schemeClr>
          </a:solidFill>
          <a:ln w="12700">
            <a:noFill/>
            <a:miter lim="800000"/>
            <a:headEnd type="none" w="sm" len="sm"/>
            <a:tailEnd type="none" w="sm" len="sm"/>
          </a:ln>
          <a:effectLst>
            <a:outerShdw dist="107763" dir="2700000" algn="ctr" rotWithShape="0">
              <a:schemeClr val="bg2"/>
            </a:outerShdw>
          </a:effectLst>
        </p:spPr>
        <p:txBody>
          <a:bodyPr wrap="square">
            <a:spAutoFit/>
          </a:bodyPr>
          <a:lstStyle/>
          <a:p>
            <a:pPr marL="285750" indent="-285750">
              <a:spcBef>
                <a:spcPct val="50000"/>
              </a:spcBef>
              <a:buFont typeface="Arial" pitchFamily="34" charset="0"/>
              <a:buChar char="•"/>
              <a:defRPr/>
            </a:pPr>
            <a:r>
              <a:rPr lang="en-US" sz="1800" dirty="0" smtClean="0">
                <a:solidFill>
                  <a:srgbClr val="000000"/>
                </a:solidFill>
                <a:latin typeface="+mj-lt"/>
                <a:ea typeface="+mn-ea"/>
              </a:rPr>
              <a:t>Number </a:t>
            </a:r>
            <a:r>
              <a:rPr lang="en-US" sz="1800" dirty="0">
                <a:solidFill>
                  <a:srgbClr val="000000"/>
                </a:solidFill>
                <a:latin typeface="+mj-lt"/>
                <a:ea typeface="+mn-ea"/>
              </a:rPr>
              <a:t>of threads</a:t>
            </a:r>
          </a:p>
          <a:p>
            <a:pPr marL="285750" indent="-285750">
              <a:spcBef>
                <a:spcPct val="50000"/>
              </a:spcBef>
              <a:buFont typeface="Arial" pitchFamily="34" charset="0"/>
              <a:buChar char="•"/>
              <a:defRPr/>
            </a:pPr>
            <a:r>
              <a:rPr lang="en-US" sz="1800" dirty="0">
                <a:solidFill>
                  <a:srgbClr val="000000"/>
                </a:solidFill>
                <a:latin typeface="+mj-lt"/>
                <a:ea typeface="+mn-ea"/>
              </a:rPr>
              <a:t>S</a:t>
            </a:r>
            <a:r>
              <a:rPr lang="en-US" sz="1800" dirty="0" smtClean="0">
                <a:solidFill>
                  <a:srgbClr val="000000"/>
                </a:solidFill>
                <a:latin typeface="+mj-lt"/>
                <a:ea typeface="+mn-ea"/>
              </a:rPr>
              <a:t>cheduling </a:t>
            </a:r>
            <a:r>
              <a:rPr lang="en-US" sz="1800" dirty="0">
                <a:solidFill>
                  <a:srgbClr val="000000"/>
                </a:solidFill>
                <a:latin typeface="+mj-lt"/>
                <a:ea typeface="+mn-ea"/>
              </a:rPr>
              <a:t>type</a:t>
            </a:r>
          </a:p>
          <a:p>
            <a:pPr marL="285750" indent="-285750">
              <a:spcBef>
                <a:spcPct val="50000"/>
              </a:spcBef>
              <a:buFont typeface="Arial" pitchFamily="34" charset="0"/>
              <a:buChar char="•"/>
              <a:defRPr/>
            </a:pPr>
            <a:r>
              <a:rPr lang="en-US" sz="1800" dirty="0" smtClean="0">
                <a:solidFill>
                  <a:srgbClr val="000000"/>
                </a:solidFill>
                <a:latin typeface="+mj-lt"/>
                <a:ea typeface="+mn-ea"/>
              </a:rPr>
              <a:t>Dynamic thread adjustment</a:t>
            </a:r>
            <a:endParaRPr lang="en-US" sz="1800" dirty="0">
              <a:solidFill>
                <a:srgbClr val="000000"/>
              </a:solidFill>
              <a:latin typeface="+mj-lt"/>
              <a:ea typeface="+mn-ea"/>
            </a:endParaRPr>
          </a:p>
          <a:p>
            <a:pPr marL="285750" indent="-285750">
              <a:spcBef>
                <a:spcPct val="50000"/>
              </a:spcBef>
              <a:buFont typeface="Arial" pitchFamily="34" charset="0"/>
              <a:buChar char="•"/>
              <a:defRPr/>
            </a:pPr>
            <a:r>
              <a:rPr lang="en-US" sz="1800" dirty="0" smtClean="0">
                <a:solidFill>
                  <a:srgbClr val="000000"/>
                </a:solidFill>
                <a:latin typeface="+mj-lt"/>
                <a:ea typeface="+mn-ea"/>
              </a:rPr>
              <a:t>Nested </a:t>
            </a:r>
            <a:r>
              <a:rPr lang="en-US" sz="1800" dirty="0">
                <a:solidFill>
                  <a:srgbClr val="000000"/>
                </a:solidFill>
                <a:latin typeface="+mj-lt"/>
                <a:ea typeface="+mn-ea"/>
              </a:rPr>
              <a:t>parallelism</a:t>
            </a:r>
          </a:p>
          <a:p>
            <a:pPr marL="285750" indent="-285750">
              <a:spcBef>
                <a:spcPct val="50000"/>
              </a:spcBef>
              <a:buFont typeface="Arial" pitchFamily="34" charset="0"/>
              <a:buChar char="•"/>
              <a:defRPr/>
            </a:pPr>
            <a:r>
              <a:rPr lang="en-US" sz="1800" dirty="0" err="1" smtClean="0">
                <a:solidFill>
                  <a:srgbClr val="000000"/>
                </a:solidFill>
                <a:latin typeface="+mj-lt"/>
                <a:ea typeface="+mn-ea"/>
              </a:rPr>
              <a:t>Stacksize</a:t>
            </a:r>
            <a:endParaRPr lang="en-US" sz="1800" dirty="0">
              <a:solidFill>
                <a:srgbClr val="000000"/>
              </a:solidFill>
              <a:latin typeface="+mj-lt"/>
              <a:ea typeface="+mn-ea"/>
            </a:endParaRPr>
          </a:p>
          <a:p>
            <a:pPr marL="285750" indent="-285750">
              <a:spcBef>
                <a:spcPct val="50000"/>
              </a:spcBef>
              <a:buFont typeface="Arial" pitchFamily="34" charset="0"/>
              <a:buChar char="•"/>
              <a:defRPr/>
            </a:pPr>
            <a:r>
              <a:rPr lang="en-US" sz="1800" dirty="0" smtClean="0">
                <a:solidFill>
                  <a:srgbClr val="000000"/>
                </a:solidFill>
                <a:latin typeface="+mj-lt"/>
                <a:ea typeface="+mn-ea"/>
              </a:rPr>
              <a:t>Idle </a:t>
            </a:r>
            <a:r>
              <a:rPr lang="en-US" sz="1800" dirty="0">
                <a:solidFill>
                  <a:srgbClr val="000000"/>
                </a:solidFill>
                <a:latin typeface="+mj-lt"/>
                <a:ea typeface="+mn-ea"/>
              </a:rPr>
              <a:t>threads</a:t>
            </a:r>
          </a:p>
          <a:p>
            <a:pPr marL="285750" indent="-285750">
              <a:spcBef>
                <a:spcPct val="50000"/>
              </a:spcBef>
              <a:buFont typeface="Arial" pitchFamily="34" charset="0"/>
              <a:buChar char="•"/>
              <a:defRPr/>
            </a:pPr>
            <a:r>
              <a:rPr lang="en-US" sz="1800" dirty="0" smtClean="0">
                <a:solidFill>
                  <a:srgbClr val="000000"/>
                </a:solidFill>
                <a:latin typeface="+mj-lt"/>
                <a:ea typeface="+mn-ea"/>
              </a:rPr>
              <a:t>Active </a:t>
            </a:r>
            <a:r>
              <a:rPr lang="en-US" sz="1800" dirty="0">
                <a:solidFill>
                  <a:srgbClr val="000000"/>
                </a:solidFill>
                <a:latin typeface="+mj-lt"/>
                <a:ea typeface="+mn-ea"/>
              </a:rPr>
              <a:t>levels</a:t>
            </a:r>
          </a:p>
          <a:p>
            <a:pPr marL="285750" indent="-285750">
              <a:spcBef>
                <a:spcPct val="50000"/>
              </a:spcBef>
              <a:buFont typeface="Arial" pitchFamily="34" charset="0"/>
              <a:buChar char="•"/>
              <a:defRPr/>
            </a:pPr>
            <a:r>
              <a:rPr lang="en-US" sz="1800" dirty="0" smtClean="0">
                <a:solidFill>
                  <a:srgbClr val="000000"/>
                </a:solidFill>
                <a:latin typeface="+mj-lt"/>
                <a:ea typeface="+mn-ea"/>
              </a:rPr>
              <a:t>Thread </a:t>
            </a:r>
            <a:r>
              <a:rPr lang="en-US" sz="1800" dirty="0">
                <a:solidFill>
                  <a:srgbClr val="000000"/>
                </a:solidFill>
                <a:latin typeface="+mj-lt"/>
                <a:ea typeface="+mn-ea"/>
              </a:rPr>
              <a:t>limit</a:t>
            </a:r>
          </a:p>
        </p:txBody>
      </p:sp>
      <p:sp>
        <p:nvSpPr>
          <p:cNvPr id="10" name="Title 1"/>
          <p:cNvSpPr txBox="1">
            <a:spLocks/>
          </p:cNvSpPr>
          <p:nvPr/>
        </p:nvSpPr>
        <p:spPr>
          <a:xfrm>
            <a:off x="170935" y="1157709"/>
            <a:ext cx="2800865" cy="61075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3BF8"/>
                </a:solidFill>
              </a:rPr>
              <a:t>Directives</a:t>
            </a:r>
            <a:endParaRPr lang="en-US" sz="2800" b="1" dirty="0">
              <a:solidFill>
                <a:srgbClr val="003BF8"/>
              </a:solidFill>
            </a:endParaRPr>
          </a:p>
        </p:txBody>
      </p:sp>
      <p:sp>
        <p:nvSpPr>
          <p:cNvPr id="12" name="Title 1"/>
          <p:cNvSpPr txBox="1">
            <a:spLocks/>
          </p:cNvSpPr>
          <p:nvPr/>
        </p:nvSpPr>
        <p:spPr>
          <a:xfrm>
            <a:off x="3124200" y="1143000"/>
            <a:ext cx="2800865" cy="61075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3BF8"/>
                </a:solidFill>
              </a:rPr>
              <a:t>Runtime Environment</a:t>
            </a:r>
            <a:endParaRPr lang="en-US" sz="2800" b="1" dirty="0">
              <a:solidFill>
                <a:srgbClr val="003BF8"/>
              </a:solidFill>
            </a:endParaRPr>
          </a:p>
        </p:txBody>
      </p:sp>
      <p:sp>
        <p:nvSpPr>
          <p:cNvPr id="13" name="Title 1"/>
          <p:cNvSpPr txBox="1">
            <a:spLocks/>
          </p:cNvSpPr>
          <p:nvPr/>
        </p:nvSpPr>
        <p:spPr>
          <a:xfrm>
            <a:off x="6077465" y="1143000"/>
            <a:ext cx="2800865" cy="61075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3BF8"/>
                </a:solidFill>
              </a:rPr>
              <a:t>Environment Variable</a:t>
            </a:r>
            <a:endParaRPr lang="en-US" sz="2800" b="1" dirty="0">
              <a:solidFill>
                <a:srgbClr val="003BF8"/>
              </a:solidFill>
            </a:endParaRPr>
          </a:p>
        </p:txBody>
      </p:sp>
    </p:spTree>
    <p:extLst>
      <p:ext uri="{BB962C8B-B14F-4D97-AF65-F5344CB8AC3E}">
        <p14:creationId xmlns:p14="http://schemas.microsoft.com/office/powerpoint/2010/main" val="42054904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Text Box 1"/>
          <p:cNvSpPr txBox="1">
            <a:spLocks noChangeArrowheads="1"/>
          </p:cNvSpPr>
          <p:nvPr>
            <p:custDataLst>
              <p:tags r:id="rId1"/>
            </p:custDataLst>
          </p:nvPr>
        </p:nvSpPr>
        <p:spPr bwMode="auto">
          <a:xfrm>
            <a:off x="457200" y="152400"/>
            <a:ext cx="8229600" cy="762000"/>
          </a:xfrm>
          <a:prstGeom prst="rect">
            <a:avLst/>
          </a:prstGeom>
          <a:noFill/>
          <a:ln w="9525">
            <a:noFill/>
            <a:round/>
            <a:headEnd/>
            <a:tailEnd/>
          </a:ln>
        </p:spPr>
        <p:txBody>
          <a:bodyPr anchor="ctr"/>
          <a:lstStyle/>
          <a:p>
            <a:pPr algn="ctr" defTabSz="457200">
              <a:buClr>
                <a:srgbClr val="E5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dirty="0" smtClean="0">
                <a:latin typeface="+mj-lt"/>
                <a:ea typeface="+mj-ea"/>
                <a:cs typeface="+mj-cs"/>
              </a:rPr>
              <a:t>OpenMP Best </a:t>
            </a:r>
            <a:r>
              <a:rPr lang="en-US" sz="3600" b="0" dirty="0">
                <a:latin typeface="+mj-lt"/>
                <a:ea typeface="+mj-ea"/>
                <a:cs typeface="+mj-cs"/>
              </a:rPr>
              <a:t>P</a:t>
            </a:r>
            <a:r>
              <a:rPr lang="en-US" sz="3600" b="0" dirty="0" smtClean="0">
                <a:latin typeface="+mj-lt"/>
                <a:ea typeface="+mj-ea"/>
                <a:cs typeface="+mj-cs"/>
              </a:rPr>
              <a:t>ractices</a:t>
            </a:r>
            <a:endParaRPr lang="en-GB" sz="3600" b="0" dirty="0">
              <a:latin typeface="+mj-lt"/>
              <a:ea typeface="+mj-ea"/>
              <a:cs typeface="+mj-cs"/>
            </a:endParaRPr>
          </a:p>
        </p:txBody>
      </p:sp>
      <p:sp>
        <p:nvSpPr>
          <p:cNvPr id="10" name="Text Box 2"/>
          <p:cNvSpPr txBox="1">
            <a:spLocks noChangeArrowheads="1"/>
          </p:cNvSpPr>
          <p:nvPr>
            <p:custDataLst>
              <p:tags r:id="rId2"/>
            </p:custDataLst>
          </p:nvPr>
        </p:nvSpPr>
        <p:spPr bwMode="auto">
          <a:xfrm>
            <a:off x="1600200" y="2895600"/>
            <a:ext cx="5867400" cy="3124200"/>
          </a:xfrm>
          <a:prstGeom prst="rect">
            <a:avLst/>
          </a:prstGeom>
          <a:solidFill>
            <a:schemeClr val="accent1">
              <a:lumMod val="20000"/>
              <a:lumOff val="80000"/>
            </a:schemeClr>
          </a:solidFill>
          <a:ln w="9525">
            <a:noFill/>
            <a:round/>
            <a:headEnd/>
            <a:tailEnd/>
          </a:ln>
        </p:spPr>
        <p:txBody>
          <a:bodyPr/>
          <a:lstStyle/>
          <a:p>
            <a:pPr marL="338138" indent="-338138" defTabSz="457200">
              <a:lnSpc>
                <a:spcPct val="90000"/>
              </a:lnSpc>
              <a:spcBef>
                <a:spcPts val="60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procedure </a:t>
            </a:r>
            <a:r>
              <a:rPr lang="en-GB" sz="1800" b="0" dirty="0" err="1"/>
              <a:t>diff_coeff</a:t>
            </a:r>
            <a:r>
              <a:rPr lang="en-GB" sz="1800" b="0" dirty="0"/>
              <a:t>()</a:t>
            </a:r>
            <a:r>
              <a:rPr lang="x-none" sz="1800" b="0" dirty="0" smtClean="0"/>
              <a:t>‏</a:t>
            </a:r>
            <a:r>
              <a:rPr lang="en-GB" sz="1800" b="0" dirty="0"/>
              <a:t> </a:t>
            </a:r>
            <a:r>
              <a:rPr lang="en-GB" sz="1800" b="0" dirty="0" smtClean="0"/>
              <a:t>{</a:t>
            </a:r>
            <a:endParaRPr lang="en-GB" sz="1800" b="0" dirty="0"/>
          </a:p>
          <a:p>
            <a:pPr marL="338138" indent="-338138" defTabSz="457200">
              <a:lnSpc>
                <a:spcPct val="90000"/>
              </a:lnSpc>
              <a:spcBef>
                <a:spcPts val="40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      </a:t>
            </a:r>
            <a:r>
              <a:rPr lang="en-GB" sz="1800" b="0" dirty="0" smtClean="0"/>
              <a:t>array allocation </a:t>
            </a:r>
            <a:r>
              <a:rPr lang="en-GB" sz="1800" b="0" dirty="0"/>
              <a:t>by master thread</a:t>
            </a:r>
          </a:p>
          <a:p>
            <a:pPr marL="338138" indent="-338138" defTabSz="457200">
              <a:lnSpc>
                <a:spcPct val="90000"/>
              </a:lnSpc>
              <a:spcBef>
                <a:spcPts val="40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      </a:t>
            </a:r>
            <a:r>
              <a:rPr lang="en-GB" sz="1800" b="0" dirty="0" smtClean="0"/>
              <a:t>initialization </a:t>
            </a:r>
            <a:r>
              <a:rPr lang="en-GB" sz="1800" b="0" dirty="0"/>
              <a:t>of shared arrays</a:t>
            </a:r>
          </a:p>
          <a:p>
            <a:pPr marL="338138" indent="-338138" defTabSz="457200">
              <a:lnSpc>
                <a:spcPct val="90000"/>
              </a:lnSpc>
              <a:spcBef>
                <a:spcPts val="40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GB" sz="1800" b="0" dirty="0"/>
          </a:p>
          <a:p>
            <a:pPr defTabSz="457200">
              <a:lnSpc>
                <a:spcPct val="90000"/>
              </a:lnSpc>
              <a:spcBef>
                <a:spcPts val="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      </a:t>
            </a:r>
            <a:r>
              <a:rPr lang="en-GB" sz="1800" b="0" dirty="0" smtClean="0"/>
              <a:t>PARALLEL </a:t>
            </a:r>
            <a:r>
              <a:rPr lang="en-GB" sz="1800" b="0" dirty="0"/>
              <a:t>REGION </a:t>
            </a:r>
          </a:p>
          <a:p>
            <a:pPr defTabSz="457200">
              <a:lnSpc>
                <a:spcPct val="90000"/>
              </a:lnSpc>
              <a:spcBef>
                <a:spcPts val="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     </a:t>
            </a:r>
            <a:r>
              <a:rPr lang="en-GB" sz="1800" b="0" dirty="0" smtClean="0"/>
              <a:t> {</a:t>
            </a:r>
            <a:endParaRPr lang="en-GB" sz="1800" b="0" dirty="0"/>
          </a:p>
          <a:p>
            <a:pPr defTabSz="457200">
              <a:lnSpc>
                <a:spcPct val="90000"/>
              </a:lnSpc>
              <a:spcBef>
                <a:spcPts val="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       </a:t>
            </a:r>
            <a:r>
              <a:rPr lang="en-GB" sz="1800" b="0" dirty="0" smtClean="0"/>
              <a:t>    loop </a:t>
            </a:r>
            <a:r>
              <a:rPr lang="en-GB" sz="1800" b="0" dirty="0" err="1"/>
              <a:t>lower_bn</a:t>
            </a:r>
            <a:r>
              <a:rPr lang="en-GB" sz="1800" b="0" dirty="0"/>
              <a:t> </a:t>
            </a:r>
            <a:r>
              <a:rPr lang="en-GB" sz="1800" b="0" dirty="0" smtClean="0"/>
              <a:t>[id</a:t>
            </a:r>
            <a:r>
              <a:rPr lang="en-GB" sz="1800" b="0" dirty="0"/>
              <a:t>] , </a:t>
            </a:r>
            <a:r>
              <a:rPr lang="en-GB" sz="1800" b="0" dirty="0" err="1" smtClean="0"/>
              <a:t>upper_bn</a:t>
            </a:r>
            <a:r>
              <a:rPr lang="en-GB" sz="1800" b="0" dirty="0" smtClean="0"/>
              <a:t> [id</a:t>
            </a:r>
            <a:r>
              <a:rPr lang="en-GB" sz="1800" b="0" dirty="0"/>
              <a:t>]</a:t>
            </a:r>
          </a:p>
          <a:p>
            <a:pPr defTabSz="457200">
              <a:lnSpc>
                <a:spcPct val="90000"/>
              </a:lnSpc>
              <a:spcBef>
                <a:spcPts val="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         </a:t>
            </a:r>
            <a:r>
              <a:rPr lang="en-GB" sz="1800" b="0" dirty="0" smtClean="0"/>
              <a:t>  computation </a:t>
            </a:r>
            <a:r>
              <a:rPr lang="en-GB" sz="1800" b="0" dirty="0"/>
              <a:t>on shared arrays</a:t>
            </a:r>
          </a:p>
          <a:p>
            <a:pPr defTabSz="457200">
              <a:lnSpc>
                <a:spcPct val="90000"/>
              </a:lnSpc>
              <a:spcBef>
                <a:spcPts val="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            …..  </a:t>
            </a:r>
          </a:p>
          <a:p>
            <a:pPr defTabSz="457200">
              <a:lnSpc>
                <a:spcPct val="90000"/>
              </a:lnSpc>
              <a:spcBef>
                <a:spcPts val="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a:t>      </a:t>
            </a:r>
            <a:r>
              <a:rPr lang="en-GB" sz="1800" b="0" dirty="0" smtClean="0"/>
              <a:t>}</a:t>
            </a:r>
            <a:endParaRPr lang="en-GB" sz="1800" b="0" dirty="0"/>
          </a:p>
          <a:p>
            <a:pPr marL="338138" indent="-338138" defTabSz="457200">
              <a:lnSpc>
                <a:spcPct val="90000"/>
              </a:lnSpc>
              <a:spcBef>
                <a:spcPts val="600"/>
              </a:spcBef>
              <a:buClr>
                <a:srgbClr val="00CCFF"/>
              </a:buClr>
              <a:buSzPct val="65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800" b="0" dirty="0" smtClean="0"/>
              <a:t>}</a:t>
            </a:r>
            <a:endParaRPr lang="en-GB" sz="1800" b="0" dirty="0"/>
          </a:p>
        </p:txBody>
      </p:sp>
      <p:sp>
        <p:nvSpPr>
          <p:cNvPr id="11" name="Rectangle 3"/>
          <p:cNvSpPr txBox="1">
            <a:spLocks/>
          </p:cNvSpPr>
          <p:nvPr/>
        </p:nvSpPr>
        <p:spPr>
          <a:xfrm>
            <a:off x="304800" y="990600"/>
            <a:ext cx="8610600" cy="1828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0" dirty="0"/>
              <a:t>CFD application </a:t>
            </a:r>
            <a:r>
              <a:rPr lang="en-US" sz="2800" b="0" dirty="0" err="1"/>
              <a:t>psudo</a:t>
            </a:r>
            <a:r>
              <a:rPr lang="en-US" sz="2800" b="0" dirty="0"/>
              <a:t>-code</a:t>
            </a:r>
          </a:p>
          <a:p>
            <a:pPr lvl="1"/>
            <a:r>
              <a:rPr lang="en-US" sz="2400" b="0" dirty="0"/>
              <a:t>Shared arrays initialized incorrectly (first touch </a:t>
            </a:r>
            <a:r>
              <a:rPr lang="en-US" sz="2400" b="0" dirty="0" smtClean="0"/>
              <a:t>policy)</a:t>
            </a:r>
            <a:endParaRPr lang="en-US" sz="2400" b="0" dirty="0"/>
          </a:p>
          <a:p>
            <a:pPr lvl="1"/>
            <a:r>
              <a:rPr lang="en-US" sz="2400" b="0" dirty="0"/>
              <a:t>Delays in remote memory accesses are probable causes by saturation of </a:t>
            </a:r>
            <a:r>
              <a:rPr lang="en-US" sz="2400" b="0" dirty="0" smtClean="0"/>
              <a:t>interconnect</a:t>
            </a:r>
            <a:endParaRPr lang="en-US" sz="2400" b="0" dirty="0"/>
          </a:p>
        </p:txBody>
      </p:sp>
      <p:sp>
        <p:nvSpPr>
          <p:cNvPr id="2" name="Slide Number Placeholder 1"/>
          <p:cNvSpPr>
            <a:spLocks noGrp="1"/>
          </p:cNvSpPr>
          <p:nvPr>
            <p:ph type="sldNum" sz="quarter" idx="12"/>
          </p:nvPr>
        </p:nvSpPr>
        <p:spPr/>
        <p:txBody>
          <a:bodyPr/>
          <a:lstStyle/>
          <a:p>
            <a:fld id="{7B14E791-165F-344E-BF0E-59CD826800BF}" type="slidenum">
              <a:rPr lang="en-US" smtClean="0"/>
              <a:pPr/>
              <a:t>80</a:t>
            </a:fld>
            <a:endParaRPr lang="en-US" dirty="0"/>
          </a:p>
        </p:txBody>
      </p:sp>
    </p:spTree>
    <p:extLst>
      <p:ext uri="{BB962C8B-B14F-4D97-AF65-F5344CB8AC3E}">
        <p14:creationId xmlns:p14="http://schemas.microsoft.com/office/powerpoint/2010/main" val="27477805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3905" name="Picture 2"/>
          <p:cNvPicPr>
            <a:picLocks noChangeAspect="1" noChangeArrowheads="1"/>
          </p:cNvPicPr>
          <p:nvPr>
            <p:custDataLst>
              <p:tags r:id="rId2"/>
            </p:custDataLst>
          </p:nvPr>
        </p:nvPicPr>
        <p:blipFill>
          <a:blip r:embed="rId6"/>
          <a:srcRect/>
          <a:stretch>
            <a:fillRect/>
          </a:stretch>
        </p:blipFill>
        <p:spPr bwMode="auto">
          <a:xfrm>
            <a:off x="533400" y="2819400"/>
            <a:ext cx="7078663" cy="3907665"/>
          </a:xfrm>
          <a:prstGeom prst="rect">
            <a:avLst/>
          </a:prstGeom>
          <a:noFill/>
          <a:ln w="9525">
            <a:noFill/>
            <a:round/>
            <a:headEnd/>
            <a:tailEnd/>
          </a:ln>
        </p:spPr>
      </p:pic>
      <p:graphicFrame>
        <p:nvGraphicFramePr>
          <p:cNvPr id="123908" name="Object 5"/>
          <p:cNvGraphicFramePr>
            <a:graphicFrameLocks noChangeAspect="1"/>
          </p:cNvGraphicFramePr>
          <p:nvPr>
            <p:extLst>
              <p:ext uri="{D42A27DB-BD31-4B8C-83A1-F6EECF244321}">
                <p14:modId xmlns:p14="http://schemas.microsoft.com/office/powerpoint/2010/main" val="3285424934"/>
              </p:ext>
            </p:extLst>
          </p:nvPr>
        </p:nvGraphicFramePr>
        <p:xfrm>
          <a:off x="5181600" y="4233333"/>
          <a:ext cx="3657600" cy="2590800"/>
        </p:xfrm>
        <a:graphic>
          <a:graphicData uri="http://schemas.openxmlformats.org/presentationml/2006/ole">
            <mc:AlternateContent xmlns:mc="http://schemas.openxmlformats.org/markup-compatibility/2006">
              <mc:Choice xmlns:v="urn:schemas-microsoft-com:vml" Requires="v">
                <p:oleObj spid="_x0000_s3270" name="Worksheet" r:id="rId7" imgW="4238625" imgH="2667000" progId="Excel.Sheet.8">
                  <p:embed/>
                </p:oleObj>
              </mc:Choice>
              <mc:Fallback>
                <p:oleObj name="Worksheet" r:id="rId7" imgW="4238625" imgH="2667000"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233333"/>
                        <a:ext cx="3657600" cy="259080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123909" name="Text Box 1"/>
          <p:cNvSpPr txBox="1">
            <a:spLocks noChangeArrowheads="1"/>
          </p:cNvSpPr>
          <p:nvPr>
            <p:custDataLst>
              <p:tags r:id="rId3"/>
            </p:custDataLst>
          </p:nvPr>
        </p:nvSpPr>
        <p:spPr bwMode="auto">
          <a:xfrm>
            <a:off x="304800" y="0"/>
            <a:ext cx="8229600" cy="838200"/>
          </a:xfrm>
          <a:prstGeom prst="rect">
            <a:avLst/>
          </a:prstGeom>
          <a:noFill/>
          <a:ln w="9525">
            <a:noFill/>
            <a:round/>
            <a:headEnd/>
            <a:tailEnd/>
          </a:ln>
        </p:spPr>
        <p:txBody>
          <a:bodyPr anchor="ctr"/>
          <a:lstStyle/>
          <a:p>
            <a:pPr algn="ctr" defTabSz="457200">
              <a:buClr>
                <a:srgbClr val="E5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dirty="0" smtClean="0">
                <a:latin typeface="+mj-lt"/>
                <a:ea typeface="+mj-ea"/>
                <a:cs typeface="+mj-cs"/>
              </a:rPr>
              <a:t>OpenMP Best </a:t>
            </a:r>
            <a:r>
              <a:rPr lang="en-US" sz="3600" b="0" dirty="0">
                <a:latin typeface="+mj-lt"/>
                <a:ea typeface="+mj-ea"/>
                <a:cs typeface="+mj-cs"/>
              </a:rPr>
              <a:t>P</a:t>
            </a:r>
            <a:r>
              <a:rPr lang="en-US" sz="3600" b="0" dirty="0" smtClean="0">
                <a:latin typeface="+mj-lt"/>
                <a:ea typeface="+mj-ea"/>
                <a:cs typeface="+mj-cs"/>
              </a:rPr>
              <a:t>ractices</a:t>
            </a:r>
            <a:endParaRPr lang="en-GB" sz="3600" b="0" dirty="0">
              <a:latin typeface="+mj-lt"/>
              <a:ea typeface="+mj-ea"/>
              <a:cs typeface="+mj-cs"/>
            </a:endParaRPr>
          </a:p>
        </p:txBody>
      </p:sp>
      <p:sp>
        <p:nvSpPr>
          <p:cNvPr id="7" name="Rectangle 3"/>
          <p:cNvSpPr txBox="1">
            <a:spLocks/>
          </p:cNvSpPr>
          <p:nvPr/>
        </p:nvSpPr>
        <p:spPr>
          <a:xfrm>
            <a:off x="381000" y="838200"/>
            <a:ext cx="8382000" cy="1905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b="0" dirty="0" smtClean="0"/>
              <a:t>Array privatization </a:t>
            </a:r>
          </a:p>
          <a:p>
            <a:pPr lvl="1"/>
            <a:r>
              <a:rPr lang="en-US" sz="2200" b="0" dirty="0"/>
              <a:t>I</a:t>
            </a:r>
            <a:r>
              <a:rPr lang="en-US" sz="2200" b="0" dirty="0" smtClean="0"/>
              <a:t>mproved </a:t>
            </a:r>
            <a:r>
              <a:rPr lang="en-US" sz="2200" b="0" dirty="0"/>
              <a:t>the performance of </a:t>
            </a:r>
            <a:r>
              <a:rPr lang="en-US" sz="2200" b="0" dirty="0" smtClean="0"/>
              <a:t>the </a:t>
            </a:r>
            <a:r>
              <a:rPr lang="en-US" sz="2200" b="0" dirty="0"/>
              <a:t>whole program by 30</a:t>
            </a:r>
            <a:r>
              <a:rPr lang="en-US" sz="2200" b="0" dirty="0" smtClean="0"/>
              <a:t>%</a:t>
            </a:r>
          </a:p>
          <a:p>
            <a:pPr lvl="1"/>
            <a:r>
              <a:rPr lang="en-US" sz="2200" b="0" dirty="0"/>
              <a:t>S</a:t>
            </a:r>
            <a:r>
              <a:rPr lang="en-US" sz="2200" b="0" dirty="0" smtClean="0"/>
              <a:t>peedup </a:t>
            </a:r>
            <a:r>
              <a:rPr lang="en-US" sz="2200" b="0" dirty="0"/>
              <a:t>of 10 for the </a:t>
            </a:r>
            <a:r>
              <a:rPr lang="en-US" sz="2200" b="0" dirty="0" smtClean="0"/>
              <a:t>procedure, now only 5% of total time</a:t>
            </a:r>
            <a:endParaRPr lang="en-US" sz="2200" b="0" dirty="0"/>
          </a:p>
          <a:p>
            <a:r>
              <a:rPr lang="en-US" sz="2600" b="0" dirty="0" smtClean="0"/>
              <a:t>Processor </a:t>
            </a:r>
            <a:r>
              <a:rPr lang="en-US" sz="2600" b="0" dirty="0"/>
              <a:t>stalls are reduced significantly</a:t>
            </a:r>
          </a:p>
        </p:txBody>
      </p:sp>
      <p:sp>
        <p:nvSpPr>
          <p:cNvPr id="2" name="Slide Number Placeholder 1"/>
          <p:cNvSpPr>
            <a:spLocks noGrp="1"/>
          </p:cNvSpPr>
          <p:nvPr>
            <p:ph type="sldNum" sz="quarter" idx="12"/>
          </p:nvPr>
        </p:nvSpPr>
        <p:spPr/>
        <p:txBody>
          <a:bodyPr/>
          <a:lstStyle/>
          <a:p>
            <a:fld id="{7B14E791-165F-344E-BF0E-59CD826800BF}" type="slidenum">
              <a:rPr lang="en-US" smtClean="0"/>
              <a:pPr/>
              <a:t>81</a:t>
            </a:fld>
            <a:endParaRPr lang="en-US" dirty="0"/>
          </a:p>
        </p:txBody>
      </p:sp>
    </p:spTree>
    <p:extLst>
      <p:ext uri="{BB962C8B-B14F-4D97-AF65-F5344CB8AC3E}">
        <p14:creationId xmlns:p14="http://schemas.microsoft.com/office/powerpoint/2010/main" val="1735488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Grp="1"/>
          </p:cNvSpPr>
          <p:nvPr>
            <p:ph idx="1"/>
          </p:nvPr>
        </p:nvSpPr>
        <p:spPr>
          <a:xfrm>
            <a:off x="304800" y="1066800"/>
            <a:ext cx="8610600" cy="5029200"/>
          </a:xfrm>
        </p:spPr>
        <p:txBody>
          <a:bodyPr/>
          <a:lstStyle/>
          <a:p>
            <a:pPr eaLnBrk="1" hangingPunct="1"/>
            <a:r>
              <a:rPr lang="en-US" dirty="0" smtClean="0"/>
              <a:t>Avoid Thread Migration</a:t>
            </a:r>
          </a:p>
          <a:p>
            <a:pPr lvl="1" eaLnBrk="1" hangingPunct="1"/>
            <a:r>
              <a:rPr lang="en-US" dirty="0" smtClean="0"/>
              <a:t>Affects data locality</a:t>
            </a:r>
          </a:p>
          <a:p>
            <a:pPr eaLnBrk="1" hangingPunct="1"/>
            <a:r>
              <a:rPr lang="en-US" dirty="0" smtClean="0"/>
              <a:t>Bind threads to cores.</a:t>
            </a:r>
          </a:p>
          <a:p>
            <a:pPr eaLnBrk="1" hangingPunct="1"/>
            <a:r>
              <a:rPr lang="en-US" dirty="0" smtClean="0"/>
              <a:t>Linux:</a:t>
            </a:r>
          </a:p>
          <a:p>
            <a:pPr lvl="1" eaLnBrk="1" hangingPunct="1"/>
            <a:r>
              <a:rPr lang="en-US" dirty="0" err="1" smtClean="0"/>
              <a:t>numactl</a:t>
            </a:r>
            <a:r>
              <a:rPr lang="en-US" dirty="0" smtClean="0"/>
              <a:t> –</a:t>
            </a:r>
            <a:r>
              <a:rPr lang="en-US" dirty="0" err="1" smtClean="0"/>
              <a:t>cpubind</a:t>
            </a:r>
            <a:r>
              <a:rPr lang="en-US" dirty="0" smtClean="0"/>
              <a:t>=0 </a:t>
            </a:r>
            <a:r>
              <a:rPr lang="en-US" dirty="0" err="1" smtClean="0"/>
              <a:t>foobar</a:t>
            </a:r>
            <a:endParaRPr lang="en-US" dirty="0" smtClean="0"/>
          </a:p>
          <a:p>
            <a:pPr lvl="1" eaLnBrk="1" hangingPunct="1"/>
            <a:r>
              <a:rPr lang="en-US" dirty="0" err="1" smtClean="0"/>
              <a:t>taskset</a:t>
            </a:r>
            <a:r>
              <a:rPr lang="en-US" dirty="0" smtClean="0"/>
              <a:t> –c 0,1 </a:t>
            </a:r>
            <a:r>
              <a:rPr lang="en-US" dirty="0" err="1" smtClean="0"/>
              <a:t>foobar</a:t>
            </a:r>
            <a:endParaRPr lang="en-US" dirty="0" smtClean="0"/>
          </a:p>
          <a:p>
            <a:pPr eaLnBrk="1" hangingPunct="1"/>
            <a:r>
              <a:rPr lang="en-US" dirty="0" smtClean="0"/>
              <a:t>SGI </a:t>
            </a:r>
            <a:r>
              <a:rPr lang="en-US" dirty="0" err="1" smtClean="0"/>
              <a:t>Altix</a:t>
            </a:r>
            <a:endParaRPr lang="en-US" dirty="0" smtClean="0"/>
          </a:p>
          <a:p>
            <a:pPr lvl="1" eaLnBrk="1" hangingPunct="1"/>
            <a:r>
              <a:rPr lang="en-US" dirty="0" err="1" smtClean="0"/>
              <a:t>dplace</a:t>
            </a:r>
            <a:r>
              <a:rPr lang="en-US" dirty="0" smtClean="0"/>
              <a:t> –x2 </a:t>
            </a:r>
            <a:r>
              <a:rPr lang="en-US" dirty="0" err="1" smtClean="0"/>
              <a:t>foobar</a:t>
            </a:r>
            <a:r>
              <a:rPr lang="en-US" dirty="0" smtClean="0"/>
              <a:t>  </a:t>
            </a:r>
          </a:p>
          <a:p>
            <a:pPr eaLnBrk="1" hangingPunct="1"/>
            <a:endParaRPr lang="en-US" dirty="0" smtClean="0"/>
          </a:p>
        </p:txBody>
      </p:sp>
      <p:sp>
        <p:nvSpPr>
          <p:cNvPr id="5" name="Text Box 1"/>
          <p:cNvSpPr txBox="1">
            <a:spLocks noChangeArrowheads="1"/>
          </p:cNvSpPr>
          <p:nvPr>
            <p:custDataLst>
              <p:tags r:id="rId1"/>
            </p:custDataLst>
          </p:nvPr>
        </p:nvSpPr>
        <p:spPr bwMode="auto">
          <a:xfrm>
            <a:off x="304800" y="76200"/>
            <a:ext cx="8229600" cy="838200"/>
          </a:xfrm>
          <a:prstGeom prst="rect">
            <a:avLst/>
          </a:prstGeom>
          <a:noFill/>
          <a:ln w="9525">
            <a:noFill/>
            <a:round/>
            <a:headEnd/>
            <a:tailEnd/>
          </a:ln>
        </p:spPr>
        <p:txBody>
          <a:bodyPr anchor="ctr"/>
          <a:lstStyle/>
          <a:p>
            <a:pPr algn="ctr" defTabSz="457200">
              <a:buClr>
                <a:srgbClr val="E5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dirty="0" smtClean="0">
                <a:latin typeface="+mj-lt"/>
                <a:ea typeface="+mj-ea"/>
                <a:cs typeface="+mj-cs"/>
              </a:rPr>
              <a:t>OpenMP Best </a:t>
            </a:r>
            <a:r>
              <a:rPr lang="en-US" sz="3600" b="0" dirty="0">
                <a:latin typeface="+mj-lt"/>
                <a:ea typeface="+mj-ea"/>
                <a:cs typeface="+mj-cs"/>
              </a:rPr>
              <a:t>P</a:t>
            </a:r>
            <a:r>
              <a:rPr lang="en-US" sz="3600" b="0" dirty="0" smtClean="0">
                <a:latin typeface="+mj-lt"/>
                <a:ea typeface="+mj-ea"/>
                <a:cs typeface="+mj-cs"/>
              </a:rPr>
              <a:t>ractices</a:t>
            </a:r>
            <a:endParaRPr lang="en-GB" sz="3600" b="0" dirty="0">
              <a:latin typeface="+mj-lt"/>
              <a:ea typeface="+mj-ea"/>
              <a:cs typeface="+mj-cs"/>
            </a:endParaRPr>
          </a:p>
        </p:txBody>
      </p:sp>
      <p:sp>
        <p:nvSpPr>
          <p:cNvPr id="2" name="Slide Number Placeholder 1"/>
          <p:cNvSpPr>
            <a:spLocks noGrp="1"/>
          </p:cNvSpPr>
          <p:nvPr>
            <p:ph type="sldNum" sz="quarter" idx="12"/>
          </p:nvPr>
        </p:nvSpPr>
        <p:spPr/>
        <p:txBody>
          <a:bodyPr/>
          <a:lstStyle/>
          <a:p>
            <a:fld id="{7B14E791-165F-344E-BF0E-59CD826800BF}" type="slidenum">
              <a:rPr lang="en-US" smtClean="0"/>
              <a:pPr/>
              <a:t>82</a:t>
            </a:fld>
            <a:endParaRPr lang="en-US" dirty="0"/>
          </a:p>
        </p:txBody>
      </p:sp>
    </p:spTree>
    <p:extLst>
      <p:ext uri="{BB962C8B-B14F-4D97-AF65-F5344CB8AC3E}">
        <p14:creationId xmlns:p14="http://schemas.microsoft.com/office/powerpoint/2010/main" val="6919720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noFill/>
        </p:spPr>
        <p:txBody>
          <a:bodyPr>
            <a:normAutofit/>
          </a:bodyPr>
          <a:lstStyle/>
          <a:p>
            <a:pPr eaLnBrk="1" hangingPunct="1">
              <a:lnSpc>
                <a:spcPct val="89000"/>
              </a:lnSpc>
            </a:pPr>
            <a:r>
              <a:rPr lang="en-US" sz="3600" dirty="0" smtClean="0"/>
              <a:t>OpenMP Source </a:t>
            </a:r>
            <a:r>
              <a:rPr lang="en-US" sz="3600" dirty="0"/>
              <a:t>of </a:t>
            </a:r>
            <a:r>
              <a:rPr lang="en-US" sz="3600" dirty="0" smtClean="0"/>
              <a:t>Errors</a:t>
            </a:r>
            <a:endParaRPr lang="en-US" altLang="zh-CN" sz="3600" dirty="0"/>
          </a:p>
        </p:txBody>
      </p:sp>
      <p:sp>
        <p:nvSpPr>
          <p:cNvPr id="126978" name="Rectangle 3"/>
          <p:cNvSpPr>
            <a:spLocks noGrp="1" noChangeArrowheads="1"/>
          </p:cNvSpPr>
          <p:nvPr>
            <p:ph idx="1"/>
          </p:nvPr>
        </p:nvSpPr>
        <p:spPr/>
        <p:txBody>
          <a:bodyPr/>
          <a:lstStyle/>
          <a:p>
            <a:pPr eaLnBrk="1" hangingPunct="1">
              <a:lnSpc>
                <a:spcPct val="94000"/>
              </a:lnSpc>
            </a:pPr>
            <a:r>
              <a:rPr lang="en-US" altLang="zh-CN" smtClean="0">
                <a:ea typeface="宋体" pitchFamily="2" charset="-122"/>
              </a:rPr>
              <a:t>Incorrect use of synchronization constructs</a:t>
            </a:r>
          </a:p>
          <a:p>
            <a:pPr lvl="1" eaLnBrk="1" hangingPunct="1">
              <a:lnSpc>
                <a:spcPct val="94000"/>
              </a:lnSpc>
            </a:pPr>
            <a:r>
              <a:rPr lang="en-US" altLang="zh-CN" smtClean="0">
                <a:ea typeface="宋体" pitchFamily="2" charset="-122"/>
              </a:rPr>
              <a:t>Less likely if user sticks to directives</a:t>
            </a:r>
          </a:p>
          <a:p>
            <a:pPr lvl="1" eaLnBrk="1" hangingPunct="1">
              <a:lnSpc>
                <a:spcPct val="94000"/>
              </a:lnSpc>
            </a:pPr>
            <a:r>
              <a:rPr lang="en-US" altLang="zh-CN" smtClean="0">
                <a:ea typeface="宋体" pitchFamily="2" charset="-122"/>
              </a:rPr>
              <a:t>Erroneous use of NOWAIT</a:t>
            </a:r>
          </a:p>
          <a:p>
            <a:pPr eaLnBrk="1" hangingPunct="1">
              <a:lnSpc>
                <a:spcPct val="94000"/>
              </a:lnSpc>
            </a:pPr>
            <a:r>
              <a:rPr lang="en-US" altLang="zh-CN" smtClean="0">
                <a:ea typeface="宋体" pitchFamily="2" charset="-122"/>
              </a:rPr>
              <a:t>Race conditions (true sharing)</a:t>
            </a:r>
          </a:p>
          <a:p>
            <a:pPr lvl="1" eaLnBrk="1" hangingPunct="1">
              <a:lnSpc>
                <a:spcPct val="94000"/>
              </a:lnSpc>
            </a:pPr>
            <a:r>
              <a:rPr lang="en-US" altLang="zh-CN" smtClean="0">
                <a:ea typeface="宋体" pitchFamily="2" charset="-122"/>
              </a:rPr>
              <a:t>Can be very hard to find</a:t>
            </a:r>
          </a:p>
          <a:p>
            <a:pPr eaLnBrk="1" hangingPunct="1">
              <a:lnSpc>
                <a:spcPct val="94000"/>
              </a:lnSpc>
            </a:pPr>
            <a:r>
              <a:rPr lang="en-US" altLang="zh-CN" smtClean="0">
                <a:ea typeface="宋体" pitchFamily="2" charset="-122"/>
              </a:rPr>
              <a:t>Wrong “spelling” of sentinel</a:t>
            </a:r>
          </a:p>
          <a:p>
            <a:pPr eaLnBrk="1" hangingPunct="1">
              <a:lnSpc>
                <a:spcPct val="94000"/>
              </a:lnSpc>
            </a:pPr>
            <a:r>
              <a:rPr lang="en-US" altLang="zh-CN" smtClean="0">
                <a:ea typeface="宋体" pitchFamily="2" charset="-122"/>
              </a:rPr>
              <a:t>Use tools to check for data races.</a:t>
            </a:r>
          </a:p>
          <a:p>
            <a:pPr eaLnBrk="1" hangingPunct="1">
              <a:lnSpc>
                <a:spcPct val="94000"/>
              </a:lnSpc>
            </a:pPr>
            <a:endParaRPr lang="en-US" altLang="zh-CN" smtClean="0">
              <a:ea typeface="宋体" pitchFamily="2" charset="-122"/>
            </a:endParaRPr>
          </a:p>
        </p:txBody>
      </p:sp>
      <p:sp>
        <p:nvSpPr>
          <p:cNvPr id="126979" name="Slide Number Placeholder 3"/>
          <p:cNvSpPr>
            <a:spLocks noGrp="1"/>
          </p:cNvSpPr>
          <p:nvPr>
            <p:ph type="sldNum" sz="quarter" idx="12"/>
          </p:nvPr>
        </p:nvSpPr>
        <p:spPr bwMode="auto">
          <a:noFill/>
          <a:ln>
            <a:miter lim="800000"/>
            <a:headEnd/>
            <a:tailEnd/>
          </a:ln>
        </p:spPr>
        <p:txBody>
          <a:bodyPr/>
          <a:lstStyle/>
          <a:p>
            <a:fld id="{5F736502-C153-4834-B408-6A7061EF3236}" type="slidenum">
              <a:rPr lang="en-US"/>
              <a:pPr/>
              <a:t>83</a:t>
            </a:fld>
            <a:endParaRPr lang="en-US"/>
          </a:p>
        </p:txBody>
      </p:sp>
    </p:spTree>
    <p:extLst>
      <p:ext uri="{BB962C8B-B14F-4D97-AF65-F5344CB8AC3E}">
        <p14:creationId xmlns:p14="http://schemas.microsoft.com/office/powerpoint/2010/main" val="40229936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dirty="0" smtClean="0"/>
              <a:t>Outline</a:t>
            </a:r>
          </a:p>
        </p:txBody>
      </p:sp>
      <p:sp>
        <p:nvSpPr>
          <p:cNvPr id="17410" name="Rectangle 3"/>
          <p:cNvSpPr>
            <a:spLocks noGrp="1" noChangeArrowheads="1"/>
          </p:cNvSpPr>
          <p:nvPr>
            <p:ph idx="1"/>
          </p:nvPr>
        </p:nvSpPr>
        <p:spPr>
          <a:xfrm>
            <a:off x="685800" y="1371600"/>
            <a:ext cx="7994650" cy="4819650"/>
          </a:xfrm>
        </p:spPr>
        <p:txBody>
          <a:bodyPr>
            <a:normAutofit/>
          </a:bodyPr>
          <a:lstStyle/>
          <a:p>
            <a:pPr eaLnBrk="1" hangingPunct="1"/>
            <a:r>
              <a:rPr lang="en-US" dirty="0" smtClean="0"/>
              <a:t>OpenMP Introduction</a:t>
            </a:r>
          </a:p>
          <a:p>
            <a:pPr eaLnBrk="1" hangingPunct="1"/>
            <a:r>
              <a:rPr lang="en-US" dirty="0" smtClean="0"/>
              <a:t>Parallel Programming with OpenMP</a:t>
            </a:r>
          </a:p>
          <a:p>
            <a:pPr lvl="1"/>
            <a:r>
              <a:rPr lang="en-US" sz="2400" dirty="0" smtClean="0">
                <a:solidFill>
                  <a:srgbClr val="000000"/>
                </a:solidFill>
              </a:rPr>
              <a:t>Worksharing, tasks, data environment, synchronization</a:t>
            </a:r>
          </a:p>
          <a:p>
            <a:pPr eaLnBrk="1" hangingPunct="1"/>
            <a:r>
              <a:rPr lang="en-US" dirty="0" smtClean="0"/>
              <a:t>OpenMP Performance and Best Practices</a:t>
            </a:r>
          </a:p>
          <a:p>
            <a:pPr eaLnBrk="1" hangingPunct="1"/>
            <a:r>
              <a:rPr lang="en-US" dirty="0" smtClean="0"/>
              <a:t>Hybrid MPI/OpenMP</a:t>
            </a:r>
          </a:p>
          <a:p>
            <a:pPr eaLnBrk="1" hangingPunct="1"/>
            <a:r>
              <a:rPr lang="en-US" dirty="0" smtClean="0">
                <a:solidFill>
                  <a:srgbClr val="003BF8"/>
                </a:solidFill>
              </a:rPr>
              <a:t>Case Studies and Examples</a:t>
            </a:r>
          </a:p>
          <a:p>
            <a:pPr eaLnBrk="1" hangingPunct="1"/>
            <a:r>
              <a:rPr lang="en-US" dirty="0" smtClean="0"/>
              <a:t>Reference Materials</a:t>
            </a:r>
          </a:p>
          <a:p>
            <a:pPr eaLnBrk="1" hangingPunct="1">
              <a:buFont typeface="Wingdings 2" pitchFamily="18" charset="2"/>
              <a:buNone/>
            </a:pPr>
            <a:endParaRPr lang="en-US" dirty="0" smtClean="0"/>
          </a:p>
        </p:txBody>
      </p:sp>
      <p:sp>
        <p:nvSpPr>
          <p:cNvPr id="17411" name="Slide Number Placeholder 3"/>
          <p:cNvSpPr>
            <a:spLocks noGrp="1"/>
          </p:cNvSpPr>
          <p:nvPr>
            <p:ph type="sldNum" sz="quarter" idx="12"/>
          </p:nvPr>
        </p:nvSpPr>
        <p:spPr bwMode="auto">
          <a:noFill/>
          <a:ln>
            <a:miter lim="800000"/>
            <a:headEnd/>
            <a:tailEnd/>
          </a:ln>
        </p:spPr>
        <p:txBody>
          <a:bodyPr/>
          <a:lstStyle/>
          <a:p>
            <a:fld id="{152F1D06-91C9-4789-ADF0-7B1C0FD58477}" type="slidenum">
              <a:rPr lang="en-US"/>
              <a:pPr/>
              <a:t>84</a:t>
            </a:fld>
            <a:endParaRPr lang="en-US"/>
          </a:p>
        </p:txBody>
      </p:sp>
    </p:spTree>
    <p:extLst>
      <p:ext uri="{BB962C8B-B14F-4D97-AF65-F5344CB8AC3E}">
        <p14:creationId xmlns:p14="http://schemas.microsoft.com/office/powerpoint/2010/main" val="33123085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vector multiplication</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85</a:t>
            </a:fld>
            <a:endParaRPr lang="en-US"/>
          </a:p>
        </p:txBody>
      </p:sp>
      <p:pic>
        <p:nvPicPr>
          <p:cNvPr id="5" name="Picture 4"/>
          <p:cNvPicPr>
            <a:picLocks noChangeAspect="1"/>
          </p:cNvPicPr>
          <p:nvPr/>
        </p:nvPicPr>
        <p:blipFill>
          <a:blip r:embed="rId2"/>
          <a:stretch>
            <a:fillRect/>
          </a:stretch>
        </p:blipFill>
        <p:spPr>
          <a:xfrm>
            <a:off x="228600" y="1295400"/>
            <a:ext cx="8724900" cy="2286000"/>
          </a:xfrm>
          <a:prstGeom prst="rect">
            <a:avLst/>
          </a:prstGeom>
        </p:spPr>
      </p:pic>
      <p:pic>
        <p:nvPicPr>
          <p:cNvPr id="6" name="Picture 5"/>
          <p:cNvPicPr>
            <a:picLocks noChangeAspect="1"/>
          </p:cNvPicPr>
          <p:nvPr/>
        </p:nvPicPr>
        <p:blipFill>
          <a:blip r:embed="rId3"/>
          <a:stretch>
            <a:fillRect/>
          </a:stretch>
        </p:blipFill>
        <p:spPr>
          <a:xfrm>
            <a:off x="228600" y="3733800"/>
            <a:ext cx="8851900" cy="2857500"/>
          </a:xfrm>
          <a:prstGeom prst="rect">
            <a:avLst/>
          </a:prstGeom>
        </p:spPr>
      </p:pic>
    </p:spTree>
    <p:extLst>
      <p:ext uri="{BB962C8B-B14F-4D97-AF65-F5344CB8AC3E}">
        <p14:creationId xmlns:p14="http://schemas.microsoft.com/office/powerpoint/2010/main" val="40738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2-socket Nehalem</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86</a:t>
            </a:fld>
            <a:endParaRPr lang="en-US"/>
          </a:p>
        </p:txBody>
      </p:sp>
      <p:pic>
        <p:nvPicPr>
          <p:cNvPr id="5" name="Picture 4"/>
          <p:cNvPicPr>
            <a:picLocks noChangeAspect="1"/>
          </p:cNvPicPr>
          <p:nvPr/>
        </p:nvPicPr>
        <p:blipFill>
          <a:blip r:embed="rId2"/>
          <a:stretch>
            <a:fillRect/>
          </a:stretch>
        </p:blipFill>
        <p:spPr>
          <a:xfrm>
            <a:off x="381000" y="1143000"/>
            <a:ext cx="8382000" cy="5277101"/>
          </a:xfrm>
          <a:prstGeom prst="rect">
            <a:avLst/>
          </a:prstGeom>
        </p:spPr>
      </p:pic>
    </p:spTree>
    <p:extLst>
      <p:ext uri="{BB962C8B-B14F-4D97-AF65-F5344CB8AC3E}">
        <p14:creationId xmlns:p14="http://schemas.microsoft.com/office/powerpoint/2010/main" val="5610309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2-socket Nehalem</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87</a:t>
            </a:fld>
            <a:endParaRPr lang="en-US"/>
          </a:p>
        </p:txBody>
      </p:sp>
      <p:pic>
        <p:nvPicPr>
          <p:cNvPr id="5" name="Picture 4"/>
          <p:cNvPicPr>
            <a:picLocks noChangeAspect="1"/>
          </p:cNvPicPr>
          <p:nvPr/>
        </p:nvPicPr>
        <p:blipFill>
          <a:blip r:embed="rId2"/>
          <a:stretch>
            <a:fillRect/>
          </a:stretch>
        </p:blipFill>
        <p:spPr>
          <a:xfrm>
            <a:off x="533400" y="1206500"/>
            <a:ext cx="8089900" cy="5575300"/>
          </a:xfrm>
          <a:prstGeom prst="rect">
            <a:avLst/>
          </a:prstGeom>
        </p:spPr>
      </p:pic>
    </p:spTree>
    <p:extLst>
      <p:ext uri="{BB962C8B-B14F-4D97-AF65-F5344CB8AC3E}">
        <p14:creationId xmlns:p14="http://schemas.microsoft.com/office/powerpoint/2010/main" val="12288009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initialization</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88</a:t>
            </a:fld>
            <a:endParaRPr lang="en-US"/>
          </a:p>
        </p:txBody>
      </p:sp>
      <p:pic>
        <p:nvPicPr>
          <p:cNvPr id="5" name="Picture 4"/>
          <p:cNvPicPr>
            <a:picLocks noChangeAspect="1"/>
          </p:cNvPicPr>
          <p:nvPr/>
        </p:nvPicPr>
        <p:blipFill>
          <a:blip r:embed="rId2"/>
          <a:stretch>
            <a:fillRect/>
          </a:stretch>
        </p:blipFill>
        <p:spPr>
          <a:xfrm>
            <a:off x="228600" y="1130300"/>
            <a:ext cx="8699500" cy="5270500"/>
          </a:xfrm>
          <a:prstGeom prst="rect">
            <a:avLst/>
          </a:prstGeom>
        </p:spPr>
      </p:pic>
      <p:sp>
        <p:nvSpPr>
          <p:cNvPr id="3" name="Rectangle 2"/>
          <p:cNvSpPr/>
          <p:nvPr/>
        </p:nvSpPr>
        <p:spPr>
          <a:xfrm>
            <a:off x="4635500" y="4495800"/>
            <a:ext cx="43561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Initialization will cause the allocation of memory according to the first touch policy</a:t>
            </a:r>
            <a:endParaRPr lang="en-US" dirty="0">
              <a:solidFill>
                <a:schemeClr val="tx1"/>
              </a:solidFill>
            </a:endParaRPr>
          </a:p>
        </p:txBody>
      </p:sp>
    </p:spTree>
    <p:extLst>
      <p:ext uri="{BB962C8B-B14F-4D97-AF65-F5344CB8AC3E}">
        <p14:creationId xmlns:p14="http://schemas.microsoft.com/office/powerpoint/2010/main" val="15694198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First Touch</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89</a:t>
            </a:fld>
            <a:endParaRPr lang="en-US"/>
          </a:p>
        </p:txBody>
      </p:sp>
      <p:pic>
        <p:nvPicPr>
          <p:cNvPr id="5" name="Picture 4"/>
          <p:cNvPicPr>
            <a:picLocks noChangeAspect="1"/>
          </p:cNvPicPr>
          <p:nvPr/>
        </p:nvPicPr>
        <p:blipFill>
          <a:blip r:embed="rId2"/>
          <a:stretch>
            <a:fillRect/>
          </a:stretch>
        </p:blipFill>
        <p:spPr>
          <a:xfrm>
            <a:off x="304800" y="1066800"/>
            <a:ext cx="8534400" cy="5352716"/>
          </a:xfrm>
          <a:prstGeom prst="rect">
            <a:avLst/>
          </a:prstGeom>
        </p:spPr>
      </p:pic>
    </p:spTree>
    <p:extLst>
      <p:ext uri="{BB962C8B-B14F-4D97-AF65-F5344CB8AC3E}">
        <p14:creationId xmlns:p14="http://schemas.microsoft.com/office/powerpoint/2010/main" val="3871852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a:t>“Hello Word</a:t>
            </a:r>
            <a:r>
              <a:rPr lang="en-US" dirty="0" smtClean="0"/>
              <a:t>” - </a:t>
            </a:r>
            <a:r>
              <a:rPr lang="en-US" dirty="0"/>
              <a:t>An Example</a:t>
            </a:r>
            <a:r>
              <a:rPr lang="en-US" dirty="0" smtClean="0"/>
              <a:t>/3</a:t>
            </a:r>
            <a:endParaRPr lang="en-US" dirty="0"/>
          </a:p>
        </p:txBody>
      </p:sp>
      <p:sp>
        <p:nvSpPr>
          <p:cNvPr id="35842" name="Text Box 2"/>
          <p:cNvSpPr txBox="1">
            <a:spLocks noChangeArrowheads="1"/>
          </p:cNvSpPr>
          <p:nvPr/>
        </p:nvSpPr>
        <p:spPr bwMode="auto">
          <a:xfrm>
            <a:off x="228600" y="1220400"/>
            <a:ext cx="8470900" cy="5332800"/>
          </a:xfrm>
          <a:prstGeom prst="rect">
            <a:avLst/>
          </a:prstGeom>
          <a:solidFill>
            <a:srgbClr val="CCFF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2124"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Arial Unicode MS" charset="0"/>
              </a:defRPr>
            </a:lvl9pPr>
          </a:lstStyle>
          <a:p>
            <a:pPr>
              <a:lnSpc>
                <a:spcPct val="83000"/>
              </a:lnSpc>
            </a:pPr>
            <a:r>
              <a:rPr lang="en-US" sz="2200" b="1" dirty="0">
                <a:latin typeface="Courier New" charset="0"/>
              </a:rPr>
              <a:t>#include &lt;</a:t>
            </a:r>
            <a:r>
              <a:rPr lang="en-US" sz="2200" b="1" dirty="0" err="1">
                <a:latin typeface="Courier New" charset="0"/>
              </a:rPr>
              <a:t>stdlib.h</a:t>
            </a:r>
            <a:r>
              <a:rPr lang="en-US" sz="2200" b="1" dirty="0">
                <a:latin typeface="Courier New" charset="0"/>
              </a:rPr>
              <a:t>&gt;</a:t>
            </a:r>
          </a:p>
          <a:p>
            <a:pPr>
              <a:lnSpc>
                <a:spcPct val="83000"/>
              </a:lnSpc>
            </a:pPr>
            <a:r>
              <a:rPr lang="en-US" sz="2200" b="1" dirty="0">
                <a:latin typeface="Courier New" charset="0"/>
              </a:rPr>
              <a:t>#include &lt;</a:t>
            </a:r>
            <a:r>
              <a:rPr lang="en-US" sz="2200" b="1" dirty="0" err="1">
                <a:latin typeface="Courier New" charset="0"/>
              </a:rPr>
              <a:t>stdio.h</a:t>
            </a:r>
            <a:r>
              <a:rPr lang="en-US" sz="2200" b="1" dirty="0" smtClean="0">
                <a:latin typeface="Courier New" charset="0"/>
              </a:rPr>
              <a:t>&gt;</a:t>
            </a:r>
          </a:p>
          <a:p>
            <a:pPr>
              <a:lnSpc>
                <a:spcPct val="83000"/>
              </a:lnSpc>
            </a:pPr>
            <a:r>
              <a:rPr lang="en-US" sz="2200" b="1" dirty="0" smtClean="0">
                <a:latin typeface="Courier New" charset="0"/>
              </a:rPr>
              <a:t>#include </a:t>
            </a:r>
            <a:r>
              <a:rPr lang="en-US" sz="2200" b="1" dirty="0" smtClean="0">
                <a:solidFill>
                  <a:srgbClr val="0000FF"/>
                </a:solidFill>
                <a:latin typeface="Courier New" charset="0"/>
              </a:rPr>
              <a:t>&lt;</a:t>
            </a:r>
            <a:r>
              <a:rPr lang="en-US" sz="2200" b="1" dirty="0" err="1" smtClean="0">
                <a:solidFill>
                  <a:srgbClr val="0000FF"/>
                </a:solidFill>
                <a:latin typeface="Courier New" charset="0"/>
              </a:rPr>
              <a:t>omp.h</a:t>
            </a:r>
            <a:r>
              <a:rPr lang="en-US" sz="2200" b="1" dirty="0" smtClean="0">
                <a:solidFill>
                  <a:srgbClr val="0000FF"/>
                </a:solidFill>
                <a:latin typeface="Courier New" charset="0"/>
              </a:rPr>
              <a:t>&gt;</a:t>
            </a:r>
            <a:endParaRPr lang="en-US" sz="2200" b="1" dirty="0">
              <a:solidFill>
                <a:srgbClr val="0000FF"/>
              </a:solidFill>
              <a:latin typeface="Courier New" charset="0"/>
            </a:endParaRPr>
          </a:p>
          <a:p>
            <a:pPr>
              <a:lnSpc>
                <a:spcPct val="83000"/>
              </a:lnSpc>
            </a:pPr>
            <a:endParaRPr lang="en-US" sz="2200" b="1" dirty="0">
              <a:latin typeface="Courier New" charset="0"/>
            </a:endParaRPr>
          </a:p>
          <a:p>
            <a:pPr>
              <a:lnSpc>
                <a:spcPct val="83000"/>
              </a:lnSpc>
            </a:pPr>
            <a:r>
              <a:rPr lang="en-US" sz="2200" b="1" dirty="0" err="1">
                <a:latin typeface="Courier New" charset="0"/>
              </a:rPr>
              <a:t>int</a:t>
            </a:r>
            <a:r>
              <a:rPr lang="en-US" sz="2200" b="1" dirty="0">
                <a:latin typeface="Courier New" charset="0"/>
              </a:rPr>
              <a:t> main(</a:t>
            </a:r>
            <a:r>
              <a:rPr lang="en-US" sz="2200" b="1" dirty="0" err="1">
                <a:latin typeface="Courier New" charset="0"/>
              </a:rPr>
              <a:t>int</a:t>
            </a:r>
            <a:r>
              <a:rPr lang="en-US" sz="2200" b="1" dirty="0">
                <a:latin typeface="Courier New" charset="0"/>
              </a:rPr>
              <a:t> </a:t>
            </a:r>
            <a:r>
              <a:rPr lang="en-US" sz="2200" b="1" dirty="0" err="1">
                <a:latin typeface="Courier New" charset="0"/>
              </a:rPr>
              <a:t>argc</a:t>
            </a:r>
            <a:r>
              <a:rPr lang="en-US" sz="2200" b="1" dirty="0">
                <a:latin typeface="Courier New" charset="0"/>
              </a:rPr>
              <a:t>, char *</a:t>
            </a:r>
            <a:r>
              <a:rPr lang="en-US" sz="2200" b="1" dirty="0" err="1">
                <a:latin typeface="Courier New" charset="0"/>
              </a:rPr>
              <a:t>argv</a:t>
            </a:r>
            <a:r>
              <a:rPr lang="en-US" sz="2200" b="1" dirty="0">
                <a:latin typeface="Courier New" charset="0"/>
              </a:rPr>
              <a:t>[]) {</a:t>
            </a:r>
          </a:p>
          <a:p>
            <a:pPr>
              <a:lnSpc>
                <a:spcPct val="83000"/>
              </a:lnSpc>
            </a:pPr>
            <a:endParaRPr lang="en-US" sz="2200" b="1" dirty="0">
              <a:latin typeface="Courier New" charset="0"/>
            </a:endParaRPr>
          </a:p>
          <a:p>
            <a:pPr>
              <a:lnSpc>
                <a:spcPct val="83000"/>
              </a:lnSpc>
            </a:pPr>
            <a:r>
              <a:rPr lang="en-US" sz="2200" b="1" dirty="0" smtClean="0">
                <a:solidFill>
                  <a:srgbClr val="0000FF"/>
                </a:solidFill>
                <a:latin typeface="Courier New" charset="0"/>
              </a:rPr>
              <a:t>#</a:t>
            </a:r>
            <a:r>
              <a:rPr lang="en-US" sz="2200" b="1" dirty="0">
                <a:solidFill>
                  <a:srgbClr val="0000FF"/>
                </a:solidFill>
                <a:latin typeface="Courier New" charset="0"/>
              </a:rPr>
              <a:t>pragma </a:t>
            </a:r>
            <a:r>
              <a:rPr lang="en-US" sz="2200" b="1" dirty="0" err="1">
                <a:solidFill>
                  <a:srgbClr val="0000FF"/>
                </a:solidFill>
                <a:latin typeface="Courier New" charset="0"/>
              </a:rPr>
              <a:t>omp</a:t>
            </a:r>
            <a:r>
              <a:rPr lang="en-US" sz="2200" b="1" dirty="0">
                <a:solidFill>
                  <a:srgbClr val="0000FF"/>
                </a:solidFill>
                <a:latin typeface="Courier New" charset="0"/>
              </a:rPr>
              <a:t> parallel</a:t>
            </a:r>
          </a:p>
          <a:p>
            <a:pPr>
              <a:lnSpc>
                <a:spcPct val="83000"/>
              </a:lnSpc>
            </a:pPr>
            <a:r>
              <a:rPr lang="en-US" sz="2200" b="1" dirty="0" smtClean="0">
                <a:solidFill>
                  <a:srgbClr val="0000FF"/>
                </a:solidFill>
                <a:latin typeface="Courier New" charset="0"/>
              </a:rPr>
              <a:t>  {</a:t>
            </a:r>
            <a:endParaRPr lang="en-US" sz="2200" b="1" dirty="0">
              <a:solidFill>
                <a:srgbClr val="0000FF"/>
              </a:solidFill>
              <a:latin typeface="Courier New" charset="0"/>
            </a:endParaRPr>
          </a:p>
          <a:p>
            <a:pPr>
              <a:lnSpc>
                <a:spcPct val="83000"/>
              </a:lnSpc>
            </a:pPr>
            <a:r>
              <a:rPr lang="en-US" sz="2200" b="1" dirty="0">
                <a:latin typeface="Courier New" charset="0"/>
              </a:rPr>
              <a:t> </a:t>
            </a:r>
            <a:r>
              <a:rPr lang="en-US" sz="2200" b="1" dirty="0" smtClean="0">
                <a:latin typeface="Courier New" charset="0"/>
              </a:rPr>
              <a:t>   </a:t>
            </a:r>
            <a:r>
              <a:rPr lang="en-US" sz="2200" b="1" dirty="0" err="1" smtClean="0">
                <a:latin typeface="Courier New" charset="0"/>
              </a:rPr>
              <a:t>int</a:t>
            </a:r>
            <a:r>
              <a:rPr lang="en-US" sz="2200" b="1" dirty="0" smtClean="0">
                <a:latin typeface="Courier New" charset="0"/>
              </a:rPr>
              <a:t> </a:t>
            </a:r>
            <a:r>
              <a:rPr lang="en-US" sz="2200" b="1" dirty="0" err="1">
                <a:latin typeface="Courier New" charset="0"/>
              </a:rPr>
              <a:t>thread_id</a:t>
            </a:r>
            <a:r>
              <a:rPr lang="en-US" sz="2200" b="1" dirty="0">
                <a:latin typeface="Courier New" charset="0"/>
              </a:rPr>
              <a:t> = </a:t>
            </a:r>
            <a:r>
              <a:rPr lang="en-US" sz="2200" b="1" dirty="0" err="1">
                <a:solidFill>
                  <a:srgbClr val="0000FF"/>
                </a:solidFill>
                <a:latin typeface="Courier New" charset="0"/>
              </a:rPr>
              <a:t>omp_get_thread_num</a:t>
            </a:r>
            <a:r>
              <a:rPr lang="en-US" sz="2200" b="1" dirty="0">
                <a:latin typeface="Courier New" charset="0"/>
              </a:rPr>
              <a:t>();</a:t>
            </a:r>
          </a:p>
          <a:p>
            <a:pPr>
              <a:lnSpc>
                <a:spcPct val="83000"/>
              </a:lnSpc>
            </a:pPr>
            <a:r>
              <a:rPr lang="en-US" sz="2200" b="1" dirty="0">
                <a:latin typeface="Courier New" charset="0"/>
              </a:rPr>
              <a:t>    </a:t>
            </a:r>
            <a:r>
              <a:rPr lang="en-US" sz="2200" b="1" dirty="0" err="1" smtClean="0">
                <a:latin typeface="Courier New" charset="0"/>
              </a:rPr>
              <a:t>int</a:t>
            </a:r>
            <a:r>
              <a:rPr lang="en-US" sz="2200" b="1" dirty="0" smtClean="0">
                <a:latin typeface="Courier New" charset="0"/>
              </a:rPr>
              <a:t> </a:t>
            </a:r>
            <a:r>
              <a:rPr lang="en-US" sz="2200" b="1" dirty="0" err="1">
                <a:latin typeface="Courier New" charset="0"/>
              </a:rPr>
              <a:t>num_threads</a:t>
            </a:r>
            <a:r>
              <a:rPr lang="en-US" sz="2200" b="1" dirty="0">
                <a:latin typeface="Courier New" charset="0"/>
              </a:rPr>
              <a:t> = </a:t>
            </a:r>
            <a:r>
              <a:rPr lang="en-US" sz="2200" b="1" dirty="0" err="1">
                <a:solidFill>
                  <a:srgbClr val="0000FF"/>
                </a:solidFill>
                <a:latin typeface="Courier New" charset="0"/>
              </a:rPr>
              <a:t>omp_get_num_threads</a:t>
            </a:r>
            <a:r>
              <a:rPr lang="en-US" sz="2200" b="1" dirty="0">
                <a:latin typeface="Courier New" charset="0"/>
              </a:rPr>
              <a:t>()</a:t>
            </a:r>
            <a:r>
              <a:rPr lang="en-US" sz="2200" b="1" dirty="0" smtClean="0">
                <a:latin typeface="Courier New" charset="0"/>
              </a:rPr>
              <a:t>;</a:t>
            </a:r>
          </a:p>
          <a:p>
            <a:pPr>
              <a:lnSpc>
                <a:spcPct val="83000"/>
              </a:lnSpc>
            </a:pPr>
            <a:endParaRPr lang="en-US" sz="2200" b="1" dirty="0">
              <a:latin typeface="Courier New" charset="0"/>
            </a:endParaRPr>
          </a:p>
          <a:p>
            <a:pPr>
              <a:lnSpc>
                <a:spcPct val="83000"/>
              </a:lnSpc>
            </a:pPr>
            <a:r>
              <a:rPr lang="en-US" sz="2200" b="1" dirty="0">
                <a:latin typeface="Courier New" charset="0"/>
              </a:rPr>
              <a:t>    </a:t>
            </a:r>
            <a:r>
              <a:rPr lang="en-US" sz="2200" b="1" dirty="0" err="1" smtClean="0">
                <a:latin typeface="Courier New" charset="0"/>
              </a:rPr>
              <a:t>printf</a:t>
            </a:r>
            <a:r>
              <a:rPr lang="en-US" sz="2200" b="1" dirty="0">
                <a:latin typeface="Courier New" charset="0"/>
              </a:rPr>
              <a:t>("Hello World from thread %d of %d\n", </a:t>
            </a:r>
            <a:endParaRPr lang="en-US" sz="2200" b="1" dirty="0" smtClean="0">
              <a:latin typeface="Courier New" charset="0"/>
            </a:endParaRPr>
          </a:p>
          <a:p>
            <a:pPr>
              <a:lnSpc>
                <a:spcPct val="83000"/>
              </a:lnSpc>
            </a:pPr>
            <a:r>
              <a:rPr lang="en-US" sz="2200" b="1" dirty="0">
                <a:latin typeface="Courier New" charset="0"/>
              </a:rPr>
              <a:t> </a:t>
            </a:r>
            <a:r>
              <a:rPr lang="en-US" sz="2200" b="1" dirty="0" smtClean="0">
                <a:latin typeface="Courier New" charset="0"/>
              </a:rPr>
              <a:t>        </a:t>
            </a:r>
            <a:r>
              <a:rPr lang="en-US" sz="2200" b="1" dirty="0" err="1" smtClean="0">
                <a:latin typeface="Courier New" charset="0"/>
              </a:rPr>
              <a:t>thread_id</a:t>
            </a:r>
            <a:r>
              <a:rPr lang="en-US" sz="2200" b="1" dirty="0">
                <a:latin typeface="Courier New" charset="0"/>
              </a:rPr>
              <a:t>, </a:t>
            </a:r>
            <a:r>
              <a:rPr lang="en-US" sz="2200" b="1" dirty="0" err="1">
                <a:latin typeface="Courier New" charset="0"/>
              </a:rPr>
              <a:t>num_threads</a:t>
            </a:r>
            <a:r>
              <a:rPr lang="en-US" sz="2200" b="1" dirty="0">
                <a:latin typeface="Courier New" charset="0"/>
              </a:rPr>
              <a:t>);          </a:t>
            </a:r>
          </a:p>
          <a:p>
            <a:pPr>
              <a:lnSpc>
                <a:spcPct val="83000"/>
              </a:lnSpc>
            </a:pPr>
            <a:r>
              <a:rPr lang="en-US" sz="2200" b="1" dirty="0" smtClean="0">
                <a:solidFill>
                  <a:srgbClr val="0000FF"/>
                </a:solidFill>
                <a:latin typeface="Courier New" charset="0"/>
              </a:rPr>
              <a:t>  }</a:t>
            </a:r>
          </a:p>
          <a:p>
            <a:pPr>
              <a:lnSpc>
                <a:spcPct val="83000"/>
              </a:lnSpc>
            </a:pPr>
            <a:endParaRPr lang="en-US" sz="2200" b="1" dirty="0">
              <a:latin typeface="Courier New" charset="0"/>
            </a:endParaRPr>
          </a:p>
          <a:p>
            <a:pPr>
              <a:lnSpc>
                <a:spcPct val="83000"/>
              </a:lnSpc>
            </a:pPr>
            <a:r>
              <a:rPr lang="en-US" sz="2200" b="1" dirty="0">
                <a:latin typeface="Courier New" charset="0"/>
              </a:rPr>
              <a:t>   return(0);</a:t>
            </a:r>
          </a:p>
          <a:p>
            <a:pPr>
              <a:lnSpc>
                <a:spcPct val="83000"/>
              </a:lnSpc>
            </a:pPr>
            <a:r>
              <a:rPr lang="en-US" sz="2200" b="1" dirty="0">
                <a:latin typeface="Courier New" charset="0"/>
              </a:rPr>
              <a:t>}</a:t>
            </a:r>
          </a:p>
        </p:txBody>
      </p:sp>
      <p:sp>
        <p:nvSpPr>
          <p:cNvPr id="2" name="Slide Number Placeholder 1"/>
          <p:cNvSpPr>
            <a:spLocks noGrp="1"/>
          </p:cNvSpPr>
          <p:nvPr>
            <p:ph type="sldNum" sz="quarter" idx="12"/>
          </p:nvPr>
        </p:nvSpPr>
        <p:spPr/>
        <p:txBody>
          <a:bodyPr/>
          <a:lstStyle/>
          <a:p>
            <a:fld id="{7B14E791-165F-344E-BF0E-59CD826800BF}" type="slidenum">
              <a:rPr lang="en-US" smtClean="0"/>
              <a:pPr/>
              <a:t>9</a:t>
            </a:fld>
            <a:endParaRPr lang="en-US" dirty="0"/>
          </a:p>
        </p:txBody>
      </p:sp>
      <p:grpSp>
        <p:nvGrpSpPr>
          <p:cNvPr id="22" name="Group 21"/>
          <p:cNvGrpSpPr/>
          <p:nvPr/>
        </p:nvGrpSpPr>
        <p:grpSpPr>
          <a:xfrm>
            <a:off x="76200" y="2857500"/>
            <a:ext cx="8458200" cy="533400"/>
            <a:chOff x="76200" y="2857500"/>
            <a:chExt cx="8458200" cy="533400"/>
          </a:xfrm>
        </p:grpSpPr>
        <p:sp>
          <p:nvSpPr>
            <p:cNvPr id="4" name="Oval 3"/>
            <p:cNvSpPr/>
            <p:nvPr/>
          </p:nvSpPr>
          <p:spPr>
            <a:xfrm>
              <a:off x="76200" y="2857500"/>
              <a:ext cx="4114800" cy="5334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391400" y="2895600"/>
              <a:ext cx="1143000" cy="4572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Directives</a:t>
              </a:r>
              <a:endParaRPr lang="en-US" dirty="0">
                <a:solidFill>
                  <a:schemeClr val="tx1"/>
                </a:solidFill>
              </a:endParaRPr>
            </a:p>
          </p:txBody>
        </p:sp>
        <p:cxnSp>
          <p:nvCxnSpPr>
            <p:cNvPr id="7" name="Straight Arrow Connector 6"/>
            <p:cNvCxnSpPr>
              <a:stCxn id="5" idx="1"/>
              <a:endCxn id="4" idx="6"/>
            </p:cNvCxnSpPr>
            <p:nvPr/>
          </p:nvCxnSpPr>
          <p:spPr>
            <a:xfrm flipH="1">
              <a:off x="4191000" y="3124200"/>
              <a:ext cx="3200400" cy="0"/>
            </a:xfrm>
            <a:prstGeom prst="straightConnector1">
              <a:avLst/>
            </a:prstGeom>
            <a:ln>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676400" y="1828800"/>
            <a:ext cx="6019800" cy="4267200"/>
            <a:chOff x="1676400" y="1828800"/>
            <a:chExt cx="6019800" cy="4267200"/>
          </a:xfrm>
        </p:grpSpPr>
        <p:sp>
          <p:nvSpPr>
            <p:cNvPr id="12" name="Oval 11"/>
            <p:cNvSpPr/>
            <p:nvPr/>
          </p:nvSpPr>
          <p:spPr>
            <a:xfrm>
              <a:off x="3352800" y="3403600"/>
              <a:ext cx="4343400" cy="9398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676400" y="1828800"/>
              <a:ext cx="1676400" cy="3810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67200" y="5638800"/>
              <a:ext cx="3276600" cy="457200"/>
            </a:xfrm>
            <a:prstGeom prst="rect">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Runtime Environment</a:t>
              </a:r>
              <a:endParaRPr lang="en-US" dirty="0">
                <a:solidFill>
                  <a:schemeClr val="tx1"/>
                </a:solidFill>
              </a:endParaRPr>
            </a:p>
          </p:txBody>
        </p:sp>
        <p:cxnSp>
          <p:nvCxnSpPr>
            <p:cNvPr id="15" name="Straight Arrow Connector 14"/>
            <p:cNvCxnSpPr>
              <a:stCxn id="14" idx="0"/>
              <a:endCxn id="12" idx="4"/>
            </p:cNvCxnSpPr>
            <p:nvPr/>
          </p:nvCxnSpPr>
          <p:spPr>
            <a:xfrm flipH="1" flipV="1">
              <a:off x="5524500" y="4343400"/>
              <a:ext cx="381000" cy="1295400"/>
            </a:xfrm>
            <a:prstGeom prst="straightConnector1">
              <a:avLst/>
            </a:prstGeom>
            <a:ln>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4"/>
            </p:cNvCxnSpPr>
            <p:nvPr/>
          </p:nvCxnSpPr>
          <p:spPr>
            <a:xfrm flipH="1" flipV="1">
              <a:off x="2514600" y="2209800"/>
              <a:ext cx="2057400" cy="3429000"/>
            </a:xfrm>
            <a:prstGeom prst="straightConnector1">
              <a:avLst/>
            </a:prstGeom>
            <a:ln>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04926782"/>
      </p:ext>
    </p:extLst>
  </p:cSld>
  <p:clrMapOvr>
    <a:masterClrMapping/>
  </p:clrMapOvr>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3D matrix update</a:t>
            </a:r>
          </a:p>
        </p:txBody>
      </p:sp>
      <p:pic>
        <p:nvPicPr>
          <p:cNvPr id="5" name="Picture 4"/>
          <p:cNvPicPr>
            <a:picLocks noChangeAspect="1"/>
          </p:cNvPicPr>
          <p:nvPr/>
        </p:nvPicPr>
        <p:blipFill>
          <a:blip r:embed="rId2"/>
          <a:stretch>
            <a:fillRect/>
          </a:stretch>
        </p:blipFill>
        <p:spPr>
          <a:xfrm>
            <a:off x="457200" y="1143000"/>
            <a:ext cx="8318331" cy="5537350"/>
          </a:xfrm>
          <a:prstGeom prst="rect">
            <a:avLst/>
          </a:prstGeom>
        </p:spPr>
      </p:pic>
      <p:sp>
        <p:nvSpPr>
          <p:cNvPr id="4" name="Slide Number Placeholder 3"/>
          <p:cNvSpPr>
            <a:spLocks noGrp="1"/>
          </p:cNvSpPr>
          <p:nvPr>
            <p:ph type="sldNum" sz="quarter" idx="12"/>
          </p:nvPr>
        </p:nvSpPr>
        <p:spPr/>
        <p:txBody>
          <a:bodyPr/>
          <a:lstStyle/>
          <a:p>
            <a:fld id="{EECBA3EB-06F2-4F28-A146-1B2AA6A0B833}" type="slidenum">
              <a:rPr lang="en-US" smtClean="0"/>
              <a:pPr/>
              <a:t>90</a:t>
            </a:fld>
            <a:endParaRPr lang="en-US"/>
          </a:p>
        </p:txBody>
      </p:sp>
    </p:spTree>
    <p:extLst>
      <p:ext uri="{BB962C8B-B14F-4D97-AF65-F5344CB8AC3E}">
        <p14:creationId xmlns:p14="http://schemas.microsoft.com/office/powerpoint/2010/main" val="15137680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pic>
        <p:nvPicPr>
          <p:cNvPr id="5" name="Picture 4"/>
          <p:cNvPicPr>
            <a:picLocks noChangeAspect="1"/>
          </p:cNvPicPr>
          <p:nvPr/>
        </p:nvPicPr>
        <p:blipFill>
          <a:blip r:embed="rId2"/>
          <a:stretch>
            <a:fillRect/>
          </a:stretch>
        </p:blipFill>
        <p:spPr>
          <a:xfrm>
            <a:off x="609600" y="1066800"/>
            <a:ext cx="8153400" cy="5459440"/>
          </a:xfrm>
          <a:prstGeom prst="rect">
            <a:avLst/>
          </a:prstGeom>
        </p:spPr>
      </p:pic>
      <p:sp>
        <p:nvSpPr>
          <p:cNvPr id="4" name="Slide Number Placeholder 3"/>
          <p:cNvSpPr>
            <a:spLocks noGrp="1"/>
          </p:cNvSpPr>
          <p:nvPr>
            <p:ph type="sldNum" sz="quarter" idx="12"/>
          </p:nvPr>
        </p:nvSpPr>
        <p:spPr/>
        <p:txBody>
          <a:bodyPr/>
          <a:lstStyle/>
          <a:p>
            <a:fld id="{EECBA3EB-06F2-4F28-A146-1B2AA6A0B833}" type="slidenum">
              <a:rPr lang="en-US" smtClean="0"/>
              <a:pPr/>
              <a:t>91</a:t>
            </a:fld>
            <a:endParaRPr lang="en-US" dirty="0"/>
          </a:p>
        </p:txBody>
      </p:sp>
    </p:spTree>
    <p:extLst>
      <p:ext uri="{BB962C8B-B14F-4D97-AF65-F5344CB8AC3E}">
        <p14:creationId xmlns:p14="http://schemas.microsoft.com/office/powerpoint/2010/main" val="37709298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3D matrix update</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92</a:t>
            </a:fld>
            <a:endParaRPr lang="en-US"/>
          </a:p>
        </p:txBody>
      </p:sp>
      <p:pic>
        <p:nvPicPr>
          <p:cNvPr id="6" name="Picture 5"/>
          <p:cNvPicPr>
            <a:picLocks noChangeAspect="1"/>
          </p:cNvPicPr>
          <p:nvPr/>
        </p:nvPicPr>
        <p:blipFill>
          <a:blip r:embed="rId2"/>
          <a:stretch>
            <a:fillRect/>
          </a:stretch>
        </p:blipFill>
        <p:spPr>
          <a:xfrm>
            <a:off x="672600" y="1143000"/>
            <a:ext cx="8014200" cy="5346700"/>
          </a:xfrm>
          <a:prstGeom prst="rect">
            <a:avLst/>
          </a:prstGeom>
        </p:spPr>
      </p:pic>
    </p:spTree>
    <p:extLst>
      <p:ext uri="{BB962C8B-B14F-4D97-AF65-F5344CB8AC3E}">
        <p14:creationId xmlns:p14="http://schemas.microsoft.com/office/powerpoint/2010/main" val="532051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CBA3EB-06F2-4F28-A146-1B2AA6A0B833}" type="slidenum">
              <a:rPr lang="en-US" smtClean="0"/>
              <a:pPr/>
              <a:t>93</a:t>
            </a:fld>
            <a:endParaRPr lang="en-US"/>
          </a:p>
        </p:txBody>
      </p:sp>
      <p:pic>
        <p:nvPicPr>
          <p:cNvPr id="6" name="Picture 5"/>
          <p:cNvPicPr>
            <a:picLocks noChangeAspect="1"/>
          </p:cNvPicPr>
          <p:nvPr/>
        </p:nvPicPr>
        <p:blipFill>
          <a:blip r:embed="rId2"/>
          <a:stretch>
            <a:fillRect/>
          </a:stretch>
        </p:blipFill>
        <p:spPr>
          <a:xfrm>
            <a:off x="284645" y="1143000"/>
            <a:ext cx="8478355" cy="5257800"/>
          </a:xfrm>
          <a:prstGeom prst="rect">
            <a:avLst/>
          </a:prstGeom>
        </p:spPr>
      </p:pic>
      <p:sp>
        <p:nvSpPr>
          <p:cNvPr id="8" name="Title 1"/>
          <p:cNvSpPr>
            <a:spLocks noGrp="1"/>
          </p:cNvSpPr>
          <p:nvPr>
            <p:ph type="title"/>
          </p:nvPr>
        </p:nvSpPr>
        <p:spPr>
          <a:xfrm>
            <a:off x="279400" y="152400"/>
            <a:ext cx="8636000" cy="990600"/>
          </a:xfrm>
        </p:spPr>
        <p:txBody>
          <a:bodyPr/>
          <a:lstStyle/>
          <a:p>
            <a:r>
              <a:rPr lang="en-US" dirty="0" smtClean="0"/>
              <a:t>The performance</a:t>
            </a:r>
            <a:endParaRPr lang="en-US" dirty="0"/>
          </a:p>
        </p:txBody>
      </p:sp>
    </p:spTree>
    <p:extLst>
      <p:ext uri="{BB962C8B-B14F-4D97-AF65-F5344CB8AC3E}">
        <p14:creationId xmlns:p14="http://schemas.microsoft.com/office/powerpoint/2010/main" val="6886579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36000" cy="762000"/>
          </a:xfrm>
        </p:spPr>
        <p:txBody>
          <a:bodyPr/>
          <a:lstStyle/>
          <a:p>
            <a:r>
              <a:rPr lang="en-US" dirty="0" smtClean="0"/>
              <a:t>Performance analyzer data</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94</a:t>
            </a:fld>
            <a:endParaRPr lang="en-US"/>
          </a:p>
        </p:txBody>
      </p:sp>
      <p:pic>
        <p:nvPicPr>
          <p:cNvPr id="5" name="Picture 4"/>
          <p:cNvPicPr>
            <a:picLocks noChangeAspect="1"/>
          </p:cNvPicPr>
          <p:nvPr/>
        </p:nvPicPr>
        <p:blipFill>
          <a:blip r:embed="rId2"/>
          <a:stretch>
            <a:fillRect/>
          </a:stretch>
        </p:blipFill>
        <p:spPr>
          <a:xfrm>
            <a:off x="264346" y="990600"/>
            <a:ext cx="8574854" cy="5486400"/>
          </a:xfrm>
          <a:prstGeom prst="rect">
            <a:avLst/>
          </a:prstGeom>
        </p:spPr>
      </p:pic>
    </p:spTree>
    <p:extLst>
      <p:ext uri="{BB962C8B-B14F-4D97-AF65-F5344CB8AC3E}">
        <p14:creationId xmlns:p14="http://schemas.microsoft.com/office/powerpoint/2010/main" val="445340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sharing at work</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95</a:t>
            </a:fld>
            <a:endParaRPr lang="en-US"/>
          </a:p>
        </p:txBody>
      </p:sp>
      <p:pic>
        <p:nvPicPr>
          <p:cNvPr id="7" name="Picture 6"/>
          <p:cNvPicPr>
            <a:picLocks noChangeAspect="1"/>
          </p:cNvPicPr>
          <p:nvPr/>
        </p:nvPicPr>
        <p:blipFill>
          <a:blip r:embed="rId2"/>
          <a:stretch>
            <a:fillRect/>
          </a:stretch>
        </p:blipFill>
        <p:spPr>
          <a:xfrm>
            <a:off x="609600" y="1143000"/>
            <a:ext cx="7924800" cy="5283200"/>
          </a:xfrm>
          <a:prstGeom prst="rect">
            <a:avLst/>
          </a:prstGeom>
        </p:spPr>
      </p:pic>
    </p:spTree>
    <p:extLst>
      <p:ext uri="{BB962C8B-B14F-4D97-AF65-F5344CB8AC3E}">
        <p14:creationId xmlns:p14="http://schemas.microsoft.com/office/powerpoint/2010/main" val="28685615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compared</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96</a:t>
            </a:fld>
            <a:endParaRPr lang="en-US"/>
          </a:p>
        </p:txBody>
      </p:sp>
      <p:pic>
        <p:nvPicPr>
          <p:cNvPr id="5" name="Picture 4"/>
          <p:cNvPicPr>
            <a:picLocks noChangeAspect="1"/>
          </p:cNvPicPr>
          <p:nvPr/>
        </p:nvPicPr>
        <p:blipFill>
          <a:blip r:embed="rId2"/>
          <a:stretch>
            <a:fillRect/>
          </a:stretch>
        </p:blipFill>
        <p:spPr>
          <a:xfrm>
            <a:off x="685800" y="1219200"/>
            <a:ext cx="7797800" cy="5473700"/>
          </a:xfrm>
          <a:prstGeom prst="rect">
            <a:avLst/>
          </a:prstGeom>
        </p:spPr>
      </p:pic>
    </p:spTree>
    <p:extLst>
      <p:ext uri="{BB962C8B-B14F-4D97-AF65-F5344CB8AC3E}">
        <p14:creationId xmlns:p14="http://schemas.microsoft.com/office/powerpoint/2010/main" val="16980494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implementation</a:t>
            </a:r>
            <a:endParaRPr lang="en-US" dirty="0"/>
          </a:p>
        </p:txBody>
      </p:sp>
      <p:pic>
        <p:nvPicPr>
          <p:cNvPr id="5" name="Picture 4"/>
          <p:cNvPicPr>
            <a:picLocks noChangeAspect="1"/>
          </p:cNvPicPr>
          <p:nvPr/>
        </p:nvPicPr>
        <p:blipFill>
          <a:blip r:embed="rId2"/>
          <a:stretch>
            <a:fillRect/>
          </a:stretch>
        </p:blipFill>
        <p:spPr>
          <a:xfrm>
            <a:off x="304800" y="1162098"/>
            <a:ext cx="8678333" cy="5670502"/>
          </a:xfrm>
          <a:prstGeom prst="rect">
            <a:avLst/>
          </a:prstGeom>
        </p:spPr>
      </p:pic>
      <p:sp>
        <p:nvSpPr>
          <p:cNvPr id="4" name="Slide Number Placeholder 3"/>
          <p:cNvSpPr>
            <a:spLocks noGrp="1"/>
          </p:cNvSpPr>
          <p:nvPr>
            <p:ph type="sldNum" sz="quarter" idx="12"/>
          </p:nvPr>
        </p:nvSpPr>
        <p:spPr/>
        <p:txBody>
          <a:bodyPr/>
          <a:lstStyle/>
          <a:p>
            <a:fld id="{EECBA3EB-06F2-4F28-A146-1B2AA6A0B833}" type="slidenum">
              <a:rPr lang="en-US" smtClean="0"/>
              <a:pPr/>
              <a:t>97</a:t>
            </a:fld>
            <a:endParaRPr lang="en-US"/>
          </a:p>
        </p:txBody>
      </p:sp>
    </p:spTree>
    <p:extLst>
      <p:ext uri="{BB962C8B-B14F-4D97-AF65-F5344CB8AC3E}">
        <p14:creationId xmlns:p14="http://schemas.microsoft.com/office/powerpoint/2010/main" val="1833350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version</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98</a:t>
            </a:fld>
            <a:endParaRPr lang="en-US"/>
          </a:p>
        </p:txBody>
      </p:sp>
      <p:pic>
        <p:nvPicPr>
          <p:cNvPr id="5" name="Picture 4"/>
          <p:cNvPicPr>
            <a:picLocks noChangeAspect="1"/>
          </p:cNvPicPr>
          <p:nvPr/>
        </p:nvPicPr>
        <p:blipFill>
          <a:blip r:embed="rId2"/>
          <a:stretch>
            <a:fillRect/>
          </a:stretch>
        </p:blipFill>
        <p:spPr>
          <a:xfrm>
            <a:off x="228600" y="1295400"/>
            <a:ext cx="8661400" cy="5143500"/>
          </a:xfrm>
          <a:prstGeom prst="rect">
            <a:avLst/>
          </a:prstGeom>
        </p:spPr>
      </p:pic>
    </p:spTree>
    <p:extLst>
      <p:ext uri="{BB962C8B-B14F-4D97-AF65-F5344CB8AC3E}">
        <p14:creationId xmlns:p14="http://schemas.microsoft.com/office/powerpoint/2010/main" val="18536021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works</a:t>
            </a:r>
            <a:endParaRPr lang="en-US" dirty="0"/>
          </a:p>
        </p:txBody>
      </p:sp>
      <p:sp>
        <p:nvSpPr>
          <p:cNvPr id="4" name="Slide Number Placeholder 3"/>
          <p:cNvSpPr>
            <a:spLocks noGrp="1"/>
          </p:cNvSpPr>
          <p:nvPr>
            <p:ph type="sldNum" sz="quarter" idx="12"/>
          </p:nvPr>
        </p:nvSpPr>
        <p:spPr/>
        <p:txBody>
          <a:bodyPr/>
          <a:lstStyle/>
          <a:p>
            <a:fld id="{EECBA3EB-06F2-4F28-A146-1B2AA6A0B833}" type="slidenum">
              <a:rPr lang="en-US" smtClean="0"/>
              <a:pPr/>
              <a:t>99</a:t>
            </a:fld>
            <a:endParaRPr lang="en-US"/>
          </a:p>
        </p:txBody>
      </p:sp>
      <p:pic>
        <p:nvPicPr>
          <p:cNvPr id="5" name="Picture 4"/>
          <p:cNvPicPr>
            <a:picLocks noChangeAspect="1"/>
          </p:cNvPicPr>
          <p:nvPr/>
        </p:nvPicPr>
        <p:blipFill>
          <a:blip r:embed="rId2"/>
          <a:stretch>
            <a:fillRect/>
          </a:stretch>
        </p:blipFill>
        <p:spPr>
          <a:xfrm>
            <a:off x="381000" y="1066800"/>
            <a:ext cx="8267700" cy="4463616"/>
          </a:xfrm>
          <a:prstGeom prst="rect">
            <a:avLst/>
          </a:prstGeom>
        </p:spPr>
      </p:pic>
      <p:sp>
        <p:nvSpPr>
          <p:cNvPr id="6" name="TextBox 5"/>
          <p:cNvSpPr txBox="1"/>
          <p:nvPr/>
        </p:nvSpPr>
        <p:spPr>
          <a:xfrm>
            <a:off x="914400" y="5486400"/>
            <a:ext cx="1752600" cy="400110"/>
          </a:xfrm>
          <a:prstGeom prst="rect">
            <a:avLst/>
          </a:prstGeom>
          <a:noFill/>
        </p:spPr>
        <p:txBody>
          <a:bodyPr wrap="square" rtlCol="0">
            <a:spAutoFit/>
          </a:bodyPr>
          <a:lstStyle/>
          <a:p>
            <a:r>
              <a:rPr lang="en-US" sz="2000" b="0" dirty="0" smtClean="0">
                <a:latin typeface="Courier"/>
                <a:cs typeface="Courier"/>
              </a:rPr>
              <a:t>… </a:t>
            </a:r>
            <a:r>
              <a:rPr lang="en-US" sz="2000" b="0" dirty="0" err="1" smtClean="0">
                <a:latin typeface="Courier"/>
                <a:cs typeface="Courier"/>
              </a:rPr>
              <a:t>etc</a:t>
            </a:r>
            <a:r>
              <a:rPr lang="en-US" sz="2000" b="0" dirty="0" smtClean="0">
                <a:latin typeface="Courier"/>
                <a:cs typeface="Courier"/>
              </a:rPr>
              <a:t> …</a:t>
            </a:r>
            <a:endParaRPr lang="en-US" sz="2000" b="0" dirty="0">
              <a:latin typeface="Courier"/>
              <a:cs typeface="Courier"/>
            </a:endParaRPr>
          </a:p>
        </p:txBody>
      </p:sp>
      <p:sp>
        <p:nvSpPr>
          <p:cNvPr id="7" name="TextBox 6"/>
          <p:cNvSpPr txBox="1"/>
          <p:nvPr/>
        </p:nvSpPr>
        <p:spPr>
          <a:xfrm>
            <a:off x="6553200" y="5562600"/>
            <a:ext cx="1752600" cy="400110"/>
          </a:xfrm>
          <a:prstGeom prst="rect">
            <a:avLst/>
          </a:prstGeom>
          <a:noFill/>
        </p:spPr>
        <p:txBody>
          <a:bodyPr wrap="square" rtlCol="0">
            <a:spAutoFit/>
          </a:bodyPr>
          <a:lstStyle/>
          <a:p>
            <a:r>
              <a:rPr lang="en-US" sz="2000" b="0" dirty="0" smtClean="0">
                <a:latin typeface="Courier"/>
                <a:cs typeface="Courier"/>
              </a:rPr>
              <a:t>… </a:t>
            </a:r>
            <a:r>
              <a:rPr lang="en-US" sz="2000" b="0" dirty="0" err="1" smtClean="0">
                <a:latin typeface="Courier"/>
                <a:cs typeface="Courier"/>
              </a:rPr>
              <a:t>etc</a:t>
            </a:r>
            <a:r>
              <a:rPr lang="en-US" sz="2000" b="0" dirty="0" smtClean="0">
                <a:latin typeface="Courier"/>
                <a:cs typeface="Courier"/>
              </a:rPr>
              <a:t> …</a:t>
            </a:r>
            <a:endParaRPr lang="en-US" sz="2000" b="0" dirty="0">
              <a:latin typeface="Courier"/>
              <a:cs typeface="Courier"/>
            </a:endParaRPr>
          </a:p>
        </p:txBody>
      </p:sp>
    </p:spTree>
    <p:extLst>
      <p:ext uri="{BB962C8B-B14F-4D97-AF65-F5344CB8AC3E}">
        <p14:creationId xmlns:p14="http://schemas.microsoft.com/office/powerpoint/2010/main" val="12344219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31322</TotalTime>
  <Words>5092</Words>
  <Application>Microsoft Macintosh PowerPoint</Application>
  <PresentationFormat>On-screen Show (4:3)</PresentationFormat>
  <Paragraphs>1138</Paragraphs>
  <Slides>107</Slides>
  <Notes>74</Notes>
  <HiddenSlides>14</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26" baseType="lpstr">
      <vt:lpstr>Arial Rounded MT Bold</vt:lpstr>
      <vt:lpstr>Arial Unicode MS</vt:lpstr>
      <vt:lpstr>Calibri</vt:lpstr>
      <vt:lpstr>Courier</vt:lpstr>
      <vt:lpstr>Courier New</vt:lpstr>
      <vt:lpstr>MS PGothic</vt:lpstr>
      <vt:lpstr>ＭＳ Ｐゴシック</vt:lpstr>
      <vt:lpstr>SimSun</vt:lpstr>
      <vt:lpstr>Tahoma</vt:lpstr>
      <vt:lpstr>Times New Roman</vt:lpstr>
      <vt:lpstr>Trebuchet MS</vt:lpstr>
      <vt:lpstr>Wingdings</vt:lpstr>
      <vt:lpstr>Wingdings 2</vt:lpstr>
      <vt:lpstr>Zapf Dingbats</vt:lpstr>
      <vt:lpstr>宋体</vt:lpstr>
      <vt:lpstr>Arial</vt:lpstr>
      <vt:lpstr>Office Theme</vt:lpstr>
      <vt:lpstr>Worksheet</vt:lpstr>
      <vt:lpstr>Gráfico</vt:lpstr>
      <vt:lpstr>Lecture 03: Programming with OpenMP</vt:lpstr>
      <vt:lpstr>Outline</vt:lpstr>
      <vt:lpstr>What is OpenMP</vt:lpstr>
      <vt:lpstr>My role with OpenMP</vt:lpstr>
      <vt:lpstr>“Hello Word” Example/1</vt:lpstr>
      <vt:lpstr>“Hello Word” - An Example/2</vt:lpstr>
      <vt:lpstr>“Hello Word” - An Example/3</vt:lpstr>
      <vt:lpstr>OpenMP Components</vt:lpstr>
      <vt:lpstr>“Hello Word” - An Example/3</vt:lpstr>
      <vt:lpstr>“Hello Word” - An Example/4</vt:lpstr>
      <vt:lpstr>The Design Principle Behind </vt:lpstr>
      <vt:lpstr>OpenMP Parallel Computing Solution Stack</vt:lpstr>
      <vt:lpstr>OpenMP Syntax</vt:lpstr>
      <vt:lpstr>OpenMP Syntax</vt:lpstr>
      <vt:lpstr>OpenMP Compiler</vt:lpstr>
      <vt:lpstr>OpenMP Memory Model</vt:lpstr>
      <vt:lpstr>OpenMP Fork-Join Execution Model</vt:lpstr>
      <vt:lpstr>SPMD Program Models</vt:lpstr>
      <vt:lpstr>OpenMP Parallel Regions</vt:lpstr>
      <vt:lpstr>Scope of OpenMP Region</vt:lpstr>
      <vt:lpstr>OpenMP Worksharing Constructs</vt:lpstr>
      <vt:lpstr>Barrier</vt:lpstr>
      <vt:lpstr>Worksharing Constructs</vt:lpstr>
      <vt:lpstr>PowerPoint Presentation</vt:lpstr>
      <vt:lpstr>OpenMP Sections </vt:lpstr>
      <vt:lpstr>Loop Collapse</vt:lpstr>
      <vt:lpstr>OpenMP Master</vt:lpstr>
      <vt:lpstr>OpenMP Single</vt:lpstr>
      <vt:lpstr>OpenMP Tasks</vt:lpstr>
      <vt:lpstr>Task completion and synchronization</vt:lpstr>
      <vt:lpstr>Example: A Linked List</vt:lpstr>
      <vt:lpstr>Example: A Linked List with Tasking</vt:lpstr>
      <vt:lpstr>Data Environment</vt:lpstr>
      <vt:lpstr>OpenMP Data Environment</vt:lpstr>
      <vt:lpstr>OpenMP Data Environment</vt:lpstr>
      <vt:lpstr>Data Environment: Changing storage attributes</vt:lpstr>
      <vt:lpstr>OpenMP Private Clause</vt:lpstr>
      <vt:lpstr>OpenMP Private Clause</vt:lpstr>
      <vt:lpstr>Firstprivate Clause</vt:lpstr>
      <vt:lpstr>Firstprivate Clause</vt:lpstr>
      <vt:lpstr>Lastprivate Clause</vt:lpstr>
      <vt:lpstr>OpenMP Reduction</vt:lpstr>
      <vt:lpstr>Reduction operands/initial-values</vt:lpstr>
      <vt:lpstr>OpenMP Threadprivate</vt:lpstr>
      <vt:lpstr>Threadprivate/copyin </vt:lpstr>
      <vt:lpstr>OpenMP Synchronization</vt:lpstr>
      <vt:lpstr>Critical section</vt:lpstr>
      <vt:lpstr>Atomic</vt:lpstr>
      <vt:lpstr>Barrier</vt:lpstr>
      <vt:lpstr>Ordered</vt:lpstr>
      <vt:lpstr>OpenMP Synchronization</vt:lpstr>
      <vt:lpstr>A flush example</vt:lpstr>
      <vt:lpstr>OpenMP Lock routines</vt:lpstr>
      <vt:lpstr>OpenMP Locks</vt:lpstr>
      <vt:lpstr>OpenMP Library Routines</vt:lpstr>
      <vt:lpstr>OpenMP Environment Variables</vt:lpstr>
      <vt:lpstr>Outline</vt:lpstr>
      <vt:lpstr>OpenMP Performance</vt:lpstr>
      <vt:lpstr>Typical OpenMP Performance Issues </vt:lpstr>
      <vt:lpstr>Overheads of OpenMP Directives</vt:lpstr>
      <vt:lpstr>OpenMP Best Practices</vt:lpstr>
      <vt:lpstr>OpenMP Best Practices</vt:lpstr>
      <vt:lpstr>OpenMP Best Practices</vt:lpstr>
      <vt:lpstr>OpenMP Best Practices</vt:lpstr>
      <vt:lpstr>OpenMP Best Practices</vt:lpstr>
      <vt:lpstr>OpenMP Best Practices</vt:lpstr>
      <vt:lpstr>OpenMP Best Practices</vt:lpstr>
      <vt:lpstr>OpenMP Best Practices Smith-Waterman Sequence Alignment Algorithm </vt:lpstr>
      <vt:lpstr>OpenMP Best Practices</vt:lpstr>
      <vt:lpstr>OpenMP Best Practices</vt:lpstr>
      <vt:lpstr>OpenMP Best Practices</vt:lpstr>
      <vt:lpstr>OpenMP Best Practices</vt:lpstr>
      <vt:lpstr>Cache Coherence</vt:lpstr>
      <vt:lpstr>OpenMP Best Practices</vt:lpstr>
      <vt:lpstr>OpenMP Best Practices</vt:lpstr>
      <vt:lpstr>NUMA First-touch placement/1</vt:lpstr>
      <vt:lpstr>NUMA First-touch placement/2</vt:lpstr>
      <vt:lpstr>OpenMP Best Practices</vt:lpstr>
      <vt:lpstr>PowerPoint Presentation</vt:lpstr>
      <vt:lpstr>PowerPoint Presentation</vt:lpstr>
      <vt:lpstr>PowerPoint Presentation</vt:lpstr>
      <vt:lpstr>PowerPoint Presentation</vt:lpstr>
      <vt:lpstr>OpenMP Source of Errors</vt:lpstr>
      <vt:lpstr>Outline</vt:lpstr>
      <vt:lpstr>Matrix vector multiplication</vt:lpstr>
      <vt:lpstr>Performance – 2-socket Nehalem</vt:lpstr>
      <vt:lpstr>2-socket Nehalem</vt:lpstr>
      <vt:lpstr>Data initialization</vt:lpstr>
      <vt:lpstr>Exploit First Touch</vt:lpstr>
      <vt:lpstr>A 3D matrix update</vt:lpstr>
      <vt:lpstr>The idea</vt:lpstr>
      <vt:lpstr>A 3D matrix update</vt:lpstr>
      <vt:lpstr>The performance</vt:lpstr>
      <vt:lpstr>Performance analyzer data</vt:lpstr>
      <vt:lpstr>False sharing at work</vt:lpstr>
      <vt:lpstr>Performance compared</vt:lpstr>
      <vt:lpstr>The first implementation</vt:lpstr>
      <vt:lpstr>OpenMP version</vt:lpstr>
      <vt:lpstr>How this works</vt:lpstr>
      <vt:lpstr>Performance</vt:lpstr>
      <vt:lpstr>Performance</vt:lpstr>
      <vt:lpstr>Reference Material on OpenMP</vt:lpstr>
      <vt:lpstr>Standard OpenMP Implementation</vt:lpstr>
      <vt:lpstr>OpenMP Implementation</vt:lpstr>
      <vt:lpstr>OpenMP Implementation in LLVM/Intel Compiler</vt:lpstr>
      <vt:lpstr>OpenMP Worksharing Implementation </vt:lpstr>
      <vt:lpstr>LLVM OpenMP</vt:lpstr>
    </vt:vector>
  </TitlesOfParts>
  <Company>Rice University</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Cooper</dc:creator>
  <cp:lastModifiedBy>Microsoft Office User</cp:lastModifiedBy>
  <cp:revision>1146</cp:revision>
  <cp:lastPrinted>2015-01-26T19:16:59Z</cp:lastPrinted>
  <dcterms:created xsi:type="dcterms:W3CDTF">2009-05-06T11:59:01Z</dcterms:created>
  <dcterms:modified xsi:type="dcterms:W3CDTF">2017-09-25T14:23:35Z</dcterms:modified>
</cp:coreProperties>
</file>