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metadata/core-properties" Target="docProps/core0.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9040"/>
            <a:ext cx="907164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504000" y="1769040"/>
            <a:ext cx="907164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37" name="Picture 36"/>
          <p:cNvPicPr/>
          <p:nvPr/>
        </p:nvPicPr>
        <p:blipFill>
          <a:blip r:embed="rId2"/>
          <a:stretch/>
        </p:blipFill>
        <p:spPr>
          <a:xfrm>
            <a:off x="2292120" y="1768680"/>
            <a:ext cx="5495040" cy="4384440"/>
          </a:xfrm>
          <a:prstGeom prst="rect">
            <a:avLst/>
          </a:prstGeom>
          <a:ln>
            <a:noFill/>
          </a:ln>
        </p:spPr>
      </p:pic>
      <p:pic>
        <p:nvPicPr>
          <p:cNvPr id="38" name="Picture 37"/>
          <p:cNvPicPr/>
          <p:nvPr/>
        </p:nvPicPr>
        <p:blipFill>
          <a:blip r:embed="rId2"/>
          <a:stretch/>
        </p:blipFill>
        <p:spPr>
          <a:xfrm>
            <a:off x="2292120" y="1768680"/>
            <a:ext cx="5495040" cy="43844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9040"/>
            <a:ext cx="9071640" cy="43844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9040"/>
            <a:ext cx="907164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6" name="PlaceHolder 2"/>
          <p:cNvSpPr>
            <a:spLocks noGrp="1"/>
          </p:cNvSpPr>
          <p:nvPr>
            <p:ph type="body"/>
          </p:nvPr>
        </p:nvSpPr>
        <p:spPr>
          <a:xfrm>
            <a:off x="504000" y="1769040"/>
            <a:ext cx="9071640" cy="438444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&lt;date/time&gt;</a:t>
            </a: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r>
              <a:rPr lang="en-US" sz="1400" b="0" strike="noStrike" spc="-1">
                <a:solidFill>
                  <a:srgbClr val="000000"/>
                </a:solidFill>
                <a:uFill>
                  <a:solidFill>
                    <a:srgbClr val="FFFFFF"/>
                  </a:solidFill>
                </a:uFill>
                <a:latin typeface="Times New Roman"/>
              </a:rPr>
              <a:t>&lt;footer&gt;</a:t>
            </a: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D2FE00C3-AED8-469D-B292-C01DE400B91F}"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504000" y="1769040"/>
            <a:ext cx="9071640" cy="4384440"/>
          </a:xfrm>
          <a:prstGeom prst="rect">
            <a:avLst/>
          </a:prstGeom>
          <a:noFill/>
          <a:ln>
            <a:noFill/>
          </a:ln>
        </p:spPr>
        <p:txBody>
          <a:bodyPr lIns="0" tIns="0" rIns="0" bIns="0" anchor="ctr"/>
          <a:lstStyle/>
          <a:p>
            <a:pPr algn="ctr"/>
            <a:r>
              <a:rPr lang="en-US" sz="3200" b="0" strike="noStrike" spc="-1">
                <a:solidFill>
                  <a:srgbClr val="000000"/>
                </a:solidFill>
                <a:uFill>
                  <a:solidFill>
                    <a:srgbClr val="FFFFFF"/>
                  </a:solidFill>
                </a:uFill>
                <a:latin typeface="Arial"/>
              </a:rPr>
              <a:t>Texas Instruments TDA2x and Vision SDK</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OpenVX Example in Vision SDK</a:t>
            </a:r>
          </a:p>
        </p:txBody>
      </p:sp>
      <p:pic>
        <p:nvPicPr>
          <p:cNvPr id="60" name="Picture 59"/>
          <p:cNvPicPr/>
          <p:nvPr/>
        </p:nvPicPr>
        <p:blipFill>
          <a:blip r:embed="rId2"/>
          <a:srcRect l="50224" t="7836" r="32831" b="50334"/>
          <a:stretch/>
        </p:blipFill>
        <p:spPr>
          <a:xfrm>
            <a:off x="2194560" y="1645920"/>
            <a:ext cx="5235840" cy="484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Current Research Focus</a:t>
            </a:r>
          </a:p>
        </p:txBody>
      </p:sp>
      <p:sp>
        <p:nvSpPr>
          <p:cNvPr id="62"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Even though TDA2x has a highly parallel architecture, currently Vision SDK is not utilizing the parallelism at all.</a:t>
            </a:r>
          </a:p>
          <a:p>
            <a:pPr marL="432000" indent="-324000">
              <a:buClr>
                <a:srgbClr val="000000"/>
              </a:buClr>
              <a:buSzPct val="45000"/>
              <a:buFont typeface="Wingdings" charset="2"/>
              <a:buChar char=""/>
            </a:pPr>
            <a:endParaRPr lang="en-US" sz="32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Also Vision SDK doesn’t optimize across nodes in the graph before processing it. </a:t>
            </a:r>
          </a:p>
          <a:p>
            <a:pPr marL="432000" indent="-324000">
              <a:buClr>
                <a:srgbClr val="000000"/>
              </a:buClr>
              <a:buSzPct val="45000"/>
              <a:buFont typeface="Wingdings" charset="2"/>
              <a:buChar char=""/>
            </a:pPr>
            <a:endParaRPr lang="en-US" sz="32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Vision SDK doesn’t support an </a:t>
            </a:r>
            <a:r>
              <a:rPr lang="en-US" sz="3200" b="0" strike="noStrike" spc="-1" dirty="0" err="1">
                <a:solidFill>
                  <a:srgbClr val="000000"/>
                </a:solidFill>
                <a:uFill>
                  <a:solidFill>
                    <a:srgbClr val="FFFFFF"/>
                  </a:solidFill>
                </a:uFill>
                <a:latin typeface="Arial"/>
              </a:rPr>
              <a:t>OpenMP</a:t>
            </a:r>
            <a:r>
              <a:rPr lang="en-US" sz="3200" b="0" strike="noStrike" spc="-1" dirty="0">
                <a:solidFill>
                  <a:srgbClr val="000000"/>
                </a:solidFill>
                <a:uFill>
                  <a:solidFill>
                    <a:srgbClr val="FFFFFF"/>
                  </a:solidFill>
                </a:uFill>
                <a:latin typeface="Arial"/>
              </a:rPr>
              <a:t> runtime.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Current Research Focus</a:t>
            </a:r>
          </a:p>
        </p:txBody>
      </p:sp>
      <p:grpSp>
        <p:nvGrpSpPr>
          <p:cNvPr id="29" name="Group 28">
            <a:extLst>
              <a:ext uri="{FF2B5EF4-FFF2-40B4-BE49-F238E27FC236}">
                <a16:creationId xmlns:a16="http://schemas.microsoft.com/office/drawing/2014/main" id="{11931E4E-13A3-4BA3-83AB-DAD5034E4956}"/>
              </a:ext>
            </a:extLst>
          </p:cNvPr>
          <p:cNvGrpSpPr/>
          <p:nvPr/>
        </p:nvGrpSpPr>
        <p:grpSpPr>
          <a:xfrm>
            <a:off x="1788738" y="1337451"/>
            <a:ext cx="6123623" cy="5688501"/>
            <a:chOff x="1788738" y="1337451"/>
            <a:chExt cx="6123623" cy="5688501"/>
          </a:xfrm>
        </p:grpSpPr>
        <p:sp>
          <p:nvSpPr>
            <p:cNvPr id="2" name="Rectangle 1">
              <a:extLst>
                <a:ext uri="{FF2B5EF4-FFF2-40B4-BE49-F238E27FC236}">
                  <a16:creationId xmlns:a16="http://schemas.microsoft.com/office/drawing/2014/main" id="{750B73CC-94CF-4514-9C52-B0AAA478FB6B}"/>
                </a:ext>
              </a:extLst>
            </p:cNvPr>
            <p:cNvSpPr/>
            <p:nvPr/>
          </p:nvSpPr>
          <p:spPr>
            <a:xfrm>
              <a:off x="2453951" y="348965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Host (ARM)</a:t>
              </a:r>
            </a:p>
          </p:txBody>
        </p:sp>
        <p:sp>
          <p:nvSpPr>
            <p:cNvPr id="3" name="Rectangle 2">
              <a:extLst>
                <a:ext uri="{FF2B5EF4-FFF2-40B4-BE49-F238E27FC236}">
                  <a16:creationId xmlns:a16="http://schemas.microsoft.com/office/drawing/2014/main" id="{A706315B-7B28-4D25-8D19-2696CC124CDA}"/>
                </a:ext>
              </a:extLst>
            </p:cNvPr>
            <p:cNvSpPr/>
            <p:nvPr/>
          </p:nvSpPr>
          <p:spPr>
            <a:xfrm>
              <a:off x="5094515" y="349898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Target</a:t>
              </a:r>
            </a:p>
            <a:p>
              <a:pPr algn="ctr"/>
              <a:r>
                <a:rPr lang="en-US" dirty="0"/>
                <a:t>(DSP)</a:t>
              </a:r>
            </a:p>
          </p:txBody>
        </p:sp>
        <p:sp>
          <p:nvSpPr>
            <p:cNvPr id="4" name="Flowchart: Process 3">
              <a:extLst>
                <a:ext uri="{FF2B5EF4-FFF2-40B4-BE49-F238E27FC236}">
                  <a16:creationId xmlns:a16="http://schemas.microsoft.com/office/drawing/2014/main" id="{D080BF59-22F0-47B4-9E1B-711BEE5BB03E}"/>
                </a:ext>
              </a:extLst>
            </p:cNvPr>
            <p:cNvSpPr/>
            <p:nvPr/>
          </p:nvSpPr>
          <p:spPr>
            <a:xfrm>
              <a:off x="3694922" y="2425960"/>
              <a:ext cx="933061"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Queue</a:t>
              </a:r>
            </a:p>
          </p:txBody>
        </p:sp>
        <p:cxnSp>
          <p:nvCxnSpPr>
            <p:cNvPr id="6" name="Connector: Elbow 5">
              <a:extLst>
                <a:ext uri="{FF2B5EF4-FFF2-40B4-BE49-F238E27FC236}">
                  <a16:creationId xmlns:a16="http://schemas.microsoft.com/office/drawing/2014/main" id="{432148BD-BD11-4DE8-AC29-C47BEA8F3A98}"/>
                </a:ext>
              </a:extLst>
            </p:cNvPr>
            <p:cNvCxnSpPr>
              <a:cxnSpLocks/>
              <a:stCxn id="2" idx="0"/>
              <a:endCxn id="4" idx="1"/>
            </p:cNvCxnSpPr>
            <p:nvPr/>
          </p:nvCxnSpPr>
          <p:spPr>
            <a:xfrm rot="5400000" flipH="1" flipV="1">
              <a:off x="2924353" y="2719082"/>
              <a:ext cx="757366" cy="78377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B23913DF-A5DB-413C-A773-DC094A32D433}"/>
                </a:ext>
              </a:extLst>
            </p:cNvPr>
            <p:cNvCxnSpPr>
              <a:cxnSpLocks/>
            </p:cNvCxnSpPr>
            <p:nvPr/>
          </p:nvCxnSpPr>
          <p:spPr>
            <a:xfrm>
              <a:off x="4170783" y="2732284"/>
              <a:ext cx="914401" cy="7573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8C8C37-2BB2-417F-A7DD-E2DE26F0F52D}"/>
                </a:ext>
              </a:extLst>
            </p:cNvPr>
            <p:cNvSpPr/>
            <p:nvPr/>
          </p:nvSpPr>
          <p:spPr>
            <a:xfrm>
              <a:off x="6671390" y="2229559"/>
              <a:ext cx="1240971" cy="827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Kernel Instance Table</a:t>
              </a:r>
            </a:p>
          </p:txBody>
        </p:sp>
        <p:sp>
          <p:nvSpPr>
            <p:cNvPr id="13" name="Flowchart: Process 12">
              <a:extLst>
                <a:ext uri="{FF2B5EF4-FFF2-40B4-BE49-F238E27FC236}">
                  <a16:creationId xmlns:a16="http://schemas.microsoft.com/office/drawing/2014/main" id="{1CE8831E-5F8B-4244-BA78-02225038552C}"/>
                </a:ext>
              </a:extLst>
            </p:cNvPr>
            <p:cNvSpPr/>
            <p:nvPr/>
          </p:nvSpPr>
          <p:spPr>
            <a:xfrm>
              <a:off x="4893907" y="1337451"/>
              <a:ext cx="1296954" cy="7205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Static Kernel Table</a:t>
              </a:r>
            </a:p>
          </p:txBody>
        </p:sp>
        <p:cxnSp>
          <p:nvCxnSpPr>
            <p:cNvPr id="12" name="Connector: Elbow 11">
              <a:extLst>
                <a:ext uri="{FF2B5EF4-FFF2-40B4-BE49-F238E27FC236}">
                  <a16:creationId xmlns:a16="http://schemas.microsoft.com/office/drawing/2014/main" id="{0EA7D4BF-C889-41A9-90D3-A9A844176D22}"/>
                </a:ext>
              </a:extLst>
            </p:cNvPr>
            <p:cNvCxnSpPr>
              <a:stCxn id="13" idx="2"/>
              <a:endCxn id="3" idx="0"/>
            </p:cNvCxnSpPr>
            <p:nvPr/>
          </p:nvCxnSpPr>
          <p:spPr>
            <a:xfrm rot="16200000" flipH="1">
              <a:off x="4826560" y="2773826"/>
              <a:ext cx="1440978" cy="9331"/>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69322FD7-3576-4E69-89FA-FC6C672FBF2C}"/>
                </a:ext>
              </a:extLst>
            </p:cNvPr>
            <p:cNvCxnSpPr>
              <a:cxnSpLocks/>
              <a:endCxn id="10" idx="1"/>
            </p:cNvCxnSpPr>
            <p:nvPr/>
          </p:nvCxnSpPr>
          <p:spPr>
            <a:xfrm rot="5400000" flipH="1" flipV="1">
              <a:off x="5875159" y="2711628"/>
              <a:ext cx="864673" cy="72778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FFD85E4-D111-42FA-AAA4-DDF5F3575AEB}"/>
                </a:ext>
              </a:extLst>
            </p:cNvPr>
            <p:cNvSpPr txBox="1"/>
            <p:nvPr/>
          </p:nvSpPr>
          <p:spPr>
            <a:xfrm>
              <a:off x="1788738" y="2440316"/>
              <a:ext cx="1890261" cy="369332"/>
            </a:xfrm>
            <a:prstGeom prst="rect">
              <a:avLst/>
            </a:prstGeom>
            <a:noFill/>
          </p:spPr>
          <p:txBody>
            <a:bodyPr wrap="none" rtlCol="0">
              <a:spAutoFit/>
            </a:bodyPr>
            <a:lstStyle/>
            <a:p>
              <a:r>
                <a:rPr lang="en-US" dirty="0"/>
                <a:t>Pass descriptors</a:t>
              </a:r>
            </a:p>
          </p:txBody>
        </p:sp>
        <p:sp>
          <p:nvSpPr>
            <p:cNvPr id="23" name="TextBox 22">
              <a:extLst>
                <a:ext uri="{FF2B5EF4-FFF2-40B4-BE49-F238E27FC236}">
                  <a16:creationId xmlns:a16="http://schemas.microsoft.com/office/drawing/2014/main" id="{10907C28-F953-4D70-8718-1B096F4AB81C}"/>
                </a:ext>
              </a:extLst>
            </p:cNvPr>
            <p:cNvSpPr txBox="1"/>
            <p:nvPr/>
          </p:nvSpPr>
          <p:spPr>
            <a:xfrm>
              <a:off x="4593399" y="2778491"/>
              <a:ext cx="818356" cy="646331"/>
            </a:xfrm>
            <a:prstGeom prst="rect">
              <a:avLst/>
            </a:prstGeom>
            <a:noFill/>
          </p:spPr>
          <p:txBody>
            <a:bodyPr wrap="square" rtlCol="0">
              <a:spAutoFit/>
            </a:bodyPr>
            <a:lstStyle/>
            <a:p>
              <a:r>
                <a:rPr lang="en-US" dirty="0"/>
                <a:t>Read queue</a:t>
              </a:r>
            </a:p>
          </p:txBody>
        </p:sp>
        <p:sp>
          <p:nvSpPr>
            <p:cNvPr id="24" name="TextBox 23">
              <a:extLst>
                <a:ext uri="{FF2B5EF4-FFF2-40B4-BE49-F238E27FC236}">
                  <a16:creationId xmlns:a16="http://schemas.microsoft.com/office/drawing/2014/main" id="{8AE8AF97-BC61-4884-B385-06E6624E17D2}"/>
                </a:ext>
              </a:extLst>
            </p:cNvPr>
            <p:cNvSpPr txBox="1"/>
            <p:nvPr/>
          </p:nvSpPr>
          <p:spPr>
            <a:xfrm>
              <a:off x="5103844" y="2058001"/>
              <a:ext cx="970385" cy="369332"/>
            </a:xfrm>
            <a:prstGeom prst="rect">
              <a:avLst/>
            </a:prstGeom>
            <a:noFill/>
          </p:spPr>
          <p:txBody>
            <a:bodyPr wrap="square" rtlCol="0">
              <a:spAutoFit/>
            </a:bodyPr>
            <a:lstStyle/>
            <a:p>
              <a:r>
                <a:rPr lang="en-US" dirty="0"/>
                <a:t>Lookup</a:t>
              </a:r>
            </a:p>
          </p:txBody>
        </p:sp>
        <p:sp>
          <p:nvSpPr>
            <p:cNvPr id="21" name="Oval 20">
              <a:extLst>
                <a:ext uri="{FF2B5EF4-FFF2-40B4-BE49-F238E27FC236}">
                  <a16:creationId xmlns:a16="http://schemas.microsoft.com/office/drawing/2014/main" id="{1C4EEE78-9F2E-4B52-936B-14129BF47BD8}"/>
                </a:ext>
              </a:extLst>
            </p:cNvPr>
            <p:cNvSpPr/>
            <p:nvPr/>
          </p:nvSpPr>
          <p:spPr>
            <a:xfrm>
              <a:off x="7156580" y="6755364"/>
              <a:ext cx="307910" cy="270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nector: Elbow 24">
              <a:extLst>
                <a:ext uri="{FF2B5EF4-FFF2-40B4-BE49-F238E27FC236}">
                  <a16:creationId xmlns:a16="http://schemas.microsoft.com/office/drawing/2014/main" id="{1CE6DD57-01FB-4067-BAD9-AB389A56236E}"/>
                </a:ext>
              </a:extLst>
            </p:cNvPr>
            <p:cNvCxnSpPr>
              <a:stCxn id="3" idx="2"/>
              <a:endCxn id="21" idx="0"/>
            </p:cNvCxnSpPr>
            <p:nvPr/>
          </p:nvCxnSpPr>
          <p:spPr>
            <a:xfrm rot="16200000" flipH="1">
              <a:off x="5260134" y="4704962"/>
              <a:ext cx="2341983" cy="17588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E611BAB-01BE-469B-A6A5-14C2AED6FB87}"/>
                </a:ext>
              </a:extLst>
            </p:cNvPr>
            <p:cNvCxnSpPr>
              <a:cxnSpLocks/>
              <a:stCxn id="10" idx="2"/>
            </p:cNvCxnSpPr>
            <p:nvPr/>
          </p:nvCxnSpPr>
          <p:spPr>
            <a:xfrm>
              <a:off x="7291876" y="3056811"/>
              <a:ext cx="9334" cy="2513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2F7FDD3-725C-4BF9-BC95-F0538BA14CDA}"/>
                </a:ext>
              </a:extLst>
            </p:cNvPr>
            <p:cNvSpPr txBox="1"/>
            <p:nvPr/>
          </p:nvSpPr>
          <p:spPr>
            <a:xfrm>
              <a:off x="5850294" y="5218361"/>
              <a:ext cx="1045031" cy="369332"/>
            </a:xfrm>
            <a:prstGeom prst="rect">
              <a:avLst/>
            </a:prstGeom>
            <a:noFill/>
          </p:spPr>
          <p:txBody>
            <a:bodyPr wrap="square" rtlCol="0">
              <a:spAutoFit/>
            </a:bodyPr>
            <a:lstStyle/>
            <a:p>
              <a:r>
                <a:rPr lang="en-US" dirty="0"/>
                <a:t>Execute</a:t>
              </a:r>
            </a:p>
          </p:txBody>
        </p:sp>
        <p:sp>
          <p:nvSpPr>
            <p:cNvPr id="32" name="TextBox 31">
              <a:extLst>
                <a:ext uri="{FF2B5EF4-FFF2-40B4-BE49-F238E27FC236}">
                  <a16:creationId xmlns:a16="http://schemas.microsoft.com/office/drawing/2014/main" id="{8C6171AD-A049-4534-A794-06E3054F0080}"/>
                </a:ext>
              </a:extLst>
            </p:cNvPr>
            <p:cNvSpPr txBox="1"/>
            <p:nvPr/>
          </p:nvSpPr>
          <p:spPr>
            <a:xfrm>
              <a:off x="5617035" y="2876377"/>
              <a:ext cx="1045031" cy="369332"/>
            </a:xfrm>
            <a:prstGeom prst="rect">
              <a:avLst/>
            </a:prstGeom>
            <a:noFill/>
          </p:spPr>
          <p:txBody>
            <a:bodyPr wrap="square" rtlCol="0">
              <a:spAutoFit/>
            </a:bodyPr>
            <a:lstStyle/>
            <a:p>
              <a:r>
                <a:rPr lang="en-US" dirty="0"/>
                <a:t>Create</a:t>
              </a:r>
            </a:p>
          </p:txBody>
        </p:sp>
      </p:gr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Board Characteristics</a:t>
            </a:r>
          </a:p>
        </p:txBody>
      </p:sp>
      <p:pic>
        <p:nvPicPr>
          <p:cNvPr id="41" name="Picture 40"/>
          <p:cNvPicPr/>
          <p:nvPr/>
        </p:nvPicPr>
        <p:blipFill>
          <a:blip r:embed="rId2"/>
          <a:stretch/>
        </p:blipFill>
        <p:spPr>
          <a:xfrm>
            <a:off x="1645920" y="1463040"/>
            <a:ext cx="5760720" cy="5151960"/>
          </a:xfrm>
          <a:prstGeom prst="rect">
            <a:avLst/>
          </a:prstGeom>
          <a:ln>
            <a:noFill/>
          </a:ln>
        </p:spPr>
      </p:pic>
      <p:sp>
        <p:nvSpPr>
          <p:cNvPr id="42" name="TextShape 2"/>
          <p:cNvSpPr txBox="1"/>
          <p:nvPr/>
        </p:nvSpPr>
        <p:spPr>
          <a:xfrm>
            <a:off x="2289600" y="6786000"/>
            <a:ext cx="4568400" cy="34632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Texas Instruments TDA2x EVM CPU Board</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Board Characteristics</a:t>
            </a:r>
          </a:p>
        </p:txBody>
      </p:sp>
      <p:pic>
        <p:nvPicPr>
          <p:cNvPr id="44" name="Picture 43"/>
          <p:cNvPicPr/>
          <p:nvPr/>
        </p:nvPicPr>
        <p:blipFill>
          <a:blip r:embed="rId2"/>
          <a:stretch/>
        </p:blipFill>
        <p:spPr>
          <a:xfrm>
            <a:off x="1622160" y="1323360"/>
            <a:ext cx="6275160" cy="5387040"/>
          </a:xfrm>
          <a:prstGeom prst="rect">
            <a:avLst/>
          </a:prstGeom>
          <a:ln>
            <a:noFill/>
          </a:ln>
        </p:spPr>
      </p:pic>
      <p:sp>
        <p:nvSpPr>
          <p:cNvPr id="45" name="TextShape 2"/>
          <p:cNvSpPr txBox="1"/>
          <p:nvPr/>
        </p:nvSpPr>
        <p:spPr>
          <a:xfrm>
            <a:off x="2468880" y="7132320"/>
            <a:ext cx="4568400" cy="34632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Texas Instruments TDA2x EVM CPU Board</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TDA2X System on Chip	</a:t>
            </a:r>
          </a:p>
        </p:txBody>
      </p:sp>
      <p:sp>
        <p:nvSpPr>
          <p:cNvPr id="47"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ARM Cortex-A15 MP Core Processor</a:t>
            </a:r>
          </a:p>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ARM dual-Cortex-M4 Processor</a:t>
            </a:r>
          </a:p>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2 TI DSP Cores</a:t>
            </a:r>
          </a:p>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4 TI EVE Cores</a:t>
            </a:r>
          </a:p>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GPU</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Vision SDK</a:t>
            </a:r>
          </a:p>
        </p:txBody>
      </p:sp>
      <p:sp>
        <p:nvSpPr>
          <p:cNvPr id="49"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Vision SDK is a multi-processor multi-channel software development package for TI’s family of ADAS SoCs. </a:t>
            </a:r>
          </a:p>
          <a:p>
            <a:pPr marL="432000" indent="-324000">
              <a:buClr>
                <a:srgbClr val="000000"/>
              </a:buClr>
              <a:buSzPct val="45000"/>
              <a:buFont typeface="Wingdings" charset="2"/>
              <a:buChar char=""/>
            </a:pPr>
            <a:endParaRPr lang="en-US" sz="32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The C library framework allows users to create different ADAS application dataflow involving video and Radar capture, processing, analytics algorithms and display.</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TDA2x Debugging Capability</a:t>
            </a:r>
          </a:p>
        </p:txBody>
      </p:sp>
      <p:sp>
        <p:nvSpPr>
          <p:cNvPr id="51"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Vision SDK includes a fully fledged Software Emulator which can be used as the first phase of debugging</a:t>
            </a:r>
          </a:p>
          <a:p>
            <a:pPr marL="432000" indent="-324000">
              <a:buClr>
                <a:srgbClr val="000000"/>
              </a:buClr>
              <a:buSzPct val="45000"/>
              <a:buFont typeface="Wingdings" charset="2"/>
              <a:buChar char=""/>
            </a:pPr>
            <a:endParaRPr lang="en-US" sz="32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Real time debug support using hardware emulators like Black Hawk &amp; Spectrum Digital XDS560V2 STM.</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OpenVX</a:t>
            </a:r>
          </a:p>
        </p:txBody>
      </p:sp>
      <p:sp>
        <p:nvSpPr>
          <p:cNvPr id="53"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2400" b="0" strike="noStrike" spc="-1" dirty="0" err="1">
                <a:solidFill>
                  <a:srgbClr val="000000"/>
                </a:solidFill>
                <a:uFill>
                  <a:solidFill>
                    <a:srgbClr val="FFFFFF"/>
                  </a:solidFill>
                </a:uFill>
                <a:latin typeface="Arial"/>
              </a:rPr>
              <a:t>OpenVX</a:t>
            </a:r>
            <a:r>
              <a:rPr lang="en-US" sz="2400" b="0" strike="noStrike" spc="-1" dirty="0">
                <a:solidFill>
                  <a:srgbClr val="000000"/>
                </a:solidFill>
                <a:uFill>
                  <a:solidFill>
                    <a:srgbClr val="FFFFFF"/>
                  </a:solidFill>
                </a:uFill>
                <a:latin typeface="Arial"/>
              </a:rPr>
              <a:t> is a new standard from </a:t>
            </a:r>
            <a:r>
              <a:rPr lang="en-US" sz="2400" b="0" strike="noStrike" spc="-1" dirty="0" err="1">
                <a:solidFill>
                  <a:srgbClr val="000000"/>
                </a:solidFill>
                <a:uFill>
                  <a:solidFill>
                    <a:srgbClr val="FFFFFF"/>
                  </a:solidFill>
                </a:uFill>
                <a:latin typeface="Arial"/>
              </a:rPr>
              <a:t>Khronos</a:t>
            </a:r>
            <a:r>
              <a:rPr lang="en-US" sz="2400" b="0" strike="noStrike" spc="-1" dirty="0">
                <a:solidFill>
                  <a:srgbClr val="000000"/>
                </a:solidFill>
                <a:uFill>
                  <a:solidFill>
                    <a:srgbClr val="FFFFFF"/>
                  </a:solidFill>
                </a:uFill>
                <a:latin typeface="Arial"/>
              </a:rPr>
              <a:t>, offering a set of optimized primitives for low-level image processing and computer vision primitives. The </a:t>
            </a:r>
            <a:r>
              <a:rPr lang="en-US" sz="2400" b="0" strike="noStrike" spc="-1" dirty="0" err="1">
                <a:solidFill>
                  <a:srgbClr val="000000"/>
                </a:solidFill>
                <a:uFill>
                  <a:solidFill>
                    <a:srgbClr val="FFFFFF"/>
                  </a:solidFill>
                </a:uFill>
                <a:latin typeface="Arial"/>
              </a:rPr>
              <a:t>OpenVX</a:t>
            </a:r>
            <a:r>
              <a:rPr lang="en-US" sz="2400" b="0" strike="noStrike" spc="-1" dirty="0">
                <a:solidFill>
                  <a:srgbClr val="000000"/>
                </a:solidFill>
                <a:uFill>
                  <a:solidFill>
                    <a:srgbClr val="FFFFFF"/>
                  </a:solidFill>
                </a:uFill>
                <a:latin typeface="Arial"/>
              </a:rPr>
              <a:t> specification provides a way to write code that is portable across multiple vendors and platforms, as well as multiple hardware types.</a:t>
            </a:r>
          </a:p>
          <a:p>
            <a:pPr marL="279450" indent="-171450">
              <a:buClr>
                <a:srgbClr val="000000"/>
              </a:buClr>
              <a:buSzPct val="45000"/>
              <a:buFont typeface="Arial" panose="020B0604020202020204" pitchFamily="34" charset="0"/>
              <a:buChar char="•"/>
            </a:pPr>
            <a:endParaRPr lang="en-US" sz="105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2400" b="0" strike="noStrike" spc="-1" dirty="0">
                <a:solidFill>
                  <a:srgbClr val="000000"/>
                </a:solidFill>
                <a:uFill>
                  <a:solidFill>
                    <a:srgbClr val="FFFFFF"/>
                  </a:solidFill>
                </a:uFill>
                <a:latin typeface="Arial"/>
              </a:rPr>
              <a:t>The </a:t>
            </a:r>
            <a:r>
              <a:rPr lang="en-US" sz="2400" b="0" strike="noStrike" spc="-1" dirty="0" err="1">
                <a:solidFill>
                  <a:srgbClr val="000000"/>
                </a:solidFill>
                <a:uFill>
                  <a:solidFill>
                    <a:srgbClr val="FFFFFF"/>
                  </a:solidFill>
                </a:uFill>
                <a:latin typeface="Arial"/>
              </a:rPr>
              <a:t>OpenVX</a:t>
            </a:r>
            <a:r>
              <a:rPr lang="en-US" sz="2400" b="0" strike="noStrike" spc="-1" dirty="0">
                <a:solidFill>
                  <a:srgbClr val="000000"/>
                </a:solidFill>
                <a:uFill>
                  <a:solidFill>
                    <a:srgbClr val="FFFFFF"/>
                  </a:solidFill>
                </a:uFill>
                <a:latin typeface="Arial"/>
              </a:rPr>
              <a:t> enable hardware vendors to optimize implementation with a strong focus on a particular platform.</a:t>
            </a:r>
          </a:p>
          <a:p>
            <a:pPr marL="450900" indent="-342900">
              <a:buClr>
                <a:srgbClr val="000000"/>
              </a:buClr>
              <a:buSzPct val="45000"/>
              <a:buFont typeface="Arial" panose="020B0604020202020204" pitchFamily="34" charset="0"/>
              <a:buChar char="•"/>
            </a:pPr>
            <a:endParaRPr lang="en-US" sz="9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2400" b="0" strike="noStrike" spc="-1" dirty="0">
                <a:solidFill>
                  <a:srgbClr val="000000"/>
                </a:solidFill>
                <a:uFill>
                  <a:solidFill>
                    <a:srgbClr val="FFFFFF"/>
                  </a:solidFill>
                </a:uFill>
                <a:latin typeface="Arial"/>
              </a:rPr>
              <a:t>Developers using </a:t>
            </a:r>
            <a:r>
              <a:rPr lang="en-US" sz="2400" b="0" strike="noStrike" spc="-1" dirty="0" err="1">
                <a:solidFill>
                  <a:srgbClr val="000000"/>
                </a:solidFill>
                <a:uFill>
                  <a:solidFill>
                    <a:srgbClr val="FFFFFF"/>
                  </a:solidFill>
                </a:uFill>
                <a:latin typeface="Arial"/>
              </a:rPr>
              <a:t>OpenVX</a:t>
            </a:r>
            <a:r>
              <a:rPr lang="en-US" sz="2400" b="0" strike="noStrike" spc="-1" dirty="0">
                <a:solidFill>
                  <a:srgbClr val="000000"/>
                </a:solidFill>
                <a:uFill>
                  <a:solidFill>
                    <a:srgbClr val="FFFFFF"/>
                  </a:solidFill>
                </a:uFill>
                <a:latin typeface="Arial"/>
              </a:rPr>
              <a:t> don’t need to understand all of the details required to optimize code for specific hardware.</a:t>
            </a:r>
          </a:p>
          <a:p>
            <a:pPr marL="108000">
              <a:buClr>
                <a:srgbClr val="000000"/>
              </a:buClr>
              <a:buSzPct val="45000"/>
            </a:pPr>
            <a:endParaRPr lang="en-US" sz="2000" b="0" strike="noStrike" spc="-1" dirty="0">
              <a:solidFill>
                <a:srgbClr val="000000"/>
              </a:solidFill>
              <a:uFill>
                <a:solidFill>
                  <a:srgbClr val="FFFFFF"/>
                </a:solidFill>
              </a:uFill>
              <a:latin typeface="Arial"/>
            </a:endParaRPr>
          </a:p>
          <a:p>
            <a:pPr marL="432000" indent="-324000">
              <a:buClr>
                <a:srgbClr val="000000"/>
              </a:buClr>
              <a:buSzPct val="45000"/>
              <a:buFont typeface="Wingdings" charset="2"/>
              <a:buChar char=""/>
            </a:pPr>
            <a:r>
              <a:rPr lang="en-US" sz="2400" b="0" strike="noStrike" spc="-1" dirty="0">
                <a:solidFill>
                  <a:srgbClr val="000000"/>
                </a:solidFill>
                <a:uFill>
                  <a:solidFill>
                    <a:srgbClr val="FFFFFF"/>
                  </a:solidFill>
                </a:uFill>
                <a:latin typeface="Arial"/>
              </a:rPr>
              <a:t>The graph-based programming interface is intended for creating vision algorithms using graph concepts. One of the major advantages of the graph interface is the ability of the underlying implementation to aggressively optimize full vision pipelines instead of specific functions.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OpenVX vs OpenCV</a:t>
            </a:r>
          </a:p>
        </p:txBody>
      </p:sp>
      <p:graphicFrame>
        <p:nvGraphicFramePr>
          <p:cNvPr id="55" name="Table 2"/>
          <p:cNvGraphicFramePr/>
          <p:nvPr/>
        </p:nvGraphicFramePr>
        <p:xfrm>
          <a:off x="774000" y="1586160"/>
          <a:ext cx="8735760" cy="5825160"/>
        </p:xfrm>
        <a:graphic>
          <a:graphicData uri="http://schemas.openxmlformats.org/drawingml/2006/table">
            <a:tbl>
              <a:tblPr/>
              <a:tblGrid>
                <a:gridCol w="1782720">
                  <a:extLst>
                    <a:ext uri="{9D8B030D-6E8A-4147-A177-3AD203B41FA5}">
                      <a16:colId xmlns:a16="http://schemas.microsoft.com/office/drawing/2014/main" val="20000"/>
                    </a:ext>
                  </a:extLst>
                </a:gridCol>
                <a:gridCol w="3208320">
                  <a:extLst>
                    <a:ext uri="{9D8B030D-6E8A-4147-A177-3AD203B41FA5}">
                      <a16:colId xmlns:a16="http://schemas.microsoft.com/office/drawing/2014/main" val="20001"/>
                    </a:ext>
                  </a:extLst>
                </a:gridCol>
                <a:gridCol w="3744720">
                  <a:extLst>
                    <a:ext uri="{9D8B030D-6E8A-4147-A177-3AD203B41FA5}">
                      <a16:colId xmlns:a16="http://schemas.microsoft.com/office/drawing/2014/main" val="20002"/>
                    </a:ext>
                  </a:extLst>
                </a:gridCol>
              </a:tblGrid>
              <a:tr h="613080">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800" b="0" strike="noStrike" spc="-1">
                          <a:solidFill>
                            <a:srgbClr val="000000"/>
                          </a:solidFill>
                          <a:uFill>
                            <a:solidFill>
                              <a:srgbClr val="FFFFFF"/>
                            </a:solidFill>
                          </a:uFill>
                          <a:latin typeface="Arial"/>
                        </a:rPr>
                        <a:t> OpenCV 	</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800" b="0" strike="noStrike" spc="-1">
                          <a:solidFill>
                            <a:srgbClr val="000000"/>
                          </a:solidFill>
                          <a:uFill>
                            <a:solidFill>
                              <a:srgbClr val="FFFFFF"/>
                            </a:solidFill>
                          </a:uFill>
                          <a:latin typeface="Arial"/>
                        </a:rPr>
                        <a:t>OpenVX</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613080">
                <a:tc>
                  <a:txBody>
                    <a:bodyPr/>
                    <a:lstStyle/>
                    <a:p>
                      <a:r>
                        <a:rPr lang="en-US" sz="1800" b="0" strike="noStrike" spc="-1">
                          <a:solidFill>
                            <a:srgbClr val="000000"/>
                          </a:solidFill>
                          <a:uFill>
                            <a:solidFill>
                              <a:srgbClr val="FFFFFF"/>
                            </a:solidFill>
                          </a:uFill>
                          <a:latin typeface="Arial"/>
                        </a:rPr>
                        <a:t>Implementation 	 	</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solidFill>
                            <a:srgbClr val="000000"/>
                          </a:solidFill>
                          <a:uFill>
                            <a:solidFill>
                              <a:srgbClr val="FFFFFF"/>
                            </a:solidFill>
                          </a:uFill>
                          <a:latin typeface="Arial"/>
                        </a:rPr>
                        <a:t>Community driven open source library</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solidFill>
                            <a:srgbClr val="000000"/>
                          </a:solidFill>
                          <a:uFill>
                            <a:solidFill>
                              <a:srgbClr val="FFFFFF"/>
                            </a:solidFill>
                          </a:uFill>
                          <a:latin typeface="Arial"/>
                        </a:rPr>
                        <a:t>Open standard API designed to be implemented by hardware vendors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613080">
                <a:tc>
                  <a:txBody>
                    <a:bodyPr/>
                    <a:lstStyle/>
                    <a:p>
                      <a:r>
                        <a:rPr lang="en-US" sz="1800" b="0" strike="noStrike" spc="-1">
                          <a:solidFill>
                            <a:srgbClr val="000000"/>
                          </a:solidFill>
                          <a:uFill>
                            <a:solidFill>
                              <a:srgbClr val="FFFFFF"/>
                            </a:solidFill>
                          </a:uFill>
                          <a:latin typeface="Arial"/>
                        </a:rPr>
                        <a:t>Conformance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b="0" strike="noStrike" spc="-1">
                          <a:solidFill>
                            <a:srgbClr val="000000"/>
                          </a:solidFill>
                          <a:uFill>
                            <a:solidFill>
                              <a:srgbClr val="FFFFFF"/>
                            </a:solidFill>
                          </a:uFill>
                          <a:latin typeface="Arial"/>
                        </a:rPr>
                        <a:t>Extensive OpenCV Test Suite but no formal Adopters program</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b="0" strike="noStrike" spc="-1">
                          <a:solidFill>
                            <a:srgbClr val="000000"/>
                          </a:solidFill>
                          <a:uFill>
                            <a:solidFill>
                              <a:srgbClr val="FFFFFF"/>
                            </a:solidFill>
                          </a:uFill>
                          <a:latin typeface="Arial"/>
                        </a:rPr>
                        <a:t>Implementations must pass defined conformance test suite to use trademark</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613080">
                <a:tc>
                  <a:txBody>
                    <a:bodyPr/>
                    <a:lstStyle/>
                    <a:p>
                      <a:r>
                        <a:rPr lang="en-US" sz="1800" b="0" strike="noStrike" spc="-1">
                          <a:solidFill>
                            <a:srgbClr val="000000"/>
                          </a:solidFill>
                          <a:uFill>
                            <a:solidFill>
                              <a:srgbClr val="FFFFFF"/>
                            </a:solidFill>
                          </a:uFill>
                          <a:latin typeface="Arial"/>
                        </a:rPr>
                        <a:t>Scope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solidFill>
                            <a:srgbClr val="000000"/>
                          </a:solidFill>
                          <a:uFill>
                            <a:solidFill>
                              <a:srgbClr val="FFFFFF"/>
                            </a:solidFill>
                          </a:uFill>
                          <a:latin typeface="Arial"/>
                        </a:rPr>
                        <a:t>Very wide 1000s of imaging and vision functions Multiple camera APIs/interfaces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solidFill>
                            <a:srgbClr val="000000"/>
                          </a:solidFill>
                          <a:uFill>
                            <a:solidFill>
                              <a:srgbClr val="FFFFFF"/>
                            </a:solidFill>
                          </a:uFill>
                          <a:latin typeface="Arial"/>
                        </a:rPr>
                        <a:t>Tight focus on core hardware accelerated functions for mobile vision</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613080">
                <a:tc>
                  <a:txBody>
                    <a:bodyPr/>
                    <a:lstStyle/>
                    <a:p>
                      <a:r>
                        <a:rPr lang="en-US" sz="1800" b="0" strike="noStrike" spc="-1">
                          <a:solidFill>
                            <a:srgbClr val="000000"/>
                          </a:solidFill>
                          <a:uFill>
                            <a:solidFill>
                              <a:srgbClr val="FFFFFF"/>
                            </a:solidFill>
                          </a:uFill>
                          <a:latin typeface="Arial"/>
                        </a:rPr>
                        <a:t>Efficiency</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b="0" strike="noStrike" spc="-1">
                          <a:solidFill>
                            <a:srgbClr val="000000"/>
                          </a:solidFill>
                          <a:uFill>
                            <a:solidFill>
                              <a:srgbClr val="FFFFFF"/>
                            </a:solidFill>
                          </a:uFill>
                          <a:latin typeface="Arial"/>
                        </a:rPr>
                        <a:t>Memory-based architecture Each operation reads and writes to memory</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b="0" strike="noStrike" spc="-1">
                          <a:solidFill>
                            <a:srgbClr val="000000"/>
                          </a:solidFill>
                          <a:uFill>
                            <a:solidFill>
                              <a:srgbClr val="FFFFFF"/>
                            </a:solidFill>
                          </a:uFill>
                          <a:latin typeface="Arial"/>
                        </a:rPr>
                        <a:t>Graph-based execution Optimizable computation and data transfer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613080">
                <a:tc>
                  <a:txBody>
                    <a:bodyPr/>
                    <a:lstStyle/>
                    <a:p>
                      <a:r>
                        <a:rPr lang="en-US" sz="1800" b="0" strike="noStrike" spc="-1">
                          <a:solidFill>
                            <a:srgbClr val="000000"/>
                          </a:solidFill>
                          <a:uFill>
                            <a:solidFill>
                              <a:srgbClr val="FFFFFF"/>
                            </a:solidFill>
                          </a:uFill>
                          <a:latin typeface="Arial"/>
                        </a:rPr>
                        <a:t>Typical Use Case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solidFill>
                            <a:srgbClr val="000000"/>
                          </a:solidFill>
                          <a:uFill>
                            <a:solidFill>
                              <a:srgbClr val="FFFFFF"/>
                            </a:solidFill>
                          </a:uFill>
                          <a:latin typeface="Arial"/>
                        </a:rPr>
                        <a:t>Rapid experimentation and</a:t>
                      </a:r>
                    </a:p>
                    <a:p>
                      <a:r>
                        <a:rPr lang="en-US" sz="1800" b="0" strike="noStrike" spc="-1">
                          <a:solidFill>
                            <a:srgbClr val="000000"/>
                          </a:solidFill>
                          <a:uFill>
                            <a:solidFill>
                              <a:srgbClr val="FFFFFF"/>
                            </a:solidFill>
                          </a:uFill>
                          <a:latin typeface="Arial"/>
                        </a:rPr>
                        <a:t>prototyping - especially on desktop</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solidFill>
                            <a:srgbClr val="000000"/>
                          </a:solidFill>
                          <a:uFill>
                            <a:solidFill>
                              <a:srgbClr val="FFFFFF"/>
                            </a:solidFill>
                          </a:uFill>
                          <a:latin typeface="Arial"/>
                        </a:rPr>
                        <a:t>Production development &amp; deployment on mobile and embedded devices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613080">
                <a:tc>
                  <a:txBody>
                    <a:bodyPr/>
                    <a:lstStyle/>
                    <a:p>
                      <a:r>
                        <a:rPr lang="en-US" sz="1800" b="0" strike="noStrike" spc="-1">
                          <a:solidFill>
                            <a:srgbClr val="000000"/>
                          </a:solidFill>
                          <a:uFill>
                            <a:solidFill>
                              <a:srgbClr val="FFFFFF"/>
                            </a:solidFill>
                          </a:uFill>
                          <a:latin typeface="Arial"/>
                        </a:rPr>
                        <a:t>Embedded</a:t>
                      </a:r>
                    </a:p>
                    <a:p>
                      <a:r>
                        <a:rPr lang="en-US" sz="1800" b="0" strike="noStrike" spc="-1">
                          <a:solidFill>
                            <a:srgbClr val="000000"/>
                          </a:solidFill>
                          <a:uFill>
                            <a:solidFill>
                              <a:srgbClr val="FFFFFF"/>
                            </a:solidFill>
                          </a:uFill>
                          <a:latin typeface="Arial"/>
                        </a:rPr>
                        <a:t>Deployment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b="0" strike="noStrike" spc="-1">
                          <a:solidFill>
                            <a:srgbClr val="000000"/>
                          </a:solidFill>
                          <a:uFill>
                            <a:solidFill>
                              <a:srgbClr val="FFFFFF"/>
                            </a:solidFill>
                          </a:uFill>
                          <a:latin typeface="Arial"/>
                        </a:rPr>
                        <a:t>Re-usable code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en-US" sz="1800" b="0" strike="noStrike" spc="-1">
                          <a:solidFill>
                            <a:srgbClr val="000000"/>
                          </a:solidFill>
                          <a:uFill>
                            <a:solidFill>
                              <a:srgbClr val="FFFFFF"/>
                            </a:solidFill>
                          </a:uFill>
                          <a:latin typeface="Arial"/>
                        </a:rPr>
                        <a:t>Callable library</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OpenVX vs OpenCV</a:t>
            </a:r>
          </a:p>
        </p:txBody>
      </p:sp>
      <p:pic>
        <p:nvPicPr>
          <p:cNvPr id="57" name="Picture 56"/>
          <p:cNvPicPr/>
          <p:nvPr/>
        </p:nvPicPr>
        <p:blipFill>
          <a:blip r:embed="rId2"/>
          <a:stretch/>
        </p:blipFill>
        <p:spPr>
          <a:xfrm>
            <a:off x="3648600" y="2230560"/>
            <a:ext cx="2857320" cy="3142800"/>
          </a:xfrm>
          <a:prstGeom prst="rect">
            <a:avLst/>
          </a:prstGeom>
          <a:ln>
            <a:noFill/>
          </a:ln>
        </p:spPr>
      </p:pic>
      <p:pic>
        <p:nvPicPr>
          <p:cNvPr id="58" name="Picture 57"/>
          <p:cNvPicPr/>
          <p:nvPr/>
        </p:nvPicPr>
        <p:blipFill>
          <a:blip r:embed="rId2"/>
          <a:stretch/>
        </p:blipFill>
        <p:spPr>
          <a:xfrm>
            <a:off x="3108960" y="1969560"/>
            <a:ext cx="3945600" cy="4339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TotalTime>
  <Words>437</Words>
  <Application>Microsoft Office PowerPoint</Application>
  <PresentationFormat>Custom</PresentationFormat>
  <Paragraphs>70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DejaVu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Madushan</cp:lastModifiedBy>
  <cp:revision>5</cp:revision>
  <dcterms:modified xsi:type="dcterms:W3CDTF">2017-09-27T02:43:11Z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2017-09-26T16:21:29Z</dcterms:created>
  <dc:creator/>
  <dc:description/>
  <dc:language>en-US</dc:language>
  <cp:lastModifiedBy/>
  <dcterms:modified xsi:type="dcterms:W3CDTF">2017-09-26T19:59:11Z</dcterms:modified>
  <cp:revision>17</cp:revision>
  <dc:subject/>
  <dc:title/>
</cp:coreProperties>
</file>